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5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89" r:id="rId3"/>
    <p:sldMasterId id="2147483703" r:id="rId4"/>
    <p:sldMasterId id="2147483715" r:id="rId5"/>
    <p:sldMasterId id="2147483733" r:id="rId6"/>
  </p:sldMasterIdLst>
  <p:notesMasterIdLst>
    <p:notesMasterId r:id="rId64"/>
  </p:notesMasterIdLst>
  <p:sldIdLst>
    <p:sldId id="557" r:id="rId7"/>
    <p:sldId id="320" r:id="rId8"/>
    <p:sldId id="586" r:id="rId9"/>
    <p:sldId id="368" r:id="rId10"/>
    <p:sldId id="575" r:id="rId11"/>
    <p:sldId id="404" r:id="rId12"/>
    <p:sldId id="393" r:id="rId13"/>
    <p:sldId id="576" r:id="rId14"/>
    <p:sldId id="589" r:id="rId15"/>
    <p:sldId id="337" r:id="rId16"/>
    <p:sldId id="322" r:id="rId17"/>
    <p:sldId id="580" r:id="rId18"/>
    <p:sldId id="603" r:id="rId19"/>
    <p:sldId id="367" r:id="rId20"/>
    <p:sldId id="579" r:id="rId21"/>
    <p:sldId id="381" r:id="rId22"/>
    <p:sldId id="326" r:id="rId23"/>
    <p:sldId id="308" r:id="rId24"/>
    <p:sldId id="309" r:id="rId25"/>
    <p:sldId id="582" r:id="rId26"/>
    <p:sldId id="585" r:id="rId27"/>
    <p:sldId id="581" r:id="rId28"/>
    <p:sldId id="604" r:id="rId29"/>
    <p:sldId id="587" r:id="rId30"/>
    <p:sldId id="599" r:id="rId31"/>
    <p:sldId id="461" r:id="rId32"/>
    <p:sldId id="564" r:id="rId33"/>
    <p:sldId id="565" r:id="rId34"/>
    <p:sldId id="593" r:id="rId35"/>
    <p:sldId id="316" r:id="rId36"/>
    <p:sldId id="291" r:id="rId37"/>
    <p:sldId id="590" r:id="rId38"/>
    <p:sldId id="530" r:id="rId39"/>
    <p:sldId id="600" r:id="rId40"/>
    <p:sldId id="601" r:id="rId41"/>
    <p:sldId id="591" r:id="rId42"/>
    <p:sldId id="570" r:id="rId43"/>
    <p:sldId id="377" r:id="rId44"/>
    <p:sldId id="314" r:id="rId45"/>
    <p:sldId id="374" r:id="rId46"/>
    <p:sldId id="362" r:id="rId47"/>
    <p:sldId id="572" r:id="rId48"/>
    <p:sldId id="365" r:id="rId49"/>
    <p:sldId id="366" r:id="rId50"/>
    <p:sldId id="332" r:id="rId51"/>
    <p:sldId id="369" r:id="rId52"/>
    <p:sldId id="387" r:id="rId53"/>
    <p:sldId id="397" r:id="rId54"/>
    <p:sldId id="398" r:id="rId55"/>
    <p:sldId id="400" r:id="rId56"/>
    <p:sldId id="401" r:id="rId57"/>
    <p:sldId id="403" r:id="rId58"/>
    <p:sldId id="605" r:id="rId59"/>
    <p:sldId id="399" r:id="rId60"/>
    <p:sldId id="408" r:id="rId61"/>
    <p:sldId id="409" r:id="rId62"/>
    <p:sldId id="410" r:id="rId63"/>
  </p:sldIdLst>
  <p:sldSz cx="12192000" cy="6858000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67" autoAdjust="0"/>
    <p:restoredTop sz="94660"/>
  </p:normalViewPr>
  <p:slideViewPr>
    <p:cSldViewPr snapToGrid="0">
      <p:cViewPr varScale="1">
        <p:scale>
          <a:sx n="94" d="100"/>
          <a:sy n="94" d="100"/>
        </p:scale>
        <p:origin x="6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5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theme" Target="theme/theme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9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904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1B91A7-2AB6-4DCB-BB80-DCE6412F26DF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1222375"/>
            <a:ext cx="586422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703852"/>
            <a:ext cx="5379720" cy="384860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30"/>
            <a:ext cx="2914015" cy="4904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E13CF1-6AA2-47FB-B8CF-53D81C11D9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894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0AE854-7A87-4977-B346-3BFFF8C34B7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8785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Basaltic</a:t>
            </a:r>
            <a:r>
              <a:rPr lang="en-GB" baseline="0" dirty="0"/>
              <a:t> lava being developed at Mid oceanic ridge – SEA FLOOR SPREADING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0AE854-7A87-4977-B346-3BFFF8C34B7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0263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Basic differences in definition of Igneous, Metamorphic and Sedimentary rock.</a:t>
            </a:r>
          </a:p>
          <a:p>
            <a:r>
              <a:rPr lang="en-GB" dirty="0"/>
              <a:t>Depth of around 100m below crust, melting is sufficient to allow magma</a:t>
            </a:r>
            <a:r>
              <a:rPr lang="en-GB" baseline="0" dirty="0"/>
              <a:t> to move back upward through crust</a:t>
            </a:r>
          </a:p>
          <a:p>
            <a:r>
              <a:rPr lang="en-GB" baseline="0" dirty="0"/>
              <a:t>As it rises it melts ‘country rock’ and incorporates some of its chemical composition.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0AE854-7A87-4977-B346-3BFFF8C34B7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61302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184150" y="784225"/>
            <a:ext cx="6962775" cy="39179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59389" y="4962761"/>
            <a:ext cx="5275114" cy="470156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5147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184150" y="784225"/>
            <a:ext cx="6962775" cy="39179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59389" y="4962761"/>
            <a:ext cx="5275114" cy="470156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953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CF5C76-F7D9-40E1-A279-7290833F467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294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184150" y="784225"/>
            <a:ext cx="6962775" cy="39179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59389" y="4962761"/>
            <a:ext cx="5275114" cy="470156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9976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184150" y="784225"/>
            <a:ext cx="6962775" cy="39179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59389" y="4962761"/>
            <a:ext cx="5275114" cy="470156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2883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184150" y="784225"/>
            <a:ext cx="6962775" cy="39179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59389" y="4962761"/>
            <a:ext cx="5275114" cy="470156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75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-184150" y="784225"/>
            <a:ext cx="6962775" cy="39179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59389" y="4962761"/>
            <a:ext cx="5275114" cy="470156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189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817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391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799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161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90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091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9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135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69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258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88003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6240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63152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1528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0911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2091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4911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2044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315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7533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8887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7085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2865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2812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marL="0" indent="0" algn="l" eaLnBrk="1" latinLnBrk="0" hangingPunct="1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92209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2775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931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5130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275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7011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1746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0715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1402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34640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0608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0388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46478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266700"/>
            <a:ext cx="10363200" cy="11049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320800" y="1676400"/>
            <a:ext cx="10303933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20800" y="3810000"/>
            <a:ext cx="10303933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570310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62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A5726E82-36AA-4937-A41D-84B8F144AAA7}" type="datetime1">
              <a:rPr lang="en-AU"/>
              <a:pPr/>
              <a:t>3/02/2025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EE97ED39-4938-4365-9855-7D812065A52C}" type="slidenum">
              <a:rPr lang="en-IN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852474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954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94780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0485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8926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56605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9506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12094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25860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26581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01849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00612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5780618" y="1169989"/>
            <a:ext cx="6419849" cy="4994275"/>
            <a:chOff x="4334933" y="1169931"/>
            <a:chExt cx="4814835" cy="4993802"/>
          </a:xfrm>
        </p:grpSpPr>
        <p:cxnSp>
          <p:nvCxnSpPr>
            <p:cNvPr id="5" name="Straight Connector 4"/>
            <p:cNvCxnSpPr/>
            <p:nvPr/>
          </p:nvCxnSpPr>
          <p:spPr>
            <a:xfrm flipH="1">
              <a:off x="6009727" y="1169931"/>
              <a:ext cx="3133691" cy="31350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flipH="1">
              <a:off x="4334933" y="1349301"/>
              <a:ext cx="4814835" cy="48144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flipH="1">
              <a:off x="5225510" y="1469940"/>
              <a:ext cx="3911558" cy="39112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H="1">
              <a:off x="5304885" y="1308030"/>
              <a:ext cx="3838534" cy="3839799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5706518" y="1769949"/>
              <a:ext cx="3430550" cy="343026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1201" y="533401"/>
            <a:ext cx="8206284" cy="3124201"/>
          </a:xfrm>
        </p:spPr>
        <p:txBody>
          <a:bodyPr anchor="b"/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1200" y="3843868"/>
            <a:ext cx="6605667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AEE22-8ECF-49F8-A2F3-B9B4FD7A046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77610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1" y="4495800"/>
            <a:ext cx="8739823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201" y="533400"/>
            <a:ext cx="8739823" cy="37676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88FD0-BAEF-4CEF-81A3-87275237632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141096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1981200"/>
            <a:ext cx="8536624" cy="2319867"/>
          </a:xfrm>
        </p:spPr>
        <p:txBody>
          <a:bodyPr anchor="b"/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1201" y="4487334"/>
            <a:ext cx="8536623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2ED39-05E0-4560-A1D0-98977BFED4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16394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1" y="4495800"/>
            <a:ext cx="8739823" cy="15240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711201" y="533401"/>
            <a:ext cx="5266623" cy="37676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6216483" y="533400"/>
            <a:ext cx="5264317" cy="37592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1B8FA-17E6-40DE-8D68-7EAD73AB30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142844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1" y="4495800"/>
            <a:ext cx="8739823" cy="15240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2" y="533400"/>
            <a:ext cx="4955821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1199" y="1143001"/>
            <a:ext cx="5260623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73355" y="566738"/>
            <a:ext cx="501873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6483" y="1143000"/>
            <a:ext cx="5275607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4421C-00E8-4AB7-9CE5-6C1AA6686B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97478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1" y="4495800"/>
            <a:ext cx="8739823" cy="15240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1823F-09E1-42A5-B4F2-6E940781CAF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061315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7E34F-5126-45FA-8B60-B996AC4A57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679776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4889" y="533400"/>
            <a:ext cx="4267200" cy="1524000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199" y="533400"/>
            <a:ext cx="5918340" cy="54864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24889" y="2209803"/>
            <a:ext cx="42672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C3D96-16D1-46AA-BF78-002910A8C4F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42982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94400" y="1447800"/>
            <a:ext cx="4751011" cy="11430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1016000" y="914400"/>
            <a:ext cx="4374632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94704" y="2743200"/>
            <a:ext cx="4752297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0F4AC-73E8-4EB6-A46F-E9D14938CA2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479194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1" y="4495800"/>
            <a:ext cx="8739823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11200" y="533400"/>
            <a:ext cx="107696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016003" y="3843867"/>
            <a:ext cx="9708443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DBE11-E7F7-4FF9-8956-B708FA1838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62829047"/>
      </p:ext>
    </p:extLst>
  </p:cSld>
  <p:clrMapOvr>
    <a:masterClrMapping/>
  </p:clrMapOvr>
  <p:hf hdr="0" ft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533400"/>
            <a:ext cx="10769600" cy="2895600"/>
          </a:xfrm>
        </p:spPr>
        <p:txBody>
          <a:bodyPr/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1200" y="4114800"/>
            <a:ext cx="8511403" cy="19050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3DECC-920A-4531-B767-16C1862519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7015688"/>
      </p:ext>
    </p:extLst>
  </p:cSld>
  <p:clrMapOvr>
    <a:masterClrMapping/>
  </p:clrMapOvr>
  <p:hf hdr="0" ft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04800" y="7112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8000"/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0261600" y="27686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800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711" y="533400"/>
            <a:ext cx="9146383" cy="2895600"/>
          </a:xfrm>
        </p:spPr>
        <p:txBody>
          <a:bodyPr/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22401" y="3429000"/>
            <a:ext cx="8536623" cy="4826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1201" y="4301070"/>
            <a:ext cx="8509815" cy="171873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2DEC4-1CB5-469C-9B79-E6B51D22F65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1498075"/>
      </p:ext>
    </p:extLst>
  </p:cSld>
  <p:clrMapOvr>
    <a:masterClrMapping/>
  </p:clrMapOvr>
  <p:hf hdr="0" ft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1" y="3429000"/>
            <a:ext cx="8509815" cy="1697400"/>
          </a:xfrm>
        </p:spPr>
        <p:txBody>
          <a:bodyPr anchor="b"/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1200" y="5132981"/>
            <a:ext cx="8511403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8FF99-391C-4543-AB0C-475E71EB356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6812653"/>
      </p:ext>
    </p:extLst>
  </p:cSld>
  <p:clrMapOvr>
    <a:masterClrMapping/>
  </p:clrMapOvr>
  <p:hf hdr="0" ft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04800" y="7112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8000"/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0261600" y="27686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800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712" y="533400"/>
            <a:ext cx="9146381" cy="2895600"/>
          </a:xfrm>
        </p:spPr>
        <p:txBody>
          <a:bodyPr/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711201" y="3886200"/>
            <a:ext cx="8509815" cy="1049866"/>
          </a:xfrm>
        </p:spPr>
        <p:txBody>
          <a:bodyPr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1200" y="4953000"/>
            <a:ext cx="8509813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8C33C-BB64-4229-87C0-2BE9848611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2780276"/>
      </p:ext>
    </p:extLst>
  </p:cSld>
  <p:clrMapOvr>
    <a:masterClrMapping/>
  </p:clrMapOvr>
  <p:hf hdr="0" ft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533400"/>
            <a:ext cx="10034211" cy="2895600"/>
          </a:xfrm>
        </p:spPr>
        <p:txBody>
          <a:bodyPr/>
          <a:lstStyle>
            <a:lvl1pPr>
              <a:defRPr lang="en-US" sz="2800" b="0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711201" y="3928534"/>
            <a:ext cx="8509815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1200" y="4766736"/>
            <a:ext cx="8509813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0B3D1-7A28-43D5-BE6B-4855488698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4120678"/>
      </p:ext>
    </p:extLst>
  </p:cSld>
  <p:clrMapOvr>
    <a:masterClrMapping/>
  </p:clrMapOvr>
  <p:hf hdr="0" ft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1" y="4495800"/>
            <a:ext cx="8739823" cy="1524000"/>
          </a:xfrm>
        </p:spPr>
        <p:txBody>
          <a:bodyPr/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1201" y="533401"/>
            <a:ext cx="8739823" cy="376767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8B15B-2B6D-41F7-8673-10DAFCA06A1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4778155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55208" y="533400"/>
            <a:ext cx="2725592" cy="4419600"/>
          </a:xfrm>
        </p:spPr>
        <p:txBody>
          <a:bodyPr vert="eaVert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1200" y="533400"/>
            <a:ext cx="7800016" cy="5486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839AF-FF3C-4ADF-A524-C292941CDB1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637277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Oval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354119268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51415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Oval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Oval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98889996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59983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22362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29976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Rectangle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269525545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83053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marL="0" indent="0" algn="l" eaLnBrk="1" latinLnBrk="0" hangingPunct="1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163241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83173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9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AFD33-9854-49FF-A6BD-6312CDD71AFB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8A102B2-7516-4DE3-8509-675CCA7A2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574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816FBFC-ABED-451B-8D87-7E0D95C70AE8}" type="datetimeFigureOut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03/02/2025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8CFE393-0B2B-46CB-AB60-E0D4F2E06E58}" type="slidenum">
              <a:rPr lang="en-GB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GB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270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A5361-B6C1-4EDF-9308-5082BF0B5C12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FB6D2-948C-4C77-8495-EBBB57EC03E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219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118ADA-8E1B-4B00-BFB8-359C7F7447AA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C95216-40B5-4E79-B9E6-0606F145D620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2476366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64D4EF"/>
            </a:gs>
            <a:gs pos="10001">
              <a:srgbClr val="64D4EF"/>
            </a:gs>
            <a:gs pos="100000">
              <a:srgbClr val="06588E"/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8894234" y="3894138"/>
            <a:ext cx="3293533" cy="2659062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746" y="3259666"/>
              <a:ext cx="912188" cy="91189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5724"/>
              <a:ext cx="2981857" cy="2982809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1737" y="3581511"/>
              <a:ext cx="1897197" cy="1896584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130" y="3433998"/>
              <a:ext cx="1740055" cy="17394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388" y="3985732"/>
              <a:ext cx="1264798" cy="126439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1200" y="4495800"/>
            <a:ext cx="873971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11200" y="533400"/>
            <a:ext cx="8739717" cy="376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6000" y="6172201"/>
            <a:ext cx="1602317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11200" y="6172201"/>
            <a:ext cx="7749117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5317" y="5578476"/>
            <a:ext cx="114300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8017DED8-F79F-4967-AA87-B3061251D1F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40322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  <p:sldLayoutId id="2147483730" r:id="rId15"/>
    <p:sldLayoutId id="2147483731" r:id="rId16"/>
    <p:sldLayoutId id="2147483732" r:id="rId17"/>
  </p:sldLayoutIdLs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>
          <a:solidFill>
            <a:srgbClr val="0F496F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kern="1200">
          <a:solidFill>
            <a:srgbClr val="0F496F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>
          <a:solidFill>
            <a:srgbClr val="0F496F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>
          <a:solidFill>
            <a:srgbClr val="0F496F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>
          <a:solidFill>
            <a:srgbClr val="0F496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Oval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Donut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Rectangle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816FBFC-ABED-451B-8D87-7E0D95C70AE8}" type="datetimeFigureOut">
              <a:rPr lang="en-GB" smtClean="0"/>
              <a:pPr/>
              <a:t>03/02/2025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8CFE393-0B2B-46CB-AB60-E0D4F2E06E5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5" name="Rectangle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  <p:extLst>
      <p:ext uri="{BB962C8B-B14F-4D97-AF65-F5344CB8AC3E}">
        <p14:creationId xmlns:p14="http://schemas.microsoft.com/office/powerpoint/2010/main" val="1492862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uk/imgres?imgurl=http://www.fao.org/docrep/r4082e/r4082e1n.gif&amp;imgrefurl=http://www.fao.org/docrep/r4082e/r4082e03.htm&amp;docid=BMhADJmnSwCXYM&amp;tbnid=gP_5bTgER80HWM:&amp;w=493&amp;h=408&amp;ei=ARHcUrDfA8Og0wXM24GAAQ&amp;ved=0CAIQxiAwAA&amp;iact=c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co.uk/url?sa=i&amp;rct=j&amp;q=&amp;esrc=s&amp;frm=1&amp;source=images&amp;cd=&amp;cad=rja&amp;docid=xksXsu58_3HB9M&amp;tbnid=vibbE24PZiZsHM:&amp;ved=0CAUQjRw&amp;url=http://www.cedd.gov.hk/eng/about/organisation/q_brief.htm&amp;ei=ZoIUUpi4N8TG0QXv1YHACA&amp;bvm=bv.50952593,d.d2k&amp;psig=AFQjCNHVYS0bGaufjdPSxVo6aKNP7wBq4Q&amp;ust=1377162067714984" TargetMode="External"/><Relationship Id="rId1" Type="http://schemas.openxmlformats.org/officeDocument/2006/relationships/slideLayout" Target="../slideLayouts/slideLayout4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www.google.co.uk/url?sa=i&amp;rct=j&amp;q=&amp;esrc=s&amp;source=images&amp;cd=&amp;cad=rja&amp;uact=8&amp;ved=0ahUKEwjXvrfV1MvRAhVByRQKHSu0CmQQjRwIBw&amp;url=https://marlimillerphoto.com/chemical.html&amp;psig=AFQjCNFKqYrOe7PXbzH2DMPm9jiThASBPw&amp;ust=1484827776349748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docid=_8frL6cvxgZ0wM&amp;tbnid=VqN5El1CS6E4UM:&amp;ved=0CAUQjRw&amp;url=http://www.columbia.edu/cu/news/06/08/tharp.html&amp;ei=tiYWUuqvNOqO0AX26oHACA&amp;bvm=bv.51156542,d.d2k&amp;psig=AFQjCNHuQZ0f1n71U4xMDpTi-hUY9TDjqA&amp;ust=1377269801908518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frm=1&amp;source=images&amp;cd=&amp;cad=rja&amp;docid=ahgAjmfMLwMjWM&amp;tbnid=I8cUD2CDV3MBOM:&amp;ved=0CAUQjRw&amp;url=https://www.theimagefile.com/?Action=VF&amp;id=47451&amp;ei=CcxmUtOzEcmq0QXdj4CQAQ&amp;bvm=bv.55123115,d.d2k&amp;psig=AFQjCNE0xuXgaLS802aRVF9bJ25qE5KEYw&amp;ust=1382554934079881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8.jpeg"/><Relationship Id="rId5" Type="http://schemas.openxmlformats.org/officeDocument/2006/relationships/hyperlink" Target="http://www.google.co.uk/url?sa=i&amp;rct=j&amp;q=&amp;esrc=s&amp;frm=1&amp;source=images&amp;cd=&amp;cad=rja&amp;docid=3_i4p-IbvpE61M&amp;tbnid=lm1hEoeXdSEEyM:&amp;ved=0CAUQjRw&amp;url=http://geology.com/rocks/gneiss.shtml&amp;ei=Vk5tUridO6ic0AXx6oGwDw&amp;bvm=bv.55123115,d.d2k&amp;psig=AFQjCNFhdbzSuCPixvIoc24NL6ApeWuTDw&amp;ust=1382981509156535" TargetMode="External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docid=ofrA2wYjkTn3OM&amp;tbnid=FNwf5Kg6uKMaoM:&amp;ved=0CAUQjRw&amp;url=http://www.dahlias.net/dahwebpg/Soil/Soil_07.htm&amp;ei=30nlUo-4JKSr0QXssYCwDw&amp;bvm=bv.59930103,d.ZG4&amp;psig=AFQjCNFGs2t3GwfgNMayp8sgB9FyG47bQg&amp;ust=1390844735909752" TargetMode="External"/><Relationship Id="rId3" Type="http://schemas.openxmlformats.org/officeDocument/2006/relationships/image" Target="../media/image31.jpeg"/><Relationship Id="rId7" Type="http://schemas.openxmlformats.org/officeDocument/2006/relationships/image" Target="../media/image34.jpeg"/><Relationship Id="rId2" Type="http://schemas.openxmlformats.org/officeDocument/2006/relationships/hyperlink" Target="http://www.google.co.uk/url?sa=i&amp;rct=j&amp;q=&amp;esrc=s&amp;source=images&amp;cd=&amp;cad=rja&amp;docid=0dKCDjc_8RyU_M&amp;tbnid=5pXsEyhM1ST27M:&amp;ved=0CAUQjRw&amp;url=http://yusomaterialterna.wordpress.com/artesanales/arcilla/silty-soil/&amp;ei=SUrlUvjRKKXV0QXs2IDIAw&amp;bvm=bv.59930103,d.ZG4&amp;psig=AFQjCNHOqR5w4MBtaU0AL6-fb8kuQmOq6A&amp;ust=1390844828928384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openxmlformats.org/officeDocument/2006/relationships/image" Target="../media/image37.gif"/><Relationship Id="rId5" Type="http://schemas.openxmlformats.org/officeDocument/2006/relationships/hyperlink" Target="http://www.google.co.uk/url?sa=i&amp;rct=j&amp;q=&amp;esrc=s&amp;source=images&amp;cd=&amp;cad=rja&amp;docid=bYfK44ZqKEYISM&amp;tbnid=nPOqO8l3xoY4OM:&amp;ved=0CAUQjRw&amp;url=http://www.junglemusic.net/articles/HowToPlantAPalm_bak.html&amp;ei=p0rlUv22G6yl0wWZ94CADg&amp;bvm=bv.59930103,d.ZG4&amp;psig=AFQjCNH6JvfZwrgwZUeoVTG5vfuxf26fkA&amp;ust=1390844941133883" TargetMode="External"/><Relationship Id="rId10" Type="http://schemas.openxmlformats.org/officeDocument/2006/relationships/image" Target="../media/image36.png"/><Relationship Id="rId4" Type="http://schemas.openxmlformats.org/officeDocument/2006/relationships/image" Target="../media/image32.png"/><Relationship Id="rId9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4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3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3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28148D9-AD45-402C-869C-2D88167703E5}"/>
              </a:ext>
            </a:extLst>
          </p:cNvPr>
          <p:cNvSpPr txBox="1"/>
          <p:nvPr/>
        </p:nvSpPr>
        <p:spPr>
          <a:xfrm>
            <a:off x="2982723" y="2272433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Factors affecting Permeability and Seepage flow of water in SOILS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328EC2-018E-46BE-84C1-F891BDC15015}"/>
              </a:ext>
            </a:extLst>
          </p:cNvPr>
          <p:cNvSpPr txBox="1"/>
          <p:nvPr/>
        </p:nvSpPr>
        <p:spPr>
          <a:xfrm>
            <a:off x="10127152" y="5768283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Allan Nantel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July 2024</a:t>
            </a:r>
          </a:p>
        </p:txBody>
      </p:sp>
    </p:spTree>
    <p:extLst>
      <p:ext uri="{BB962C8B-B14F-4D97-AF65-F5344CB8AC3E}">
        <p14:creationId xmlns:p14="http://schemas.microsoft.com/office/powerpoint/2010/main" val="1088921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85392" y="226881"/>
            <a:ext cx="7746064" cy="1143000"/>
          </a:xfrm>
        </p:spPr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What is a Soil composed of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2791" y="1289386"/>
            <a:ext cx="7906072" cy="5112568"/>
          </a:xfrm>
        </p:spPr>
        <p:txBody>
          <a:bodyPr>
            <a:normAutofit/>
          </a:bodyPr>
          <a:lstStyle/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Soil is a complex mixture of weathered rock, minerals, organic material (both living &amp; decaying), water, and air.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Different soils have different amounts of each of these elements.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 average, soil has the following ratios:</a:t>
            </a:r>
          </a:p>
          <a:p>
            <a:pPr lvl="1"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45% mineral content</a:t>
            </a:r>
          </a:p>
          <a:p>
            <a:pPr lvl="1"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25% water</a:t>
            </a:r>
          </a:p>
          <a:p>
            <a:pPr lvl="1"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25% air</a:t>
            </a:r>
          </a:p>
          <a:p>
            <a:pPr lvl="1"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5% organic material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7A6BC9-DF22-E19A-529D-3D6C953C2489}"/>
              </a:ext>
            </a:extLst>
          </p:cNvPr>
          <p:cNvSpPr txBox="1"/>
          <p:nvPr/>
        </p:nvSpPr>
        <p:spPr>
          <a:xfrm>
            <a:off x="3554471" y="5025762"/>
            <a:ext cx="5816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Coal Tip Research……..</a:t>
            </a:r>
          </a:p>
        </p:txBody>
      </p:sp>
    </p:spTree>
    <p:extLst>
      <p:ext uri="{BB962C8B-B14F-4D97-AF65-F5344CB8AC3E}">
        <p14:creationId xmlns:p14="http://schemas.microsoft.com/office/powerpoint/2010/main" val="3457006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four components of soil: - ppt video online download">
            <a:extLst>
              <a:ext uri="{FF2B5EF4-FFF2-40B4-BE49-F238E27FC236}">
                <a16:creationId xmlns:a16="http://schemas.microsoft.com/office/drawing/2014/main" id="{85ECC3B2-ED21-A3D3-6BFA-9B1395F69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112" y="0"/>
            <a:ext cx="89691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079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67608" y="188640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SOIL MODEL</a:t>
            </a:r>
          </a:p>
        </p:txBody>
      </p:sp>
      <p:pic>
        <p:nvPicPr>
          <p:cNvPr id="1026" name="Picture 2" descr="C:\Users\fad-an\Desktop\Soils mode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94" y="978988"/>
            <a:ext cx="8616794" cy="561836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45130" y="1196752"/>
            <a:ext cx="1152128" cy="738664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SOIL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COLUMN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6816080" y="511806"/>
            <a:ext cx="0" cy="6849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063552" y="6021288"/>
            <a:ext cx="4752528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Soil Model – Volume and Mass relationships</a:t>
            </a:r>
          </a:p>
        </p:txBody>
      </p:sp>
      <p:sp>
        <p:nvSpPr>
          <p:cNvPr id="4" name="Rectangle 3"/>
          <p:cNvSpPr/>
          <p:nvPr/>
        </p:nvSpPr>
        <p:spPr>
          <a:xfrm>
            <a:off x="8472264" y="5951022"/>
            <a:ext cx="1925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Density = m / V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Weight  = m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x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 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68208" y="6639164"/>
            <a:ext cx="25922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Mass = How much matter (atoms) it contains</a:t>
            </a:r>
          </a:p>
        </p:txBody>
      </p:sp>
    </p:spTree>
    <p:extLst>
      <p:ext uri="{BB962C8B-B14F-4D97-AF65-F5344CB8AC3E}">
        <p14:creationId xmlns:p14="http://schemas.microsoft.com/office/powerpoint/2010/main" val="3293772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encrypted-tbn1.gstatic.com/images?q=tbn:ANd9GcR9qapdoZWjvJTups5ba-9jv3fGiAja18GsTBf-UE0CP9Nat1JYwQ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291" y="980728"/>
            <a:ext cx="3736618" cy="308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614" name="Picture 6" descr="3 Phase System of soi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933" y="1314698"/>
            <a:ext cx="493625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Objec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6710409"/>
              </p:ext>
            </p:extLst>
          </p:nvPr>
        </p:nvGraphicFramePr>
        <p:xfrm>
          <a:off x="1991545" y="4282008"/>
          <a:ext cx="9045575" cy="2459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5" imgW="62713800" imgH="20363040" progId="Word.Document.8">
                  <p:embed/>
                </p:oleObj>
              </mc:Choice>
              <mc:Fallback>
                <p:oleObj name="Document" r:id="rId5" imgW="62713800" imgH="20363040" progId="Word.Document.8">
                  <p:embed/>
                  <p:pic>
                    <p:nvPicPr>
                      <p:cNvPr id="6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1545" y="4282008"/>
                        <a:ext cx="9045575" cy="24593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143944" y="332657"/>
            <a:ext cx="8280920" cy="76687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Concept of Soil Elements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2567608" y="4869160"/>
            <a:ext cx="6768752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78A13B88-DFC5-7874-AFF3-E777AE99BC0C}"/>
              </a:ext>
            </a:extLst>
          </p:cNvPr>
          <p:cNvSpPr txBox="1"/>
          <p:nvPr/>
        </p:nvSpPr>
        <p:spPr>
          <a:xfrm>
            <a:off x="10519038" y="2371940"/>
            <a:ext cx="1471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COPY</a:t>
            </a:r>
          </a:p>
        </p:txBody>
      </p:sp>
    </p:spTree>
    <p:extLst>
      <p:ext uri="{BB962C8B-B14F-4D97-AF65-F5344CB8AC3E}">
        <p14:creationId xmlns:p14="http://schemas.microsoft.com/office/powerpoint/2010/main" val="56362725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552" y="476672"/>
            <a:ext cx="8229600" cy="1069848"/>
          </a:xfrm>
        </p:spPr>
        <p:txBody>
          <a:bodyPr/>
          <a:lstStyle/>
          <a:p>
            <a:r>
              <a:rPr lang="en-GB" dirty="0"/>
              <a:t>   Soil</a:t>
            </a:r>
          </a:p>
        </p:txBody>
      </p:sp>
      <p:pic>
        <p:nvPicPr>
          <p:cNvPr id="17410" name="Picture 2" descr="http://www.intrans.iastate.edu/research/documents/research-photos/CAT-CF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9900" y="908719"/>
            <a:ext cx="7848872" cy="5239875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C504F40-F49B-41BF-8500-35A766394881}"/>
              </a:ext>
            </a:extLst>
          </p:cNvPr>
          <p:cNvSpPr txBox="1"/>
          <p:nvPr/>
        </p:nvSpPr>
        <p:spPr>
          <a:xfrm>
            <a:off x="2361695" y="1027706"/>
            <a:ext cx="3672408" cy="31700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‘Phase relationships’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130E81-6AE7-4A84-849B-97656A8DE558}"/>
              </a:ext>
            </a:extLst>
          </p:cNvPr>
          <p:cNvSpPr txBox="1"/>
          <p:nvPr/>
        </p:nvSpPr>
        <p:spPr>
          <a:xfrm>
            <a:off x="2037776" y="104376"/>
            <a:ext cx="7992654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THIS ‘PROPORTIONALITY’ OF CONTENT FOR THESE ELEMENTS IS EXAMINED IN WHAT IS TERMED…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5" name="Arrow: Left-Up 4">
            <a:extLst>
              <a:ext uri="{FF2B5EF4-FFF2-40B4-BE49-F238E27FC236}">
                <a16:creationId xmlns:a16="http://schemas.microsoft.com/office/drawing/2014/main" id="{102FCE46-A9B2-47EF-A76E-48DD83A901ED}"/>
              </a:ext>
            </a:extLst>
          </p:cNvPr>
          <p:cNvSpPr/>
          <p:nvPr/>
        </p:nvSpPr>
        <p:spPr>
          <a:xfrm>
            <a:off x="9946080" y="4356364"/>
            <a:ext cx="432048" cy="2203904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722F61-5101-4D7F-870A-3CAA15D8B2C7}"/>
              </a:ext>
            </a:extLst>
          </p:cNvPr>
          <p:cNvSpPr txBox="1"/>
          <p:nvPr/>
        </p:nvSpPr>
        <p:spPr>
          <a:xfrm>
            <a:off x="4901391" y="6148595"/>
            <a:ext cx="5040560" cy="646331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Relationship here to Porosity, Permeability, Densification in compaction.</a:t>
            </a:r>
          </a:p>
        </p:txBody>
      </p:sp>
      <p:pic>
        <p:nvPicPr>
          <p:cNvPr id="1026" name="Picture 2" descr="How the plough made the modern economy possible - BBC News">
            <a:extLst>
              <a:ext uri="{FF2B5EF4-FFF2-40B4-BE49-F238E27FC236}">
                <a16:creationId xmlns:a16="http://schemas.microsoft.com/office/drawing/2014/main" id="{94C13673-0A03-25AF-DD9E-2E6FEB473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516" y="4330542"/>
            <a:ext cx="2471183" cy="157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64633" y="167720"/>
            <a:ext cx="8280920" cy="76687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Concept of Soil Phases</a:t>
            </a:r>
          </a:p>
        </p:txBody>
      </p:sp>
      <p:sp>
        <p:nvSpPr>
          <p:cNvPr id="2" name="Rectangle 1"/>
          <p:cNvSpPr/>
          <p:nvPr/>
        </p:nvSpPr>
        <p:spPr>
          <a:xfrm>
            <a:off x="1767760" y="1146352"/>
            <a:ext cx="8720728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Fundamentally, Soil can either be a ‘two –phase’ or ‘three phase’ composition….so…..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a </a:t>
            </a: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completely dry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soil, there are two phases, namely the solid soil particles and pore air (no water)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‘</a:t>
            </a: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fully saturated’ soil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 also two-phase, being composed of solid soil particles and pore water (no air)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‘</a:t>
            </a: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partially saturated’</a:t>
            </a:r>
            <a:r>
              <a:rPr kumimoji="0" lang="en-GB" sz="2800" b="1" i="0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soil is three-phases being composed of solid soil particles, pore water and pore air.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6933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il-Water Pha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812" y="988820"/>
            <a:ext cx="6923532" cy="540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903404" y="83331"/>
            <a:ext cx="59720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Concept of Soil Elements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FADC7B-626F-09D9-BBFD-C42130009B36}"/>
              </a:ext>
            </a:extLst>
          </p:cNvPr>
          <p:cNvSpPr txBox="1"/>
          <p:nvPr/>
        </p:nvSpPr>
        <p:spPr>
          <a:xfrm>
            <a:off x="9374294" y="3081459"/>
            <a:ext cx="25535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‘DEGREE OF SATURATION’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has substantial impact on soil characteristics of strength.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38A5A6-FBCC-1371-7506-260B309E119B}"/>
              </a:ext>
            </a:extLst>
          </p:cNvPr>
          <p:cNvSpPr txBox="1"/>
          <p:nvPr/>
        </p:nvSpPr>
        <p:spPr>
          <a:xfrm>
            <a:off x="379307" y="3129280"/>
            <a:ext cx="1185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‘TEXTURE’ 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3E7F419-8127-2BD0-D1FF-EB851AC10D28}"/>
              </a:ext>
            </a:extLst>
          </p:cNvPr>
          <p:cNvCxnSpPr/>
          <p:nvPr/>
        </p:nvCxnSpPr>
        <p:spPr>
          <a:xfrm>
            <a:off x="1740747" y="3291840"/>
            <a:ext cx="386080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2873C65-D0B5-FB62-D9F3-C465D2586F26}"/>
              </a:ext>
            </a:extLst>
          </p:cNvPr>
          <p:cNvSpPr txBox="1"/>
          <p:nvPr/>
        </p:nvSpPr>
        <p:spPr>
          <a:xfrm>
            <a:off x="2365758" y="5425440"/>
            <a:ext cx="633898" cy="3385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Void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E51E5E-0F7F-2D42-F903-83F8309FB4E4}"/>
              </a:ext>
            </a:extLst>
          </p:cNvPr>
          <p:cNvSpPr txBox="1"/>
          <p:nvPr/>
        </p:nvSpPr>
        <p:spPr>
          <a:xfrm>
            <a:off x="3298334" y="5334559"/>
            <a:ext cx="633898" cy="3385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Solid</a:t>
            </a:r>
          </a:p>
        </p:txBody>
      </p:sp>
    </p:spTree>
    <p:extLst>
      <p:ext uri="{BB962C8B-B14F-4D97-AF65-F5344CB8AC3E}">
        <p14:creationId xmlns:p14="http://schemas.microsoft.com/office/powerpoint/2010/main" val="4059583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cedd.gov.hk/eng/about/organisation/chapter_11/qplate11_5.jpg">
            <a:hlinkClick r:id="rId2"/>
            <a:extLst>
              <a:ext uri="{FF2B5EF4-FFF2-40B4-BE49-F238E27FC236}">
                <a16:creationId xmlns:a16="http://schemas.microsoft.com/office/drawing/2014/main" id="{AED5093E-BC87-89C1-3DBC-E14E8C36D6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103" y="1642151"/>
            <a:ext cx="7375160" cy="4867607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8EEECAD-B2C5-1BD6-30AA-FF68DB0D85E6}"/>
              </a:ext>
            </a:extLst>
          </p:cNvPr>
          <p:cNvSpPr txBox="1"/>
          <p:nvPr/>
        </p:nvSpPr>
        <p:spPr>
          <a:xfrm>
            <a:off x="319472" y="269753"/>
            <a:ext cx="46775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SOIL HORIZONS (‘PROFILES’)</a:t>
            </a:r>
          </a:p>
        </p:txBody>
      </p:sp>
    </p:spTree>
    <p:extLst>
      <p:ext uri="{BB962C8B-B14F-4D97-AF65-F5344CB8AC3E}">
        <p14:creationId xmlns:p14="http://schemas.microsoft.com/office/powerpoint/2010/main" val="14107505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0880" y="134365"/>
            <a:ext cx="7498080" cy="11430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0070C0"/>
                </a:solidFill>
              </a:rPr>
              <a:t>What changes a Soil Profile section?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6125" y="1080600"/>
            <a:ext cx="9192946" cy="5581600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What determines the composition of a soil??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Mostly the parent material, erosion, chemical changes and organic materials percentage…but what is the driving force that determines these?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Climate, and depositional environment.</a:t>
            </a:r>
          </a:p>
          <a:p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Climate mostly affects the presence of a soil ‘horizons’ (layers with depth) present to view in a cut vertical section, but not to the same extent the materials found in the soil.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general, geographic climates that have all 4 seasons represented during a calendar year have all the 4 horizons exhibited when we take a cross section.</a:t>
            </a:r>
          </a:p>
        </p:txBody>
      </p:sp>
    </p:spTree>
    <p:extLst>
      <p:ext uri="{BB962C8B-B14F-4D97-AF65-F5344CB8AC3E}">
        <p14:creationId xmlns:p14="http://schemas.microsoft.com/office/powerpoint/2010/main" val="2510958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4551" y="97602"/>
            <a:ext cx="7498080" cy="1143000"/>
          </a:xfrm>
        </p:spPr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Weathering of Rock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5050" y="1687056"/>
            <a:ext cx="9920896" cy="49200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Weathering- Natural decay and the breakdown of ‘solid rock or fragments’ …..Sources ??</a:t>
            </a:r>
          </a:p>
          <a:p>
            <a:pPr algn="just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‘Drift’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Transported, superficial sediment deposited on top of the rock strata, mostly unconsolidated clay, sand and coarse clastic debris, generally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‘Quaternary’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geologic age, from flood conditions.</a:t>
            </a:r>
          </a:p>
          <a:p>
            <a:pPr algn="just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‘Colluvium’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(scree) – Slope debris, moved downslope by gravity generally – debris from creep and downwash. Increases greatly if there is loss of vegetation on the slope surface.</a:t>
            </a:r>
          </a:p>
          <a:p>
            <a:pPr algn="just"/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‘Regolith’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(‘Parent Rock-head’) – not sharply defined. Generally, around 1 to 7m deep in UK. </a:t>
            </a:r>
          </a:p>
          <a:p>
            <a:pPr algn="just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 algn="just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‘There is an intersection of ‘drift’ and ‘re-deposition’ with a proportion of Parent rock</a:t>
            </a:r>
          </a:p>
          <a:p>
            <a:pPr marL="82296" indent="0" algn="just"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    sub strata contribution’.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Soils, in most cases, are blends or mixtures of particles of many sizes and different parent rock materials….hence different chemical composition…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…making it very difficult to predict its behaviour without full analysis.</a:t>
            </a:r>
          </a:p>
          <a:p>
            <a:pPr algn="just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 algn="just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2296" indent="0" algn="just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E0B644-62A9-421D-906F-1A6CBA2A0A32}"/>
              </a:ext>
            </a:extLst>
          </p:cNvPr>
          <p:cNvSpPr txBox="1"/>
          <p:nvPr/>
        </p:nvSpPr>
        <p:spPr>
          <a:xfrm>
            <a:off x="2172217" y="890401"/>
            <a:ext cx="724084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Soil mineral content: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This disintegration into soil is caused by external agents: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857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ansportation Sediment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446" y="476672"/>
            <a:ext cx="8712968" cy="58326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991544" y="2797963"/>
            <a:ext cx="2160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‘IMMATURE’ SEDIMENT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32104" y="2811246"/>
            <a:ext cx="2160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‘MATURE’ SEDIMENT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935760" y="2949745"/>
            <a:ext cx="3096344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567429" y="548680"/>
            <a:ext cx="1985985" cy="31759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17973" y="6323170"/>
            <a:ext cx="111218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the process of transportation, particles will grind bedrock by ‘ABRASION’ and abrade each other by collision  ‘ATTRITION’.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74898A-A329-482D-95F2-8D474B8E2DB5}"/>
              </a:ext>
            </a:extLst>
          </p:cNvPr>
          <p:cNvSpPr txBox="1"/>
          <p:nvPr/>
        </p:nvSpPr>
        <p:spPr>
          <a:xfrm>
            <a:off x="8567429" y="1756370"/>
            <a:ext cx="177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Stokes Law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E3A020-FE17-CB2B-0158-36AC5B2E25E2}"/>
              </a:ext>
            </a:extLst>
          </p:cNvPr>
          <p:cNvSpPr txBox="1"/>
          <p:nvPr/>
        </p:nvSpPr>
        <p:spPr>
          <a:xfrm>
            <a:off x="88775" y="3263"/>
            <a:ext cx="121956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2296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‘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There is an intersection of ‘drift’ and ‘re-deposition’ with a proportion of Parent rock sub strata Contribution’.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C0009D3-D4E1-28BC-2513-356055A4B91A}"/>
              </a:ext>
            </a:extLst>
          </p:cNvPr>
          <p:cNvCxnSpPr>
            <a:cxnSpLocks/>
          </p:cNvCxnSpPr>
          <p:nvPr/>
        </p:nvCxnSpPr>
        <p:spPr>
          <a:xfrm flipH="1">
            <a:off x="8601805" y="2125702"/>
            <a:ext cx="390941" cy="47130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234E1E0-986C-D390-15E5-EAD73111010E}"/>
              </a:ext>
            </a:extLst>
          </p:cNvPr>
          <p:cNvSpPr txBox="1"/>
          <p:nvPr/>
        </p:nvSpPr>
        <p:spPr>
          <a:xfrm>
            <a:off x="5302104" y="3019179"/>
            <a:ext cx="793896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‘DRIFT’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2385AF-E0F1-38F3-C94C-BD1C2EF4BEC3}"/>
              </a:ext>
            </a:extLst>
          </p:cNvPr>
          <p:cNvSpPr txBox="1"/>
          <p:nvPr/>
        </p:nvSpPr>
        <p:spPr>
          <a:xfrm>
            <a:off x="3560164" y="1633259"/>
            <a:ext cx="934387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Colluvium</a:t>
            </a:r>
          </a:p>
        </p:txBody>
      </p:sp>
    </p:spTree>
    <p:extLst>
      <p:ext uri="{BB962C8B-B14F-4D97-AF65-F5344CB8AC3E}">
        <p14:creationId xmlns:p14="http://schemas.microsoft.com/office/powerpoint/2010/main" val="12515908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diracdelta.co.uk/science/source/g/e/geological%20timescale/image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801" y="1043200"/>
            <a:ext cx="5523911" cy="486480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3D65047-45BA-0C9C-9FAC-7C776533E15A}"/>
              </a:ext>
            </a:extLst>
          </p:cNvPr>
          <p:cNvCxnSpPr>
            <a:cxnSpLocks/>
            <a:endCxn id="6" idx="0"/>
          </p:cNvCxnSpPr>
          <p:nvPr/>
        </p:nvCxnSpPr>
        <p:spPr>
          <a:xfrm>
            <a:off x="6811890" y="1573848"/>
            <a:ext cx="2628950" cy="28880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7A7D2C91-24CE-BD92-F358-96F4AF0FFF8C}"/>
              </a:ext>
            </a:extLst>
          </p:cNvPr>
          <p:cNvSpPr txBox="1"/>
          <p:nvPr/>
        </p:nvSpPr>
        <p:spPr>
          <a:xfrm rot="16200000">
            <a:off x="9701108" y="744460"/>
            <a:ext cx="1715854" cy="2236391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defTabSz="685800"/>
            <a:r>
              <a:rPr lang="en-GB" sz="1600" dirty="0">
                <a:solidFill>
                  <a:prstClr val="black"/>
                </a:solidFill>
                <a:latin typeface="Gill Sans MT"/>
              </a:rPr>
              <a:t>UN-CONSOLIDATED</a:t>
            </a:r>
          </a:p>
          <a:p>
            <a:pPr defTabSz="685800"/>
            <a:r>
              <a:rPr lang="en-GB" sz="1600" dirty="0">
                <a:solidFill>
                  <a:prstClr val="black"/>
                </a:solidFill>
                <a:latin typeface="Gill Sans MT"/>
              </a:rPr>
              <a:t>        SEDIMENT  </a:t>
            </a:r>
          </a:p>
          <a:p>
            <a:pPr defTabSz="685800"/>
            <a:endParaRPr lang="en-GB" sz="1350" dirty="0">
              <a:solidFill>
                <a:prstClr val="black"/>
              </a:solidFill>
              <a:latin typeface="Gill Sans MT"/>
            </a:endParaRPr>
          </a:p>
          <a:p>
            <a:pPr defTabSz="685800"/>
            <a:endParaRPr lang="en-GB" sz="1350" dirty="0">
              <a:solidFill>
                <a:prstClr val="black"/>
              </a:solidFill>
              <a:latin typeface="Gill Sans MT"/>
            </a:endParaRPr>
          </a:p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Gill Sans MT"/>
              </a:rPr>
              <a:t>MINERAL CONTENT FOR SOIL FORMATION BY </a:t>
            </a:r>
          </a:p>
          <a:p>
            <a:pPr algn="ctr" defTabSz="685800"/>
            <a:r>
              <a:rPr lang="en-GB" sz="1350" dirty="0">
                <a:solidFill>
                  <a:prstClr val="black"/>
                </a:solidFill>
                <a:latin typeface="Gill Sans MT"/>
              </a:rPr>
              <a:t>‘RE-DEPOSITION’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5FDEAC4-4A60-8E6D-1B04-61F30152DC22}"/>
              </a:ext>
            </a:extLst>
          </p:cNvPr>
          <p:cNvCxnSpPr>
            <a:cxnSpLocks/>
          </p:cNvCxnSpPr>
          <p:nvPr/>
        </p:nvCxnSpPr>
        <p:spPr>
          <a:xfrm>
            <a:off x="10369973" y="1652693"/>
            <a:ext cx="0" cy="3048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1382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" t="10902" r="774" b="58624"/>
          <a:stretch>
            <a:fillRect/>
          </a:stretch>
        </p:blipFill>
        <p:spPr bwMode="auto">
          <a:xfrm>
            <a:off x="1981200" y="1556792"/>
            <a:ext cx="8260172" cy="3619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35560" y="1021378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SEDIMENT SIZE – Standard Definitions</a:t>
            </a:r>
          </a:p>
        </p:txBody>
      </p:sp>
    </p:spTree>
    <p:extLst>
      <p:ext uri="{BB962C8B-B14F-4D97-AF65-F5344CB8AC3E}">
        <p14:creationId xmlns:p14="http://schemas.microsoft.com/office/powerpoint/2010/main" val="2474658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9850" y="326144"/>
            <a:ext cx="5942059" cy="346050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rgbClr val="0070C0"/>
                </a:solidFill>
              </a:rPr>
              <a:t>Soil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850" y="1191329"/>
            <a:ext cx="7498080" cy="4800600"/>
          </a:xfrm>
        </p:spPr>
        <p:txBody>
          <a:bodyPr>
            <a:normAutofit/>
          </a:bodyPr>
          <a:lstStyle/>
          <a:p>
            <a:pPr algn="just"/>
            <a:r>
              <a:rPr lang="en-US" sz="2800" dirty="0"/>
              <a:t>The size of soil particles affects the characteristics of a soil. (Texture)</a:t>
            </a:r>
          </a:p>
          <a:p>
            <a:pPr algn="just"/>
            <a:r>
              <a:rPr lang="en-US" sz="2800" dirty="0"/>
              <a:t>Soils are usually ‘</a:t>
            </a:r>
            <a:r>
              <a:rPr lang="en-US" sz="2800" dirty="0" err="1"/>
              <a:t>categorised</a:t>
            </a:r>
            <a:r>
              <a:rPr lang="en-US" sz="2800" dirty="0"/>
              <a:t>’ by the amounts of each type of particle that they have.</a:t>
            </a:r>
          </a:p>
          <a:p>
            <a:pPr algn="just"/>
            <a:r>
              <a:rPr lang="en-US" dirty="0"/>
              <a:t>Particles are:</a:t>
            </a:r>
          </a:p>
          <a:p>
            <a:pPr lvl="1" algn="just"/>
            <a:r>
              <a:rPr lang="en-US" sz="2400" b="1" dirty="0">
                <a:solidFill>
                  <a:srgbClr val="0070C0"/>
                </a:solidFill>
              </a:rPr>
              <a:t>Clay: 0.002mm and below</a:t>
            </a:r>
          </a:p>
          <a:p>
            <a:pPr lvl="1" algn="just"/>
            <a:r>
              <a:rPr lang="en-US" sz="2400" b="1" dirty="0">
                <a:solidFill>
                  <a:srgbClr val="0070C0"/>
                </a:solidFill>
              </a:rPr>
              <a:t>Silt: 0.002mm – 0.063mm</a:t>
            </a:r>
          </a:p>
          <a:p>
            <a:pPr lvl="1" algn="just"/>
            <a:r>
              <a:rPr lang="en-US" sz="2400" b="1" dirty="0">
                <a:solidFill>
                  <a:srgbClr val="0070C0"/>
                </a:solidFill>
              </a:rPr>
              <a:t>Sand: 0.063mm –2 mm</a:t>
            </a:r>
          </a:p>
          <a:p>
            <a:pPr lvl="1" algn="just"/>
            <a:r>
              <a:rPr lang="en-US" sz="2400" b="1" dirty="0">
                <a:solidFill>
                  <a:srgbClr val="0070C0"/>
                </a:solidFill>
              </a:rPr>
              <a:t>(Gravel: 2mm to 20mm (medium))</a:t>
            </a:r>
          </a:p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3292E5B-4858-4016-B27C-973683165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" t="10902" r="774" b="58624"/>
          <a:stretch>
            <a:fillRect/>
          </a:stretch>
        </p:blipFill>
        <p:spPr bwMode="auto">
          <a:xfrm>
            <a:off x="7446906" y="3333088"/>
            <a:ext cx="4513631" cy="19779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590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795976" y="274638"/>
            <a:ext cx="7498080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3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entury Gothic" panose="020B0502020202020204"/>
                <a:ea typeface="+mj-ea"/>
                <a:cs typeface="+mj-cs"/>
              </a:rPr>
              <a:t>Extent of weathering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83650" y="1217583"/>
            <a:ext cx="7056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Depends on ?.......... </a:t>
            </a:r>
          </a:p>
        </p:txBody>
      </p:sp>
      <p:sp>
        <p:nvSpPr>
          <p:cNvPr id="4" name="Rectangle 3"/>
          <p:cNvSpPr/>
          <p:nvPr/>
        </p:nvSpPr>
        <p:spPr>
          <a:xfrm>
            <a:off x="5188895" y="1198794"/>
            <a:ext cx="65628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timescales, ‘parent rock’ type and climatic conditions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95976" y="1727179"/>
            <a:ext cx="8564047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Sedimentary rock types weather to greater extent and depth than igneous or metamorphic, so Shales, Sandstones and Limestones greatly affected….(Cementitious nature of the particle bond – Calcareous in nature)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Deepest weathering is under severe climatic conditions… 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(periglacial frost action or rain forest climate)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73008" y="4107491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Three types of weathering?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457200" marR="0" lvl="1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Mechanical</a:t>
            </a:r>
          </a:p>
          <a:p>
            <a:pPr marL="457200" marR="0" lvl="1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457200" marR="0" lvl="1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Chemical</a:t>
            </a:r>
          </a:p>
          <a:p>
            <a:pPr marL="457200" marR="0" lvl="1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457200" marR="0" lvl="1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Biological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EFB9B2-CC48-496D-BC94-36FB78C274BE}"/>
              </a:ext>
            </a:extLst>
          </p:cNvPr>
          <p:cNvSpPr txBox="1"/>
          <p:nvPr/>
        </p:nvSpPr>
        <p:spPr>
          <a:xfrm>
            <a:off x="8750361" y="6154205"/>
            <a:ext cx="2755448" cy="40011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10 Minutes</a:t>
            </a:r>
          </a:p>
        </p:txBody>
      </p:sp>
    </p:spTree>
    <p:extLst>
      <p:ext uri="{BB962C8B-B14F-4D97-AF65-F5344CB8AC3E}">
        <p14:creationId xmlns:p14="http://schemas.microsoft.com/office/powerpoint/2010/main" val="47985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89168" y="290662"/>
            <a:ext cx="8352928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Weathering by Mechanical breakdown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Weathering loosens grains...  Erosion carries them away.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is achieved by the action  of several processes: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Freezing of water :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within cracks/fissures forces bedding planes apart.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Alternate freeze and thaw cycles on surfaces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With water acting on the surface, the sun’s heating of the rock by day and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cooling by night is an important weathering agent. (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Exfoliation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Wind action –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by abrasion in high wind velocity environments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Water Flow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- Wave action or river, undercutting cliff faces or washing away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                    loose banks and till.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3EB211-711E-4A9F-9F54-7741D6B90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037" y="5215087"/>
            <a:ext cx="1232198" cy="142620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02DEC07D-CFBD-4E81-8122-E311D52B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5026" y="5215087"/>
            <a:ext cx="1426204" cy="142620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C06A0163-3082-459B-8395-DEEB77C61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077" y="5129123"/>
            <a:ext cx="2286997" cy="151216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627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53112" y="116633"/>
            <a:ext cx="72857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Weathering by Chemical breakdown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556" y="763070"/>
            <a:ext cx="82089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Solution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:  Soluble materials dissolve and are carried away in solution.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Carbonation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: Rainwater containing carbon dioxide from the air and soil reacts with carbonates to form soluble hydrogen carbonates.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Hydrolysis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: Water reacts with minerals breaking them down (Feldspars)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Hydration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: The addition of water molecules to the rock’s atomic structures.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Oxidation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: The addition of oxygen to the rock’s atomic structure.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Chelation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: Organic compounds from the soil remove metals from minerals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pic>
        <p:nvPicPr>
          <p:cNvPr id="5" name="Picture 4" descr="Image result for examples of hydrolysis in rocks">
            <a:hlinkClick r:id="rId2"/>
            <a:extLst>
              <a:ext uri="{FF2B5EF4-FFF2-40B4-BE49-F238E27FC236}">
                <a16:creationId xmlns:a16="http://schemas.microsoft.com/office/drawing/2014/main" id="{158046E2-E2EB-40EA-A995-1004CFAC6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00" y="4892456"/>
            <a:ext cx="2632034" cy="1772816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9561204F-F669-4E46-B99D-58E070090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101" y="4989862"/>
            <a:ext cx="2987824" cy="1741391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Arrow: Bent-Up 7">
            <a:extLst>
              <a:ext uri="{FF2B5EF4-FFF2-40B4-BE49-F238E27FC236}">
                <a16:creationId xmlns:a16="http://schemas.microsoft.com/office/drawing/2014/main" id="{9D230499-1D5A-40B8-A3FD-4E2F4E454780}"/>
              </a:ext>
            </a:extLst>
          </p:cNvPr>
          <p:cNvSpPr/>
          <p:nvPr/>
        </p:nvSpPr>
        <p:spPr>
          <a:xfrm rot="10800000" flipH="1">
            <a:off x="9912425" y="2564904"/>
            <a:ext cx="648071" cy="2230147"/>
          </a:xfrm>
          <a:prstGeom prst="bentUpArrow">
            <a:avLst>
              <a:gd name="adj1" fmla="val 7316"/>
              <a:gd name="adj2" fmla="val 23879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9221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7716" y="406398"/>
            <a:ext cx="76256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 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Weathering by Biological breakdown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43269" y="1260434"/>
            <a:ext cx="7704856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Bacteria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Organic matter in soils is broken down by micro-organisms to give water and either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Carbon Dioxide or Methane and small quantities of Ammonia and Nitric Acid (Lichens).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Plant Roots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Roots  growing through fractures force the rocks apart.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Soil Processes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Organic activity increases weathering rate dramatically, for example by providing Carbon Dioxide for carbonation,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Animals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: Heavily grazed hillside can be significantly disturbed in its stability.</a:t>
            </a:r>
          </a:p>
          <a:p>
            <a:pPr marL="914400" marR="0" lvl="2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    </a:t>
            </a:r>
          </a:p>
          <a:p>
            <a:pPr marL="914400" marR="0" lvl="2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914400" marR="0" lvl="2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          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1371600" marR="0" lvl="3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1E329F4-432F-4D55-BFB2-A8979A308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433" y="4669053"/>
            <a:ext cx="1841211" cy="162018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D0AF95C3-8F80-4559-8803-D0B892A50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357202" y="4724592"/>
            <a:ext cx="2017177" cy="1509101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931019-6B64-F53C-2216-2814ACAD8B1E}"/>
              </a:ext>
            </a:extLst>
          </p:cNvPr>
          <p:cNvSpPr txBox="1"/>
          <p:nvPr/>
        </p:nvSpPr>
        <p:spPr>
          <a:xfrm>
            <a:off x="5423290" y="4792005"/>
            <a:ext cx="196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about Human Activities ?</a:t>
            </a:r>
          </a:p>
        </p:txBody>
      </p:sp>
    </p:spTree>
    <p:extLst>
      <p:ext uri="{BB962C8B-B14F-4D97-AF65-F5344CB8AC3E}">
        <p14:creationId xmlns:p14="http://schemas.microsoft.com/office/powerpoint/2010/main" val="365780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columbia.edu/cu/news/06/08/images/HeezenTharp_900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966" y="1"/>
            <a:ext cx="9174035" cy="6858001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47728" y="314096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Pacific Ridge</a:t>
            </a:r>
          </a:p>
        </p:txBody>
      </p:sp>
      <p:cxnSp>
        <p:nvCxnSpPr>
          <p:cNvPr id="5" name="Straight Arrow Connector 4"/>
          <p:cNvCxnSpPr>
            <a:stCxn id="3" idx="2"/>
          </p:cNvCxnSpPr>
          <p:nvPr/>
        </p:nvCxnSpPr>
        <p:spPr>
          <a:xfrm>
            <a:off x="4511824" y="3510300"/>
            <a:ext cx="360040" cy="854804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7392145" y="5517232"/>
            <a:ext cx="18783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Mid Atlantic Ridge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7176120" y="4509120"/>
            <a:ext cx="1080120" cy="108012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775520" y="332656"/>
            <a:ext cx="5848524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 ROCK CYCLE BEGINS at Mid Oceanic Ridges.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56650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1" y="0"/>
            <a:ext cx="10820400" cy="6858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1847528" y="116633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 ROCK CYCLE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– The interaction between strata and climate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932081"/>
            <a:ext cx="1800200" cy="1754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Creation of ‘Crust’ (Constructive Plate Margin) at mid-oceanic ridge</a:t>
            </a:r>
          </a:p>
        </p:txBody>
      </p:sp>
      <p:cxnSp>
        <p:nvCxnSpPr>
          <p:cNvPr id="6" name="Straight Arrow Connector 5"/>
          <p:cNvCxnSpPr>
            <a:cxnSpLocks/>
          </p:cNvCxnSpPr>
          <p:nvPr/>
        </p:nvCxnSpPr>
        <p:spPr>
          <a:xfrm>
            <a:off x="754579" y="2615784"/>
            <a:ext cx="0" cy="114674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841164" y="5910540"/>
            <a:ext cx="297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     Subduction Zone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(destructive plate margin)</a:t>
            </a:r>
          </a:p>
        </p:txBody>
      </p:sp>
      <p:cxnSp>
        <p:nvCxnSpPr>
          <p:cNvPr id="8" name="Straight Arrow Connector 7"/>
          <p:cNvCxnSpPr>
            <a:cxnSpLocks/>
            <a:stCxn id="7" idx="1"/>
          </p:cNvCxnSpPr>
          <p:nvPr/>
        </p:nvCxnSpPr>
        <p:spPr>
          <a:xfrm flipH="1" flipV="1">
            <a:off x="4394988" y="5838533"/>
            <a:ext cx="446176" cy="395173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E09E632-6F72-4B39-E4E2-B8BC6E6C625C}"/>
              </a:ext>
            </a:extLst>
          </p:cNvPr>
          <p:cNvCxnSpPr>
            <a:cxnSpLocks/>
          </p:cNvCxnSpPr>
          <p:nvPr/>
        </p:nvCxnSpPr>
        <p:spPr>
          <a:xfrm>
            <a:off x="104931" y="3814997"/>
            <a:ext cx="1507201" cy="0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59728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03512" y="908720"/>
            <a:ext cx="1013122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Most types of rock can be placed into one of three broad groups, according to how the rock originated,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as follows: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1. IGNEOUS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2. SEDIMENTARY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3. METAMORPHIC</a:t>
            </a:r>
          </a:p>
        </p:txBody>
      </p:sp>
      <p:pic>
        <p:nvPicPr>
          <p:cNvPr id="1034" name="Picture 10" descr="C:\Users\fad-an\Desktop\STUDENTS 2013-2014\LECTURES\GEOLOGY\rock%20classificati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534" y="1518433"/>
            <a:ext cx="5791064" cy="469681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98989" y="161867"/>
            <a:ext cx="10203201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Classification of Rocks – Mineral Origins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46328" y="4363307"/>
            <a:ext cx="1647871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SOURCE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82441" y="5322114"/>
            <a:ext cx="2433221" cy="615553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PROCESS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of Formation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28311" y="3892290"/>
            <a:ext cx="377665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494199" y="4547973"/>
            <a:ext cx="5117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494199" y="5629890"/>
            <a:ext cx="51177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447928" y="6352624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Lithification 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(also called 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Diagenisis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)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is the consolidation of a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loosely deposited sediment into a hard sedimentary rock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7608169" y="5893242"/>
            <a:ext cx="1" cy="4593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6F4F6057-1F62-AF30-6378-21907E3A4E00}"/>
              </a:ext>
            </a:extLst>
          </p:cNvPr>
          <p:cNvSpPr txBox="1"/>
          <p:nvPr/>
        </p:nvSpPr>
        <p:spPr>
          <a:xfrm>
            <a:off x="1803402" y="3251822"/>
            <a:ext cx="23103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All are aggregations 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(collections) of one 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or more minerals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6839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ranite">
            <a:extLst>
              <a:ext uri="{FF2B5EF4-FFF2-40B4-BE49-F238E27FC236}">
                <a16:creationId xmlns:a16="http://schemas.microsoft.com/office/drawing/2014/main" id="{548899F1-6AA2-D2E7-AECC-EA2F6011B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494" y="2793169"/>
            <a:ext cx="2149474" cy="1612106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57EF55-71A1-08A1-9EDE-EB23979B17A2}"/>
              </a:ext>
            </a:extLst>
          </p:cNvPr>
          <p:cNvSpPr txBox="1"/>
          <p:nvPr/>
        </p:nvSpPr>
        <p:spPr>
          <a:xfrm>
            <a:off x="3359696" y="2220091"/>
            <a:ext cx="972108" cy="300082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342900">
              <a:defRPr/>
            </a:pPr>
            <a:r>
              <a:rPr lang="en-GB" sz="1350" b="1" dirty="0">
                <a:solidFill>
                  <a:prstClr val="black"/>
                </a:solidFill>
                <a:latin typeface="Constantia"/>
              </a:rPr>
              <a:t>GRANITE</a:t>
            </a:r>
          </a:p>
        </p:txBody>
      </p:sp>
      <p:pic>
        <p:nvPicPr>
          <p:cNvPr id="6" name="Picture 2" descr="https://www.theimagefile.com/v/tp/100/337/47451_4_sea-creature-plant-ancient-old.jpg">
            <a:hlinkClick r:id="rId3"/>
            <a:extLst>
              <a:ext uri="{FF2B5EF4-FFF2-40B4-BE49-F238E27FC236}">
                <a16:creationId xmlns:a16="http://schemas.microsoft.com/office/drawing/2014/main" id="{D01E2B66-D591-C7E2-B6B2-B75A6E943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1588" y="2612726"/>
            <a:ext cx="2646294" cy="197299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7" name="Picture 2" descr="http://geology.com/rocks/pictures/gneiss.jpg">
            <a:hlinkClick r:id="rId5"/>
            <a:extLst>
              <a:ext uri="{FF2B5EF4-FFF2-40B4-BE49-F238E27FC236}">
                <a16:creationId xmlns:a16="http://schemas.microsoft.com/office/drawing/2014/main" id="{4FCC692A-80E6-C535-AECE-FD42E8282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14434" y="2793170"/>
            <a:ext cx="2149473" cy="161210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90956BB-0298-DD46-B8ED-262FB81153E5}"/>
              </a:ext>
            </a:extLst>
          </p:cNvPr>
          <p:cNvSpPr txBox="1"/>
          <p:nvPr/>
        </p:nvSpPr>
        <p:spPr>
          <a:xfrm>
            <a:off x="5926775" y="2070050"/>
            <a:ext cx="1455920" cy="300082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342900">
              <a:defRPr/>
            </a:pPr>
            <a:r>
              <a:rPr lang="en-GB" sz="1350" b="1" dirty="0">
                <a:solidFill>
                  <a:prstClr val="black"/>
                </a:solidFill>
                <a:latin typeface="Constantia"/>
              </a:rPr>
              <a:t>LIMESTONE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AED0C90-2F42-6C63-1887-B3D833D03FE9}"/>
              </a:ext>
            </a:extLst>
          </p:cNvPr>
          <p:cNvSpPr txBox="1"/>
          <p:nvPr/>
        </p:nvSpPr>
        <p:spPr>
          <a:xfrm>
            <a:off x="8790538" y="2228625"/>
            <a:ext cx="1013654" cy="300082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342900">
              <a:defRPr/>
            </a:pPr>
            <a:r>
              <a:rPr lang="en-GB" sz="1350" b="1" dirty="0">
                <a:solidFill>
                  <a:prstClr val="black"/>
                </a:solidFill>
                <a:latin typeface="Constantia"/>
              </a:rPr>
              <a:t>GNEISS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61787C-6C79-5A0D-23F8-F0E8A71D0D89}"/>
              </a:ext>
            </a:extLst>
          </p:cNvPr>
          <p:cNvSpPr txBox="1"/>
          <p:nvPr/>
        </p:nvSpPr>
        <p:spPr>
          <a:xfrm>
            <a:off x="3047377" y="1239502"/>
            <a:ext cx="1770713" cy="30008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342900">
              <a:defRPr/>
            </a:pPr>
            <a:r>
              <a:rPr lang="en-GB" sz="1350" dirty="0">
                <a:solidFill>
                  <a:prstClr val="black"/>
                </a:solidFill>
                <a:latin typeface="Century Gothic" panose="020B0502020202020204"/>
              </a:rPr>
              <a:t>IGNEOUS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8CDB7BB-C923-63AD-8BB8-2D833CDA9251}"/>
              </a:ext>
            </a:extLst>
          </p:cNvPr>
          <p:cNvSpPr txBox="1"/>
          <p:nvPr/>
        </p:nvSpPr>
        <p:spPr>
          <a:xfrm>
            <a:off x="5695014" y="1242934"/>
            <a:ext cx="1770713" cy="30008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342900">
              <a:defRPr/>
            </a:pPr>
            <a:r>
              <a:rPr lang="en-GB" sz="1350" dirty="0">
                <a:solidFill>
                  <a:prstClr val="black"/>
                </a:solidFill>
                <a:latin typeface="Century Gothic" panose="020B0502020202020204"/>
              </a:rPr>
              <a:t>SEDIMENTARY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F61C9B-6208-5CED-A491-EECA0513A3CE}"/>
              </a:ext>
            </a:extLst>
          </p:cNvPr>
          <p:cNvSpPr txBox="1"/>
          <p:nvPr/>
        </p:nvSpPr>
        <p:spPr>
          <a:xfrm>
            <a:off x="8412009" y="1239502"/>
            <a:ext cx="1770713" cy="30008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342900">
              <a:defRPr/>
            </a:pPr>
            <a:r>
              <a:rPr lang="en-GB" sz="1350" dirty="0">
                <a:solidFill>
                  <a:prstClr val="black"/>
                </a:solidFill>
                <a:latin typeface="Century Gothic" panose="020B0502020202020204"/>
              </a:rPr>
              <a:t>METAMORPHIC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A0DBD0A9-5F0D-F622-0927-F15A4D725943}"/>
              </a:ext>
            </a:extLst>
          </p:cNvPr>
          <p:cNvCxnSpPr>
            <a:cxnSpLocks/>
          </p:cNvCxnSpPr>
          <p:nvPr/>
        </p:nvCxnSpPr>
        <p:spPr>
          <a:xfrm>
            <a:off x="3863752" y="4509120"/>
            <a:ext cx="0" cy="648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A6A3DD0-791B-AA47-AAF5-F421F484F3CE}"/>
              </a:ext>
            </a:extLst>
          </p:cNvPr>
          <p:cNvCxnSpPr>
            <a:cxnSpLocks/>
          </p:cNvCxnSpPr>
          <p:nvPr/>
        </p:nvCxnSpPr>
        <p:spPr>
          <a:xfrm>
            <a:off x="6672064" y="4653137"/>
            <a:ext cx="0" cy="5026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432D21D-0570-D815-59B7-7A78FC256796}"/>
              </a:ext>
            </a:extLst>
          </p:cNvPr>
          <p:cNvCxnSpPr>
            <a:cxnSpLocks/>
          </p:cNvCxnSpPr>
          <p:nvPr/>
        </p:nvCxnSpPr>
        <p:spPr>
          <a:xfrm>
            <a:off x="9336360" y="4509121"/>
            <a:ext cx="0" cy="6466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91488D5B-B309-F69F-BC4E-121B5F1B1B5C}"/>
              </a:ext>
            </a:extLst>
          </p:cNvPr>
          <p:cNvSpPr txBox="1"/>
          <p:nvPr/>
        </p:nvSpPr>
        <p:spPr>
          <a:xfrm>
            <a:off x="2962611" y="5155787"/>
            <a:ext cx="20903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Silica</a:t>
            </a:r>
          </a:p>
          <a:p>
            <a:r>
              <a:rPr lang="en-GB" dirty="0"/>
              <a:t>    Ferric Oxides</a:t>
            </a:r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8544E88-A1FD-7DD8-EE07-8B55804259B4}"/>
              </a:ext>
            </a:extLst>
          </p:cNvPr>
          <p:cNvSpPr txBox="1"/>
          <p:nvPr/>
        </p:nvSpPr>
        <p:spPr>
          <a:xfrm>
            <a:off x="5698914" y="5085185"/>
            <a:ext cx="20903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Calcite</a:t>
            </a:r>
          </a:p>
          <a:p>
            <a:r>
              <a:rPr lang="en-GB" dirty="0"/>
              <a:t>    Clay minerals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A587387-DA04-7453-70BD-31BFAC1335B1}"/>
              </a:ext>
            </a:extLst>
          </p:cNvPr>
          <p:cNvSpPr txBox="1"/>
          <p:nvPr/>
        </p:nvSpPr>
        <p:spPr>
          <a:xfrm>
            <a:off x="8412996" y="5122185"/>
            <a:ext cx="20903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Silica</a:t>
            </a:r>
          </a:p>
          <a:p>
            <a:r>
              <a:rPr lang="en-GB" dirty="0"/>
              <a:t>     Potassium</a:t>
            </a:r>
          </a:p>
          <a:p>
            <a:r>
              <a:rPr lang="en-GB" dirty="0"/>
              <a:t>       Sodium</a:t>
            </a:r>
          </a:p>
        </p:txBody>
      </p:sp>
    </p:spTree>
    <p:extLst>
      <p:ext uri="{BB962C8B-B14F-4D97-AF65-F5344CB8AC3E}">
        <p14:creationId xmlns:p14="http://schemas.microsoft.com/office/powerpoint/2010/main" val="1138562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eath East – Neath Port Talbot Council">
            <a:extLst>
              <a:ext uri="{FF2B5EF4-FFF2-40B4-BE49-F238E27FC236}">
                <a16:creationId xmlns:a16="http://schemas.microsoft.com/office/drawing/2014/main" id="{478F1BA3-8F4B-2C22-BBAE-27056B5D7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78BCC35-4872-C527-C5EC-01B739F5C946}"/>
              </a:ext>
            </a:extLst>
          </p:cNvPr>
          <p:cNvSpPr txBox="1"/>
          <p:nvPr/>
        </p:nvSpPr>
        <p:spPr>
          <a:xfrm>
            <a:off x="75502" y="5844404"/>
            <a:ext cx="112580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Alluvial Flood Plain – River Neath – An example of a wide valley filled with Alluvial silts and clays.</a:t>
            </a:r>
          </a:p>
        </p:txBody>
      </p:sp>
    </p:spTree>
    <p:extLst>
      <p:ext uri="{BB962C8B-B14F-4D97-AF65-F5344CB8AC3E}">
        <p14:creationId xmlns:p14="http://schemas.microsoft.com/office/powerpoint/2010/main" val="13845411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EDE8A9-B20C-D54B-2BB9-ED6C41EF5C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135" y="606044"/>
            <a:ext cx="11295934" cy="61653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A69EC5E-2E42-B438-0010-484F1F139387}"/>
              </a:ext>
            </a:extLst>
          </p:cNvPr>
          <p:cNvSpPr txBox="1"/>
          <p:nvPr/>
        </p:nvSpPr>
        <p:spPr>
          <a:xfrm>
            <a:off x="1796408" y="86652"/>
            <a:ext cx="8599183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  <a:latin typeface="Gill Sans MT"/>
              </a:rPr>
              <a:t>Flow Chart - </a:t>
            </a:r>
            <a:r>
              <a:rPr lang="en-GB" sz="2000" dirty="0">
                <a:solidFill>
                  <a:prstClr val="black"/>
                </a:solidFill>
                <a:latin typeface="Gill Sans MT"/>
              </a:rPr>
              <a:t>Sediment and mineral content relationship to type and properties</a:t>
            </a:r>
          </a:p>
        </p:txBody>
      </p:sp>
    </p:spTree>
    <p:extLst>
      <p:ext uri="{BB962C8B-B14F-4D97-AF65-F5344CB8AC3E}">
        <p14:creationId xmlns:p14="http://schemas.microsoft.com/office/powerpoint/2010/main" val="23830614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yusomaterialterna.files.wordpress.com/2013/05/silty-soil.jpg">
            <a:hlinkClick r:id="rId2"/>
            <a:extLst>
              <a:ext uri="{FF2B5EF4-FFF2-40B4-BE49-F238E27FC236}">
                <a16:creationId xmlns:a16="http://schemas.microsoft.com/office/drawing/2014/main" id="{3AFE5E02-3ACD-4F33-A8B1-11D9346F0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385192"/>
            <a:ext cx="3491880" cy="196368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4" name="Picture 3" descr="sam_2loc1higher">
            <a:extLst>
              <a:ext uri="{FF2B5EF4-FFF2-40B4-BE49-F238E27FC236}">
                <a16:creationId xmlns:a16="http://schemas.microsoft.com/office/drawing/2014/main" id="{7966ADB2-1FEC-405F-8A74-C58DB48B1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16281" y="1447963"/>
            <a:ext cx="1728187" cy="177916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2" descr="http://www.junglemusic.net/images/Clay%20Soil,%20Finger%20impressions%20(Small).JPG">
            <a:hlinkClick r:id="rId5"/>
            <a:extLst>
              <a:ext uri="{FF2B5EF4-FFF2-40B4-BE49-F238E27FC236}">
                <a16:creationId xmlns:a16="http://schemas.microsoft.com/office/drawing/2014/main" id="{B30D2FFC-EC98-42AF-AFFD-AC39B61C4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83834" y="2564905"/>
            <a:ext cx="3779912" cy="251600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7" name="Picture 4" descr="Loam Based Potting Soil Equipped for Large Plants">
            <a:extLst>
              <a:ext uri="{FF2B5EF4-FFF2-40B4-BE49-F238E27FC236}">
                <a16:creationId xmlns:a16="http://schemas.microsoft.com/office/drawing/2014/main" id="{05F5CDB5-9A55-4A46-97B1-114FC6D44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31504" y="4643196"/>
            <a:ext cx="2808312" cy="210623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8" name="Picture 2" descr="http://www.dahlias.net/dahwebpg/Soil/ImgSoil/sandyl.jpg">
            <a:hlinkClick r:id="rId8"/>
            <a:extLst>
              <a:ext uri="{FF2B5EF4-FFF2-40B4-BE49-F238E27FC236}">
                <a16:creationId xmlns:a16="http://schemas.microsoft.com/office/drawing/2014/main" id="{4621524E-6B54-4CD7-B024-6F77CA2AE0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23592" y="372666"/>
            <a:ext cx="3168352" cy="192112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B43FBF2-FD9C-44CC-9FEE-8156722A2214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847528" y="1548578"/>
            <a:ext cx="1943504" cy="157316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2642AD9-5FCA-488B-9B42-05E205F95D59}"/>
              </a:ext>
            </a:extLst>
          </p:cNvPr>
          <p:cNvCxnSpPr>
            <a:cxnSpLocks/>
          </p:cNvCxnSpPr>
          <p:nvPr/>
        </p:nvCxnSpPr>
        <p:spPr>
          <a:xfrm>
            <a:off x="5375920" y="548680"/>
            <a:ext cx="720080" cy="0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FE24EB0-A1C1-492F-9D87-B39CFA4EB8F2}"/>
              </a:ext>
            </a:extLst>
          </p:cNvPr>
          <p:cNvCxnSpPr>
            <a:cxnSpLocks/>
          </p:cNvCxnSpPr>
          <p:nvPr/>
        </p:nvCxnSpPr>
        <p:spPr>
          <a:xfrm>
            <a:off x="7968208" y="2284855"/>
            <a:ext cx="0" cy="495672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row: Left-Up 14">
            <a:extLst>
              <a:ext uri="{FF2B5EF4-FFF2-40B4-BE49-F238E27FC236}">
                <a16:creationId xmlns:a16="http://schemas.microsoft.com/office/drawing/2014/main" id="{6C7C1B05-804F-42E8-8665-86E015DFE623}"/>
              </a:ext>
            </a:extLst>
          </p:cNvPr>
          <p:cNvSpPr/>
          <p:nvPr/>
        </p:nvSpPr>
        <p:spPr>
          <a:xfrm>
            <a:off x="4439816" y="5080908"/>
            <a:ext cx="576064" cy="1012389"/>
          </a:xfrm>
          <a:prstGeom prst="left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54FDC21-EFD5-462D-B677-6156AD8EB255}"/>
              </a:ext>
            </a:extLst>
          </p:cNvPr>
          <p:cNvSpPr txBox="1"/>
          <p:nvPr/>
        </p:nvSpPr>
        <p:spPr>
          <a:xfrm>
            <a:off x="3287688" y="4353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SANDY SOIL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92CCDF3-19B4-464A-BF51-FA2532D4689E}"/>
              </a:ext>
            </a:extLst>
          </p:cNvPr>
          <p:cNvSpPr txBox="1"/>
          <p:nvPr/>
        </p:nvSpPr>
        <p:spPr>
          <a:xfrm>
            <a:off x="7132687" y="3533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SILTY SOIL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D6F2DA4-9E23-489E-9CA6-EEBAA85ECC2C}"/>
              </a:ext>
            </a:extLst>
          </p:cNvPr>
          <p:cNvSpPr txBox="1"/>
          <p:nvPr/>
        </p:nvSpPr>
        <p:spPr>
          <a:xfrm>
            <a:off x="5808682" y="5080877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CLAY SOIL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6A91B32-E225-45D5-9FE6-9835C8EA1536}"/>
              </a:ext>
            </a:extLst>
          </p:cNvPr>
          <p:cNvSpPr txBox="1"/>
          <p:nvPr/>
        </p:nvSpPr>
        <p:spPr>
          <a:xfrm>
            <a:off x="2207568" y="4194883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LOAMY SOIL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809E169-818B-44DB-83F1-2FBB279306C8}"/>
              </a:ext>
            </a:extLst>
          </p:cNvPr>
          <p:cNvSpPr txBox="1"/>
          <p:nvPr/>
        </p:nvSpPr>
        <p:spPr>
          <a:xfrm>
            <a:off x="5620519" y="5899338"/>
            <a:ext cx="4896544" cy="923330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Illustrated Progression of Soil texture with associated electron microscope grain size image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F353B04-37E8-434E-D1FC-5BF15C2DA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999" y="3750876"/>
            <a:ext cx="1934395" cy="1900387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26580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9850" y="326144"/>
            <a:ext cx="5942059" cy="346050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rgbClr val="0070C0"/>
                </a:solidFill>
              </a:rPr>
              <a:t>Soil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9850" y="1191329"/>
            <a:ext cx="7498080" cy="4800600"/>
          </a:xfrm>
        </p:spPr>
        <p:txBody>
          <a:bodyPr>
            <a:normAutofit/>
          </a:bodyPr>
          <a:lstStyle/>
          <a:p>
            <a:pPr algn="just"/>
            <a:r>
              <a:rPr lang="en-US" sz="2800" dirty="0"/>
              <a:t>The size of soil particles affects the characteristics of a soil. </a:t>
            </a:r>
            <a:r>
              <a:rPr lang="en-US" sz="3200" b="1" dirty="0"/>
              <a:t>(Texture)</a:t>
            </a:r>
          </a:p>
          <a:p>
            <a:pPr algn="just"/>
            <a:r>
              <a:rPr lang="en-US" sz="2800" dirty="0"/>
              <a:t>Soils are usually ‘</a:t>
            </a:r>
            <a:r>
              <a:rPr lang="en-US" sz="2800" dirty="0" err="1"/>
              <a:t>categorised</a:t>
            </a:r>
            <a:r>
              <a:rPr lang="en-US" sz="2800" dirty="0"/>
              <a:t>’ by the amounts of each type of particle that they have.</a:t>
            </a:r>
          </a:p>
          <a:p>
            <a:pPr algn="just"/>
            <a:r>
              <a:rPr lang="en-US" dirty="0"/>
              <a:t>Particles are:</a:t>
            </a:r>
          </a:p>
          <a:p>
            <a:pPr lvl="1" algn="just"/>
            <a:r>
              <a:rPr lang="en-US" sz="2400" b="1" dirty="0">
                <a:solidFill>
                  <a:srgbClr val="0070C0"/>
                </a:solidFill>
              </a:rPr>
              <a:t>Clay: less than 0.002mm</a:t>
            </a:r>
          </a:p>
          <a:p>
            <a:pPr lvl="1" algn="just"/>
            <a:r>
              <a:rPr lang="en-US" sz="2400" b="1" dirty="0">
                <a:solidFill>
                  <a:srgbClr val="0070C0"/>
                </a:solidFill>
              </a:rPr>
              <a:t>Silt: 0.002mm – 0.063mm</a:t>
            </a:r>
          </a:p>
          <a:p>
            <a:pPr lvl="1" algn="just"/>
            <a:r>
              <a:rPr lang="en-US" sz="2400" b="1" dirty="0">
                <a:solidFill>
                  <a:srgbClr val="0070C0"/>
                </a:solidFill>
              </a:rPr>
              <a:t>Sand: 0.063mm –2 mm</a:t>
            </a:r>
          </a:p>
          <a:p>
            <a:pPr lvl="1" algn="just"/>
            <a:r>
              <a:rPr lang="en-US" sz="2400" b="1" dirty="0">
                <a:solidFill>
                  <a:srgbClr val="0070C0"/>
                </a:solidFill>
              </a:rPr>
              <a:t>(Gravel: 2mm to 20mm (medium))</a:t>
            </a:r>
          </a:p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3292E5B-4858-4016-B27C-973683165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" t="10902" r="774" b="58624"/>
          <a:stretch>
            <a:fillRect/>
          </a:stretch>
        </p:blipFill>
        <p:spPr bwMode="auto">
          <a:xfrm>
            <a:off x="7446906" y="3333088"/>
            <a:ext cx="4513631" cy="19779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89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5E6B520-FF55-4F69-AF07-CAFB8E9BC899}"/>
              </a:ext>
            </a:extLst>
          </p:cNvPr>
          <p:cNvSpPr txBox="1"/>
          <p:nvPr/>
        </p:nvSpPr>
        <p:spPr>
          <a:xfrm>
            <a:off x="1676452" y="136420"/>
            <a:ext cx="10234507" cy="3356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0225" marR="0" lvl="0" indent="-6350" algn="l" defTabSz="9144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1305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/>
                <a:ea typeface="Arial" panose="020B0604020202020204" pitchFamily="34" charset="0"/>
                <a:cs typeface="+mn-cs"/>
              </a:rPr>
              <a:t>‘TEXTURE’ …This categorisation is termed  ‘Gradation’: </a:t>
            </a:r>
          </a:p>
          <a:p>
            <a:pPr marL="530225" marR="0" lvl="0" indent="-6350" algn="l" defTabSz="9144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1335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/>
                <a:ea typeface="Arial" panose="020B0604020202020204" pitchFamily="34" charset="0"/>
                <a:cs typeface="+mn-cs"/>
              </a:rPr>
              <a:t>Gradation is a measure of the</a:t>
            </a:r>
          </a:p>
          <a:p>
            <a:pPr marL="530225" marR="0" lvl="0" indent="-6350" algn="l" defTabSz="9144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1335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/>
                <a:ea typeface="Arial" panose="020B0604020202020204" pitchFamily="34" charset="0"/>
                <a:cs typeface="+mn-cs"/>
              </a:rPr>
              <a:t>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Gill Sans MT"/>
                <a:ea typeface="Arial" panose="020B0604020202020204" pitchFamily="34" charset="0"/>
                <a:cs typeface="+mn-cs"/>
              </a:rPr>
              <a:t>‘Textural distribution of a particular soil sample’. </a:t>
            </a:r>
          </a:p>
          <a:p>
            <a:pPr marL="530225" marR="0" lvl="0" indent="-6350" algn="l" defTabSz="9144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1335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/>
                <a:ea typeface="Arial" panose="020B0604020202020204" pitchFamily="34" charset="0"/>
                <a:cs typeface="+mn-cs"/>
              </a:rPr>
              <a:t>Larger gradation means a wider particle size distribution.</a:t>
            </a:r>
          </a:p>
          <a:p>
            <a:pPr marL="530225" marR="0" lvl="0" indent="-6350" algn="l" defTabSz="9144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1405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Gill Sans MT"/>
                <a:ea typeface="Arial" panose="020B0604020202020204" pitchFamily="34" charset="0"/>
                <a:cs typeface="+mn-cs"/>
              </a:rPr>
              <a:t>‘Poorly sorted’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/>
                <a:ea typeface="Arial" panose="020B0604020202020204" pitchFamily="34" charset="0"/>
                <a:cs typeface="+mn-cs"/>
              </a:rPr>
              <a:t>indicates wide range of sizes  (e.g., glacial till)</a:t>
            </a:r>
          </a:p>
          <a:p>
            <a:pPr marL="530225" marR="0" lvl="0" indent="-6350" algn="l" defTabSz="9144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139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Gill Sans MT"/>
                <a:ea typeface="Arial" panose="020B0604020202020204" pitchFamily="34" charset="0"/>
                <a:cs typeface="+mn-cs"/>
              </a:rPr>
              <a:t>‘Well sorted’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/>
                <a:ea typeface="Arial" panose="020B0604020202020204" pitchFamily="34" charset="0"/>
                <a:cs typeface="+mn-cs"/>
              </a:rPr>
              <a:t>indicates a narrow range     (e.g., beach sand)</a:t>
            </a:r>
          </a:p>
          <a:p>
            <a:pPr marL="530225" marR="0" lvl="0" indent="-6350" algn="l" defTabSz="914400" rtl="0" eaLnBrk="1" fontAlgn="auto" latinLnBrk="0" hangingPunct="1">
              <a:lnSpc>
                <a:spcPct val="108000"/>
              </a:lnSpc>
              <a:spcBef>
                <a:spcPts val="0"/>
              </a:spcBef>
              <a:spcAft>
                <a:spcPts val="1325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" panose="020B0604020202020204" pitchFamily="34" charset="0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43B986-9706-477F-8566-98BD6946F4AF}"/>
              </a:ext>
            </a:extLst>
          </p:cNvPr>
          <p:cNvSpPr txBox="1"/>
          <p:nvPr/>
        </p:nvSpPr>
        <p:spPr>
          <a:xfrm>
            <a:off x="2214880" y="3113674"/>
            <a:ext cx="812959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The size of soil particles and the textural grading affects how much water &amp; air the soil can hold (therefore it’s Relative Density, propensity for expansion and contraction, porosity, permeability)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F758EC-5664-4999-A0D1-5D8B7744F977}"/>
              </a:ext>
            </a:extLst>
          </p:cNvPr>
          <p:cNvSpPr txBox="1"/>
          <p:nvPr/>
        </p:nvSpPr>
        <p:spPr>
          <a:xfrm>
            <a:off x="1945667" y="4437113"/>
            <a:ext cx="9038333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The smaller the particles, the less water and air the soil can hold and the less the flow of water through it.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Gill Sans MT"/>
              </a:rPr>
              <a:t>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f larger particles predominate, the water flow is </a:t>
            </a:r>
            <a:r>
              <a:rPr kumimoji="0" lang="en-US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generally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 faster through the soil.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This is the basis of the ‘Granular’ or ‘Cohesive’ textural definition.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" name="Arrow: U-Turn 1">
            <a:extLst>
              <a:ext uri="{FF2B5EF4-FFF2-40B4-BE49-F238E27FC236}">
                <a16:creationId xmlns:a16="http://schemas.microsoft.com/office/drawing/2014/main" id="{39833599-E51A-460E-99F6-36AD9385FA7E}"/>
              </a:ext>
            </a:extLst>
          </p:cNvPr>
          <p:cNvSpPr/>
          <p:nvPr/>
        </p:nvSpPr>
        <p:spPr>
          <a:xfrm rot="16200000" flipH="1">
            <a:off x="1014103" y="2619358"/>
            <a:ext cx="1094462" cy="768665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99695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603B69C-B95C-E61A-07D8-3B3648E877E8}"/>
              </a:ext>
            </a:extLst>
          </p:cNvPr>
          <p:cNvSpPr txBox="1"/>
          <p:nvPr/>
        </p:nvSpPr>
        <p:spPr>
          <a:xfrm>
            <a:off x="924381" y="1236869"/>
            <a:ext cx="106090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properties of the soil can be estimated from this process of determining ‘TEXTURE’?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536820-82DE-361E-732A-737932C03804}"/>
              </a:ext>
            </a:extLst>
          </p:cNvPr>
          <p:cNvSpPr txBox="1"/>
          <p:nvPr/>
        </p:nvSpPr>
        <p:spPr>
          <a:xfrm>
            <a:off x="1198261" y="2954612"/>
            <a:ext cx="1033512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1.We measure water flow, and its relationship to particle size, by measuring Porosity (by calculation) and 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2.Permeability - by apparatus, data collected and analysis –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utilising comparison to Darcy’s Laws of hydrology and fluid flow</a:t>
            </a:r>
          </a:p>
        </p:txBody>
      </p:sp>
    </p:spTree>
    <p:extLst>
      <p:ext uri="{BB962C8B-B14F-4D97-AF65-F5344CB8AC3E}">
        <p14:creationId xmlns:p14="http://schemas.microsoft.com/office/powerpoint/2010/main" val="1303309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01707" y="2629657"/>
            <a:ext cx="967232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‘Index properties’ 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describe the observable physical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characteristics with significant influence on a soil’s behaviour. 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Index properties include the descriptions of: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Soil Texture 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description of the grain size distribution of soil particles according to their 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texture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(particle size, shape, and gradation).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Soil Consistency 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</a:t>
            </a: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relative ease with which a soil can be physically altered with increasing water content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</a:p>
        </p:txBody>
      </p:sp>
      <p:sp>
        <p:nvSpPr>
          <p:cNvPr id="4" name="Rectangle 3"/>
          <p:cNvSpPr/>
          <p:nvPr/>
        </p:nvSpPr>
        <p:spPr>
          <a:xfrm>
            <a:off x="3412223" y="969679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•Soil ‘Classifications’ in Texture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•Soil Consistency limits / cohesion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•Permeability/hydraulic conductivity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2639616" y="188641"/>
            <a:ext cx="56043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Soil / Water related subjects</a:t>
            </a:r>
          </a:p>
        </p:txBody>
      </p:sp>
      <p:sp>
        <p:nvSpPr>
          <p:cNvPr id="3" name="Rectangle 2"/>
          <p:cNvSpPr/>
          <p:nvPr/>
        </p:nvSpPr>
        <p:spPr>
          <a:xfrm>
            <a:off x="1801707" y="5643852"/>
            <a:ext cx="22910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Soil Density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55716" y="264267"/>
            <a:ext cx="7776864" cy="1143000"/>
          </a:xfrm>
          <a:noFill/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+mn-lt"/>
              </a:rPr>
              <a:t>1</a:t>
            </a:r>
            <a:r>
              <a:rPr lang="en-US" sz="3600" b="1" dirty="0">
                <a:solidFill>
                  <a:srgbClr val="0070C0"/>
                </a:solidFill>
                <a:latin typeface="+mn-lt"/>
              </a:rPr>
              <a:t>.Soil Texture = % Sand, Silt &amp; Clay </a:t>
            </a:r>
            <a:br>
              <a:rPr lang="en-US" sz="3600" b="1" dirty="0">
                <a:solidFill>
                  <a:srgbClr val="0070C0"/>
                </a:solidFill>
                <a:latin typeface="+mn-lt"/>
              </a:rPr>
            </a:br>
            <a:r>
              <a:rPr lang="en-US" sz="3600" b="1" dirty="0">
                <a:solidFill>
                  <a:srgbClr val="0070C0"/>
                </a:solidFill>
                <a:latin typeface="+mn-lt"/>
              </a:rPr>
              <a:t>                                  in a soil.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901693" y="1652337"/>
            <a:ext cx="8915400" cy="4246574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30000"/>
              </a:lnSpc>
              <a:defRPr/>
            </a:pPr>
            <a:r>
              <a:rPr lang="en-US" sz="2800" dirty="0"/>
              <a:t>Soil texture is </a:t>
            </a:r>
            <a:r>
              <a:rPr lang="en-US" sz="2800" b="1" dirty="0">
                <a:solidFill>
                  <a:srgbClr val="0070C0"/>
                </a:solidFill>
              </a:rPr>
              <a:t>the single most important physical property of the soil. </a:t>
            </a:r>
            <a:r>
              <a:rPr lang="en-US" sz="2800" dirty="0"/>
              <a:t> Knowing the soil texture alone will provide information about: </a:t>
            </a:r>
          </a:p>
          <a:p>
            <a:pPr>
              <a:lnSpc>
                <a:spcPct val="130000"/>
              </a:lnSpc>
              <a:defRPr/>
            </a:pPr>
            <a:r>
              <a:rPr lang="en-US" sz="2400" b="1" dirty="0">
                <a:solidFill>
                  <a:srgbClr val="0070C0"/>
                </a:solidFill>
              </a:rPr>
              <a:t>1) Water flow potential</a:t>
            </a:r>
          </a:p>
          <a:p>
            <a:pPr>
              <a:lnSpc>
                <a:spcPct val="130000"/>
              </a:lnSpc>
              <a:defRPr/>
            </a:pPr>
            <a:r>
              <a:rPr lang="en-US" sz="2400" b="1" dirty="0">
                <a:solidFill>
                  <a:srgbClr val="0070C0"/>
                </a:solidFill>
              </a:rPr>
              <a:t>2) Water holding capacity</a:t>
            </a:r>
          </a:p>
          <a:p>
            <a:pPr>
              <a:lnSpc>
                <a:spcPct val="130000"/>
              </a:lnSpc>
              <a:defRPr/>
            </a:pPr>
            <a:r>
              <a:rPr lang="en-US" sz="2400" b="1" dirty="0">
                <a:solidFill>
                  <a:srgbClr val="0070C0"/>
                </a:solidFill>
              </a:rPr>
              <a:t>3) Fertility potential</a:t>
            </a:r>
          </a:p>
          <a:p>
            <a:pPr>
              <a:lnSpc>
                <a:spcPct val="130000"/>
              </a:lnSpc>
              <a:defRPr/>
            </a:pPr>
            <a:r>
              <a:rPr lang="en-US" sz="2400" b="1" dirty="0">
                <a:solidFill>
                  <a:srgbClr val="0070C0"/>
                </a:solidFill>
              </a:rPr>
              <a:t>4) Stability in high moisture content and de-hydrated condition (our ‘phase relationships’)</a:t>
            </a:r>
          </a:p>
        </p:txBody>
      </p:sp>
      <p:pic>
        <p:nvPicPr>
          <p:cNvPr id="4100" name="Picture 4" descr="handsholdingsoi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11279" y="2672013"/>
            <a:ext cx="2430706" cy="2126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  <a:effectLst/>
                <a:latin typeface="+mn-lt"/>
              </a:rPr>
              <a:t>Particle Diameter Size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2639616" y="1752600"/>
            <a:ext cx="4320480" cy="4953000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US" dirty="0"/>
              <a:t>Soil particle diameters range over 6 orders of magnitude</a:t>
            </a:r>
          </a:p>
          <a:p>
            <a:pPr lvl="1">
              <a:defRPr/>
            </a:pPr>
            <a:r>
              <a:rPr lang="en-US" dirty="0"/>
              <a:t>2 m boulders </a:t>
            </a:r>
          </a:p>
          <a:p>
            <a:pPr lvl="1">
              <a:defRPr/>
            </a:pPr>
            <a:r>
              <a:rPr lang="en-US" dirty="0"/>
              <a:t>Coarse fragments  &gt; 2 mm</a:t>
            </a:r>
          </a:p>
          <a:p>
            <a:pPr lvl="1">
              <a:defRPr/>
            </a:pPr>
            <a:r>
              <a:rPr lang="en-US" dirty="0"/>
              <a:t>Sand  &lt; 2 mm to 0.05 mm</a:t>
            </a:r>
          </a:p>
          <a:p>
            <a:pPr lvl="1">
              <a:defRPr/>
            </a:pPr>
            <a:r>
              <a:rPr lang="en-US" dirty="0"/>
              <a:t>Silt  &lt; 0.05 mm to 0.002 mm</a:t>
            </a:r>
          </a:p>
          <a:p>
            <a:pPr lvl="1">
              <a:defRPr/>
            </a:pPr>
            <a:r>
              <a:rPr lang="en-US" dirty="0"/>
              <a:t>Clay &lt; 0.002 m</a:t>
            </a:r>
          </a:p>
          <a:p>
            <a:pPr lvl="1">
              <a:buFont typeface="Monotype Sorts" pitchFamily="2" charset="2"/>
              <a:buNone/>
              <a:defRPr/>
            </a:pPr>
            <a:endParaRPr lang="en-US" dirty="0"/>
          </a:p>
        </p:txBody>
      </p:sp>
      <p:pic>
        <p:nvPicPr>
          <p:cNvPr id="6148" name="Picture 4" descr="siev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6120" y="1772816"/>
            <a:ext cx="31242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3225" y="0"/>
            <a:ext cx="10569677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" y="1"/>
            <a:ext cx="7176119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TEXTURE TEST - SIEVE ANALYSIS</a:t>
            </a:r>
          </a:p>
        </p:txBody>
      </p:sp>
    </p:spTree>
    <p:extLst>
      <p:ext uri="{BB962C8B-B14F-4D97-AF65-F5344CB8AC3E}">
        <p14:creationId xmlns:p14="http://schemas.microsoft.com/office/powerpoint/2010/main" val="26381075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636520" y="116632"/>
            <a:ext cx="7498080" cy="1046692"/>
          </a:xfrm>
        </p:spPr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Sieve Analysis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057400" y="1295400"/>
            <a:ext cx="8077200" cy="5181600"/>
          </a:xfrm>
          <a:prstGeom prst="rect">
            <a:avLst/>
          </a:prstGeom>
          <a:noFill/>
        </p:spPr>
        <p:txBody>
          <a:bodyPr vert="horz">
            <a:noAutofit/>
          </a:bodyPr>
          <a:lstStyle/>
          <a:p>
            <a:pPr marL="365760" marR="0" lvl="0" indent="-256032" algn="l" defTabSz="4572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Pct val="68000"/>
              <a:buFont typeface="Wingdings 3"/>
              <a:buChar char="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209800" y="1219200"/>
            <a:ext cx="5486400" cy="5181600"/>
          </a:xfrm>
          <a:prstGeom prst="rect">
            <a:avLst/>
          </a:prstGeom>
          <a:noFill/>
        </p:spPr>
        <p:txBody>
          <a:bodyPr vert="horz">
            <a:noAutofit/>
          </a:bodyPr>
          <a:lstStyle/>
          <a:p>
            <a:pPr marL="365760" marR="0" lvl="0" indent="-256032" algn="l" defTabSz="4572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Pct val="68000"/>
              <a:buFont typeface="Wingdings 3"/>
              <a:buChar char="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822960" marR="0" lvl="1" indent="-256032" algn="l" defTabSz="4572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Pct val="68000"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822960" marR="0" lvl="1" indent="-256032" algn="l" defTabSz="4572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Pct val="68000"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5760" marR="0" lvl="0" indent="-256032" algn="l" defTabSz="4572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4F81BD"/>
              </a:buClr>
              <a:buSzPct val="68000"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6498" name="Picture 2" descr="Wheel showing various grades of aggrega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1332" y="4038600"/>
            <a:ext cx="3552178" cy="23622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495600" y="1295400"/>
            <a:ext cx="68770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sample is dried in a kiln, cooled and weighed.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sample is then passed through a series of sieves of reducing mesh size by mechanical vibration (2 minutes)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When this is complete, the amount retained on each sieve is weighed and expressed as a percentage of the original sample weight.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cumulative percentage by 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weight of the sample % passing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each sieve is recorded 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graphically.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5. The Silt in the sample is retained 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within a solid dish at the bottom 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of the stack.</a:t>
            </a:r>
          </a:p>
        </p:txBody>
      </p:sp>
    </p:spTree>
    <p:extLst>
      <p:ext uri="{BB962C8B-B14F-4D97-AF65-F5344CB8AC3E}">
        <p14:creationId xmlns:p14="http://schemas.microsoft.com/office/powerpoint/2010/main" val="509925639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67608" y="116633"/>
            <a:ext cx="792088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prstClr val="black"/>
                </a:solidFill>
                <a:latin typeface="Gill Sans MT"/>
              </a:rPr>
              <a:t>Example 1:</a:t>
            </a:r>
          </a:p>
          <a:p>
            <a:pPr>
              <a:defRPr/>
            </a:pPr>
            <a:endParaRPr lang="en-GB" dirty="0">
              <a:solidFill>
                <a:prstClr val="black"/>
              </a:solidFill>
              <a:latin typeface="Gill Sans MT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  <a:latin typeface="Gill Sans MT"/>
              </a:rPr>
              <a:t>A sieve analysis was carried out on a soil and gave the results shown below.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  <a:latin typeface="Gill Sans MT"/>
              </a:rPr>
              <a:t>Determine the percentages passing each sieve and hence draw the particle size distribution curve.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  <a:latin typeface="Gill Sans MT"/>
              </a:rPr>
              <a:t>The original sample was of mass 350g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524001" y="4077073"/>
          <a:ext cx="9108505" cy="2340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3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297951331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478373094"/>
                    </a:ext>
                  </a:extLst>
                </a:gridCol>
                <a:gridCol w="720081">
                  <a:extLst>
                    <a:ext uri="{9D8B030D-6E8A-4147-A177-3AD203B41FA5}">
                      <a16:colId xmlns:a16="http://schemas.microsoft.com/office/drawing/2014/main" val="1441828268"/>
                    </a:ext>
                  </a:extLst>
                </a:gridCol>
              </a:tblGrid>
              <a:tr h="1152128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Sieve 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1.18mm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600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425 Mic.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300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Mic.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150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Mic.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63 Mic.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40 Mic.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 </a:t>
                      </a:r>
                    </a:p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Mic.</a:t>
                      </a: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 </a:t>
                      </a:r>
                    </a:p>
                    <a:p>
                      <a:pPr marL="0" indent="0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Mic.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7907">
                <a:tc>
                  <a:txBody>
                    <a:bodyPr/>
                    <a:lstStyle/>
                    <a:p>
                      <a:r>
                        <a:rPr lang="en-GB" sz="2000" dirty="0"/>
                        <a:t>Mass retained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86D6526-D388-897D-D6D6-0C759D57D4AD}"/>
              </a:ext>
            </a:extLst>
          </p:cNvPr>
          <p:cNvCxnSpPr/>
          <p:nvPr/>
        </p:nvCxnSpPr>
        <p:spPr>
          <a:xfrm>
            <a:off x="7261013" y="6417108"/>
            <a:ext cx="0" cy="32913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A5FD71F-08D1-6A66-CEEA-C5F95A32A65A}"/>
              </a:ext>
            </a:extLst>
          </p:cNvPr>
          <p:cNvCxnSpPr/>
          <p:nvPr/>
        </p:nvCxnSpPr>
        <p:spPr>
          <a:xfrm>
            <a:off x="9052560" y="6417108"/>
            <a:ext cx="0" cy="32913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05146581-0638-3212-5537-E0C4329C9CDE}"/>
              </a:ext>
            </a:extLst>
          </p:cNvPr>
          <p:cNvSpPr txBox="1"/>
          <p:nvPr/>
        </p:nvSpPr>
        <p:spPr>
          <a:xfrm>
            <a:off x="9604587" y="6417108"/>
            <a:ext cx="7044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Clay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CEA745-6629-99B2-83C4-1B5DBB2C06AA}"/>
              </a:ext>
            </a:extLst>
          </p:cNvPr>
          <p:cNvSpPr txBox="1"/>
          <p:nvPr/>
        </p:nvSpPr>
        <p:spPr>
          <a:xfrm>
            <a:off x="7951894" y="6417108"/>
            <a:ext cx="5486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Silt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C53E02-5AD3-1655-CC4F-01F637EEBE09}"/>
              </a:ext>
            </a:extLst>
          </p:cNvPr>
          <p:cNvSpPr txBox="1"/>
          <p:nvPr/>
        </p:nvSpPr>
        <p:spPr>
          <a:xfrm>
            <a:off x="4585548" y="6417108"/>
            <a:ext cx="6908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7517274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567608" y="538985"/>
          <a:ext cx="7416824" cy="60932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27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94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3706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SIEVE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MASS retained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 % on Sieve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%</a:t>
                      </a:r>
                    </a:p>
                    <a:p>
                      <a:pPr algn="ctr"/>
                      <a:r>
                        <a:rPr lang="en-GB" dirty="0"/>
                        <a:t>Passing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470">
                <a:tc>
                  <a:txBody>
                    <a:bodyPr/>
                    <a:lstStyle/>
                    <a:p>
                      <a:r>
                        <a:rPr lang="en-GB" sz="2000" dirty="0"/>
                        <a:t>2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7470">
                <a:tc>
                  <a:txBody>
                    <a:bodyPr/>
                    <a:lstStyle/>
                    <a:p>
                      <a:r>
                        <a:rPr lang="en-GB" sz="2000" dirty="0"/>
                        <a:t>1.18mm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060">
                <a:tc>
                  <a:txBody>
                    <a:bodyPr/>
                    <a:lstStyle/>
                    <a:p>
                      <a:r>
                        <a:rPr lang="en-GB" sz="2000" dirty="0"/>
                        <a:t>600 micron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000" dirty="0"/>
                        <a:t>425 micron</a:t>
                      </a:r>
                    </a:p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072">
                <a:tc>
                  <a:txBody>
                    <a:bodyPr/>
                    <a:lstStyle/>
                    <a:p>
                      <a:r>
                        <a:rPr lang="en-GB" sz="2000" dirty="0"/>
                        <a:t>300 micron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7470">
                <a:tc>
                  <a:txBody>
                    <a:bodyPr/>
                    <a:lstStyle/>
                    <a:p>
                      <a:r>
                        <a:rPr lang="en-GB" sz="2000" dirty="0"/>
                        <a:t>150 micron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7470">
                <a:tc>
                  <a:txBody>
                    <a:bodyPr/>
                    <a:lstStyle/>
                    <a:p>
                      <a:r>
                        <a:rPr lang="en-GB" sz="2000" dirty="0"/>
                        <a:t>63 micron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3085421"/>
                  </a:ext>
                </a:extLst>
              </a:tr>
              <a:tr h="467470">
                <a:tc>
                  <a:txBody>
                    <a:bodyPr/>
                    <a:lstStyle/>
                    <a:p>
                      <a:r>
                        <a:rPr lang="en-GB" sz="2000" dirty="0"/>
                        <a:t>40 micron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5112909"/>
                  </a:ext>
                </a:extLst>
              </a:tr>
              <a:tr h="467470">
                <a:tc>
                  <a:txBody>
                    <a:bodyPr/>
                    <a:lstStyle/>
                    <a:p>
                      <a:r>
                        <a:rPr lang="en-GB" sz="2000" dirty="0"/>
                        <a:t>2 micron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1439136"/>
                  </a:ext>
                </a:extLst>
              </a:tr>
              <a:tr h="417994">
                <a:tc>
                  <a:txBody>
                    <a:bodyPr/>
                    <a:lstStyle/>
                    <a:p>
                      <a:r>
                        <a:rPr lang="en-GB" sz="2000" dirty="0"/>
                        <a:t>1 micron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2898527"/>
                  </a:ext>
                </a:extLst>
              </a:tr>
              <a:tr h="417994">
                <a:tc>
                  <a:txBody>
                    <a:bodyPr/>
                    <a:lstStyle/>
                    <a:p>
                      <a:r>
                        <a:rPr lang="en-GB" sz="2000" dirty="0"/>
                        <a:t>PAN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6603730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734955" y="-45790"/>
            <a:ext cx="23042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prstClr val="black"/>
                </a:solidFill>
                <a:latin typeface="Gill Sans MT"/>
              </a:rPr>
              <a:t>Example 1:</a:t>
            </a:r>
          </a:p>
        </p:txBody>
      </p:sp>
      <p:sp>
        <p:nvSpPr>
          <p:cNvPr id="4" name="Rectangle 3"/>
          <p:cNvSpPr/>
          <p:nvPr/>
        </p:nvSpPr>
        <p:spPr>
          <a:xfrm>
            <a:off x="6955821" y="61932"/>
            <a:ext cx="36920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dirty="0">
                <a:solidFill>
                  <a:prstClr val="black"/>
                </a:solidFill>
                <a:latin typeface="Gill Sans MT"/>
              </a:rPr>
              <a:t>The original sample was of mass 350g</a:t>
            </a:r>
          </a:p>
        </p:txBody>
      </p:sp>
    </p:spTree>
    <p:extLst>
      <p:ext uri="{BB962C8B-B14F-4D97-AF65-F5344CB8AC3E}">
        <p14:creationId xmlns:p14="http://schemas.microsoft.com/office/powerpoint/2010/main" val="2096390669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graph&#10;&#10;Description automatically generated">
            <a:extLst>
              <a:ext uri="{FF2B5EF4-FFF2-40B4-BE49-F238E27FC236}">
                <a16:creationId xmlns:a16="http://schemas.microsoft.com/office/drawing/2014/main" id="{9D3940DF-24F2-6A0B-8B67-CE2296073A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4293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" t="10902" r="774" b="58624"/>
          <a:stretch>
            <a:fillRect/>
          </a:stretch>
        </p:blipFill>
        <p:spPr bwMode="auto">
          <a:xfrm>
            <a:off x="1981200" y="1556792"/>
            <a:ext cx="8260172" cy="3619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35560" y="1021378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SEDIMENT SIZE – Standard Definitions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E9BD1D-DE88-4899-8A53-0AF172F1DEAF}"/>
              </a:ext>
            </a:extLst>
          </p:cNvPr>
          <p:cNvSpPr txBox="1"/>
          <p:nvPr/>
        </p:nvSpPr>
        <p:spPr>
          <a:xfrm>
            <a:off x="2135560" y="5575777"/>
            <a:ext cx="7145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Proportional % </a:t>
            </a:r>
            <a:r>
              <a:rPr lang="en-GB" dirty="0">
                <a:solidFill>
                  <a:prstClr val="black"/>
                </a:solidFill>
                <a:latin typeface="Century Gothic" panose="020B0502020202020204"/>
              </a:rPr>
              <a:t> of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SAND, Silts and Clays ??</a:t>
            </a:r>
          </a:p>
        </p:txBody>
      </p:sp>
    </p:spTree>
    <p:extLst>
      <p:ext uri="{BB962C8B-B14F-4D97-AF65-F5344CB8AC3E}">
        <p14:creationId xmlns:p14="http://schemas.microsoft.com/office/powerpoint/2010/main" val="28958581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35760" y="2348880"/>
            <a:ext cx="56521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Particles are:</a:t>
            </a:r>
          </a:p>
          <a:p>
            <a:pPr marL="457200" marR="0" lvl="1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Clay: 0.002mm and below</a:t>
            </a:r>
          </a:p>
          <a:p>
            <a:pPr marL="457200" marR="0" lvl="1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Silt: 0.002mm – 0.063mm</a:t>
            </a:r>
          </a:p>
          <a:p>
            <a:pPr marL="457200" marR="0" lvl="1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Sand: 0.063mm – 2mm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99656" y="836712"/>
            <a:ext cx="69127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our data we can work out the % of sand, silt and clay in the sample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21109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56041" y="273476"/>
            <a:ext cx="8911687" cy="1280890"/>
          </a:xfrm>
        </p:spPr>
        <p:txBody>
          <a:bodyPr/>
          <a:lstStyle/>
          <a:p>
            <a:r>
              <a:rPr b="1" dirty="0">
                <a:solidFill>
                  <a:srgbClr val="0070C0"/>
                </a:solidFill>
                <a:effectLst/>
                <a:latin typeface="+mn-lt"/>
              </a:rPr>
              <a:t>S</a:t>
            </a:r>
            <a:r>
              <a:rPr b="1" cap="all" dirty="0">
                <a:solidFill>
                  <a:srgbClr val="0070C0"/>
                </a:solidFill>
                <a:effectLst/>
                <a:latin typeface="+mn-lt"/>
              </a:rPr>
              <a:t>oil </a:t>
            </a:r>
            <a:r>
              <a:rPr lang="en-GB" b="1" cap="all" dirty="0">
                <a:solidFill>
                  <a:srgbClr val="0070C0"/>
                </a:solidFill>
                <a:effectLst/>
                <a:latin typeface="+mn-lt"/>
              </a:rPr>
              <a:t>TEXTURE</a:t>
            </a:r>
            <a:endParaRPr lang="en-US" dirty="0">
              <a:solidFill>
                <a:srgbClr val="0070C0"/>
              </a:solidFill>
              <a:effectLst/>
              <a:latin typeface="+mn-lt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52554" y="1145291"/>
            <a:ext cx="9215174" cy="5331135"/>
          </a:xfrm>
        </p:spPr>
        <p:txBody>
          <a:bodyPr>
            <a:normAutofit/>
          </a:bodyPr>
          <a:lstStyle/>
          <a:p>
            <a:pPr algn="just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The Textural Classification of Soil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is based purely on the grain size distribution and is classified into three groups, namely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sand, silt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clay. </a:t>
            </a:r>
          </a:p>
          <a:p>
            <a:pPr algn="just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position of every point inside the ‘Soil Triangle’ represents the sieve analysis of soil of particular grading. </a:t>
            </a:r>
          </a:p>
          <a:p>
            <a:pPr algn="just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After determining the grain size of a sample, the chart is read as follows: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3" descr="soiltriangle_lar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7688" y="908721"/>
            <a:ext cx="5581650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9144000" cy="762000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0070C0"/>
                </a:solidFill>
                <a:latin typeface="Calibri" pitchFamily="34" charset="0"/>
              </a:rPr>
              <a:t>Triangular graph of </a:t>
            </a:r>
            <a:r>
              <a:rPr lang="en-US" sz="4000" b="1" u="sng" dirty="0">
                <a:solidFill>
                  <a:srgbClr val="0070C0"/>
                </a:solidFill>
                <a:latin typeface="Calibri" pitchFamily="34" charset="0"/>
              </a:rPr>
              <a:t>Soil Texture</a:t>
            </a:r>
          </a:p>
        </p:txBody>
      </p:sp>
      <p:sp>
        <p:nvSpPr>
          <p:cNvPr id="44037" name="Line 5"/>
          <p:cNvSpPr>
            <a:spLocks noChangeShapeType="1"/>
          </p:cNvSpPr>
          <p:nvPr/>
        </p:nvSpPr>
        <p:spPr bwMode="auto">
          <a:xfrm flipH="1">
            <a:off x="3359696" y="5949280"/>
            <a:ext cx="57150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44038" name="Line 6"/>
          <p:cNvSpPr>
            <a:spLocks noChangeShapeType="1"/>
          </p:cNvSpPr>
          <p:nvPr/>
        </p:nvSpPr>
        <p:spPr bwMode="auto">
          <a:xfrm flipV="1">
            <a:off x="2855640" y="1196752"/>
            <a:ext cx="2438400" cy="403860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44039" name="Line 7"/>
          <p:cNvSpPr>
            <a:spLocks noChangeShapeType="1"/>
          </p:cNvSpPr>
          <p:nvPr/>
        </p:nvSpPr>
        <p:spPr bwMode="auto">
          <a:xfrm>
            <a:off x="6888088" y="1124744"/>
            <a:ext cx="2286000" cy="411480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44043" name="AutoShape 11"/>
          <p:cNvSpPr>
            <a:spLocks noChangeArrowheads="1"/>
          </p:cNvSpPr>
          <p:nvPr/>
        </p:nvSpPr>
        <p:spPr bwMode="auto">
          <a:xfrm>
            <a:off x="5591944" y="3140968"/>
            <a:ext cx="304800" cy="228600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3512" y="692697"/>
            <a:ext cx="2411760" cy="22929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1. Spaces vertically upward starting from zero at the bottom represent clay percentage.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2. Spaces from left to right diagonally downward starting with zero at the left, represents silts.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3. Spaces from right to left diagonally downward starting with zero at the left, represents sand.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8503204" y="1209328"/>
            <a:ext cx="2133600" cy="2708434"/>
            <a:chOff x="6979204" y="1209328"/>
            <a:chExt cx="2133600" cy="2708434"/>
          </a:xfrm>
        </p:grpSpPr>
        <p:sp>
          <p:nvSpPr>
            <p:cNvPr id="44040" name="Text Box 8"/>
            <p:cNvSpPr txBox="1">
              <a:spLocks noChangeArrowheads="1"/>
            </p:cNvSpPr>
            <p:nvPr/>
          </p:nvSpPr>
          <p:spPr bwMode="auto">
            <a:xfrm>
              <a:off x="6979204" y="1209328"/>
              <a:ext cx="2133600" cy="2708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DC765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8DC765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8DC765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     Indicates …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8DC765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30% sand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8DC765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50% clay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8DC765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rPr>
                <a:t>20% silt</a:t>
              </a:r>
            </a:p>
          </p:txBody>
        </p:sp>
        <p:sp>
          <p:nvSpPr>
            <p:cNvPr id="11" name="AutoShape 11"/>
            <p:cNvSpPr>
              <a:spLocks noChangeArrowheads="1"/>
            </p:cNvSpPr>
            <p:nvPr/>
          </p:nvSpPr>
          <p:spPr bwMode="auto">
            <a:xfrm>
              <a:off x="6979204" y="2204864"/>
              <a:ext cx="304800" cy="228600"/>
            </a:xfrm>
            <a:prstGeom prst="star5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endParaRPr>
            </a:p>
          </p:txBody>
        </p:sp>
      </p:grpSp>
      <p:cxnSp>
        <p:nvCxnSpPr>
          <p:cNvPr id="14" name="Straight Connector 13"/>
          <p:cNvCxnSpPr/>
          <p:nvPr/>
        </p:nvCxnSpPr>
        <p:spPr>
          <a:xfrm flipH="1" flipV="1">
            <a:off x="5879976" y="3429000"/>
            <a:ext cx="1080120" cy="1944216"/>
          </a:xfrm>
          <a:prstGeom prst="line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  <a:outerShdw blurRad="63500" dist="25400" dir="5400000" rotWithShape="0">
              <a:srgbClr val="000000">
                <a:alpha val="43137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807968" y="1916832"/>
            <a:ext cx="720080" cy="1265312"/>
          </a:xfrm>
          <a:prstGeom prst="line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63500" dist="25400" dir="5400000" rotWithShape="0">
              <a:srgbClr val="000000">
                <a:alpha val="43137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endCxn id="44043" idx="1"/>
          </p:cNvCxnSpPr>
          <p:nvPr/>
        </p:nvCxnSpPr>
        <p:spPr>
          <a:xfrm flipV="1">
            <a:off x="4799856" y="3228285"/>
            <a:ext cx="792088" cy="41390"/>
          </a:xfrm>
          <a:prstGeom prst="line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63500" dist="25400" dir="5400000" rotWithShape="0">
              <a:srgbClr val="000000">
                <a:alpha val="43137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7392144" y="836713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Mark on the graph a soil sample  with: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30% Sand, 50% Clay and 20% Silt.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524000" y="5903894"/>
            <a:ext cx="3851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Particles are:</a:t>
            </a: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Clay: less than 0.002mm</a:t>
            </a: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Silt: 0.002mm – 0.063mm</a:t>
            </a: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Sand: 0.063mm – 2mm</a:t>
            </a:r>
          </a:p>
        </p:txBody>
      </p:sp>
    </p:spTree>
    <p:extLst>
      <p:ext uri="{BB962C8B-B14F-4D97-AF65-F5344CB8AC3E}">
        <p14:creationId xmlns:p14="http://schemas.microsoft.com/office/powerpoint/2010/main" val="195988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animBg="1"/>
      <p:bldP spid="44038" grpId="0" animBg="1"/>
      <p:bldP spid="4403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  <a:latin typeface="+mn-lt"/>
              </a:rPr>
              <a:t>Sandy Soils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639616" y="1628800"/>
            <a:ext cx="3124200" cy="4114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400" dirty="0"/>
              <a:t>Coarse texture</a:t>
            </a:r>
          </a:p>
          <a:p>
            <a:pPr lvl="1">
              <a:defRPr/>
            </a:pPr>
            <a:r>
              <a:rPr lang="en-US" sz="2400" dirty="0"/>
              <a:t>Sands</a:t>
            </a:r>
          </a:p>
          <a:p>
            <a:pPr lvl="1">
              <a:defRPr/>
            </a:pPr>
            <a:r>
              <a:rPr lang="en-US" sz="2400" dirty="0"/>
              <a:t>Loamy sands</a:t>
            </a:r>
          </a:p>
        </p:txBody>
      </p:sp>
      <p:pic>
        <p:nvPicPr>
          <p:cNvPr id="17412" name="Picture 4" descr="Texture_sa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2169" y="2060848"/>
            <a:ext cx="5167230" cy="4492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18030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  <a:latin typeface="+mn-lt"/>
              </a:rPr>
              <a:t>Loam / Silt Soils - Medium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2247900" y="1484784"/>
            <a:ext cx="5257800" cy="4114800"/>
          </a:xfrm>
        </p:spPr>
        <p:txBody>
          <a:bodyPr/>
          <a:lstStyle/>
          <a:p>
            <a:pPr>
              <a:defRPr/>
            </a:pPr>
            <a:r>
              <a:rPr lang="en-US" sz="2800" dirty="0"/>
              <a:t>Medium texture</a:t>
            </a:r>
          </a:p>
          <a:p>
            <a:pPr lvl="1">
              <a:defRPr/>
            </a:pPr>
            <a:r>
              <a:rPr lang="en-US" sz="2400" dirty="0"/>
              <a:t>Very fine</a:t>
            </a:r>
            <a:br>
              <a:rPr lang="en-US" sz="2400" dirty="0"/>
            </a:br>
            <a:r>
              <a:rPr lang="en-US" sz="2400" dirty="0"/>
              <a:t> sandy loam</a:t>
            </a:r>
          </a:p>
          <a:p>
            <a:pPr lvl="1">
              <a:defRPr/>
            </a:pPr>
            <a:r>
              <a:rPr lang="en-US" sz="2400" dirty="0"/>
              <a:t>Loam</a:t>
            </a:r>
          </a:p>
          <a:p>
            <a:pPr lvl="1">
              <a:defRPr/>
            </a:pPr>
            <a:r>
              <a:rPr lang="en-US" sz="2400" dirty="0"/>
              <a:t>Silt loam</a:t>
            </a:r>
          </a:p>
          <a:p>
            <a:pPr lvl="1">
              <a:defRPr/>
            </a:pPr>
            <a:r>
              <a:rPr lang="en-US" sz="2400" dirty="0"/>
              <a:t>Silt</a:t>
            </a:r>
          </a:p>
        </p:txBody>
      </p:sp>
      <p:pic>
        <p:nvPicPr>
          <p:cNvPr id="19460" name="Picture 4" descr="Texture_Loamy_Medi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973" y="1905000"/>
            <a:ext cx="5715000" cy="463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13792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  <a:latin typeface="+mn-lt"/>
              </a:rPr>
              <a:t>Loam - Silt Soils - Fine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2416964" y="1484784"/>
            <a:ext cx="5257800" cy="4114800"/>
          </a:xfrm>
        </p:spPr>
        <p:txBody>
          <a:bodyPr/>
          <a:lstStyle/>
          <a:p>
            <a:pPr>
              <a:defRPr/>
            </a:pPr>
            <a:r>
              <a:rPr lang="en-US" sz="2800" dirty="0"/>
              <a:t>Moderately </a:t>
            </a:r>
            <a:br>
              <a:rPr lang="en-US" sz="2800" dirty="0"/>
            </a:br>
            <a:r>
              <a:rPr lang="en-US" sz="2800" dirty="0"/>
              <a:t>fine texture</a:t>
            </a:r>
          </a:p>
          <a:p>
            <a:pPr lvl="1">
              <a:defRPr/>
            </a:pPr>
            <a:r>
              <a:rPr lang="en-US" sz="2400" dirty="0"/>
              <a:t>Sandy </a:t>
            </a:r>
            <a:br>
              <a:rPr lang="en-US" sz="2400" dirty="0"/>
            </a:br>
            <a:r>
              <a:rPr lang="en-US" sz="2400" dirty="0"/>
              <a:t>clay loam</a:t>
            </a:r>
          </a:p>
          <a:p>
            <a:pPr lvl="1">
              <a:defRPr/>
            </a:pPr>
            <a:r>
              <a:rPr lang="en-US" sz="2400" dirty="0"/>
              <a:t>Clay loam</a:t>
            </a:r>
          </a:p>
          <a:p>
            <a:pPr lvl="1">
              <a:defRPr/>
            </a:pPr>
            <a:r>
              <a:rPr lang="en-US" sz="2400" dirty="0"/>
              <a:t>Silty </a:t>
            </a:r>
            <a:br>
              <a:rPr lang="en-US" sz="2400" dirty="0"/>
            </a:br>
            <a:r>
              <a:rPr lang="en-US" sz="2400" dirty="0"/>
              <a:t>clay loam</a:t>
            </a:r>
          </a:p>
          <a:p>
            <a:pPr lvl="1">
              <a:defRPr/>
            </a:pPr>
            <a:endParaRPr lang="en-US" sz="2400" dirty="0">
              <a:latin typeface="Comic Sans MS" pitchFamily="66" charset="0"/>
            </a:endParaRPr>
          </a:p>
        </p:txBody>
      </p:sp>
      <p:pic>
        <p:nvPicPr>
          <p:cNvPr id="20484" name="Picture 4" descr="Texture_Loamy_F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2039914"/>
            <a:ext cx="5293682" cy="4420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719446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  <a:latin typeface="+mn-lt"/>
              </a:rPr>
              <a:t>Clay Soils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2351585" y="1484784"/>
            <a:ext cx="3097483" cy="4114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400" dirty="0"/>
              <a:t>Fine texture</a:t>
            </a:r>
          </a:p>
          <a:p>
            <a:pPr lvl="1">
              <a:defRPr/>
            </a:pPr>
            <a:r>
              <a:rPr lang="en-US" sz="2400" dirty="0"/>
              <a:t>Silty clay</a:t>
            </a:r>
          </a:p>
          <a:p>
            <a:pPr lvl="1">
              <a:defRPr/>
            </a:pPr>
            <a:r>
              <a:rPr lang="en-US" sz="2400" dirty="0"/>
              <a:t>Clay</a:t>
            </a:r>
          </a:p>
          <a:p>
            <a:pPr lvl="1">
              <a:defRPr/>
            </a:pPr>
            <a:r>
              <a:rPr lang="en-US" sz="2400" dirty="0"/>
              <a:t>Sandy clay</a:t>
            </a:r>
          </a:p>
        </p:txBody>
      </p:sp>
      <p:pic>
        <p:nvPicPr>
          <p:cNvPr id="21508" name="Picture 4" descr="Texture_F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0049" y="1905000"/>
            <a:ext cx="5333582" cy="411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806292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Summary…..Effects of Particle Size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5447" y="1776091"/>
            <a:ext cx="8915400" cy="3777622"/>
          </a:xfrm>
        </p:spPr>
        <p:txBody>
          <a:bodyPr>
            <a:normAutofit/>
          </a:bodyPr>
          <a:lstStyle/>
          <a:p>
            <a:r>
              <a:rPr lang="en-US" dirty="0"/>
              <a:t>The granular size of soil particles affects how much water &amp; air the soil can hold.</a:t>
            </a:r>
          </a:p>
          <a:p>
            <a:r>
              <a:rPr lang="en-US" dirty="0"/>
              <a:t>The smaller the particles, the less water and air the soil can hold.</a:t>
            </a:r>
          </a:p>
          <a:p>
            <a:r>
              <a:rPr lang="en-US" dirty="0"/>
              <a:t>However, if the soil is made entirely of larger particles, the water will run right through the soil at a much faster rate. </a:t>
            </a:r>
          </a:p>
          <a:p>
            <a:r>
              <a:rPr lang="en-US" b="1" dirty="0">
                <a:solidFill>
                  <a:srgbClr val="0070C0"/>
                </a:solidFill>
              </a:rPr>
              <a:t>We measure water flow by measuring Porosity and Permeability…This relates to particle size.</a:t>
            </a:r>
          </a:p>
        </p:txBody>
      </p:sp>
    </p:spTree>
    <p:extLst>
      <p:ext uri="{BB962C8B-B14F-4D97-AF65-F5344CB8AC3E}">
        <p14:creationId xmlns:p14="http://schemas.microsoft.com/office/powerpoint/2010/main" val="154398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1624" y="1124744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solidFill>
                  <a:srgbClr val="0070C0"/>
                </a:solidFill>
                <a:effectLst/>
              </a:rPr>
              <a:t>Soil  </a:t>
            </a:r>
            <a:br>
              <a:rPr lang="en-GB" sz="3600" b="1" dirty="0">
                <a:solidFill>
                  <a:srgbClr val="0070C0"/>
                </a:solidFill>
                <a:effectLst/>
              </a:rPr>
            </a:br>
            <a:r>
              <a:rPr lang="en-GB" sz="3600" b="1" dirty="0">
                <a:solidFill>
                  <a:srgbClr val="0070C0"/>
                </a:solidFill>
                <a:effectLst/>
              </a:rPr>
              <a:t>Model </a:t>
            </a:r>
            <a:br>
              <a:rPr lang="en-GB" sz="3600" b="1" dirty="0">
                <a:solidFill>
                  <a:srgbClr val="0070C0"/>
                </a:solidFill>
                <a:effectLst/>
              </a:rPr>
            </a:br>
            <a:r>
              <a:rPr lang="en-GB" sz="3600" b="1" dirty="0">
                <a:solidFill>
                  <a:srgbClr val="0070C0"/>
                </a:solidFill>
                <a:effectLst/>
              </a:rPr>
              <a:t>Expressions</a:t>
            </a:r>
          </a:p>
        </p:txBody>
      </p:sp>
      <p:pic>
        <p:nvPicPr>
          <p:cNvPr id="2050" name="Picture 2" descr="C:\Users\fad-an\Desktop\Soils eq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593" y="-3155"/>
            <a:ext cx="5200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591944" y="6624013"/>
            <a:ext cx="4572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Mega-grams (metric tons) per cubic metre (</a:t>
            </a:r>
            <a:r>
              <a:rPr kumimoji="0" lang="en-GB" sz="9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Mg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/m3) – Water has density of 1000kg/m3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94522" y="6423959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Density = m / V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Weight  = mg</a:t>
            </a:r>
          </a:p>
        </p:txBody>
      </p:sp>
    </p:spTree>
    <p:extLst>
      <p:ext uri="{BB962C8B-B14F-4D97-AF65-F5344CB8AC3E}">
        <p14:creationId xmlns:p14="http://schemas.microsoft.com/office/powerpoint/2010/main" val="9323991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991544" y="318974"/>
            <a:ext cx="8280920" cy="76687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b="1" u="sng" dirty="0">
                <a:solidFill>
                  <a:srgbClr val="0070C0"/>
                </a:solidFill>
              </a:rPr>
              <a:t>Water content </a:t>
            </a:r>
          </a:p>
        </p:txBody>
      </p:sp>
      <p:sp>
        <p:nvSpPr>
          <p:cNvPr id="5" name="Rectangle 4"/>
          <p:cNvSpPr/>
          <p:nvPr/>
        </p:nvSpPr>
        <p:spPr>
          <a:xfrm>
            <a:off x="1767760" y="1412777"/>
            <a:ext cx="89002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The water content (</a:t>
            </a:r>
            <a:r>
              <a:rPr lang="en-GB" sz="2800" i="1" dirty="0"/>
              <a:t>w)</a:t>
            </a:r>
            <a:r>
              <a:rPr lang="en-GB" sz="2800" dirty="0"/>
              <a:t> is </a:t>
            </a:r>
            <a:r>
              <a:rPr lang="en-GB" sz="2800" b="1" dirty="0">
                <a:solidFill>
                  <a:srgbClr val="0070C0"/>
                </a:solidFill>
              </a:rPr>
              <a:t>the ratio</a:t>
            </a:r>
            <a:r>
              <a:rPr lang="en-GB" sz="2800" dirty="0">
                <a:solidFill>
                  <a:srgbClr val="0070C0"/>
                </a:solidFill>
              </a:rPr>
              <a:t> </a:t>
            </a:r>
            <a:r>
              <a:rPr lang="en-GB" sz="2800" dirty="0"/>
              <a:t>of mass of water to the mass of solids in the soil i.e.</a:t>
            </a:r>
          </a:p>
          <a:p>
            <a:pPr lvl="4"/>
            <a:r>
              <a:rPr lang="en-GB" sz="2800" b="1" i="1" dirty="0">
                <a:solidFill>
                  <a:srgbClr val="0070C0"/>
                </a:solidFill>
              </a:rPr>
              <a:t>w</a:t>
            </a:r>
            <a:r>
              <a:rPr lang="en-GB" sz="2800" b="1" dirty="0">
                <a:solidFill>
                  <a:srgbClr val="0070C0"/>
                </a:solidFill>
              </a:rPr>
              <a:t> =  </a:t>
            </a:r>
            <a:r>
              <a:rPr lang="en-GB" sz="2800" b="1" u="sng" dirty="0">
                <a:solidFill>
                  <a:srgbClr val="0070C0"/>
                </a:solidFill>
              </a:rPr>
              <a:t>Mass of water </a:t>
            </a:r>
            <a:r>
              <a:rPr lang="en-GB" sz="2800" b="1" dirty="0">
                <a:solidFill>
                  <a:srgbClr val="0070C0"/>
                </a:solidFill>
              </a:rPr>
              <a:t>=  </a:t>
            </a:r>
            <a:r>
              <a:rPr lang="en-GB" sz="2800" b="1" u="sng" dirty="0">
                <a:solidFill>
                  <a:srgbClr val="0070C0"/>
                </a:solidFill>
              </a:rPr>
              <a:t>Mw</a:t>
            </a:r>
          </a:p>
          <a:p>
            <a:r>
              <a:rPr lang="en-GB" sz="2800" b="1" dirty="0">
                <a:solidFill>
                  <a:srgbClr val="0070C0"/>
                </a:solidFill>
              </a:rPr>
              <a:t>                               Mass of solids       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  <a:p>
            <a:r>
              <a:rPr lang="en-US" sz="2400" dirty="0"/>
              <a:t>       This is the percentage of the oven dried mass of the sample</a:t>
            </a:r>
            <a:endParaRPr lang="en-GB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2135560" y="5000669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800" dirty="0"/>
              <a:t>Water content is determined by weighing a wet sample of soil and then drying the sample in an oven at a temperature of around 105-110 degree C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95800" y="4077073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Units = %</a:t>
            </a:r>
          </a:p>
        </p:txBody>
      </p:sp>
    </p:spTree>
    <p:extLst>
      <p:ext uri="{BB962C8B-B14F-4D97-AF65-F5344CB8AC3E}">
        <p14:creationId xmlns:p14="http://schemas.microsoft.com/office/powerpoint/2010/main" val="408839494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The Void Ratio (e)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4876" y="1544062"/>
            <a:ext cx="8229600" cy="4525963"/>
          </a:xfrm>
        </p:spPr>
        <p:txBody>
          <a:bodyPr/>
          <a:lstStyle/>
          <a:p>
            <a:r>
              <a:rPr lang="en-GB" dirty="0"/>
              <a:t>Is </a:t>
            </a:r>
            <a:r>
              <a:rPr lang="en-GB" b="1" dirty="0">
                <a:solidFill>
                  <a:srgbClr val="0070C0"/>
                </a:solidFill>
              </a:rPr>
              <a:t>the ratio </a:t>
            </a:r>
            <a:r>
              <a:rPr lang="en-GB" dirty="0"/>
              <a:t>of  volume of the voids to the volume of the solids.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791744" y="2852937"/>
            <a:ext cx="63904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8800" marR="0" lvl="4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Volume of voids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 </a:t>
            </a: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</a:t>
            </a:r>
            <a:r>
              <a:rPr kumimoji="0" lang="en-GB" sz="2800" b="1" i="0" u="none" strike="noStrike" kern="1200" cap="none" spc="0" normalizeH="0" baseline="-2500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Volume of solids    V</a:t>
            </a:r>
            <a:r>
              <a:rPr kumimoji="0" lang="en-GB" sz="2800" b="1" i="0" u="none" strike="noStrike" kern="1200" cap="none" spc="0" normalizeH="0" baseline="-2500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07568" y="2959744"/>
            <a:ext cx="27737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VOID RATIO (e) = </a:t>
            </a:r>
          </a:p>
        </p:txBody>
      </p:sp>
      <p:sp>
        <p:nvSpPr>
          <p:cNvPr id="6" name="Rectangle 5"/>
          <p:cNvSpPr/>
          <p:nvPr/>
        </p:nvSpPr>
        <p:spPr>
          <a:xfrm>
            <a:off x="2855640" y="431105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 G</a:t>
            </a:r>
            <a:r>
              <a:rPr kumimoji="0" lang="en-GB" sz="4000" b="0" i="0" u="none" strike="noStrike" kern="1200" cap="none" spc="0" normalizeH="0" baseline="-2500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  <a:endParaRPr kumimoji="0" lang="en-GB" sz="4000" b="0" i="1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855641" y="5091387"/>
            <a:ext cx="13114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965052" y="5119097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  <a:r>
              <a:rPr kumimoji="0" lang="en-GB" sz="2400" b="0" i="0" u="none" strike="noStrike" kern="1200" cap="none" spc="0" normalizeH="0" baseline="-2500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47528" y="4403389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 =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519936" y="4391527"/>
            <a:ext cx="38164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   </a:t>
            </a:r>
            <a:r>
              <a:rPr kumimoji="0" lang="el-GR" sz="4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ρ</a:t>
            </a:r>
            <a:r>
              <a:rPr kumimoji="0" lang="en-GB" sz="4000" b="0" i="1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    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  </a:t>
            </a:r>
            <a:r>
              <a:rPr kumimoji="0" lang="el-GR" sz="4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ρ</a:t>
            </a:r>
            <a:endParaRPr kumimoji="0" lang="en-GB" sz="4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8400256" y="5119096"/>
            <a:ext cx="6480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9150246" y="4734375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10304" y="4644152"/>
            <a:ext cx="52341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 = (G</a:t>
            </a:r>
            <a:r>
              <a:rPr kumimoji="0" lang="en-GB" sz="44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 + </a:t>
            </a:r>
            <a:r>
              <a:rPr kumimoji="0" lang="en-GB" sz="4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98293" y="4903652"/>
            <a:ext cx="4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11994" y="5565140"/>
            <a:ext cx="4734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Where: G</a:t>
            </a:r>
            <a:r>
              <a:rPr kumimoji="0" lang="en-GB" sz="1800" b="0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= Specific Gravity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w  = water content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r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=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 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r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72064" y="616530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bulk density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99545" y="648941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1576" y="6453336"/>
            <a:ext cx="1836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density of water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53564" y="6486588"/>
            <a:ext cx="3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</a:t>
            </a:r>
          </a:p>
        </p:txBody>
      </p:sp>
      <p:sp>
        <p:nvSpPr>
          <p:cNvPr id="20" name="Rectangle 19"/>
          <p:cNvSpPr/>
          <p:nvPr/>
        </p:nvSpPr>
        <p:spPr>
          <a:xfrm>
            <a:off x="9002505" y="4644152"/>
            <a:ext cx="3609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973166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63752" y="404665"/>
            <a:ext cx="40062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Porosity (n) </a:t>
            </a:r>
            <a:endParaRPr kumimoji="0" lang="en-GB" sz="44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63552" y="1412776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ratio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volume of the voids to the total volume of the soil sample.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359696" y="2844225"/>
            <a:ext cx="73985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Volume of voids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 </a:t>
            </a:r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</a:t>
            </a:r>
            <a:r>
              <a:rPr kumimoji="0" lang="en-GB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   Total Volume        V</a:t>
            </a:r>
            <a:r>
              <a:rPr kumimoji="0" lang="en-GB" sz="2800" b="1" i="0" u="none" strike="noStrike" kern="1200" cap="none" spc="0" normalizeH="0" baseline="-2500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</a:t>
            </a:r>
          </a:p>
        </p:txBody>
      </p:sp>
      <p:sp>
        <p:nvSpPr>
          <p:cNvPr id="5" name="Rectangle 4"/>
          <p:cNvSpPr/>
          <p:nvPr/>
        </p:nvSpPr>
        <p:spPr>
          <a:xfrm>
            <a:off x="2207568" y="3059668"/>
            <a:ext cx="27363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POROSITY (n) =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06848" y="4077072"/>
            <a:ext cx="90355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Void ratio and Porosity are inter related as follows:</a:t>
            </a:r>
          </a:p>
        </p:txBody>
      </p:sp>
      <p:graphicFrame>
        <p:nvGraphicFramePr>
          <p:cNvPr id="7" name="Object 6"/>
          <p:cNvGraphicFramePr>
            <a:graphicFrameLocks/>
          </p:cNvGraphicFramePr>
          <p:nvPr/>
        </p:nvGraphicFramePr>
        <p:xfrm>
          <a:off x="2711624" y="4653136"/>
          <a:ext cx="6019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5089400" imgH="130067280" progId="Equation.3">
                  <p:embed/>
                </p:oleObj>
              </mc:Choice>
              <mc:Fallback>
                <p:oleObj name="Equation" r:id="rId2" imgW="195089400" imgH="130067280" progId="Equation.3">
                  <p:embed/>
                  <p:pic>
                    <p:nvPicPr>
                      <p:cNvPr id="7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56738" b="86430"/>
                      <a:stretch>
                        <a:fillRect/>
                      </a:stretch>
                    </p:blipFill>
                    <p:spPr bwMode="auto">
                      <a:xfrm>
                        <a:off x="2711624" y="4653136"/>
                        <a:ext cx="60198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340732" y="4503565"/>
            <a:ext cx="3971292" cy="113877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15680" y="5673584"/>
            <a:ext cx="58326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 =        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                      1 + e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6816080" y="6165273"/>
            <a:ext cx="105396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786742" y="4888284"/>
            <a:ext cx="1114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Void ratio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860415" y="5795941"/>
            <a:ext cx="966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Porosity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74822" y="2951945"/>
            <a:ext cx="2075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Units = Ratio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5900892" y="4503564"/>
            <a:ext cx="1275228" cy="293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endCxn id="16" idx="1"/>
          </p:cNvCxnSpPr>
          <p:nvPr/>
        </p:nvCxnSpPr>
        <p:spPr>
          <a:xfrm>
            <a:off x="3580409" y="4509170"/>
            <a:ext cx="1206333" cy="5637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39361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9212" y="0"/>
            <a:ext cx="8229600" cy="1143000"/>
          </a:xfrm>
        </p:spPr>
        <p:txBody>
          <a:bodyPr/>
          <a:lstStyle/>
          <a:p>
            <a:r>
              <a:rPr lang="en-US" b="1" u="sng" dirty="0">
                <a:solidFill>
                  <a:srgbClr val="0070C0"/>
                </a:solidFill>
              </a:rPr>
              <a:t>Bulk Density (</a:t>
            </a:r>
            <a:r>
              <a:rPr lang="en-US" u="sng" dirty="0">
                <a:latin typeface="Symbol" pitchFamily="18" charset="2"/>
              </a:rPr>
              <a:t>r</a:t>
            </a:r>
            <a:r>
              <a:rPr lang="en-US" b="1" u="sng" dirty="0">
                <a:solidFill>
                  <a:srgbClr val="0070C0"/>
                </a:solidFill>
                <a:latin typeface="+mn-lt"/>
                <a:cs typeface="GreekS"/>
              </a:rPr>
              <a:t>)(roe)</a:t>
            </a:r>
            <a:endParaRPr lang="en-GB" b="1" u="sng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9212" y="1166854"/>
            <a:ext cx="8229600" cy="4525963"/>
          </a:xfrm>
        </p:spPr>
        <p:txBody>
          <a:bodyPr/>
          <a:lstStyle/>
          <a:p>
            <a:r>
              <a:rPr lang="en-GB" dirty="0"/>
              <a:t>The bulk density of the soil is </a:t>
            </a:r>
            <a:r>
              <a:rPr lang="en-GB" b="1" dirty="0">
                <a:solidFill>
                  <a:srgbClr val="0070C0"/>
                </a:solidFill>
              </a:rPr>
              <a:t>the ratio </a:t>
            </a:r>
            <a:r>
              <a:rPr lang="en-GB" dirty="0"/>
              <a:t>of the total mass to the total volume.</a:t>
            </a:r>
          </a:p>
        </p:txBody>
      </p:sp>
      <p:sp>
        <p:nvSpPr>
          <p:cNvPr id="4" name="Rectangle 3"/>
          <p:cNvSpPr/>
          <p:nvPr/>
        </p:nvSpPr>
        <p:spPr>
          <a:xfrm>
            <a:off x="4338967" y="2260560"/>
            <a:ext cx="50405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r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74389" y="22605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  MASS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VOLUME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5303912" y="2860723"/>
            <a:ext cx="18002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422399" y="3484049"/>
            <a:ext cx="980101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Convenient units for density are kg/m</a:t>
            </a:r>
            <a:r>
              <a:rPr kumimoji="0" lang="en-GB" sz="24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or Mg/m</a:t>
            </a:r>
            <a:r>
              <a:rPr kumimoji="0" lang="en-GB" sz="24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density of water is 1000 kg/m</a:t>
            </a:r>
            <a:r>
              <a:rPr kumimoji="0" lang="en-GB" sz="2400" b="1" i="0" u="none" strike="noStrike" kern="1200" cap="none" spc="0" normalizeH="0" baseline="3000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1 Mg/m</a:t>
            </a:r>
            <a:r>
              <a:rPr kumimoji="0" lang="en-GB" sz="24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is denoted by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GreekS"/>
              </a:rPr>
              <a:t>w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GreekS"/>
              </a:rPr>
              <a:t>The specific gravity of soil particles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GreekS"/>
              </a:rPr>
              <a:t>(Gs)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GreekS"/>
              </a:rPr>
              <a:t>is given by :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19005" y="5597958"/>
            <a:ext cx="7280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GreekS"/>
              </a:rPr>
              <a:t>G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GreekS"/>
              </a:rPr>
              <a:t>s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37123" y="5721067"/>
            <a:ext cx="733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=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515049" y="5615715"/>
            <a:ext cx="3818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r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15049" y="6246657"/>
            <a:ext cx="3818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r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26353" y="579225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826353" y="6431323"/>
            <a:ext cx="356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</a:t>
            </a:r>
          </a:p>
        </p:txBody>
      </p:sp>
      <p:cxnSp>
        <p:nvCxnSpPr>
          <p:cNvPr id="16" name="Straight Connector 15"/>
          <p:cNvCxnSpPr>
            <a:stCxn id="10" idx="2"/>
          </p:cNvCxnSpPr>
          <p:nvPr/>
        </p:nvCxnSpPr>
        <p:spPr>
          <a:xfrm>
            <a:off x="5303913" y="6244287"/>
            <a:ext cx="1026497" cy="23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320136" y="5792155"/>
            <a:ext cx="28803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Where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mbol" pitchFamily="18" charset="2"/>
                <a:ea typeface="+mn-ea"/>
                <a:cs typeface="+mn-cs"/>
              </a:rPr>
              <a:t>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is particle density</a:t>
            </a:r>
          </a:p>
        </p:txBody>
      </p:sp>
    </p:spTree>
    <p:extLst>
      <p:ext uri="{BB962C8B-B14F-4D97-AF65-F5344CB8AC3E}">
        <p14:creationId xmlns:p14="http://schemas.microsoft.com/office/powerpoint/2010/main" val="4917372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omparison of bulk density and particle densit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3" y="116633"/>
            <a:ext cx="8407654" cy="637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34930" y="19651"/>
            <a:ext cx="7920880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Comparison of Bulk Density and Particle Density</a:t>
            </a:r>
          </a:p>
        </p:txBody>
      </p:sp>
    </p:spTree>
    <p:extLst>
      <p:ext uri="{BB962C8B-B14F-4D97-AF65-F5344CB8AC3E}">
        <p14:creationId xmlns:p14="http://schemas.microsoft.com/office/powerpoint/2010/main" val="2270618678"/>
      </p:ext>
    </p:extLst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171450"/>
            <a:ext cx="7772400" cy="533400"/>
          </a:xfrm>
          <a:noFill/>
        </p:spPr>
        <p:txBody>
          <a:bodyPr>
            <a:noAutofit/>
          </a:bodyPr>
          <a:lstStyle/>
          <a:p>
            <a:pPr algn="ctr"/>
            <a:r>
              <a:rPr lang="en-US" b="1" u="sng" dirty="0">
                <a:solidFill>
                  <a:srgbClr val="0070C0"/>
                </a:solidFill>
              </a:rPr>
              <a:t>Degree of Saturation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47528" y="1196752"/>
            <a:ext cx="8686800" cy="4114800"/>
          </a:xfrm>
          <a:noFill/>
        </p:spPr>
        <p:txBody>
          <a:bodyPr>
            <a:normAutofit/>
          </a:bodyPr>
          <a:lstStyle/>
          <a:p>
            <a:r>
              <a:rPr lang="en-US" sz="2800" dirty="0"/>
              <a:t>The degree of saturation, S</a:t>
            </a:r>
            <a:r>
              <a:rPr lang="en-US" sz="2800" baseline="-25000" dirty="0"/>
              <a:t>T </a:t>
            </a:r>
            <a:r>
              <a:rPr lang="en-US" sz="2800" dirty="0"/>
              <a:t>, has an important influence on soil behaviour.</a:t>
            </a:r>
          </a:p>
          <a:p>
            <a:r>
              <a:rPr lang="en-US" sz="2800" dirty="0"/>
              <a:t>It is defined as	</a:t>
            </a:r>
          </a:p>
        </p:txBody>
      </p:sp>
      <p:graphicFrame>
        <p:nvGraphicFramePr>
          <p:cNvPr id="12290" name="Object 4"/>
          <p:cNvGraphicFramePr>
            <a:graphicFrameLocks/>
          </p:cNvGraphicFramePr>
          <p:nvPr/>
        </p:nvGraphicFramePr>
        <p:xfrm>
          <a:off x="4799856" y="2348880"/>
          <a:ext cx="4674146" cy="13675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5089400" imgH="130067280" progId="Equation.3">
                  <p:embed/>
                </p:oleObj>
              </mc:Choice>
              <mc:Fallback>
                <p:oleObj name="Equation" r:id="rId2" imgW="195089400" imgH="130067280" progId="Equation.3">
                  <p:embed/>
                  <p:pic>
                    <p:nvPicPr>
                      <p:cNvPr id="1229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1138" b="87360"/>
                      <a:stretch>
                        <a:fillRect/>
                      </a:stretch>
                    </p:blipFill>
                    <p:spPr bwMode="auto">
                      <a:xfrm>
                        <a:off x="4799856" y="2348880"/>
                        <a:ext cx="4674146" cy="13675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135560" y="4005064"/>
            <a:ext cx="81369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is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ratio of the volume of water to the total volume of the void space.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degree of saturation can range from zero for a completely dry soil, to 1 (or 100%) for a fully saturated soil (our ‘phase relationships)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35560" y="3354582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Unit = Ratio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15880" y="2843644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460835279"/>
      </p:ext>
    </p:extLst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171450"/>
            <a:ext cx="7772400" cy="533400"/>
          </a:xfrm>
          <a:noFill/>
        </p:spPr>
        <p:txBody>
          <a:bodyPr>
            <a:noAutofit/>
          </a:bodyPr>
          <a:lstStyle/>
          <a:p>
            <a:pPr algn="ctr"/>
            <a:r>
              <a:rPr lang="en-US" b="1" u="sng" dirty="0">
                <a:solidFill>
                  <a:srgbClr val="0070C0"/>
                </a:solidFill>
              </a:rPr>
              <a:t>Degree of Saturation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908720"/>
            <a:ext cx="8435280" cy="5616624"/>
          </a:xfrm>
          <a:noFill/>
        </p:spPr>
        <p:txBody>
          <a:bodyPr>
            <a:normAutofit/>
          </a:bodyPr>
          <a:lstStyle/>
          <a:p>
            <a:r>
              <a:rPr lang="en-US" sz="2400" dirty="0"/>
              <a:t>The degree of saturation, S, has an important influence on soil behaviour</a:t>
            </a:r>
          </a:p>
          <a:p>
            <a:r>
              <a:rPr lang="en-US" sz="2400" dirty="0"/>
              <a:t>It is defined as</a:t>
            </a:r>
          </a:p>
          <a:p>
            <a:pPr>
              <a:buFontTx/>
              <a:buNone/>
            </a:pPr>
            <a:endParaRPr lang="en-US" sz="2400" dirty="0"/>
          </a:p>
          <a:p>
            <a:pPr>
              <a:buFontTx/>
              <a:buNone/>
            </a:pPr>
            <a:endParaRPr lang="en-US" sz="2400" dirty="0"/>
          </a:p>
          <a:p>
            <a:r>
              <a:rPr lang="en-US" sz="2400" dirty="0"/>
              <a:t>The degree of saturation can be derived with other elements to be expressed as :</a:t>
            </a:r>
          </a:p>
          <a:p>
            <a:endParaRPr lang="en-US" sz="2400" dirty="0"/>
          </a:p>
          <a:p>
            <a:pPr marL="0" indent="0">
              <a:buNone/>
            </a:pPr>
            <a:r>
              <a:rPr lang="en-US" sz="2400" dirty="0"/>
              <a:t>		</a:t>
            </a:r>
            <a:r>
              <a:rPr lang="en-US" sz="4400" b="1" dirty="0">
                <a:solidFill>
                  <a:srgbClr val="0070C0"/>
                </a:solidFill>
              </a:rPr>
              <a:t>S</a:t>
            </a:r>
            <a:r>
              <a:rPr lang="en-US" sz="2800" b="1" baseline="-25000" dirty="0">
                <a:solidFill>
                  <a:srgbClr val="0070C0"/>
                </a:solidFill>
              </a:rPr>
              <a:t>T</a:t>
            </a:r>
            <a:r>
              <a:rPr lang="en-US" sz="4400" b="1" dirty="0">
                <a:solidFill>
                  <a:srgbClr val="0070C0"/>
                </a:solidFill>
              </a:rPr>
              <a:t> = w  </a:t>
            </a:r>
            <a:r>
              <a:rPr lang="en-US" sz="4400" b="1" dirty="0" err="1">
                <a:solidFill>
                  <a:srgbClr val="0070C0"/>
                </a:solidFill>
              </a:rPr>
              <a:t>G</a:t>
            </a:r>
            <a:r>
              <a:rPr lang="en-US" sz="4400" b="1" baseline="-25000" dirty="0" err="1">
                <a:solidFill>
                  <a:srgbClr val="0070C0"/>
                </a:solidFill>
              </a:rPr>
              <a:t>s</a:t>
            </a:r>
            <a:endParaRPr lang="en-US" sz="4400" b="1" baseline="-25000" dirty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4400" b="1" dirty="0">
                <a:solidFill>
                  <a:srgbClr val="0070C0"/>
                </a:solidFill>
              </a:rPr>
              <a:t>		          e</a:t>
            </a:r>
          </a:p>
          <a:p>
            <a:pPr marL="0" indent="0">
              <a:buNone/>
            </a:pPr>
            <a:endParaRPr lang="en-US" sz="3600" dirty="0"/>
          </a:p>
          <a:p>
            <a:pPr marL="0" indent="0">
              <a:buNone/>
            </a:pPr>
            <a:endParaRPr lang="en-US" sz="3600" dirty="0"/>
          </a:p>
          <a:p>
            <a:pPr marL="0" indent="0">
              <a:buNone/>
            </a:pPr>
            <a:endParaRPr lang="en-US" sz="3600" dirty="0"/>
          </a:p>
          <a:p>
            <a:pPr>
              <a:buFontTx/>
              <a:buNone/>
            </a:pPr>
            <a:endParaRPr lang="en-US" sz="2400" dirty="0"/>
          </a:p>
          <a:p>
            <a:pPr>
              <a:buFontTx/>
              <a:buNone/>
            </a:pPr>
            <a:endParaRPr lang="en-US" sz="2400" dirty="0"/>
          </a:p>
          <a:p>
            <a:pPr>
              <a:buFontTx/>
              <a:buNone/>
            </a:pPr>
            <a:endParaRPr lang="en-US" sz="2400" dirty="0"/>
          </a:p>
        </p:txBody>
      </p:sp>
      <p:graphicFrame>
        <p:nvGraphicFramePr>
          <p:cNvPr id="13314" name="Object 4"/>
          <p:cNvGraphicFramePr>
            <a:graphicFrameLocks/>
          </p:cNvGraphicFramePr>
          <p:nvPr/>
        </p:nvGraphicFramePr>
        <p:xfrm>
          <a:off x="4780709" y="1492944"/>
          <a:ext cx="3810000" cy="1103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116920" imgH="5411520" progId="Equation.2">
                  <p:embed/>
                </p:oleObj>
              </mc:Choice>
              <mc:Fallback>
                <p:oleObj name="Equation" r:id="rId2" imgW="8116920" imgH="5411520" progId="Equation.2">
                  <p:embed/>
                  <p:pic>
                    <p:nvPicPr>
                      <p:cNvPr id="13314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71138" b="87360"/>
                      <a:stretch>
                        <a:fillRect/>
                      </a:stretch>
                    </p:blipFill>
                    <p:spPr bwMode="auto">
                      <a:xfrm>
                        <a:off x="4780709" y="1492944"/>
                        <a:ext cx="3810000" cy="1103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5045818" y="5135060"/>
            <a:ext cx="7443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943873" y="1859934"/>
            <a:ext cx="203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744073" y="4581128"/>
            <a:ext cx="3204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Water Content x Specific Gravity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6819616" y="5013176"/>
            <a:ext cx="340676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819615" y="5152151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Void Ratio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40016" y="476579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=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59805" y="4530041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1211071577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0070C0"/>
                </a:solidFill>
              </a:rPr>
              <a:t>Air Content or Air voids (A</a:t>
            </a:r>
            <a:r>
              <a:rPr lang="en-GB" b="1" baseline="-25000" dirty="0">
                <a:solidFill>
                  <a:srgbClr val="0070C0"/>
                </a:solidFill>
              </a:rPr>
              <a:t>v</a:t>
            </a:r>
            <a:r>
              <a:rPr lang="en-US" b="1" u="sng" dirty="0">
                <a:solidFill>
                  <a:srgbClr val="0070C0"/>
                </a:solidFill>
              </a:rPr>
              <a:t>)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The air content or air voids (A</a:t>
            </a:r>
            <a:r>
              <a:rPr lang="en-GB" b="1" baseline="-25000" dirty="0">
                <a:solidFill>
                  <a:srgbClr val="0070C0"/>
                </a:solidFill>
              </a:rPr>
              <a:t>v</a:t>
            </a:r>
            <a:r>
              <a:rPr lang="en-GB" b="1" dirty="0">
                <a:solidFill>
                  <a:srgbClr val="0070C0"/>
                </a:solidFill>
              </a:rPr>
              <a:t>) is the ratio of the volume of air to the total volume of the soil.</a:t>
            </a:r>
          </a:p>
          <a:p>
            <a:endParaRPr lang="en-GB" dirty="0"/>
          </a:p>
          <a:p>
            <a:r>
              <a:rPr lang="en-GB" dirty="0"/>
              <a:t>It is defined as:   </a:t>
            </a:r>
            <a:r>
              <a:rPr lang="en-GB" sz="3600" b="1" dirty="0">
                <a:solidFill>
                  <a:srgbClr val="0070C0"/>
                </a:solidFill>
              </a:rPr>
              <a:t>Air voids (A</a:t>
            </a:r>
            <a:r>
              <a:rPr lang="en-GB" sz="3600" b="1" baseline="-25000" dirty="0">
                <a:solidFill>
                  <a:srgbClr val="0070C0"/>
                </a:solidFill>
              </a:rPr>
              <a:t>v</a:t>
            </a:r>
            <a:r>
              <a:rPr lang="en-GB" sz="3600" b="1" dirty="0">
                <a:solidFill>
                  <a:srgbClr val="0070C0"/>
                </a:solidFill>
              </a:rPr>
              <a:t> )  =    V</a:t>
            </a:r>
            <a:r>
              <a:rPr lang="en-GB" sz="3600" b="1" baseline="-25000" dirty="0">
                <a:solidFill>
                  <a:srgbClr val="0070C0"/>
                </a:solidFill>
              </a:rPr>
              <a:t>a</a:t>
            </a:r>
          </a:p>
          <a:p>
            <a:pPr marL="0" indent="0">
              <a:buNone/>
            </a:pPr>
            <a:r>
              <a:rPr lang="en-GB" sz="3600" b="1" dirty="0">
                <a:solidFill>
                  <a:srgbClr val="0070C0"/>
                </a:solidFill>
              </a:rPr>
              <a:t>                                                               V</a:t>
            </a:r>
            <a:r>
              <a:rPr lang="en-GB" sz="3600" b="1" baseline="-25000" dirty="0">
                <a:solidFill>
                  <a:srgbClr val="0070C0"/>
                </a:solidFill>
              </a:rPr>
              <a:t>T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7096788" y="3951277"/>
            <a:ext cx="75608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935760" y="5229200"/>
            <a:ext cx="4441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            </a:t>
            </a:r>
            <a:r>
              <a:rPr lang="en-GB" sz="4400" b="1" dirty="0">
                <a:solidFill>
                  <a:srgbClr val="0070C0"/>
                </a:solidFill>
              </a:rPr>
              <a:t>A</a:t>
            </a:r>
            <a:r>
              <a:rPr lang="en-GB" sz="2400" b="1" baseline="-25000" dirty="0">
                <a:solidFill>
                  <a:srgbClr val="0070C0"/>
                </a:solidFill>
              </a:rPr>
              <a:t>V</a:t>
            </a:r>
            <a:r>
              <a:rPr lang="en-GB" sz="4400" b="1" dirty="0">
                <a:solidFill>
                  <a:srgbClr val="0070C0"/>
                </a:solidFill>
              </a:rPr>
              <a:t> = n (1-S</a:t>
            </a:r>
            <a:r>
              <a:rPr lang="en-GB" sz="2400" b="1" dirty="0">
                <a:solidFill>
                  <a:srgbClr val="0070C0"/>
                </a:solidFill>
              </a:rPr>
              <a:t>T</a:t>
            </a:r>
            <a:r>
              <a:rPr lang="en-GB" sz="4400" b="1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23592" y="4581129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Units = 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91608" y="5413866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11824" y="6068621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Where </a:t>
            </a:r>
            <a:r>
              <a:rPr lang="en-GB" b="1" dirty="0">
                <a:solidFill>
                  <a:srgbClr val="0070C0"/>
                </a:solidFill>
              </a:rPr>
              <a:t>S</a:t>
            </a:r>
            <a:r>
              <a:rPr lang="en-GB" sz="1050" b="1" dirty="0">
                <a:solidFill>
                  <a:srgbClr val="0070C0"/>
                </a:solidFill>
              </a:rPr>
              <a:t>T</a:t>
            </a:r>
            <a:r>
              <a:rPr lang="en-GB" dirty="0"/>
              <a:t>      = Degree of Saturation</a:t>
            </a:r>
          </a:p>
          <a:p>
            <a:r>
              <a:rPr lang="en-GB" dirty="0"/>
              <a:t>             </a:t>
            </a:r>
            <a:r>
              <a:rPr lang="en-GB" b="1" dirty="0">
                <a:solidFill>
                  <a:srgbClr val="0070C0"/>
                </a:solidFill>
              </a:rPr>
              <a:t>n</a:t>
            </a:r>
            <a:r>
              <a:rPr lang="en-GB" dirty="0"/>
              <a:t>       =  Porosity</a:t>
            </a:r>
          </a:p>
        </p:txBody>
      </p:sp>
    </p:spTree>
    <p:extLst>
      <p:ext uri="{BB962C8B-B14F-4D97-AF65-F5344CB8AC3E}">
        <p14:creationId xmlns:p14="http://schemas.microsoft.com/office/powerpoint/2010/main" val="162703706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7528" y="94546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/>
              <a:t>Exercise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47528" y="617767"/>
            <a:ext cx="856895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400" dirty="0"/>
              <a:t>In its natural condition, a soil sample has a mass of </a:t>
            </a:r>
            <a:r>
              <a:rPr lang="en-GB" sz="2400" b="1" dirty="0">
                <a:solidFill>
                  <a:srgbClr val="0070C0"/>
                </a:solidFill>
              </a:rPr>
              <a:t>2290g</a:t>
            </a:r>
            <a:r>
              <a:rPr lang="en-GB" sz="2400" dirty="0"/>
              <a:t> and a volume of </a:t>
            </a:r>
            <a:r>
              <a:rPr lang="en-GB" sz="2400" b="1" dirty="0">
                <a:solidFill>
                  <a:srgbClr val="0070C0"/>
                </a:solidFill>
              </a:rPr>
              <a:t>1.15 x 10</a:t>
            </a:r>
            <a:r>
              <a:rPr lang="en-GB" sz="2400" b="1" baseline="30000" dirty="0">
                <a:solidFill>
                  <a:srgbClr val="0070C0"/>
                </a:solidFill>
              </a:rPr>
              <a:t> -3   </a:t>
            </a:r>
            <a:r>
              <a:rPr lang="en-GB" sz="2400" b="1" dirty="0">
                <a:solidFill>
                  <a:srgbClr val="0070C0"/>
                </a:solidFill>
              </a:rPr>
              <a:t>m</a:t>
            </a:r>
            <a:r>
              <a:rPr lang="en-GB" sz="2400" b="1" baseline="30000" dirty="0">
                <a:solidFill>
                  <a:srgbClr val="0070C0"/>
                </a:solidFill>
              </a:rPr>
              <a:t>3</a:t>
            </a:r>
            <a:r>
              <a:rPr lang="en-GB" sz="2400" dirty="0"/>
              <a:t>.</a:t>
            </a:r>
          </a:p>
          <a:p>
            <a:pPr algn="just"/>
            <a:r>
              <a:rPr lang="en-GB" sz="2400" dirty="0"/>
              <a:t>After being completely dried in an oven, the mass of the sample is </a:t>
            </a:r>
            <a:r>
              <a:rPr lang="en-GB" sz="2400" b="1" dirty="0">
                <a:solidFill>
                  <a:srgbClr val="0070C0"/>
                </a:solidFill>
              </a:rPr>
              <a:t>2035g. </a:t>
            </a:r>
          </a:p>
          <a:p>
            <a:pPr algn="just"/>
            <a:r>
              <a:rPr lang="en-GB" sz="2400" dirty="0"/>
              <a:t>The value of G</a:t>
            </a:r>
            <a:r>
              <a:rPr lang="en-GB" sz="2400" baseline="-25000" dirty="0"/>
              <a:t>s </a:t>
            </a:r>
            <a:r>
              <a:rPr lang="en-GB" sz="2400" dirty="0"/>
              <a:t>for the soil is </a:t>
            </a:r>
            <a:r>
              <a:rPr lang="en-GB" sz="2400" b="1" dirty="0">
                <a:solidFill>
                  <a:srgbClr val="0070C0"/>
                </a:solidFill>
              </a:rPr>
              <a:t>2.68.</a:t>
            </a:r>
            <a:r>
              <a:rPr lang="en-GB" sz="2400" dirty="0"/>
              <a:t> Determine the following:</a:t>
            </a:r>
          </a:p>
          <a:p>
            <a:endParaRPr lang="en-GB" dirty="0"/>
          </a:p>
          <a:p>
            <a:pPr marL="342900" indent="-342900">
              <a:lnSpc>
                <a:spcPct val="150000"/>
              </a:lnSpc>
              <a:buAutoNum type="arabicParenR"/>
            </a:pPr>
            <a:r>
              <a:rPr lang="en-GB" sz="2400" dirty="0"/>
              <a:t>The bulk density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2) Water content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3) Void ratio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4) Porosity</a:t>
            </a:r>
          </a:p>
          <a:p>
            <a:pPr marL="342900" indent="-342900">
              <a:lnSpc>
                <a:spcPct val="150000"/>
              </a:lnSpc>
              <a:buAutoNum type="arabicParenR" startAt="5"/>
            </a:pPr>
            <a:r>
              <a:rPr lang="en-GB" sz="2400" dirty="0"/>
              <a:t>Degree of saturation</a:t>
            </a:r>
          </a:p>
          <a:p>
            <a:pPr marL="342900" indent="-342900">
              <a:lnSpc>
                <a:spcPct val="150000"/>
              </a:lnSpc>
              <a:buAutoNum type="arabicParenR" startAt="5"/>
            </a:pPr>
            <a:r>
              <a:rPr lang="en-GB" sz="2400" dirty="0"/>
              <a:t>Air content.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95601" y="908721"/>
            <a:ext cx="8306718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1) Bulk density </a:t>
            </a:r>
            <a:r>
              <a:rPr lang="el-GR" b="1" i="1" dirty="0"/>
              <a:t>ρ</a:t>
            </a:r>
            <a:r>
              <a:rPr lang="en-GB" i="1" dirty="0"/>
              <a:t> </a:t>
            </a:r>
            <a:r>
              <a:rPr lang="en-GB" dirty="0"/>
              <a:t>= </a:t>
            </a:r>
            <a:r>
              <a:rPr lang="en-GB" i="1" u="sng" dirty="0"/>
              <a:t>M </a:t>
            </a:r>
            <a:r>
              <a:rPr lang="en-GB" dirty="0"/>
              <a:t> = </a:t>
            </a:r>
            <a:r>
              <a:rPr lang="en-GB" u="sng" dirty="0"/>
              <a:t>     2.290     </a:t>
            </a:r>
            <a:r>
              <a:rPr lang="en-GB" dirty="0"/>
              <a:t> = </a:t>
            </a:r>
            <a:r>
              <a:rPr lang="en-GB" b="1" dirty="0"/>
              <a:t>1990 kg/m</a:t>
            </a:r>
            <a:r>
              <a:rPr lang="en-GB" b="1" baseline="30000" dirty="0"/>
              <a:t>3</a:t>
            </a:r>
          </a:p>
          <a:p>
            <a:r>
              <a:rPr lang="en-GB" i="1" dirty="0"/>
              <a:t>                                  V       </a:t>
            </a:r>
            <a:r>
              <a:rPr lang="en-GB" dirty="0"/>
              <a:t>1.15 x 10⁻</a:t>
            </a:r>
            <a:r>
              <a:rPr lang="en-GB" baseline="30000" dirty="0"/>
              <a:t>3</a:t>
            </a:r>
          </a:p>
          <a:p>
            <a:endParaRPr lang="en-GB" b="1" dirty="0"/>
          </a:p>
          <a:p>
            <a:r>
              <a:rPr lang="en-GB" dirty="0"/>
              <a:t>                                 </a:t>
            </a:r>
            <a:endParaRPr lang="en-GB" i="1" dirty="0"/>
          </a:p>
          <a:p>
            <a:endParaRPr lang="en-GB" i="1" dirty="0"/>
          </a:p>
          <a:p>
            <a:r>
              <a:rPr lang="en-GB" dirty="0"/>
              <a:t>2) Water content </a:t>
            </a:r>
            <a:r>
              <a:rPr lang="en-GB" b="1" i="1" dirty="0"/>
              <a:t>w</a:t>
            </a:r>
            <a:r>
              <a:rPr lang="en-GB" i="1" dirty="0"/>
              <a:t> </a:t>
            </a:r>
            <a:r>
              <a:rPr lang="en-GB" dirty="0"/>
              <a:t>=</a:t>
            </a:r>
            <a:r>
              <a:rPr lang="en-GB" i="1" dirty="0"/>
              <a:t> M</a:t>
            </a:r>
            <a:r>
              <a:rPr lang="en-GB" i="1" baseline="-25000" dirty="0"/>
              <a:t>w  </a:t>
            </a:r>
            <a:r>
              <a:rPr lang="en-GB" dirty="0"/>
              <a:t> = 2290-2035 = 0.125 (or </a:t>
            </a:r>
            <a:r>
              <a:rPr lang="en-GB" b="1" dirty="0"/>
              <a:t>12.5%</a:t>
            </a:r>
            <a:r>
              <a:rPr lang="en-GB" dirty="0"/>
              <a:t>)</a:t>
            </a:r>
            <a:endParaRPr lang="en-GB" baseline="-25000" dirty="0"/>
          </a:p>
          <a:p>
            <a:endParaRPr lang="en-GB" i="1" baseline="-25000" dirty="0"/>
          </a:p>
          <a:p>
            <a:r>
              <a:rPr lang="en-GB" i="1" dirty="0"/>
              <a:t>                                       Ms        </a:t>
            </a:r>
            <a:r>
              <a:rPr lang="en-GB" dirty="0"/>
              <a:t> 2035</a:t>
            </a:r>
          </a:p>
          <a:p>
            <a:endParaRPr lang="en-GB" dirty="0"/>
          </a:p>
          <a:p>
            <a:r>
              <a:rPr lang="en-GB" dirty="0"/>
              <a:t>3) Void ratio </a:t>
            </a:r>
            <a:r>
              <a:rPr lang="en-GB" b="1" i="1" dirty="0"/>
              <a:t>e</a:t>
            </a:r>
            <a:r>
              <a:rPr lang="en-GB" dirty="0"/>
              <a:t> = G</a:t>
            </a:r>
            <a:r>
              <a:rPr lang="en-GB" baseline="-25000" dirty="0"/>
              <a:t>s  </a:t>
            </a:r>
            <a:r>
              <a:rPr lang="en-GB" dirty="0"/>
              <a:t> (1 + </a:t>
            </a:r>
            <a:r>
              <a:rPr lang="en-GB" i="1" dirty="0"/>
              <a:t>w</a:t>
            </a:r>
            <a:r>
              <a:rPr lang="en-GB" dirty="0"/>
              <a:t>)  </a:t>
            </a:r>
            <a:r>
              <a:rPr lang="el-GR" i="1" dirty="0"/>
              <a:t>ρ</a:t>
            </a:r>
            <a:r>
              <a:rPr lang="en-GB" i="1" baseline="-25000" dirty="0"/>
              <a:t>w        </a:t>
            </a:r>
            <a:r>
              <a:rPr lang="en-GB" i="1" dirty="0"/>
              <a:t>- </a:t>
            </a:r>
            <a:r>
              <a:rPr lang="en-GB" dirty="0"/>
              <a:t>1</a:t>
            </a:r>
          </a:p>
          <a:p>
            <a:r>
              <a:rPr lang="en-GB" dirty="0"/>
              <a:t>                                                  </a:t>
            </a:r>
            <a:r>
              <a:rPr lang="el-GR" i="1" dirty="0"/>
              <a:t>ρ</a:t>
            </a:r>
            <a:endParaRPr lang="en-GB" i="1" dirty="0"/>
          </a:p>
          <a:p>
            <a:endParaRPr lang="en-GB" i="1" dirty="0"/>
          </a:p>
          <a:p>
            <a:r>
              <a:rPr lang="en-GB" i="1" dirty="0"/>
              <a:t>                          </a:t>
            </a:r>
            <a:r>
              <a:rPr lang="en-GB" dirty="0"/>
              <a:t>= (2.68 x 1.125 x </a:t>
            </a:r>
            <a:r>
              <a:rPr lang="en-GB" u="sng" dirty="0"/>
              <a:t>1000</a:t>
            </a:r>
            <a:r>
              <a:rPr lang="en-GB" u="sng" baseline="30000" dirty="0"/>
              <a:t>  </a:t>
            </a:r>
            <a:r>
              <a:rPr lang="en-GB" u="sng" dirty="0"/>
              <a:t>)</a:t>
            </a:r>
            <a:r>
              <a:rPr lang="en-GB" dirty="0"/>
              <a:t> - 1</a:t>
            </a:r>
            <a:endParaRPr lang="en-GB" u="sng" dirty="0"/>
          </a:p>
          <a:p>
            <a:r>
              <a:rPr lang="en-GB" dirty="0"/>
              <a:t>                                                        </a:t>
            </a:r>
            <a:r>
              <a:rPr lang="en-GB" baseline="-25000" dirty="0"/>
              <a:t> </a:t>
            </a:r>
            <a:r>
              <a:rPr lang="en-GB" dirty="0"/>
              <a:t>1990</a:t>
            </a:r>
          </a:p>
          <a:p>
            <a:endParaRPr lang="en-GB" baseline="-25000" dirty="0"/>
          </a:p>
          <a:p>
            <a:r>
              <a:rPr lang="en-GB" dirty="0"/>
              <a:t>                          = 1.52 -1</a:t>
            </a:r>
          </a:p>
          <a:p>
            <a:r>
              <a:rPr lang="en-GB" dirty="0"/>
              <a:t>                          = </a:t>
            </a:r>
            <a:r>
              <a:rPr lang="en-GB" b="1" dirty="0"/>
              <a:t>0.52</a:t>
            </a:r>
            <a:r>
              <a:rPr lang="en-GB" dirty="0"/>
              <a:t>                                                </a:t>
            </a:r>
          </a:p>
          <a:p>
            <a:endParaRPr lang="en-GB" i="1" dirty="0"/>
          </a:p>
          <a:p>
            <a:endParaRPr lang="en-GB" i="1" dirty="0"/>
          </a:p>
          <a:p>
            <a:endParaRPr lang="en-GB" i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583832" y="2674179"/>
            <a:ext cx="3600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159896" y="2667306"/>
            <a:ext cx="100811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135259" y="3661673"/>
            <a:ext cx="3600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3593" y="1556793"/>
            <a:ext cx="6401945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4) Porosity  </a:t>
            </a:r>
            <a:r>
              <a:rPr lang="en-GB" i="1" dirty="0"/>
              <a:t>n</a:t>
            </a:r>
            <a:r>
              <a:rPr lang="en-GB" dirty="0"/>
              <a:t> =   </a:t>
            </a:r>
            <a:r>
              <a:rPr lang="en-GB" u="sng" dirty="0"/>
              <a:t>   </a:t>
            </a:r>
            <a:r>
              <a:rPr lang="en-GB" i="1" u="sng" dirty="0"/>
              <a:t>e</a:t>
            </a:r>
            <a:r>
              <a:rPr lang="en-GB" u="sng" dirty="0"/>
              <a:t>     </a:t>
            </a:r>
            <a:r>
              <a:rPr lang="en-GB" dirty="0"/>
              <a:t>=    </a:t>
            </a:r>
            <a:r>
              <a:rPr lang="en-GB" u="sng" dirty="0"/>
              <a:t>   0.52   </a:t>
            </a:r>
            <a:r>
              <a:rPr lang="en-GB" dirty="0"/>
              <a:t>=  </a:t>
            </a:r>
            <a:r>
              <a:rPr lang="en-GB" u="sng" dirty="0"/>
              <a:t>0.52  </a:t>
            </a:r>
            <a:r>
              <a:rPr lang="en-GB" dirty="0"/>
              <a:t>= 0.34 (or </a:t>
            </a:r>
            <a:r>
              <a:rPr lang="en-GB" b="1" dirty="0"/>
              <a:t>34%</a:t>
            </a:r>
            <a:r>
              <a:rPr lang="en-GB" dirty="0"/>
              <a:t>)</a:t>
            </a:r>
          </a:p>
          <a:p>
            <a:r>
              <a:rPr lang="en-GB" dirty="0"/>
              <a:t>                             1+ </a:t>
            </a:r>
            <a:r>
              <a:rPr lang="en-GB" i="1" dirty="0"/>
              <a:t>e</a:t>
            </a:r>
            <a:r>
              <a:rPr lang="en-GB" dirty="0"/>
              <a:t>        1+ 0.52     1.52</a:t>
            </a:r>
          </a:p>
          <a:p>
            <a:endParaRPr lang="en-GB" dirty="0"/>
          </a:p>
          <a:p>
            <a:r>
              <a:rPr lang="en-GB" dirty="0"/>
              <a:t>5) Degree of saturation </a:t>
            </a:r>
            <a:r>
              <a:rPr lang="en-GB" i="1" dirty="0"/>
              <a:t>S</a:t>
            </a:r>
            <a:r>
              <a:rPr lang="en-GB" i="1" baseline="-25000" dirty="0"/>
              <a:t>T</a:t>
            </a:r>
            <a:r>
              <a:rPr lang="en-GB" dirty="0"/>
              <a:t> = </a:t>
            </a:r>
            <a:r>
              <a:rPr lang="en-GB" i="1" dirty="0"/>
              <a:t>wG</a:t>
            </a:r>
            <a:r>
              <a:rPr lang="en-GB" i="1" baseline="-25000" dirty="0"/>
              <a:t>s </a:t>
            </a:r>
            <a:r>
              <a:rPr lang="en-GB" dirty="0"/>
              <a:t> = 0.125 x 2.68 = 0.645 (or </a:t>
            </a:r>
            <a:r>
              <a:rPr lang="en-GB" b="1" dirty="0"/>
              <a:t>64.5 %</a:t>
            </a:r>
            <a:r>
              <a:rPr lang="en-GB" dirty="0"/>
              <a:t>)</a:t>
            </a:r>
          </a:p>
          <a:p>
            <a:r>
              <a:rPr lang="en-GB" i="1" dirty="0"/>
              <a:t>                                                     e           </a:t>
            </a:r>
            <a:r>
              <a:rPr lang="en-GB" dirty="0"/>
              <a:t> 0.52</a:t>
            </a:r>
          </a:p>
          <a:p>
            <a:endParaRPr lang="en-GB" dirty="0"/>
          </a:p>
          <a:p>
            <a:r>
              <a:rPr lang="en-GB" dirty="0"/>
              <a:t>6) Air content  A =  </a:t>
            </a:r>
            <a:r>
              <a:rPr lang="en-GB" i="1" dirty="0"/>
              <a:t>n</a:t>
            </a:r>
            <a:r>
              <a:rPr lang="en-GB" dirty="0"/>
              <a:t>(1- </a:t>
            </a:r>
            <a:r>
              <a:rPr lang="en-GB" i="1" dirty="0"/>
              <a:t>S</a:t>
            </a:r>
            <a:r>
              <a:rPr lang="en-GB" i="1" baseline="-25000" dirty="0"/>
              <a:t>T</a:t>
            </a:r>
            <a:r>
              <a:rPr lang="en-GB" i="1" dirty="0"/>
              <a:t> </a:t>
            </a:r>
            <a:r>
              <a:rPr lang="en-GB" dirty="0"/>
              <a:t>) = 0.34 x (1 - 0.645)</a:t>
            </a:r>
          </a:p>
          <a:p>
            <a:r>
              <a:rPr lang="en-GB" dirty="0"/>
              <a:t>                                               = 0.34 x 0.355</a:t>
            </a:r>
          </a:p>
          <a:p>
            <a:r>
              <a:rPr lang="en-GB" dirty="0"/>
              <a:t>                                               = 0.121 (or </a:t>
            </a:r>
            <a:r>
              <a:rPr lang="en-GB" b="1" dirty="0"/>
              <a:t>12.1 %</a:t>
            </a:r>
            <a:r>
              <a:rPr lang="en-GB" dirty="0"/>
              <a:t>)</a:t>
            </a:r>
          </a:p>
          <a:p>
            <a:endParaRPr lang="en-GB" i="1" baseline="-25000" dirty="0"/>
          </a:p>
          <a:p>
            <a:endParaRPr lang="en-GB" i="1" baseline="-250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5087888" y="2708920"/>
            <a:ext cx="4320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5735960" y="2708920"/>
            <a:ext cx="115212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6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3197</Words>
  <Application>Microsoft Office PowerPoint</Application>
  <PresentationFormat>Widescreen</PresentationFormat>
  <Paragraphs>520</Paragraphs>
  <Slides>57</Slides>
  <Notes>10</Notes>
  <HiddenSlides>1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6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57</vt:i4>
      </vt:variant>
    </vt:vector>
  </HeadingPairs>
  <TitlesOfParts>
    <vt:vector size="77" baseType="lpstr">
      <vt:lpstr>Monotype Sorts</vt:lpstr>
      <vt:lpstr>Arial</vt:lpstr>
      <vt:lpstr>Calibri</vt:lpstr>
      <vt:lpstr>Century Gothic</vt:lpstr>
      <vt:lpstr>Comic Sans MS</vt:lpstr>
      <vt:lpstr>Constantia</vt:lpstr>
      <vt:lpstr>Gill Sans MT</vt:lpstr>
      <vt:lpstr>Symbol</vt:lpstr>
      <vt:lpstr>Verdana</vt:lpstr>
      <vt:lpstr>Wingdings</vt:lpstr>
      <vt:lpstr>Wingdings 2</vt:lpstr>
      <vt:lpstr>Wingdings 3</vt:lpstr>
      <vt:lpstr>Wisp</vt:lpstr>
      <vt:lpstr>1_Solstice</vt:lpstr>
      <vt:lpstr>1_Office Theme</vt:lpstr>
      <vt:lpstr>Flow</vt:lpstr>
      <vt:lpstr>Slice</vt:lpstr>
      <vt:lpstr>Solstice</vt:lpstr>
      <vt:lpstr>Document</vt:lpstr>
      <vt:lpstr>Equation</vt:lpstr>
      <vt:lpstr>PowerPoint Presentation</vt:lpstr>
      <vt:lpstr>What is a Soil composed of ?</vt:lpstr>
      <vt:lpstr>PowerPoint Presentation</vt:lpstr>
      <vt:lpstr>PowerPoint Presentation</vt:lpstr>
      <vt:lpstr>PowerPoint Presentation</vt:lpstr>
      <vt:lpstr>   Soil</vt:lpstr>
      <vt:lpstr>PowerPoint Presentation</vt:lpstr>
      <vt:lpstr>PowerPoint Presentation</vt:lpstr>
      <vt:lpstr>PowerPoint Presentation</vt:lpstr>
      <vt:lpstr>What changes a Soil Profile section?</vt:lpstr>
      <vt:lpstr>Weathering of Rock</vt:lpstr>
      <vt:lpstr>PowerPoint Presentation</vt:lpstr>
      <vt:lpstr>PowerPoint Presentation</vt:lpstr>
      <vt:lpstr>PowerPoint Presentation</vt:lpstr>
      <vt:lpstr>Soil Characteristics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Soil Characteristics</vt:lpstr>
      <vt:lpstr>PowerPoint Presentation</vt:lpstr>
      <vt:lpstr>PowerPoint Presentation</vt:lpstr>
      <vt:lpstr>PowerPoint Presentation</vt:lpstr>
      <vt:lpstr>1.Soil Texture = % Sand, Silt &amp; Clay                                    in a soil.</vt:lpstr>
      <vt:lpstr>Particle Diameter Size</vt:lpstr>
      <vt:lpstr>Sieve Analysis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Soil TEXTURE</vt:lpstr>
      <vt:lpstr>Triangular graph of Soil Texture</vt:lpstr>
      <vt:lpstr>Sandy Soils</vt:lpstr>
      <vt:lpstr>Loam / Silt Soils - Medium</vt:lpstr>
      <vt:lpstr>Loam - Silt Soils - Fine</vt:lpstr>
      <vt:lpstr>Clay Soils</vt:lpstr>
      <vt:lpstr>Summary…..Effects of Particle Size</vt:lpstr>
      <vt:lpstr>Soil   Model  Expressions</vt:lpstr>
      <vt:lpstr>PowerPoint Presentation</vt:lpstr>
      <vt:lpstr>The Void Ratio (e)</vt:lpstr>
      <vt:lpstr>PowerPoint Presentation</vt:lpstr>
      <vt:lpstr>Bulk Density (r)(roe)</vt:lpstr>
      <vt:lpstr>PowerPoint Presentation</vt:lpstr>
      <vt:lpstr>Degree of Saturation</vt:lpstr>
      <vt:lpstr>Degree of Saturation</vt:lpstr>
      <vt:lpstr>Air Content or Air voids (Av)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Alan Nantel</dc:creator>
  <cp:lastModifiedBy>Alan Nantel</cp:lastModifiedBy>
  <cp:revision>20</cp:revision>
  <cp:lastPrinted>2025-01-28T08:32:50Z</cp:lastPrinted>
  <dcterms:created xsi:type="dcterms:W3CDTF">2022-11-18T13:06:12Z</dcterms:created>
  <dcterms:modified xsi:type="dcterms:W3CDTF">2025-02-03T14:12:27Z</dcterms:modified>
</cp:coreProperties>
</file>