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43"/>
  </p:notesMasterIdLst>
  <p:handoutMasterIdLst>
    <p:handoutMasterId r:id="rId44"/>
  </p:handout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04/12/2017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6F6F2-C313-6F44-B464-0E3ADC713A70}" type="datetimeFigureOut">
              <a:rPr lang="en-GB" smtClean="0"/>
              <a:t>04/12/2017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46C1A-FA1B-E448-9E9D-5CC5C5F25656}" type="slidenum">
              <a:rPr lang="en-GB" smtClean="0"/>
              <a:t>‹#›</a:t>
            </a:fld>
            <a:endParaRPr lang="en-GB"/>
          </a:p>
        </p:txBody>
      </p:sp>
    </p:spTree>
    <p:extLst>
      <p:ext uri="{BB962C8B-B14F-4D97-AF65-F5344CB8AC3E}">
        <p14:creationId xmlns:p14="http://schemas.microsoft.com/office/powerpoint/2010/main" val="205271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04/12/2017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04/12/2017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04/12/2017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04/12/2017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04/12/2017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scienceforsport.com/heart-rate-variability-hrv/#toggle-id-1"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US" i="1" dirty="0">
                <a:solidFill>
                  <a:schemeClr val="bg1"/>
                </a:solidFill>
              </a:rPr>
              <a:t>Heart Rate Variability</a:t>
            </a:r>
            <a:br>
              <a:rPr lang="en-US" i="1" dirty="0">
                <a:solidFill>
                  <a:schemeClr val="bg1"/>
                </a:solidFill>
              </a:rPr>
            </a:br>
            <a:r>
              <a:rPr lang="en-US" i="1" dirty="0">
                <a:solidFill>
                  <a:schemeClr val="bg1"/>
                </a:solidFill>
              </a:rPr>
              <a:t>SHSS4089 Advanced Training Methods</a:t>
            </a:r>
            <a:br>
              <a:rPr lang="en-US" i="1" dirty="0">
                <a:solidFill>
                  <a:schemeClr val="bg1"/>
                </a:solidFill>
              </a:rPr>
            </a:br>
            <a:r>
              <a:rPr lang="en-US" i="1" dirty="0">
                <a:solidFill>
                  <a:schemeClr val="bg1"/>
                </a:solidFill>
              </a:rPr>
              <a:t>Geraint Forster</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What is Heart Rate Variability?</a:t>
            </a:r>
            <a:endParaRPr lang="en-GB" dirty="0"/>
          </a:p>
        </p:txBody>
      </p:sp>
      <p:sp>
        <p:nvSpPr>
          <p:cNvPr id="3" name="Content Placeholder 2"/>
          <p:cNvSpPr>
            <a:spLocks noGrp="1"/>
          </p:cNvSpPr>
          <p:nvPr>
            <p:ph idx="1"/>
          </p:nvPr>
        </p:nvSpPr>
        <p:spPr>
          <a:xfrm>
            <a:off x="796752" y="1988840"/>
            <a:ext cx="7550496" cy="3148887"/>
          </a:xfrm>
        </p:spPr>
        <p:txBody>
          <a:bodyPr>
            <a:normAutofit lnSpcReduction="10000"/>
          </a:bodyPr>
          <a:lstStyle/>
          <a:p>
            <a:r>
              <a:rPr lang="en-US" dirty="0"/>
              <a:t>The time interval between each successive heart beat.</a:t>
            </a:r>
          </a:p>
          <a:p>
            <a:r>
              <a:rPr lang="en-US" dirty="0"/>
              <a:t>Also known as the R-R interval</a:t>
            </a:r>
          </a:p>
          <a:p>
            <a:r>
              <a:rPr lang="en-US" dirty="0"/>
              <a:t>Time between each beat is not constant and varies from beat to beat, hence term ‘variability’</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Picture 4">
            <a:extLst>
              <a:ext uri="{FF2B5EF4-FFF2-40B4-BE49-F238E27FC236}">
                <a16:creationId xmlns:a16="http://schemas.microsoft.com/office/drawing/2014/main" id="{F7A00BA9-83C5-1942-86F1-754F750C8FD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514928"/>
            <a:ext cx="8097982" cy="4349930"/>
          </a:xfrm>
          <a:prstGeom prst="rect">
            <a:avLst/>
          </a:prstGeom>
        </p:spPr>
      </p:pic>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88E4F-B9E6-0343-A3B4-BD3196DEB888}"/>
              </a:ext>
            </a:extLst>
          </p:cNvPr>
          <p:cNvSpPr>
            <a:spLocks noGrp="1"/>
          </p:cNvSpPr>
          <p:nvPr>
            <p:ph type="title"/>
          </p:nvPr>
        </p:nvSpPr>
        <p:spPr/>
        <p:txBody>
          <a:bodyPr/>
          <a:lstStyle/>
          <a:p>
            <a:r>
              <a:rPr lang="en-US" dirty="0"/>
              <a:t>How is it measured?</a:t>
            </a:r>
          </a:p>
        </p:txBody>
      </p:sp>
      <p:sp>
        <p:nvSpPr>
          <p:cNvPr id="3" name="Content Placeholder 2">
            <a:extLst>
              <a:ext uri="{FF2B5EF4-FFF2-40B4-BE49-F238E27FC236}">
                <a16:creationId xmlns:a16="http://schemas.microsoft.com/office/drawing/2014/main" id="{997485A2-8B18-5E4C-B94D-AF8F7C3FD3B9}"/>
              </a:ext>
            </a:extLst>
          </p:cNvPr>
          <p:cNvSpPr>
            <a:spLocks noGrp="1"/>
          </p:cNvSpPr>
          <p:nvPr>
            <p:ph idx="1"/>
          </p:nvPr>
        </p:nvSpPr>
        <p:spPr/>
        <p:txBody>
          <a:bodyPr/>
          <a:lstStyle/>
          <a:p>
            <a:r>
              <a:rPr lang="en-US" dirty="0"/>
              <a:t>Traditionally using ECG</a:t>
            </a:r>
          </a:p>
        </p:txBody>
      </p:sp>
      <p:pic>
        <p:nvPicPr>
          <p:cNvPr id="4" name="Picture 4">
            <a:extLst>
              <a:ext uri="{FF2B5EF4-FFF2-40B4-BE49-F238E27FC236}">
                <a16:creationId xmlns:a16="http://schemas.microsoft.com/office/drawing/2014/main" id="{C0728D2B-C0F5-8C47-BE95-331E40202D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6091" y="2586182"/>
            <a:ext cx="4223331" cy="2793538"/>
          </a:xfrm>
          <a:prstGeom prst="rect">
            <a:avLst/>
          </a:prstGeom>
        </p:spPr>
      </p:pic>
    </p:spTree>
    <p:extLst>
      <p:ext uri="{BB962C8B-B14F-4D97-AF65-F5344CB8AC3E}">
        <p14:creationId xmlns:p14="http://schemas.microsoft.com/office/powerpoint/2010/main" val="1074930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65D6D-5BF3-C241-BEF9-C31483E40823}"/>
              </a:ext>
            </a:extLst>
          </p:cNvPr>
          <p:cNvSpPr>
            <a:spLocks noGrp="1"/>
          </p:cNvSpPr>
          <p:nvPr>
            <p:ph type="title"/>
          </p:nvPr>
        </p:nvSpPr>
        <p:spPr/>
        <p:txBody>
          <a:bodyPr/>
          <a:lstStyle/>
          <a:p>
            <a:r>
              <a:rPr lang="en-US" dirty="0"/>
              <a:t>Recently more mobile techniques</a:t>
            </a:r>
          </a:p>
        </p:txBody>
      </p:sp>
      <p:pic>
        <p:nvPicPr>
          <p:cNvPr id="4" name="Picture 4">
            <a:extLst>
              <a:ext uri="{FF2B5EF4-FFF2-40B4-BE49-F238E27FC236}">
                <a16:creationId xmlns:a16="http://schemas.microsoft.com/office/drawing/2014/main" id="{37B9D64D-76F8-B949-9DD7-B33CD4D11B3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41095" y="1600200"/>
            <a:ext cx="5261809" cy="3916363"/>
          </a:xfrm>
          <a:prstGeom prst="rect">
            <a:avLst/>
          </a:prstGeom>
        </p:spPr>
      </p:pic>
    </p:spTree>
    <p:extLst>
      <p:ext uri="{BB962C8B-B14F-4D97-AF65-F5344CB8AC3E}">
        <p14:creationId xmlns:p14="http://schemas.microsoft.com/office/powerpoint/2010/main" val="693714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321C-27D0-5A42-8152-BBE29D8AAD67}"/>
              </a:ext>
            </a:extLst>
          </p:cNvPr>
          <p:cNvSpPr>
            <a:spLocks noGrp="1"/>
          </p:cNvSpPr>
          <p:nvPr>
            <p:ph type="title"/>
          </p:nvPr>
        </p:nvSpPr>
        <p:spPr/>
        <p:txBody>
          <a:bodyPr/>
          <a:lstStyle/>
          <a:p>
            <a:r>
              <a:rPr lang="en-US" dirty="0"/>
              <a:t>Even mobile phone apps</a:t>
            </a:r>
          </a:p>
        </p:txBody>
      </p:sp>
      <p:pic>
        <p:nvPicPr>
          <p:cNvPr id="4" name="Picture 4">
            <a:extLst>
              <a:ext uri="{FF2B5EF4-FFF2-40B4-BE49-F238E27FC236}">
                <a16:creationId xmlns:a16="http://schemas.microsoft.com/office/drawing/2014/main" id="{53667B79-0969-4C4E-A09C-9D2878B8A26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85538" y="1600200"/>
            <a:ext cx="5372923" cy="3916363"/>
          </a:xfrm>
          <a:prstGeom prst="rect">
            <a:avLst/>
          </a:prstGeom>
        </p:spPr>
      </p:pic>
    </p:spTree>
    <p:extLst>
      <p:ext uri="{BB962C8B-B14F-4D97-AF65-F5344CB8AC3E}">
        <p14:creationId xmlns:p14="http://schemas.microsoft.com/office/powerpoint/2010/main" val="4107014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E5209-AEBE-9846-B291-C58AC54BCDBA}"/>
              </a:ext>
            </a:extLst>
          </p:cNvPr>
          <p:cNvSpPr>
            <a:spLocks noGrp="1"/>
          </p:cNvSpPr>
          <p:nvPr>
            <p:ph type="title"/>
          </p:nvPr>
        </p:nvSpPr>
        <p:spPr/>
        <p:txBody>
          <a:bodyPr/>
          <a:lstStyle/>
          <a:p>
            <a:r>
              <a:rPr lang="en-US" dirty="0"/>
              <a:t>What is measured?</a:t>
            </a:r>
          </a:p>
        </p:txBody>
      </p:sp>
      <p:sp>
        <p:nvSpPr>
          <p:cNvPr id="3" name="Content Placeholder 2">
            <a:extLst>
              <a:ext uri="{FF2B5EF4-FFF2-40B4-BE49-F238E27FC236}">
                <a16:creationId xmlns:a16="http://schemas.microsoft.com/office/drawing/2014/main" id="{1EEF3921-E83E-B74C-AB37-A262F5BC9380}"/>
              </a:ext>
            </a:extLst>
          </p:cNvPr>
          <p:cNvSpPr>
            <a:spLocks noGrp="1"/>
          </p:cNvSpPr>
          <p:nvPr>
            <p:ph idx="1"/>
          </p:nvPr>
        </p:nvSpPr>
        <p:spPr/>
        <p:txBody>
          <a:bodyPr/>
          <a:lstStyle/>
          <a:p>
            <a:r>
              <a:rPr lang="en-US" dirty="0"/>
              <a:t>Many metrics are measured, but the most commonly used is the ‘root-mean square difference of successive normal R-R intervals’ (rMSSD)</a:t>
            </a:r>
          </a:p>
        </p:txBody>
      </p:sp>
    </p:spTree>
    <p:extLst>
      <p:ext uri="{BB962C8B-B14F-4D97-AF65-F5344CB8AC3E}">
        <p14:creationId xmlns:p14="http://schemas.microsoft.com/office/powerpoint/2010/main" val="2422333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5EED9-AE9D-E44E-9EFC-A9DDE7B0815E}"/>
              </a:ext>
            </a:extLst>
          </p:cNvPr>
          <p:cNvSpPr>
            <a:spLocks noGrp="1"/>
          </p:cNvSpPr>
          <p:nvPr>
            <p:ph type="title"/>
          </p:nvPr>
        </p:nvSpPr>
        <p:spPr/>
        <p:txBody>
          <a:bodyPr/>
          <a:lstStyle/>
          <a:p>
            <a:r>
              <a:rPr lang="en-US" dirty="0"/>
              <a:t>Use of HRV?</a:t>
            </a:r>
          </a:p>
        </p:txBody>
      </p:sp>
      <p:sp>
        <p:nvSpPr>
          <p:cNvPr id="3" name="Content Placeholder 2">
            <a:extLst>
              <a:ext uri="{FF2B5EF4-FFF2-40B4-BE49-F238E27FC236}">
                <a16:creationId xmlns:a16="http://schemas.microsoft.com/office/drawing/2014/main" id="{5D3B522B-0596-6140-AA85-EE924597BD1C}"/>
              </a:ext>
            </a:extLst>
          </p:cNvPr>
          <p:cNvSpPr>
            <a:spLocks noGrp="1"/>
          </p:cNvSpPr>
          <p:nvPr>
            <p:ph idx="1"/>
          </p:nvPr>
        </p:nvSpPr>
        <p:spPr/>
        <p:txBody>
          <a:bodyPr/>
          <a:lstStyle/>
          <a:p>
            <a:r>
              <a:rPr lang="en-US" dirty="0"/>
              <a:t>In medical environment, HRV can be used to:</a:t>
            </a:r>
          </a:p>
          <a:p>
            <a:pPr lvl="1"/>
            <a:r>
              <a:rPr lang="en-US" dirty="0"/>
              <a:t>Predict mortality after heart attack</a:t>
            </a:r>
          </a:p>
          <a:p>
            <a:pPr lvl="1"/>
            <a:r>
              <a:rPr lang="en-US" dirty="0"/>
              <a:t>Linked to congestive heart failure, depression, post-cardiac transplant, sudden-infant death syndrome and survival rates in premature babies.</a:t>
            </a:r>
          </a:p>
          <a:p>
            <a:r>
              <a:rPr lang="en-US" dirty="0"/>
              <a:t>Recent research suggests it can also help within exercise to determine recovery status</a:t>
            </a:r>
          </a:p>
        </p:txBody>
      </p:sp>
    </p:spTree>
    <p:extLst>
      <p:ext uri="{BB962C8B-B14F-4D97-AF65-F5344CB8AC3E}">
        <p14:creationId xmlns:p14="http://schemas.microsoft.com/office/powerpoint/2010/main" val="1255857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FA297-4FE3-F443-85B1-FF94CBBE749B}"/>
              </a:ext>
            </a:extLst>
          </p:cNvPr>
          <p:cNvSpPr>
            <a:spLocks noGrp="1"/>
          </p:cNvSpPr>
          <p:nvPr>
            <p:ph type="title"/>
          </p:nvPr>
        </p:nvSpPr>
        <p:spPr/>
        <p:txBody>
          <a:bodyPr/>
          <a:lstStyle/>
          <a:p>
            <a:r>
              <a:rPr lang="en-US" dirty="0"/>
              <a:t>A bit of background…</a:t>
            </a:r>
          </a:p>
        </p:txBody>
      </p:sp>
      <p:sp>
        <p:nvSpPr>
          <p:cNvPr id="3" name="Content Placeholder 2">
            <a:extLst>
              <a:ext uri="{FF2B5EF4-FFF2-40B4-BE49-F238E27FC236}">
                <a16:creationId xmlns:a16="http://schemas.microsoft.com/office/drawing/2014/main" id="{F758D046-2E69-EB4A-BE07-A1F47CA9D4FD}"/>
              </a:ext>
            </a:extLst>
          </p:cNvPr>
          <p:cNvSpPr>
            <a:spLocks noGrp="1"/>
          </p:cNvSpPr>
          <p:nvPr>
            <p:ph idx="1"/>
          </p:nvPr>
        </p:nvSpPr>
        <p:spPr/>
        <p:txBody>
          <a:bodyPr/>
          <a:lstStyle/>
          <a:p>
            <a:r>
              <a:rPr lang="en-US" dirty="0"/>
              <a:t>Heart rate is controlled by the autonomic nervous system, which has a parasympathetic branch and a sympathetic branch.</a:t>
            </a:r>
          </a:p>
        </p:txBody>
      </p:sp>
    </p:spTree>
    <p:extLst>
      <p:ext uri="{BB962C8B-B14F-4D97-AF65-F5344CB8AC3E}">
        <p14:creationId xmlns:p14="http://schemas.microsoft.com/office/powerpoint/2010/main" val="104558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8F12E-5A6A-A342-829E-D6D2A02966AE}"/>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81E9D661-6C42-B24C-950D-3EC06B46D86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199" y="381001"/>
            <a:ext cx="8214999" cy="4837544"/>
          </a:xfrm>
          <a:prstGeom prst="rect">
            <a:avLst/>
          </a:prstGeom>
        </p:spPr>
      </p:pic>
    </p:spTree>
    <p:extLst>
      <p:ext uri="{BB962C8B-B14F-4D97-AF65-F5344CB8AC3E}">
        <p14:creationId xmlns:p14="http://schemas.microsoft.com/office/powerpoint/2010/main" val="3871355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72D15-4753-3F46-833A-A22125E70EA4}"/>
              </a:ext>
            </a:extLst>
          </p:cNvPr>
          <p:cNvSpPr>
            <a:spLocks noGrp="1"/>
          </p:cNvSpPr>
          <p:nvPr>
            <p:ph type="title"/>
          </p:nvPr>
        </p:nvSpPr>
        <p:spPr/>
        <p:txBody>
          <a:bodyPr/>
          <a:lstStyle/>
          <a:p>
            <a:endParaRPr lang="en-US"/>
          </a:p>
        </p:txBody>
      </p:sp>
      <p:pic>
        <p:nvPicPr>
          <p:cNvPr id="6" name="Picture 6">
            <a:extLst>
              <a:ext uri="{FF2B5EF4-FFF2-40B4-BE49-F238E27FC236}">
                <a16:creationId xmlns:a16="http://schemas.microsoft.com/office/drawing/2014/main" id="{04DF2F33-378B-C24D-A945-8BECE673E48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1182" y="190362"/>
            <a:ext cx="7192818" cy="5326202"/>
          </a:xfrm>
          <a:prstGeom prst="rect">
            <a:avLst/>
          </a:prstGeom>
        </p:spPr>
      </p:pic>
    </p:spTree>
    <p:extLst>
      <p:ext uri="{BB962C8B-B14F-4D97-AF65-F5344CB8AC3E}">
        <p14:creationId xmlns:p14="http://schemas.microsoft.com/office/powerpoint/2010/main" val="1867906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F74C6-7EC4-1241-9AA5-E84719AED427}"/>
              </a:ext>
            </a:extLst>
          </p:cNvPr>
          <p:cNvSpPr>
            <a:spLocks noGrp="1"/>
          </p:cNvSpPr>
          <p:nvPr>
            <p:ph type="title"/>
          </p:nvPr>
        </p:nvSpPr>
        <p:spPr/>
        <p:txBody>
          <a:bodyPr/>
          <a:lstStyle/>
          <a:p>
            <a:r>
              <a:rPr lang="en-US" dirty="0"/>
              <a:t>Why measure HRV?</a:t>
            </a:r>
          </a:p>
        </p:txBody>
      </p:sp>
      <p:sp>
        <p:nvSpPr>
          <p:cNvPr id="3" name="Content Placeholder 2">
            <a:extLst>
              <a:ext uri="{FF2B5EF4-FFF2-40B4-BE49-F238E27FC236}">
                <a16:creationId xmlns:a16="http://schemas.microsoft.com/office/drawing/2014/main" id="{7CEED8ED-4D27-F543-B43F-34E03A4B4E04}"/>
              </a:ext>
            </a:extLst>
          </p:cNvPr>
          <p:cNvSpPr>
            <a:spLocks noGrp="1"/>
          </p:cNvSpPr>
          <p:nvPr>
            <p:ph idx="1"/>
          </p:nvPr>
        </p:nvSpPr>
        <p:spPr/>
        <p:txBody>
          <a:bodyPr/>
          <a:lstStyle/>
          <a:p>
            <a:r>
              <a:rPr lang="en-US" dirty="0"/>
              <a:t>The most reliable measure of ANS (Autonomic Nervous System) function</a:t>
            </a:r>
          </a:p>
          <a:p>
            <a:r>
              <a:rPr lang="en-US" dirty="0"/>
              <a:t>Increase in HRV = positive adaptation/recovery</a:t>
            </a:r>
          </a:p>
          <a:p>
            <a:r>
              <a:rPr lang="en-US" dirty="0"/>
              <a:t>Decreased HRV = stress and worse recovery status</a:t>
            </a:r>
          </a:p>
          <a:p>
            <a:r>
              <a:rPr lang="en-US" dirty="0"/>
              <a:t>Not always that simple, but general rule</a:t>
            </a:r>
          </a:p>
        </p:txBody>
      </p:sp>
    </p:spTree>
    <p:extLst>
      <p:ext uri="{BB962C8B-B14F-4D97-AF65-F5344CB8AC3E}">
        <p14:creationId xmlns:p14="http://schemas.microsoft.com/office/powerpoint/2010/main" val="210257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564D9-2EC8-7C47-9CFD-23E8A1ADB1C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7129B10-2E16-0F4E-8694-8F0C7201179F}"/>
              </a:ext>
            </a:extLst>
          </p:cNvPr>
          <p:cNvSpPr>
            <a:spLocks noGrp="1"/>
          </p:cNvSpPr>
          <p:nvPr>
            <p:ph idx="1"/>
          </p:nvPr>
        </p:nvSpPr>
        <p:spPr>
          <a:xfrm>
            <a:off x="364837" y="846138"/>
            <a:ext cx="8229600" cy="3917032"/>
          </a:xfrm>
        </p:spPr>
        <p:txBody>
          <a:bodyPr>
            <a:normAutofit lnSpcReduction="10000"/>
          </a:bodyPr>
          <a:lstStyle/>
          <a:p>
            <a:r>
              <a:rPr lang="en-US" dirty="0"/>
              <a:t>Sympathetic Nervous System (SNS) increases heart rate, force of contraction and blood pressure.</a:t>
            </a:r>
          </a:p>
          <a:p>
            <a:r>
              <a:rPr lang="en-US" dirty="0"/>
              <a:t>Parasympathetic Nervous System (PSNS) helps body to recover after stress and reduces the above factors</a:t>
            </a:r>
          </a:p>
          <a:p>
            <a:r>
              <a:rPr lang="en-US" dirty="0"/>
              <a:t>An imbalance between the two can lead to illness and injury</a:t>
            </a:r>
          </a:p>
        </p:txBody>
      </p:sp>
    </p:spTree>
    <p:extLst>
      <p:ext uri="{BB962C8B-B14F-4D97-AF65-F5344CB8AC3E}">
        <p14:creationId xmlns:p14="http://schemas.microsoft.com/office/powerpoint/2010/main" val="1732799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9879D-D7CC-2341-B9CB-334ACBF3723A}"/>
              </a:ext>
            </a:extLst>
          </p:cNvPr>
          <p:cNvSpPr>
            <a:spLocks noGrp="1"/>
          </p:cNvSpPr>
          <p:nvPr>
            <p:ph type="title"/>
          </p:nvPr>
        </p:nvSpPr>
        <p:spPr/>
        <p:txBody>
          <a:bodyPr/>
          <a:lstStyle/>
          <a:p>
            <a:r>
              <a:rPr lang="en-US" dirty="0"/>
              <a:t>What else influences HRV?</a:t>
            </a:r>
          </a:p>
        </p:txBody>
      </p:sp>
      <p:sp>
        <p:nvSpPr>
          <p:cNvPr id="3" name="Content Placeholder 2">
            <a:extLst>
              <a:ext uri="{FF2B5EF4-FFF2-40B4-BE49-F238E27FC236}">
                <a16:creationId xmlns:a16="http://schemas.microsoft.com/office/drawing/2014/main" id="{EE0EC3B3-CE9A-C645-8FD0-6110CACE18DC}"/>
              </a:ext>
            </a:extLst>
          </p:cNvPr>
          <p:cNvSpPr>
            <a:spLocks noGrp="1"/>
          </p:cNvSpPr>
          <p:nvPr>
            <p:ph idx="1"/>
          </p:nvPr>
        </p:nvSpPr>
        <p:spPr/>
        <p:txBody>
          <a:bodyPr/>
          <a:lstStyle/>
          <a:p>
            <a:r>
              <a:rPr lang="en-US" dirty="0"/>
              <a:t>Other sources of stress can influence HRV </a:t>
            </a:r>
          </a:p>
          <a:p>
            <a:pPr lvl="1"/>
            <a:r>
              <a:rPr lang="en-US" dirty="0"/>
              <a:t>Mental stressors – work, exams, decision making, general life stress</a:t>
            </a:r>
          </a:p>
          <a:p>
            <a:pPr lvl="1"/>
            <a:r>
              <a:rPr lang="en-US" dirty="0"/>
              <a:t>Chemical stressors – alcohol, stimulants</a:t>
            </a:r>
          </a:p>
          <a:p>
            <a:endParaRPr lang="en-US" dirty="0"/>
          </a:p>
        </p:txBody>
      </p:sp>
    </p:spTree>
    <p:extLst>
      <p:ext uri="{BB962C8B-B14F-4D97-AF65-F5344CB8AC3E}">
        <p14:creationId xmlns:p14="http://schemas.microsoft.com/office/powerpoint/2010/main" val="1496822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0F9F3-671B-324A-9732-FD0344F7AA44}"/>
              </a:ext>
            </a:extLst>
          </p:cNvPr>
          <p:cNvSpPr>
            <a:spLocks noGrp="1"/>
          </p:cNvSpPr>
          <p:nvPr>
            <p:ph type="title"/>
          </p:nvPr>
        </p:nvSpPr>
        <p:spPr/>
        <p:txBody>
          <a:bodyPr/>
          <a:lstStyle/>
          <a:p>
            <a:r>
              <a:rPr lang="en-US" dirty="0"/>
              <a:t>Benefits of regular HRV recording</a:t>
            </a:r>
          </a:p>
        </p:txBody>
      </p:sp>
      <p:sp>
        <p:nvSpPr>
          <p:cNvPr id="3" name="Content Placeholder 2">
            <a:extLst>
              <a:ext uri="{FF2B5EF4-FFF2-40B4-BE49-F238E27FC236}">
                <a16:creationId xmlns:a16="http://schemas.microsoft.com/office/drawing/2014/main" id="{BA23B983-7CF5-8D4E-AB8B-7FC28110A254}"/>
              </a:ext>
            </a:extLst>
          </p:cNvPr>
          <p:cNvSpPr>
            <a:spLocks noGrp="1"/>
          </p:cNvSpPr>
          <p:nvPr>
            <p:ph idx="1"/>
          </p:nvPr>
        </p:nvSpPr>
        <p:spPr/>
        <p:txBody>
          <a:bodyPr/>
          <a:lstStyle/>
          <a:p>
            <a:r>
              <a:rPr lang="en-US" dirty="0"/>
              <a:t>Takes into account all of the stressors on the athlete and indicates their recovery status/readiness for training, rather than only considering external training load e.g. GPS devices</a:t>
            </a:r>
          </a:p>
        </p:txBody>
      </p:sp>
    </p:spTree>
    <p:extLst>
      <p:ext uri="{BB962C8B-B14F-4D97-AF65-F5344CB8AC3E}">
        <p14:creationId xmlns:p14="http://schemas.microsoft.com/office/powerpoint/2010/main" val="27856366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748C0-33A4-B048-9D27-1B5606BEEDF3}"/>
              </a:ext>
            </a:extLst>
          </p:cNvPr>
          <p:cNvSpPr>
            <a:spLocks noGrp="1"/>
          </p:cNvSpPr>
          <p:nvPr>
            <p:ph type="title"/>
          </p:nvPr>
        </p:nvSpPr>
        <p:spPr/>
        <p:txBody>
          <a:bodyPr/>
          <a:lstStyle/>
          <a:p>
            <a:r>
              <a:rPr lang="en-US" dirty="0"/>
              <a:t>Applications of HRV monitoring</a:t>
            </a:r>
          </a:p>
        </p:txBody>
      </p:sp>
      <p:sp>
        <p:nvSpPr>
          <p:cNvPr id="3" name="Content Placeholder 2">
            <a:extLst>
              <a:ext uri="{FF2B5EF4-FFF2-40B4-BE49-F238E27FC236}">
                <a16:creationId xmlns:a16="http://schemas.microsoft.com/office/drawing/2014/main" id="{DC02337B-6A95-9C44-92F1-22CCCAFE8A13}"/>
              </a:ext>
            </a:extLst>
          </p:cNvPr>
          <p:cNvSpPr>
            <a:spLocks noGrp="1"/>
          </p:cNvSpPr>
          <p:nvPr>
            <p:ph idx="1"/>
          </p:nvPr>
        </p:nvSpPr>
        <p:spPr/>
        <p:txBody>
          <a:bodyPr>
            <a:normAutofit fontScale="92500" lnSpcReduction="10000"/>
          </a:bodyPr>
          <a:lstStyle/>
          <a:p>
            <a:r>
              <a:rPr lang="en-US" dirty="0"/>
              <a:t>Accurately reflect recovery status</a:t>
            </a:r>
          </a:p>
          <a:p>
            <a:r>
              <a:rPr lang="en-US" dirty="0"/>
              <a:t>Help identify overtraining</a:t>
            </a:r>
          </a:p>
          <a:p>
            <a:r>
              <a:rPr lang="en-US" dirty="0"/>
              <a:t>Identify when athlete is more or less adaptive to training</a:t>
            </a:r>
          </a:p>
          <a:p>
            <a:r>
              <a:rPr lang="en-US" dirty="0"/>
              <a:t>Predict when an athlete will perform better/worse</a:t>
            </a:r>
          </a:p>
          <a:p>
            <a:r>
              <a:rPr lang="en-US" dirty="0"/>
              <a:t>Predict when an athlete is more susceptible to illness or injury</a:t>
            </a:r>
          </a:p>
        </p:txBody>
      </p:sp>
    </p:spTree>
    <p:extLst>
      <p:ext uri="{BB962C8B-B14F-4D97-AF65-F5344CB8AC3E}">
        <p14:creationId xmlns:p14="http://schemas.microsoft.com/office/powerpoint/2010/main" val="2372971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CEB87-3ECA-0E4A-B411-F173E4C15CC9}"/>
              </a:ext>
            </a:extLst>
          </p:cNvPr>
          <p:cNvSpPr>
            <a:spLocks noGrp="1"/>
          </p:cNvSpPr>
          <p:nvPr>
            <p:ph type="title"/>
          </p:nvPr>
        </p:nvSpPr>
        <p:spPr/>
        <p:txBody>
          <a:bodyPr/>
          <a:lstStyle/>
          <a:p>
            <a:r>
              <a:rPr lang="en-US" dirty="0"/>
              <a:t>1. HRV and recovery status</a:t>
            </a:r>
          </a:p>
        </p:txBody>
      </p:sp>
      <p:sp>
        <p:nvSpPr>
          <p:cNvPr id="3" name="Content Placeholder 2">
            <a:extLst>
              <a:ext uri="{FF2B5EF4-FFF2-40B4-BE49-F238E27FC236}">
                <a16:creationId xmlns:a16="http://schemas.microsoft.com/office/drawing/2014/main" id="{A7404D1A-257B-004E-BA8C-511373B3641B}"/>
              </a:ext>
            </a:extLst>
          </p:cNvPr>
          <p:cNvSpPr>
            <a:spLocks noGrp="1"/>
          </p:cNvSpPr>
          <p:nvPr>
            <p:ph idx="1"/>
          </p:nvPr>
        </p:nvSpPr>
        <p:spPr/>
        <p:txBody>
          <a:bodyPr/>
          <a:lstStyle/>
          <a:p>
            <a:r>
              <a:rPr lang="en-US" dirty="0"/>
              <a:t>Chen et al (2011) – HRV reduced 24 hours after intense strength session, but returned after 72 hours.</a:t>
            </a:r>
          </a:p>
          <a:p>
            <a:r>
              <a:rPr lang="en-US" dirty="0" err="1"/>
              <a:t>Iellamo</a:t>
            </a:r>
            <a:r>
              <a:rPr lang="en-US" dirty="0"/>
              <a:t> et al (2004) – high training loads decreased HRV, but HRV returned to baseline during taper and competition.</a:t>
            </a:r>
          </a:p>
        </p:txBody>
      </p:sp>
    </p:spTree>
    <p:extLst>
      <p:ext uri="{BB962C8B-B14F-4D97-AF65-F5344CB8AC3E}">
        <p14:creationId xmlns:p14="http://schemas.microsoft.com/office/powerpoint/2010/main" val="20327778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CF852-4083-2341-96BA-6D0C3939D5F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AE17F28-AE44-264D-B977-FF1E608AAF8A}"/>
              </a:ext>
            </a:extLst>
          </p:cNvPr>
          <p:cNvSpPr>
            <a:spLocks noGrp="1"/>
          </p:cNvSpPr>
          <p:nvPr>
            <p:ph idx="1"/>
          </p:nvPr>
        </p:nvSpPr>
        <p:spPr/>
        <p:txBody>
          <a:bodyPr/>
          <a:lstStyle/>
          <a:p>
            <a:r>
              <a:rPr lang="en-US" dirty="0"/>
              <a:t>Pichot et al (2002) – during overload periods of training, HRV reduced, but then after 2 week recovery, rebounded and even increased from baseline.</a:t>
            </a:r>
          </a:p>
          <a:p>
            <a:r>
              <a:rPr lang="en-US" dirty="0"/>
              <a:t>Suggestions that intense training may improve HRV</a:t>
            </a:r>
          </a:p>
        </p:txBody>
      </p:sp>
    </p:spTree>
    <p:extLst>
      <p:ext uri="{BB962C8B-B14F-4D97-AF65-F5344CB8AC3E}">
        <p14:creationId xmlns:p14="http://schemas.microsoft.com/office/powerpoint/2010/main" val="1158712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CBB0C-DE51-054B-AC94-1CE8151E7CF8}"/>
              </a:ext>
            </a:extLst>
          </p:cNvPr>
          <p:cNvSpPr>
            <a:spLocks noGrp="1"/>
          </p:cNvSpPr>
          <p:nvPr>
            <p:ph type="title"/>
          </p:nvPr>
        </p:nvSpPr>
        <p:spPr/>
        <p:txBody>
          <a:bodyPr/>
          <a:lstStyle/>
          <a:p>
            <a:r>
              <a:rPr lang="en-US" dirty="0"/>
              <a:t>2. HRV and Overreaching</a:t>
            </a:r>
          </a:p>
        </p:txBody>
      </p:sp>
      <p:sp>
        <p:nvSpPr>
          <p:cNvPr id="3" name="Content Placeholder 2">
            <a:extLst>
              <a:ext uri="{FF2B5EF4-FFF2-40B4-BE49-F238E27FC236}">
                <a16:creationId xmlns:a16="http://schemas.microsoft.com/office/drawing/2014/main" id="{CFAF4A62-B85F-B94A-AA28-87005D048AA3}"/>
              </a:ext>
            </a:extLst>
          </p:cNvPr>
          <p:cNvSpPr>
            <a:spLocks noGrp="1"/>
          </p:cNvSpPr>
          <p:nvPr>
            <p:ph idx="1"/>
          </p:nvPr>
        </p:nvSpPr>
        <p:spPr/>
        <p:txBody>
          <a:bodyPr/>
          <a:lstStyle/>
          <a:p>
            <a:r>
              <a:rPr lang="en-US" dirty="0"/>
              <a:t>Some research suggest HRV is reduced in non-functional overreaching, and can be used to monitor/predict</a:t>
            </a:r>
          </a:p>
          <a:p>
            <a:r>
              <a:rPr lang="en-US" dirty="0"/>
              <a:t>Recent reviews question strength of evidence</a:t>
            </a:r>
          </a:p>
        </p:txBody>
      </p:sp>
    </p:spTree>
    <p:extLst>
      <p:ext uri="{BB962C8B-B14F-4D97-AF65-F5344CB8AC3E}">
        <p14:creationId xmlns:p14="http://schemas.microsoft.com/office/powerpoint/2010/main" val="38775730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6B7D6-9BF3-764C-BE7A-5A5668E106E8}"/>
              </a:ext>
            </a:extLst>
          </p:cNvPr>
          <p:cNvSpPr>
            <a:spLocks noGrp="1"/>
          </p:cNvSpPr>
          <p:nvPr>
            <p:ph type="title"/>
          </p:nvPr>
        </p:nvSpPr>
        <p:spPr/>
        <p:txBody>
          <a:bodyPr/>
          <a:lstStyle/>
          <a:p>
            <a:r>
              <a:rPr lang="en-US" dirty="0"/>
              <a:t>3. HRV and performance</a:t>
            </a:r>
          </a:p>
        </p:txBody>
      </p:sp>
      <p:sp>
        <p:nvSpPr>
          <p:cNvPr id="3" name="Content Placeholder 2">
            <a:extLst>
              <a:ext uri="{FF2B5EF4-FFF2-40B4-BE49-F238E27FC236}">
                <a16:creationId xmlns:a16="http://schemas.microsoft.com/office/drawing/2014/main" id="{26EF9203-3BE3-0748-AC8F-1ED945D91563}"/>
              </a:ext>
            </a:extLst>
          </p:cNvPr>
          <p:cNvSpPr>
            <a:spLocks noGrp="1"/>
          </p:cNvSpPr>
          <p:nvPr>
            <p:ph idx="1"/>
          </p:nvPr>
        </p:nvSpPr>
        <p:spPr/>
        <p:txBody>
          <a:bodyPr/>
          <a:lstStyle/>
          <a:p>
            <a:r>
              <a:rPr lang="en-US" dirty="0"/>
              <a:t>For improving aerobic performance,  a number of studies have suggested that using HRV to guide training rather than following a pre-planned guide is beneficial.</a:t>
            </a:r>
          </a:p>
          <a:p>
            <a:r>
              <a:rPr lang="en-US" dirty="0"/>
              <a:t>If HRV is normal or high, higher intensity sessions are conducted, if HRV is low, low intensity or rest is prescribed.</a:t>
            </a:r>
          </a:p>
        </p:txBody>
      </p:sp>
    </p:spTree>
    <p:extLst>
      <p:ext uri="{BB962C8B-B14F-4D97-AF65-F5344CB8AC3E}">
        <p14:creationId xmlns:p14="http://schemas.microsoft.com/office/powerpoint/2010/main" val="2204537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C137-4C32-CA44-A53B-186A267EA6D0}"/>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86241F0D-E8A3-D64F-A23A-8A12E15A2AC8}"/>
              </a:ext>
            </a:extLst>
          </p:cNvPr>
          <p:cNvSpPr>
            <a:spLocks noGrp="1"/>
          </p:cNvSpPr>
          <p:nvPr>
            <p:ph idx="1"/>
          </p:nvPr>
        </p:nvSpPr>
        <p:spPr/>
        <p:txBody>
          <a:bodyPr/>
          <a:lstStyle/>
          <a:p>
            <a:r>
              <a:rPr lang="en-US" dirty="0"/>
              <a:t>Generally, studies suggest using HRV to prescribe training intensity is more effective than pre-planned </a:t>
            </a:r>
            <a:r>
              <a:rPr lang="en-US" dirty="0" err="1"/>
              <a:t>programmes</a:t>
            </a:r>
            <a:endParaRPr lang="en-US" dirty="0"/>
          </a:p>
          <a:p>
            <a:r>
              <a:rPr lang="en-US" dirty="0"/>
              <a:t>Higher HRV may indicate greater sensitivity to performance gains</a:t>
            </a:r>
          </a:p>
          <a:p>
            <a:r>
              <a:rPr lang="en-US" dirty="0"/>
              <a:t>No current evidence regarding benefits to strength training, only aerobic.</a:t>
            </a:r>
          </a:p>
        </p:txBody>
      </p:sp>
    </p:spTree>
    <p:extLst>
      <p:ext uri="{BB962C8B-B14F-4D97-AF65-F5344CB8AC3E}">
        <p14:creationId xmlns:p14="http://schemas.microsoft.com/office/powerpoint/2010/main" val="2290054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9FF0E-306A-4D40-AF7D-473D03ECC50E}"/>
              </a:ext>
            </a:extLst>
          </p:cNvPr>
          <p:cNvSpPr>
            <a:spLocks noGrp="1"/>
          </p:cNvSpPr>
          <p:nvPr>
            <p:ph type="title"/>
          </p:nvPr>
        </p:nvSpPr>
        <p:spPr/>
        <p:txBody>
          <a:bodyPr/>
          <a:lstStyle/>
          <a:p>
            <a:r>
              <a:rPr lang="en-US" dirty="0"/>
              <a:t>4. HRV and illness/injury</a:t>
            </a:r>
          </a:p>
        </p:txBody>
      </p:sp>
      <p:sp>
        <p:nvSpPr>
          <p:cNvPr id="3" name="Content Placeholder 2">
            <a:extLst>
              <a:ext uri="{FF2B5EF4-FFF2-40B4-BE49-F238E27FC236}">
                <a16:creationId xmlns:a16="http://schemas.microsoft.com/office/drawing/2014/main" id="{56306ABC-0025-4A49-8213-B5073EDB9AAB}"/>
              </a:ext>
            </a:extLst>
          </p:cNvPr>
          <p:cNvSpPr>
            <a:spLocks noGrp="1"/>
          </p:cNvSpPr>
          <p:nvPr>
            <p:ph idx="1"/>
          </p:nvPr>
        </p:nvSpPr>
        <p:spPr/>
        <p:txBody>
          <a:bodyPr/>
          <a:lstStyle/>
          <a:p>
            <a:r>
              <a:rPr lang="en-US" dirty="0"/>
              <a:t>Some weak evidence regarding a link between HRV and illness/injury, indicating that HRV can indicate likelihood of infections and over-use injuries, however insufficient research conducted as yet to draw valid conclusions.</a:t>
            </a:r>
          </a:p>
        </p:txBody>
      </p:sp>
    </p:spTree>
    <p:extLst>
      <p:ext uri="{BB962C8B-B14F-4D97-AF65-F5344CB8AC3E}">
        <p14:creationId xmlns:p14="http://schemas.microsoft.com/office/powerpoint/2010/main" val="39072492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3CA32-D258-2E48-A262-287E60186096}"/>
              </a:ext>
            </a:extLst>
          </p:cNvPr>
          <p:cNvSpPr>
            <a:spLocks noGrp="1"/>
          </p:cNvSpPr>
          <p:nvPr>
            <p:ph type="title"/>
          </p:nvPr>
        </p:nvSpPr>
        <p:spPr/>
        <p:txBody>
          <a:bodyPr/>
          <a:lstStyle/>
          <a:p>
            <a:r>
              <a:rPr lang="en-US" dirty="0"/>
              <a:t>How is HRV affected by training? </a:t>
            </a:r>
          </a:p>
        </p:txBody>
      </p:sp>
      <p:sp>
        <p:nvSpPr>
          <p:cNvPr id="3" name="Content Placeholder 2">
            <a:extLst>
              <a:ext uri="{FF2B5EF4-FFF2-40B4-BE49-F238E27FC236}">
                <a16:creationId xmlns:a16="http://schemas.microsoft.com/office/drawing/2014/main" id="{7AEF266C-F97F-0F40-A834-7EE9790368AE}"/>
              </a:ext>
            </a:extLst>
          </p:cNvPr>
          <p:cNvSpPr>
            <a:spLocks noGrp="1"/>
          </p:cNvSpPr>
          <p:nvPr>
            <p:ph idx="1"/>
          </p:nvPr>
        </p:nvSpPr>
        <p:spPr/>
        <p:txBody>
          <a:bodyPr>
            <a:normAutofit/>
          </a:bodyPr>
          <a:lstStyle/>
          <a:p>
            <a:r>
              <a:rPr lang="en-US" dirty="0"/>
              <a:t>Aerobic training results in increase in blood volume and LV size and power, resulting in increased stroke volume.</a:t>
            </a:r>
          </a:p>
          <a:p>
            <a:r>
              <a:rPr lang="en-US" dirty="0"/>
              <a:t>As a result, lower HR is required for given cardiac output (rest and </a:t>
            </a:r>
            <a:r>
              <a:rPr lang="en-US" dirty="0" err="1"/>
              <a:t>submaximal</a:t>
            </a:r>
            <a:r>
              <a:rPr lang="en-US" dirty="0"/>
              <a:t> exercise)</a:t>
            </a:r>
          </a:p>
          <a:p>
            <a:r>
              <a:rPr lang="en-US" dirty="0"/>
              <a:t>Time-pressure relationship of heart is improved</a:t>
            </a:r>
          </a:p>
        </p:txBody>
      </p:sp>
    </p:spTree>
    <p:extLst>
      <p:ext uri="{BB962C8B-B14F-4D97-AF65-F5344CB8AC3E}">
        <p14:creationId xmlns:p14="http://schemas.microsoft.com/office/powerpoint/2010/main" val="154226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62B67-4DF4-AE43-B0A6-B677382E3DA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978911E-8435-AC47-99C6-70A677F68932}"/>
              </a:ext>
            </a:extLst>
          </p:cNvPr>
          <p:cNvSpPr>
            <a:spLocks noGrp="1"/>
          </p:cNvSpPr>
          <p:nvPr>
            <p:ph idx="1"/>
          </p:nvPr>
        </p:nvSpPr>
        <p:spPr/>
        <p:txBody>
          <a:bodyPr/>
          <a:lstStyle/>
          <a:p>
            <a:r>
              <a:rPr lang="en-US" dirty="0"/>
              <a:t>Decreased heart rate is result of increased parasympathetic modulation, and increased HRV</a:t>
            </a:r>
          </a:p>
        </p:txBody>
      </p:sp>
    </p:spTree>
    <p:extLst>
      <p:ext uri="{BB962C8B-B14F-4D97-AF65-F5344CB8AC3E}">
        <p14:creationId xmlns:p14="http://schemas.microsoft.com/office/powerpoint/2010/main" val="40638385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04B2A-05B0-9648-AF19-B3BEA57A97BD}"/>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77540E45-CC4C-D94A-8EA0-58522D582234}"/>
              </a:ext>
            </a:extLst>
          </p:cNvPr>
          <p:cNvSpPr>
            <a:spLocks noGrp="1"/>
          </p:cNvSpPr>
          <p:nvPr>
            <p:ph idx="1"/>
          </p:nvPr>
        </p:nvSpPr>
        <p:spPr/>
        <p:txBody>
          <a:bodyPr/>
          <a:lstStyle/>
          <a:p>
            <a:r>
              <a:rPr lang="en-US" dirty="0"/>
              <a:t>Any references for this lecture can be found in the reference list at the end of the following article, on which this lecture was based:</a:t>
            </a:r>
          </a:p>
          <a:p>
            <a:r>
              <a:rPr lang="en-US" dirty="0">
                <a:hlinkClick r:id="rId2"/>
              </a:rPr>
              <a:t>https://</a:t>
            </a:r>
            <a:r>
              <a:rPr lang="en-US" dirty="0" err="1">
                <a:hlinkClick r:id="rId2"/>
              </a:rPr>
              <a:t>www.scienceforsport.com</a:t>
            </a:r>
            <a:r>
              <a:rPr lang="en-US" dirty="0">
                <a:hlinkClick r:id="rId2"/>
              </a:rPr>
              <a:t>/heart-rate-variability-hrv/#toggle-id-1</a:t>
            </a:r>
            <a:r>
              <a:rPr lang="en-US" dirty="0"/>
              <a:t> </a:t>
            </a:r>
          </a:p>
        </p:txBody>
      </p:sp>
    </p:spTree>
    <p:extLst>
      <p:ext uri="{BB962C8B-B14F-4D97-AF65-F5344CB8AC3E}">
        <p14:creationId xmlns:p14="http://schemas.microsoft.com/office/powerpoint/2010/main" val="17166733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69DF-592F-D041-BEC6-EACDCD031E1C}"/>
              </a:ext>
            </a:extLst>
          </p:cNvPr>
          <p:cNvSpPr>
            <a:spLocks noGrp="1"/>
          </p:cNvSpPr>
          <p:nvPr>
            <p:ph type="title"/>
          </p:nvPr>
        </p:nvSpPr>
        <p:spPr/>
        <p:txBody>
          <a:bodyPr/>
          <a:lstStyle/>
          <a:p>
            <a:r>
              <a:rPr lang="en-US" dirty="0"/>
              <a:t>Case Study Example</a:t>
            </a:r>
          </a:p>
        </p:txBody>
      </p:sp>
      <p:sp>
        <p:nvSpPr>
          <p:cNvPr id="3" name="Content Placeholder 2">
            <a:extLst>
              <a:ext uri="{FF2B5EF4-FFF2-40B4-BE49-F238E27FC236}">
                <a16:creationId xmlns:a16="http://schemas.microsoft.com/office/drawing/2014/main" id="{F6E49FC4-3B62-8C4F-A4A8-64C16FB466BE}"/>
              </a:ext>
            </a:extLst>
          </p:cNvPr>
          <p:cNvSpPr>
            <a:spLocks noGrp="1"/>
          </p:cNvSpPr>
          <p:nvPr>
            <p:ph idx="1"/>
          </p:nvPr>
        </p:nvSpPr>
        <p:spPr/>
        <p:txBody>
          <a:bodyPr/>
          <a:lstStyle/>
          <a:p>
            <a:r>
              <a:rPr lang="en-US" dirty="0" err="1"/>
              <a:t>Vesterinen</a:t>
            </a:r>
            <a:r>
              <a:rPr lang="en-US" dirty="0"/>
              <a:t> et al (2016) ‘Individual Endurance Training Prescription with Heart Rate Variability’, </a:t>
            </a:r>
            <a:r>
              <a:rPr lang="en-US" i="1" dirty="0"/>
              <a:t>Medicine and Science in Sport and Exercise. </a:t>
            </a:r>
            <a:endParaRPr lang="en-US" dirty="0"/>
          </a:p>
        </p:txBody>
      </p:sp>
    </p:spTree>
    <p:extLst>
      <p:ext uri="{BB962C8B-B14F-4D97-AF65-F5344CB8AC3E}">
        <p14:creationId xmlns:p14="http://schemas.microsoft.com/office/powerpoint/2010/main" val="15272624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7252D-2299-824E-B69B-241266CC88E2}"/>
              </a:ext>
            </a:extLst>
          </p:cNvPr>
          <p:cNvSpPr>
            <a:spLocks noGrp="1"/>
          </p:cNvSpPr>
          <p:nvPr>
            <p:ph type="title"/>
          </p:nvPr>
        </p:nvSpPr>
        <p:spPr/>
        <p:txBody>
          <a:bodyPr/>
          <a:lstStyle/>
          <a:p>
            <a:r>
              <a:rPr lang="en-US" dirty="0"/>
              <a:t>Participants</a:t>
            </a:r>
          </a:p>
        </p:txBody>
      </p:sp>
      <p:sp>
        <p:nvSpPr>
          <p:cNvPr id="3" name="Content Placeholder 2">
            <a:extLst>
              <a:ext uri="{FF2B5EF4-FFF2-40B4-BE49-F238E27FC236}">
                <a16:creationId xmlns:a16="http://schemas.microsoft.com/office/drawing/2014/main" id="{6CB11E6F-2F1C-1C4F-BD1F-5031B66506A0}"/>
              </a:ext>
            </a:extLst>
          </p:cNvPr>
          <p:cNvSpPr>
            <a:spLocks noGrp="1"/>
          </p:cNvSpPr>
          <p:nvPr>
            <p:ph idx="1"/>
          </p:nvPr>
        </p:nvSpPr>
        <p:spPr/>
        <p:txBody>
          <a:bodyPr>
            <a:normAutofit/>
          </a:bodyPr>
          <a:lstStyle/>
          <a:p>
            <a:r>
              <a:rPr lang="en-US" dirty="0"/>
              <a:t>Forty recreational endurance runners</a:t>
            </a:r>
          </a:p>
          <a:p>
            <a:r>
              <a:rPr lang="en-US" dirty="0"/>
              <a:t>20 males, 20 females. </a:t>
            </a:r>
          </a:p>
          <a:p>
            <a:r>
              <a:rPr lang="en-US" dirty="0"/>
              <a:t>Mean +/- SD for females:</a:t>
            </a:r>
          </a:p>
          <a:p>
            <a:pPr lvl="1"/>
            <a:r>
              <a:rPr lang="en-US" dirty="0"/>
              <a:t>Age 34 +/- 8 yrs</a:t>
            </a:r>
          </a:p>
          <a:p>
            <a:pPr lvl="1"/>
            <a:r>
              <a:rPr lang="en-US" dirty="0"/>
              <a:t>VO2 max 49 +/- 4 ml/kg/min</a:t>
            </a:r>
          </a:p>
          <a:p>
            <a:pPr lvl="1"/>
            <a:r>
              <a:rPr lang="en-US" dirty="0"/>
              <a:t>Regular training background 13 +/- 8 years</a:t>
            </a:r>
          </a:p>
          <a:p>
            <a:pPr lvl="1"/>
            <a:r>
              <a:rPr lang="en-US" dirty="0"/>
              <a:t>Weekly running distance 34 +/- 22 km</a:t>
            </a:r>
          </a:p>
        </p:txBody>
      </p:sp>
    </p:spTree>
    <p:extLst>
      <p:ext uri="{BB962C8B-B14F-4D97-AF65-F5344CB8AC3E}">
        <p14:creationId xmlns:p14="http://schemas.microsoft.com/office/powerpoint/2010/main" val="17377080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4F166-2BA2-0E40-BDBA-2830DA948C79}"/>
              </a:ext>
            </a:extLst>
          </p:cNvPr>
          <p:cNvSpPr>
            <a:spLocks noGrp="1"/>
          </p:cNvSpPr>
          <p:nvPr>
            <p:ph type="title"/>
          </p:nvPr>
        </p:nvSpPr>
        <p:spPr/>
        <p:txBody>
          <a:bodyPr/>
          <a:lstStyle/>
          <a:p>
            <a:r>
              <a:rPr lang="en-US" dirty="0"/>
              <a:t>Participants</a:t>
            </a:r>
          </a:p>
        </p:txBody>
      </p:sp>
      <p:sp>
        <p:nvSpPr>
          <p:cNvPr id="3" name="Content Placeholder 2">
            <a:extLst>
              <a:ext uri="{FF2B5EF4-FFF2-40B4-BE49-F238E27FC236}">
                <a16:creationId xmlns:a16="http://schemas.microsoft.com/office/drawing/2014/main" id="{ADCFBDC7-AF7D-0147-AE66-EC08AD9CA0D9}"/>
              </a:ext>
            </a:extLst>
          </p:cNvPr>
          <p:cNvSpPr>
            <a:spLocks noGrp="1"/>
          </p:cNvSpPr>
          <p:nvPr>
            <p:ph idx="1"/>
          </p:nvPr>
        </p:nvSpPr>
        <p:spPr/>
        <p:txBody>
          <a:bodyPr/>
          <a:lstStyle/>
          <a:p>
            <a:r>
              <a:rPr lang="en-US" dirty="0"/>
              <a:t>Mean +/- SD for males:</a:t>
            </a:r>
          </a:p>
          <a:p>
            <a:pPr lvl="1"/>
            <a:r>
              <a:rPr lang="en-US" dirty="0"/>
              <a:t>Age 35 +/- 7 yrs</a:t>
            </a:r>
          </a:p>
          <a:p>
            <a:pPr lvl="1"/>
            <a:r>
              <a:rPr lang="en-US" dirty="0"/>
              <a:t>VO2 max 56 +/- 5 ml/kg/min</a:t>
            </a:r>
          </a:p>
          <a:p>
            <a:pPr lvl="1"/>
            <a:r>
              <a:rPr lang="en-US" dirty="0"/>
              <a:t>Regular training background 15 +/- 8 years</a:t>
            </a:r>
          </a:p>
          <a:p>
            <a:pPr lvl="1"/>
            <a:r>
              <a:rPr lang="en-US" dirty="0"/>
              <a:t>Weekly running distance 39 +/- 19 km</a:t>
            </a:r>
          </a:p>
        </p:txBody>
      </p:sp>
    </p:spTree>
    <p:extLst>
      <p:ext uri="{BB962C8B-B14F-4D97-AF65-F5344CB8AC3E}">
        <p14:creationId xmlns:p14="http://schemas.microsoft.com/office/powerpoint/2010/main" val="37419692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471B-BE2F-4445-AB70-79F2BB20CDF1}"/>
              </a:ext>
            </a:extLst>
          </p:cNvPr>
          <p:cNvSpPr>
            <a:spLocks noGrp="1"/>
          </p:cNvSpPr>
          <p:nvPr>
            <p:ph type="title"/>
          </p:nvPr>
        </p:nvSpPr>
        <p:spPr/>
        <p:txBody>
          <a:bodyPr/>
          <a:lstStyle/>
          <a:p>
            <a:r>
              <a:rPr lang="en-US" dirty="0"/>
              <a:t>Intervention</a:t>
            </a:r>
          </a:p>
        </p:txBody>
      </p:sp>
      <p:sp>
        <p:nvSpPr>
          <p:cNvPr id="3" name="Content Placeholder 2">
            <a:extLst>
              <a:ext uri="{FF2B5EF4-FFF2-40B4-BE49-F238E27FC236}">
                <a16:creationId xmlns:a16="http://schemas.microsoft.com/office/drawing/2014/main" id="{9FBD8598-3367-6C41-8484-382CE0DBEFB0}"/>
              </a:ext>
            </a:extLst>
          </p:cNvPr>
          <p:cNvSpPr>
            <a:spLocks noGrp="1"/>
          </p:cNvSpPr>
          <p:nvPr>
            <p:ph idx="1"/>
          </p:nvPr>
        </p:nvSpPr>
        <p:spPr/>
        <p:txBody>
          <a:bodyPr/>
          <a:lstStyle/>
          <a:p>
            <a:r>
              <a:rPr lang="en-US" dirty="0"/>
              <a:t>Study Design – 4 week preparation period (PREP) followed by 8 week intensive training period (INT)</a:t>
            </a:r>
          </a:p>
          <a:p>
            <a:r>
              <a:rPr lang="en-US" dirty="0"/>
              <a:t>Tested at weeks 1, 5 and 14</a:t>
            </a:r>
          </a:p>
          <a:p>
            <a:r>
              <a:rPr lang="en-US" dirty="0"/>
              <a:t>VO2max and blood lactate test, plus 3000m run test.</a:t>
            </a:r>
          </a:p>
          <a:p>
            <a:r>
              <a:rPr lang="en-US" dirty="0"/>
              <a:t>Heart rate at LT1 and LT2 calculated</a:t>
            </a:r>
          </a:p>
        </p:txBody>
      </p:sp>
    </p:spTree>
    <p:extLst>
      <p:ext uri="{BB962C8B-B14F-4D97-AF65-F5344CB8AC3E}">
        <p14:creationId xmlns:p14="http://schemas.microsoft.com/office/powerpoint/2010/main" val="18889368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CC49A-E05A-E845-8551-CAD9312689BE}"/>
              </a:ext>
            </a:extLst>
          </p:cNvPr>
          <p:cNvSpPr>
            <a:spLocks noGrp="1"/>
          </p:cNvSpPr>
          <p:nvPr>
            <p:ph type="title"/>
          </p:nvPr>
        </p:nvSpPr>
        <p:spPr/>
        <p:txBody>
          <a:bodyPr/>
          <a:lstStyle/>
          <a:p>
            <a:r>
              <a:rPr lang="en-US" dirty="0"/>
              <a:t>Intervention</a:t>
            </a:r>
          </a:p>
        </p:txBody>
      </p:sp>
      <p:sp>
        <p:nvSpPr>
          <p:cNvPr id="3" name="Content Placeholder 2">
            <a:extLst>
              <a:ext uri="{FF2B5EF4-FFF2-40B4-BE49-F238E27FC236}">
                <a16:creationId xmlns:a16="http://schemas.microsoft.com/office/drawing/2014/main" id="{FE9D5B6B-29F6-964E-B3CD-B0B4CC3718A4}"/>
              </a:ext>
            </a:extLst>
          </p:cNvPr>
          <p:cNvSpPr>
            <a:spLocks noGrp="1"/>
          </p:cNvSpPr>
          <p:nvPr>
            <p:ph idx="1"/>
          </p:nvPr>
        </p:nvSpPr>
        <p:spPr/>
        <p:txBody>
          <a:bodyPr/>
          <a:lstStyle/>
          <a:p>
            <a:r>
              <a:rPr lang="en-US" dirty="0"/>
              <a:t>During PREP, participants told to continue normal training and record HRV (rMSSD) every morning.</a:t>
            </a:r>
          </a:p>
          <a:p>
            <a:r>
              <a:rPr lang="en-US" dirty="0"/>
              <a:t>7-day rolling average of rMSSD calculated.</a:t>
            </a:r>
          </a:p>
          <a:p>
            <a:r>
              <a:rPr lang="en-US" dirty="0"/>
              <a:t>Smallest Worthwhile Change (SWC) in HRV was calculated for each participant, based on PREP values</a:t>
            </a:r>
          </a:p>
        </p:txBody>
      </p:sp>
    </p:spTree>
    <p:extLst>
      <p:ext uri="{BB962C8B-B14F-4D97-AF65-F5344CB8AC3E}">
        <p14:creationId xmlns:p14="http://schemas.microsoft.com/office/powerpoint/2010/main" val="33109653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3EA51-31F1-7745-AABD-21406B7B59A6}"/>
              </a:ext>
            </a:extLst>
          </p:cNvPr>
          <p:cNvSpPr>
            <a:spLocks noGrp="1"/>
          </p:cNvSpPr>
          <p:nvPr>
            <p:ph type="title"/>
          </p:nvPr>
        </p:nvSpPr>
        <p:spPr/>
        <p:txBody>
          <a:bodyPr/>
          <a:lstStyle/>
          <a:p>
            <a:r>
              <a:rPr lang="en-US" dirty="0"/>
              <a:t>Intervention</a:t>
            </a:r>
          </a:p>
        </p:txBody>
      </p:sp>
      <p:sp>
        <p:nvSpPr>
          <p:cNvPr id="3" name="Content Placeholder 2">
            <a:extLst>
              <a:ext uri="{FF2B5EF4-FFF2-40B4-BE49-F238E27FC236}">
                <a16:creationId xmlns:a16="http://schemas.microsoft.com/office/drawing/2014/main" id="{2ACE7DD8-9776-EA41-9E07-974AEED6B891}"/>
              </a:ext>
            </a:extLst>
          </p:cNvPr>
          <p:cNvSpPr>
            <a:spLocks noGrp="1"/>
          </p:cNvSpPr>
          <p:nvPr>
            <p:ph idx="1"/>
          </p:nvPr>
        </p:nvSpPr>
        <p:spPr/>
        <p:txBody>
          <a:bodyPr/>
          <a:lstStyle/>
          <a:p>
            <a:r>
              <a:rPr lang="en-US" dirty="0"/>
              <a:t>EXP group were to perform either low, moderate or high intensity training. If HRV was within SWC, only MOD or HIT to be performed, if outside SWC, only low intensity or rest.</a:t>
            </a:r>
          </a:p>
          <a:p>
            <a:r>
              <a:rPr lang="en-US" dirty="0"/>
              <a:t>Same number of weekly training sessions as in PREP period</a:t>
            </a:r>
          </a:p>
        </p:txBody>
      </p:sp>
    </p:spTree>
    <p:extLst>
      <p:ext uri="{BB962C8B-B14F-4D97-AF65-F5344CB8AC3E}">
        <p14:creationId xmlns:p14="http://schemas.microsoft.com/office/powerpoint/2010/main" val="42846606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34B0F-D4E9-964D-9765-54A61A114D4C}"/>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1CA99032-4E6B-7042-8B2B-236CFFBED5B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74638"/>
            <a:ext cx="8525164" cy="4284577"/>
          </a:xfrm>
          <a:prstGeom prst="rect">
            <a:avLst/>
          </a:prstGeom>
        </p:spPr>
      </p:pic>
    </p:spTree>
    <p:extLst>
      <p:ext uri="{BB962C8B-B14F-4D97-AF65-F5344CB8AC3E}">
        <p14:creationId xmlns:p14="http://schemas.microsoft.com/office/powerpoint/2010/main" val="9560507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9F259-CFAC-9E49-BBCC-3069750ED398}"/>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DEF52CF3-BBE2-9441-9A0E-01643082D5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846138"/>
            <a:ext cx="8732635" cy="3309668"/>
          </a:xfrm>
          <a:prstGeom prst="rect">
            <a:avLst/>
          </a:prstGeom>
        </p:spPr>
      </p:pic>
    </p:spTree>
    <p:extLst>
      <p:ext uri="{BB962C8B-B14F-4D97-AF65-F5344CB8AC3E}">
        <p14:creationId xmlns:p14="http://schemas.microsoft.com/office/powerpoint/2010/main" val="39207716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4E8AF-BE31-A44D-9EAE-B271CBAEB7AD}"/>
              </a:ext>
            </a:extLst>
          </p:cNvPr>
          <p:cNvSpPr>
            <a:spLocks noGrp="1"/>
          </p:cNvSpPr>
          <p:nvPr>
            <p:ph type="title"/>
          </p:nvPr>
        </p:nvSpPr>
        <p:spPr/>
        <p:txBody>
          <a:bodyPr/>
          <a:lstStyle/>
          <a:p>
            <a:r>
              <a:rPr lang="en-US" dirty="0"/>
              <a:t>Comparison</a:t>
            </a:r>
          </a:p>
        </p:txBody>
      </p:sp>
      <p:sp>
        <p:nvSpPr>
          <p:cNvPr id="3" name="Content Placeholder 2">
            <a:extLst>
              <a:ext uri="{FF2B5EF4-FFF2-40B4-BE49-F238E27FC236}">
                <a16:creationId xmlns:a16="http://schemas.microsoft.com/office/drawing/2014/main" id="{81254EC8-8B02-374A-A711-5770678F0711}"/>
              </a:ext>
            </a:extLst>
          </p:cNvPr>
          <p:cNvSpPr>
            <a:spLocks noGrp="1"/>
          </p:cNvSpPr>
          <p:nvPr>
            <p:ph idx="1"/>
          </p:nvPr>
        </p:nvSpPr>
        <p:spPr/>
        <p:txBody>
          <a:bodyPr/>
          <a:lstStyle/>
          <a:p>
            <a:r>
              <a:rPr lang="en-US" dirty="0"/>
              <a:t>TRAD group carried out a predetermined training programme of 50% low intensity, 50% moderate-high intensity training, </a:t>
            </a:r>
            <a:r>
              <a:rPr lang="en-US" dirty="0" err="1"/>
              <a:t>periodised</a:t>
            </a:r>
            <a:r>
              <a:rPr lang="en-US" dirty="0"/>
              <a:t> 3/1 (see table 1)</a:t>
            </a:r>
          </a:p>
        </p:txBody>
      </p:sp>
    </p:spTree>
    <p:extLst>
      <p:ext uri="{BB962C8B-B14F-4D97-AF65-F5344CB8AC3E}">
        <p14:creationId xmlns:p14="http://schemas.microsoft.com/office/powerpoint/2010/main" val="32848104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122E7-7B87-1540-8672-8CBC9FC06A5C}"/>
              </a:ext>
            </a:extLst>
          </p:cNvPr>
          <p:cNvSpPr>
            <a:spLocks noGrp="1"/>
          </p:cNvSpPr>
          <p:nvPr>
            <p:ph type="title"/>
          </p:nvPr>
        </p:nvSpPr>
        <p:spPr/>
        <p:txBody>
          <a:bodyPr/>
          <a:lstStyle/>
          <a:p>
            <a:r>
              <a:rPr lang="en-US" dirty="0"/>
              <a:t>Outcomes</a:t>
            </a:r>
          </a:p>
        </p:txBody>
      </p:sp>
      <p:pic>
        <p:nvPicPr>
          <p:cNvPr id="4" name="Picture 4">
            <a:extLst>
              <a:ext uri="{FF2B5EF4-FFF2-40B4-BE49-F238E27FC236}">
                <a16:creationId xmlns:a16="http://schemas.microsoft.com/office/drawing/2014/main" id="{1578B152-127D-4745-88FC-2FA949FBC0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2209" y="1138382"/>
            <a:ext cx="8229600" cy="4544258"/>
          </a:xfrm>
          <a:prstGeom prst="rect">
            <a:avLst/>
          </a:prstGeom>
        </p:spPr>
      </p:pic>
    </p:spTree>
    <p:extLst>
      <p:ext uri="{BB962C8B-B14F-4D97-AF65-F5344CB8AC3E}">
        <p14:creationId xmlns:p14="http://schemas.microsoft.com/office/powerpoint/2010/main" val="7809490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7551D-4A9D-D341-BDC4-D94B37B7B856}"/>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57A907A5-B218-8E44-9976-74273DF23E7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4211" y="157017"/>
            <a:ext cx="7225243" cy="5355775"/>
          </a:xfrm>
          <a:prstGeom prst="rect">
            <a:avLst/>
          </a:prstGeom>
        </p:spPr>
      </p:pic>
    </p:spTree>
    <p:extLst>
      <p:ext uri="{BB962C8B-B14F-4D97-AF65-F5344CB8AC3E}">
        <p14:creationId xmlns:p14="http://schemas.microsoft.com/office/powerpoint/2010/main" val="40507439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7B83-D22A-284B-8C86-3DC4F180BF75}"/>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2C732C6B-4F1C-CC40-9E6D-3F0BCA4919E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9330" y="274638"/>
            <a:ext cx="5585670" cy="5298513"/>
          </a:xfrm>
          <a:prstGeom prst="rect">
            <a:avLst/>
          </a:prstGeom>
        </p:spPr>
      </p:pic>
    </p:spTree>
    <p:extLst>
      <p:ext uri="{BB962C8B-B14F-4D97-AF65-F5344CB8AC3E}">
        <p14:creationId xmlns:p14="http://schemas.microsoft.com/office/powerpoint/2010/main" val="18003070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4A668-70A8-244F-9BD9-78494F3340A1}"/>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996E2F13-869F-9744-8FCD-72E6BE6B5B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3213" y="274638"/>
            <a:ext cx="6430605" cy="5269413"/>
          </a:xfrm>
          <a:prstGeom prst="rect">
            <a:avLst/>
          </a:prstGeom>
        </p:spPr>
      </p:pic>
    </p:spTree>
    <p:extLst>
      <p:ext uri="{BB962C8B-B14F-4D97-AF65-F5344CB8AC3E}">
        <p14:creationId xmlns:p14="http://schemas.microsoft.com/office/powerpoint/2010/main" val="22824660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8D8DB-37D2-E344-9C40-08EBBC92AE29}"/>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3BE795A4-DCAC-AB46-8BB9-D0E11ED489F2}"/>
              </a:ext>
            </a:extLst>
          </p:cNvPr>
          <p:cNvSpPr>
            <a:spLocks noGrp="1"/>
          </p:cNvSpPr>
          <p:nvPr>
            <p:ph idx="1"/>
          </p:nvPr>
        </p:nvSpPr>
        <p:spPr/>
        <p:txBody>
          <a:bodyPr>
            <a:normAutofit lnSpcReduction="10000"/>
          </a:bodyPr>
          <a:lstStyle/>
          <a:p>
            <a:r>
              <a:rPr lang="en-US" dirty="0"/>
              <a:t>3000m running improved only in the HRV group by performing less MOD and HIT training than the TRAD group.</a:t>
            </a:r>
          </a:p>
          <a:p>
            <a:r>
              <a:rPr lang="en-US" dirty="0"/>
              <a:t>Individual range in adaptations was smaller in HRV group</a:t>
            </a:r>
          </a:p>
          <a:p>
            <a:r>
              <a:rPr lang="en-US" dirty="0"/>
              <a:t>HRV may help to optimize the timing of vigorous training sessions to </a:t>
            </a:r>
            <a:r>
              <a:rPr lang="en-US" dirty="0" err="1"/>
              <a:t>maximise</a:t>
            </a:r>
            <a:r>
              <a:rPr lang="en-US"/>
              <a:t> adaptations</a:t>
            </a:r>
            <a:endParaRPr lang="en-US" dirty="0"/>
          </a:p>
        </p:txBody>
      </p:sp>
    </p:spTree>
    <p:extLst>
      <p:ext uri="{BB962C8B-B14F-4D97-AF65-F5344CB8AC3E}">
        <p14:creationId xmlns:p14="http://schemas.microsoft.com/office/powerpoint/2010/main" val="21953656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303dbf9b-b85b-46a0-94f1-894078c07ecd"/>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48</TotalTime>
  <Words>17</Words>
  <Application>Microsoft Office PowerPoint</Application>
  <PresentationFormat>On-screen Show (4:3)</PresentationFormat>
  <Paragraphs>4</Paragraphs>
  <Slides>39</Slides>
  <Notes>0</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20140311PresentationUWTSDTemplate</vt:lpstr>
      <vt:lpstr>Heart Rate Variability SHSS4089 Advanced Training Methods Geraint Forster</vt:lpstr>
      <vt:lpstr>What is Heart Rate Variability?</vt:lpstr>
      <vt:lpstr>PowerPoint Presentation</vt:lpstr>
      <vt:lpstr>How is it measured?</vt:lpstr>
      <vt:lpstr>Recently more mobile techniques</vt:lpstr>
      <vt:lpstr>Even mobile phone apps</vt:lpstr>
      <vt:lpstr>What is measured?</vt:lpstr>
      <vt:lpstr>Use of HRV?</vt:lpstr>
      <vt:lpstr>A bit of background…</vt:lpstr>
      <vt:lpstr>PowerPoint Presentation</vt:lpstr>
      <vt:lpstr>PowerPoint Presentation</vt:lpstr>
      <vt:lpstr>Why measure HRV?</vt:lpstr>
      <vt:lpstr>PowerPoint Presentation</vt:lpstr>
      <vt:lpstr>What else influences HRV?</vt:lpstr>
      <vt:lpstr>Benefits of regular HRV recording</vt:lpstr>
      <vt:lpstr>Applications of HRV monitoring</vt:lpstr>
      <vt:lpstr>1. HRV and recovery status</vt:lpstr>
      <vt:lpstr>PowerPoint Presentation</vt:lpstr>
      <vt:lpstr>2. HRV and Overreaching</vt:lpstr>
      <vt:lpstr>3. HRV and performance</vt:lpstr>
      <vt:lpstr>PowerPoint Presentation</vt:lpstr>
      <vt:lpstr>4. HRV and illness/injury</vt:lpstr>
      <vt:lpstr>How is HRV affected by training? </vt:lpstr>
      <vt:lpstr>PowerPoint Presentation</vt:lpstr>
      <vt:lpstr>References </vt:lpstr>
      <vt:lpstr>Case Study Example</vt:lpstr>
      <vt:lpstr>Participants</vt:lpstr>
      <vt:lpstr>Participants</vt:lpstr>
      <vt:lpstr>Intervention</vt:lpstr>
      <vt:lpstr>Intervention</vt:lpstr>
      <vt:lpstr>Intervention</vt:lpstr>
      <vt:lpstr>PowerPoint Presentation</vt:lpstr>
      <vt:lpstr>PowerPoint Presentation</vt:lpstr>
      <vt:lpstr>Comparison</vt:lpstr>
      <vt:lpstr>Outcomes</vt:lpstr>
      <vt:lpstr>PowerPoint Presentation</vt:lpstr>
      <vt:lpstr>PowerPoint Presentation</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Geraint Forster</cp:lastModifiedBy>
  <cp:revision>6</cp:revision>
  <dcterms:created xsi:type="dcterms:W3CDTF">2015-04-14T15:21:28Z</dcterms:created>
  <dcterms:modified xsi:type="dcterms:W3CDTF">2017-12-04T20:42:19Z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