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149A5-F034-7BA4-9BF4-1DA019D4B7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7B9338B-5D42-611F-3866-AF8FCF10FB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9F7854-B078-2C9D-F83B-44FA6EDC4BEB}"/>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5" name="Footer Placeholder 4">
            <a:extLst>
              <a:ext uri="{FF2B5EF4-FFF2-40B4-BE49-F238E27FC236}">
                <a16:creationId xmlns:a16="http://schemas.microsoft.com/office/drawing/2014/main" id="{B4428348-B54F-8949-CC74-20FEC083EA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2D6ECA-7127-DEEA-2D35-5DB651086EFA}"/>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3261216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95A6D-4DD1-1057-A29B-20E69E7DB3F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695229-92EF-C381-214F-F2FB8FE971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F4285C-191A-39EF-F6BF-52494CAEDB06}"/>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5" name="Footer Placeholder 4">
            <a:extLst>
              <a:ext uri="{FF2B5EF4-FFF2-40B4-BE49-F238E27FC236}">
                <a16:creationId xmlns:a16="http://schemas.microsoft.com/office/drawing/2014/main" id="{CA6F174C-1505-B71A-6050-5D94EC22B9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E6AD4D-0D2B-1838-0FB0-13EE6184D426}"/>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4015156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99984-B74E-85E2-2097-C4E3853362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F03212E-BBC6-F56A-E6E0-F84F0278F7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6663037-9EB8-AD33-EEF6-3286B8CB6216}"/>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5" name="Footer Placeholder 4">
            <a:extLst>
              <a:ext uri="{FF2B5EF4-FFF2-40B4-BE49-F238E27FC236}">
                <a16:creationId xmlns:a16="http://schemas.microsoft.com/office/drawing/2014/main" id="{3C926569-838F-9236-95F4-17BA2DC664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BD722B-9454-BF09-CB88-7E4487418B74}"/>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2401402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0CD14-AF81-7722-A489-EE319F6C42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71EE8C-2834-A022-E7F0-9CD1A5F41D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38BBC03-30E7-3A2A-2D34-6798CC8E42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B96952F-854E-E16E-2E97-FC1D1C837F03}"/>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6" name="Footer Placeholder 5">
            <a:extLst>
              <a:ext uri="{FF2B5EF4-FFF2-40B4-BE49-F238E27FC236}">
                <a16:creationId xmlns:a16="http://schemas.microsoft.com/office/drawing/2014/main" id="{1C8C98A3-DB7F-280A-88EE-737293C4F6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9489F0-3C44-C785-EA42-256EF1C4F48B}"/>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3070578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146D1-CB2C-2355-098F-2F7268BD83E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8F19D6E-4C35-1BF1-12CB-22910A5D83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260E03-27CF-4C34-589B-D4D57F7995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CE08C7-B4A6-07FC-4E2B-388519C8C8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945C4B-4E56-381D-36BC-A2B9A677CD6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D8C9E6E-9964-50B5-3001-0FD7F2106116}"/>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8" name="Footer Placeholder 7">
            <a:extLst>
              <a:ext uri="{FF2B5EF4-FFF2-40B4-BE49-F238E27FC236}">
                <a16:creationId xmlns:a16="http://schemas.microsoft.com/office/drawing/2014/main" id="{43CB5757-2B73-F128-944B-FD04D9CE005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F8732E-62F8-9BF9-C168-E6C4BB4B6475}"/>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4046708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2AFA5-BA6B-217D-ACB3-A0CDEF49033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6B87A76-99BA-B350-6ED3-5167AF36A847}"/>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4" name="Footer Placeholder 3">
            <a:extLst>
              <a:ext uri="{FF2B5EF4-FFF2-40B4-BE49-F238E27FC236}">
                <a16:creationId xmlns:a16="http://schemas.microsoft.com/office/drawing/2014/main" id="{01B5F2B4-89AE-8E22-0BDA-033DAAA21FD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00C5FE5-18A3-C937-E5C6-A3EB49EAFFEA}"/>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328991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0A6C32-48EF-C1D5-678A-944F38E3E122}"/>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3" name="Footer Placeholder 2">
            <a:extLst>
              <a:ext uri="{FF2B5EF4-FFF2-40B4-BE49-F238E27FC236}">
                <a16:creationId xmlns:a16="http://schemas.microsoft.com/office/drawing/2014/main" id="{0E56A61F-3797-79E0-94A8-BE13576A29E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516C6CA-2D2D-8463-B4E9-6F2F8D9E5CE2}"/>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17156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EE80A-DBF9-E645-1C8B-A96C0DE41A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E654208-0C52-663C-EBB5-D2BCAD5743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B6F0109-4E02-EE4B-BCEA-DD4EB2F95B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5E9602-F626-5518-D905-B91D62348F30}"/>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6" name="Footer Placeholder 5">
            <a:extLst>
              <a:ext uri="{FF2B5EF4-FFF2-40B4-BE49-F238E27FC236}">
                <a16:creationId xmlns:a16="http://schemas.microsoft.com/office/drawing/2014/main" id="{E90C97D5-20A8-16AB-FC5E-498A375AD9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294EBC-A650-56FA-CF1B-4DAF5392E1CC}"/>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3074531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8CF72-26D1-80BC-9215-7FCC66D4EB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D610320-58E1-C573-2CDA-AFC914C16C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E8A00D3-9D8D-4506-0A65-8D64F27BDE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26F8A9-79A7-E9B0-17F1-5523E663AFB1}"/>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6" name="Footer Placeholder 5">
            <a:extLst>
              <a:ext uri="{FF2B5EF4-FFF2-40B4-BE49-F238E27FC236}">
                <a16:creationId xmlns:a16="http://schemas.microsoft.com/office/drawing/2014/main" id="{F8CC1E92-138B-9B5D-7C25-07AA14FD90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0F4BD5-F0E5-DCBB-FE20-44E39C0A43E0}"/>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3471602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4809C-555D-42DA-8423-751B39C5525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D8DDAB9-5607-3EB1-DBB3-C369916C3D7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FF07F6-DA5C-AA2A-3512-65FFFDBBA1A3}"/>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5" name="Footer Placeholder 4">
            <a:extLst>
              <a:ext uri="{FF2B5EF4-FFF2-40B4-BE49-F238E27FC236}">
                <a16:creationId xmlns:a16="http://schemas.microsoft.com/office/drawing/2014/main" id="{86ACEE2E-1971-54F5-9423-219D9EB868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31F5A7-C835-70CB-6B4D-6B95F053750D}"/>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2165147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3B3EDD8-0620-A3B0-E5D5-9CEA7812371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CBA26BC-3361-1138-3BCD-07D560E9B8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F47A86-C401-35C9-19C3-4F4DB250F24F}"/>
              </a:ext>
            </a:extLst>
          </p:cNvPr>
          <p:cNvSpPr>
            <a:spLocks noGrp="1"/>
          </p:cNvSpPr>
          <p:nvPr>
            <p:ph type="dt" sz="half" idx="10"/>
          </p:nvPr>
        </p:nvSpPr>
        <p:spPr/>
        <p:txBody>
          <a:bodyPr/>
          <a:lstStyle/>
          <a:p>
            <a:fld id="{1F518D65-335D-49DA-981E-851B702555C2}" type="datetimeFigureOut">
              <a:rPr lang="en-US" smtClean="0"/>
              <a:t>11/12/2022</a:t>
            </a:fld>
            <a:endParaRPr lang="en-US"/>
          </a:p>
        </p:txBody>
      </p:sp>
      <p:sp>
        <p:nvSpPr>
          <p:cNvPr id="5" name="Footer Placeholder 4">
            <a:extLst>
              <a:ext uri="{FF2B5EF4-FFF2-40B4-BE49-F238E27FC236}">
                <a16:creationId xmlns:a16="http://schemas.microsoft.com/office/drawing/2014/main" id="{3FB948F7-C9D9-048E-4E67-C4FB3FF573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2176A5-85B4-E26E-6ADE-2854861F3782}"/>
              </a:ext>
            </a:extLst>
          </p:cNvPr>
          <p:cNvSpPr>
            <a:spLocks noGrp="1"/>
          </p:cNvSpPr>
          <p:nvPr>
            <p:ph type="sldNum" sz="quarter" idx="12"/>
          </p:nvPr>
        </p:nvSpPr>
        <p:spPr/>
        <p:txBody>
          <a:bodyPr/>
          <a:lstStyle/>
          <a:p>
            <a:fld id="{A182242A-C88B-439A-A768-F12146295D88}" type="slidenum">
              <a:rPr lang="en-US" smtClean="0"/>
              <a:t>‹#›</a:t>
            </a:fld>
            <a:endParaRPr lang="en-US"/>
          </a:p>
        </p:txBody>
      </p:sp>
    </p:spTree>
    <p:extLst>
      <p:ext uri="{BB962C8B-B14F-4D97-AF65-F5344CB8AC3E}">
        <p14:creationId xmlns:p14="http://schemas.microsoft.com/office/powerpoint/2010/main" val="4260193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FC5A85-F466-1B90-CB2C-0435989A8B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45E6FE9-D7C4-1909-33B4-6AEA018B4F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E80113-6057-86E6-309A-D88C2BB27F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518D65-335D-49DA-981E-851B702555C2}" type="datetimeFigureOut">
              <a:rPr lang="en-US" smtClean="0"/>
              <a:t>11/12/2022</a:t>
            </a:fld>
            <a:endParaRPr lang="en-US"/>
          </a:p>
        </p:txBody>
      </p:sp>
      <p:sp>
        <p:nvSpPr>
          <p:cNvPr id="5" name="Footer Placeholder 4">
            <a:extLst>
              <a:ext uri="{FF2B5EF4-FFF2-40B4-BE49-F238E27FC236}">
                <a16:creationId xmlns:a16="http://schemas.microsoft.com/office/drawing/2014/main" id="{5ABF8782-957C-0810-0CC9-6A8CE8375F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F252828-CD63-70BA-4A81-BDD89AED53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82242A-C88B-439A-A768-F12146295D88}" type="slidenum">
              <a:rPr lang="en-US" smtClean="0"/>
              <a:t>‹#›</a:t>
            </a:fld>
            <a:endParaRPr lang="en-US"/>
          </a:p>
        </p:txBody>
      </p:sp>
    </p:spTree>
    <p:extLst>
      <p:ext uri="{BB962C8B-B14F-4D97-AF65-F5344CB8AC3E}">
        <p14:creationId xmlns:p14="http://schemas.microsoft.com/office/powerpoint/2010/main" val="2841015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at the meeting desk">
            <a:extLst>
              <a:ext uri="{FF2B5EF4-FFF2-40B4-BE49-F238E27FC236}">
                <a16:creationId xmlns:a16="http://schemas.microsoft.com/office/drawing/2014/main" id="{812B3552-D527-BAFD-FFFD-3A310FA1267C}"/>
              </a:ext>
            </a:extLst>
          </p:cNvPr>
          <p:cNvPicPr>
            <a:picLocks noChangeAspect="1"/>
          </p:cNvPicPr>
          <p:nvPr/>
        </p:nvPicPr>
        <p:blipFill rotWithShape="1">
          <a:blip r:embed="rId2">
            <a:alphaModFix amt="50000"/>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117AD4EF-1118-9555-8ABE-ECB128D2A825}"/>
              </a:ext>
            </a:extLst>
          </p:cNvPr>
          <p:cNvSpPr>
            <a:spLocks noGrp="1"/>
          </p:cNvSpPr>
          <p:nvPr>
            <p:ph type="ctrTitle"/>
          </p:nvPr>
        </p:nvSpPr>
        <p:spPr>
          <a:xfrm>
            <a:off x="1524000" y="2386083"/>
            <a:ext cx="9144000" cy="2900518"/>
          </a:xfrm>
        </p:spPr>
        <p:txBody>
          <a:bodyPr>
            <a:normAutofit fontScale="90000"/>
          </a:bodyPr>
          <a:lstStyle/>
          <a:p>
            <a:pPr marL="0" marR="0">
              <a:spcBef>
                <a:spcPts val="0"/>
              </a:spcBef>
              <a:spcAft>
                <a:spcPts val="800"/>
              </a:spcAft>
            </a:pPr>
            <a:r>
              <a:rPr lang="en-US" sz="51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Effective Team Working</a:t>
            </a:r>
            <a:br>
              <a:rPr lang="en-US" sz="51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51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 And Communication</a:t>
            </a:r>
            <a:br>
              <a:rPr lang="en-US" sz="51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br>
            <a:r>
              <a:rPr lang="en-US" sz="18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Marius </a:t>
            </a:r>
            <a:r>
              <a:rPr lang="en-US" sz="1800" dirty="0" err="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Tascu</a:t>
            </a:r>
            <a:br>
              <a:rPr lang="en-US" sz="1800">
                <a:solidFill>
                  <a:srgbClr val="FFFFFF"/>
                </a:solidFill>
                <a:latin typeface="Times New Roman" panose="02020603050405020304" pitchFamily="18" charset="0"/>
                <a:ea typeface="Calibri" panose="020F0502020204030204" pitchFamily="34" charset="0"/>
                <a:cs typeface="Times New Roman" panose="02020603050405020304" pitchFamily="18" charset="0"/>
              </a:rPr>
            </a:br>
            <a:r>
              <a:rPr lang="en-US" sz="1800">
                <a:solidFill>
                  <a:srgbClr val="FFFFFF"/>
                </a:solidFill>
                <a:latin typeface="Times New Roman" panose="02020603050405020304" pitchFamily="18" charset="0"/>
                <a:ea typeface="Calibri" panose="020F0502020204030204" pitchFamily="34" charset="0"/>
                <a:cs typeface="Times New Roman" panose="02020603050405020304" pitchFamily="18" charset="0"/>
              </a:rPr>
              <a:t>Student nr: 2121173</a:t>
            </a:r>
            <a:r>
              <a:rPr lang="en-US" sz="510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 </a:t>
            </a:r>
            <a:br>
              <a:rPr lang="en-US" sz="51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sz="5100" dirty="0">
              <a:solidFill>
                <a:srgbClr val="FFFFFF"/>
              </a:solidFill>
            </a:endParaRPr>
          </a:p>
        </p:txBody>
      </p:sp>
    </p:spTree>
    <p:extLst>
      <p:ext uri="{BB962C8B-B14F-4D97-AF65-F5344CB8AC3E}">
        <p14:creationId xmlns:p14="http://schemas.microsoft.com/office/powerpoint/2010/main" val="157144929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5959979-E7C3-C267-7477-9539725EA18F}"/>
              </a:ext>
            </a:extLst>
          </p:cNvPr>
          <p:cNvSpPr>
            <a:spLocks noGrp="1"/>
          </p:cNvSpPr>
          <p:nvPr>
            <p:ph type="title"/>
          </p:nvPr>
        </p:nvSpPr>
        <p:spPr>
          <a:xfrm>
            <a:off x="640080" y="1243013"/>
            <a:ext cx="3855720" cy="4371974"/>
          </a:xfrm>
        </p:spPr>
        <p:txBody>
          <a:bodyPr>
            <a:normAutofit/>
          </a:bodyPr>
          <a:lstStyle/>
          <a:p>
            <a:r>
              <a:rPr lang="en-US" sz="3600" b="1" kern="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Introduction</a:t>
            </a:r>
            <a:br>
              <a:rPr lang="en-US" sz="3600" b="1" kern="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3600">
              <a:solidFill>
                <a:schemeClr val="tx2"/>
              </a:solidFill>
            </a:endParaRPr>
          </a:p>
        </p:txBody>
      </p:sp>
      <p:sp>
        <p:nvSpPr>
          <p:cNvPr id="3" name="Content Placeholder 2">
            <a:extLst>
              <a:ext uri="{FF2B5EF4-FFF2-40B4-BE49-F238E27FC236}">
                <a16:creationId xmlns:a16="http://schemas.microsoft.com/office/drawing/2014/main" id="{1163382B-6AB3-79DE-5943-D4BE78DA626D}"/>
              </a:ext>
            </a:extLst>
          </p:cNvPr>
          <p:cNvSpPr>
            <a:spLocks noGrp="1"/>
          </p:cNvSpPr>
          <p:nvPr>
            <p:ph idx="1"/>
          </p:nvPr>
        </p:nvSpPr>
        <p:spPr>
          <a:xfrm>
            <a:off x="6172200" y="804672"/>
            <a:ext cx="5221224" cy="5230368"/>
          </a:xfrm>
        </p:spPr>
        <p:txBody>
          <a:bodyPr anchor="ctr">
            <a:normAutofit/>
          </a:bodyPr>
          <a:lstStyle/>
          <a:p>
            <a:pPr marL="0" indent="0" algn="jus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To improve teamwork, one must first address communication style. The good news is that one can achieve excellent team communication even if he/she work with a team of talented but uncommunicative people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Tarricone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Luca, 2020). </a:t>
            </a:r>
          </a:p>
          <a:p>
            <a:pPr marL="0" indent="0" algn="jus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An atmosphere of openness, cooperation, and politeness should be established as a first step. As with so many other initiatives in the workplace, this needs to be spearheaded by management.</a:t>
            </a:r>
          </a:p>
          <a:p>
            <a:pPr marL="0" indent="0" algn="jus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Managers and mentors are the go-to sources for direction among staff members. Therefore, there are a variety of things that leaders may do to facilitate effective team communication.</a:t>
            </a:r>
            <a:endParaRPr lang="en-US" sz="1800" dirty="0"/>
          </a:p>
        </p:txBody>
      </p:sp>
    </p:spTree>
    <p:extLst>
      <p:ext uri="{BB962C8B-B14F-4D97-AF65-F5344CB8AC3E}">
        <p14:creationId xmlns:p14="http://schemas.microsoft.com/office/powerpoint/2010/main" val="3505648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B224F9-08C9-9226-1AC2-1B935527E79E}"/>
              </a:ext>
            </a:extLst>
          </p:cNvPr>
          <p:cNvSpPr>
            <a:spLocks noGrp="1"/>
          </p:cNvSpPr>
          <p:nvPr>
            <p:ph type="title"/>
          </p:nvPr>
        </p:nvSpPr>
        <p:spPr>
          <a:xfrm>
            <a:off x="640080" y="325369"/>
            <a:ext cx="4368602" cy="1956841"/>
          </a:xfrm>
        </p:spPr>
        <p:txBody>
          <a:bodyPr anchor="b">
            <a:normAutofit/>
          </a:bodyPr>
          <a:lstStyle/>
          <a:p>
            <a:r>
              <a:rPr lang="en-US" sz="3400">
                <a:effectLst/>
                <a:latin typeface="Times New Roman" panose="02020603050405020304" pitchFamily="18" charset="0"/>
                <a:ea typeface="Calibri" panose="020F0502020204030204" pitchFamily="34" charset="0"/>
              </a:rPr>
              <a:t>advantages of efficient communication for Tom</a:t>
            </a:r>
            <a:endParaRPr lang="en-US" sz="3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Content Placeholder 2">
            <a:extLst>
              <a:ext uri="{FF2B5EF4-FFF2-40B4-BE49-F238E27FC236}">
                <a16:creationId xmlns:a16="http://schemas.microsoft.com/office/drawing/2014/main" id="{8C190273-32A1-5E7F-DC27-6C0854F7F983}"/>
              </a:ext>
            </a:extLst>
          </p:cNvPr>
          <p:cNvSpPr>
            <a:spLocks noGrp="1"/>
          </p:cNvSpPr>
          <p:nvPr>
            <p:ph idx="1"/>
          </p:nvPr>
        </p:nvSpPr>
        <p:spPr>
          <a:xfrm>
            <a:off x="640080" y="2872899"/>
            <a:ext cx="4243589" cy="3320668"/>
          </a:xfrm>
        </p:spPr>
        <p:txBody>
          <a:bodyPr>
            <a:normAutofit/>
          </a:bodyPr>
          <a:lstStyle/>
          <a:p>
            <a:r>
              <a:rPr lang="en-US" sz="2000" spc="-10">
                <a:effectLst/>
                <a:latin typeface="Times New Roman" panose="02020603050405020304" pitchFamily="18" charset="0"/>
                <a:ea typeface="Times New Roman" panose="02020603050405020304" pitchFamily="18" charset="0"/>
              </a:rPr>
              <a:t>Fostering Trust</a:t>
            </a:r>
          </a:p>
          <a:p>
            <a:r>
              <a:rPr lang="en-US" sz="2000" spc="-10">
                <a:effectLst/>
                <a:latin typeface="Times New Roman" panose="02020603050405020304" pitchFamily="18" charset="0"/>
                <a:ea typeface="Times New Roman" panose="02020603050405020304" pitchFamily="18" charset="0"/>
              </a:rPr>
              <a:t>Fostering Loyalty</a:t>
            </a:r>
            <a:endParaRPr lang="en-US" sz="2000" spc="-10">
              <a:latin typeface="Times New Roman" panose="02020603050405020304" pitchFamily="18" charset="0"/>
              <a:ea typeface="Times New Roman" panose="02020603050405020304" pitchFamily="18" charset="0"/>
            </a:endParaRPr>
          </a:p>
          <a:p>
            <a:r>
              <a:rPr lang="en-US" sz="2000" spc="-10">
                <a:effectLst/>
                <a:latin typeface="Times New Roman" panose="02020603050405020304" pitchFamily="18" charset="0"/>
                <a:ea typeface="Times New Roman" panose="02020603050405020304" pitchFamily="18" charset="0"/>
              </a:rPr>
              <a:t>Team Engagement</a:t>
            </a:r>
          </a:p>
          <a:p>
            <a:r>
              <a:rPr lang="en-US" sz="2000" spc="-10">
                <a:effectLst/>
                <a:latin typeface="Times New Roman" panose="02020603050405020304" pitchFamily="18" charset="0"/>
                <a:ea typeface="Times New Roman" panose="02020603050405020304" pitchFamily="18" charset="0"/>
              </a:rPr>
              <a:t>Enhancing Teamwork</a:t>
            </a:r>
            <a:endParaRPr lang="en-US" sz="2000" spc="-10">
              <a:latin typeface="Times New Roman" panose="02020603050405020304" pitchFamily="18" charset="0"/>
              <a:ea typeface="Times New Roman" panose="02020603050405020304" pitchFamily="18" charset="0"/>
            </a:endParaRPr>
          </a:p>
          <a:p>
            <a:r>
              <a:rPr lang="en-US" sz="2000" spc="-10">
                <a:effectLst/>
                <a:latin typeface="Times New Roman" panose="02020603050405020304" pitchFamily="18" charset="0"/>
                <a:ea typeface="Times New Roman" panose="02020603050405020304" pitchFamily="18" charset="0"/>
              </a:rPr>
              <a:t>Productivity Boost</a:t>
            </a:r>
          </a:p>
          <a:p>
            <a:r>
              <a:rPr lang="en-US" sz="2000" spc="-10">
                <a:effectLst/>
                <a:latin typeface="Times New Roman" panose="02020603050405020304" pitchFamily="18" charset="0"/>
                <a:ea typeface="Times New Roman" panose="02020603050405020304" pitchFamily="18" charset="0"/>
              </a:rPr>
              <a:t>Communication stimulates innovation</a:t>
            </a:r>
            <a:endParaRPr lang="en-US" sz="2000" spc="-10">
              <a:latin typeface="Times New Roman" panose="02020603050405020304" pitchFamily="18" charset="0"/>
              <a:ea typeface="Times New Roman" panose="02020603050405020304" pitchFamily="18" charset="0"/>
            </a:endParaRPr>
          </a:p>
          <a:p>
            <a:r>
              <a:rPr lang="en-US" sz="2000" spc="-10">
                <a:effectLst/>
                <a:latin typeface="Times New Roman" panose="02020603050405020304" pitchFamily="18" charset="0"/>
                <a:ea typeface="Times New Roman" panose="02020603050405020304" pitchFamily="18" charset="0"/>
              </a:rPr>
              <a:t>Fixing Problems</a:t>
            </a:r>
          </a:p>
          <a:p>
            <a:r>
              <a:rPr lang="en-US" sz="2000" spc="-10">
                <a:effectLst/>
                <a:latin typeface="Times New Roman" panose="02020603050405020304" pitchFamily="18" charset="0"/>
                <a:ea typeface="Times New Roman" panose="02020603050405020304" pitchFamily="18" charset="0"/>
              </a:rPr>
              <a:t>Relationship with Client</a:t>
            </a:r>
            <a:endParaRPr lang="en-US" sz="2000"/>
          </a:p>
        </p:txBody>
      </p:sp>
      <p:pic>
        <p:nvPicPr>
          <p:cNvPr id="5" name="Picture 4" descr="A group of multi coloured wooden stick figures">
            <a:extLst>
              <a:ext uri="{FF2B5EF4-FFF2-40B4-BE49-F238E27FC236}">
                <a16:creationId xmlns:a16="http://schemas.microsoft.com/office/drawing/2014/main" id="{4B88BA64-FA6D-88BB-CB6B-BCFA5B6E4F88}"/>
              </a:ext>
            </a:extLst>
          </p:cNvPr>
          <p:cNvPicPr>
            <a:picLocks noChangeAspect="1"/>
          </p:cNvPicPr>
          <p:nvPr/>
        </p:nvPicPr>
        <p:blipFill rotWithShape="1">
          <a:blip r:embed="rId2"/>
          <a:srcRect l="8204" r="22336"/>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86546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B3E1AF-D387-FB71-E189-F11ECC763491}"/>
              </a:ext>
            </a:extLst>
          </p:cNvPr>
          <p:cNvSpPr>
            <a:spLocks noGrp="1"/>
          </p:cNvSpPr>
          <p:nvPr>
            <p:ph type="title"/>
          </p:nvPr>
        </p:nvSpPr>
        <p:spPr>
          <a:xfrm>
            <a:off x="236306" y="1153572"/>
            <a:ext cx="3650928" cy="4461163"/>
          </a:xfrm>
        </p:spPr>
        <p:txBody>
          <a:bodyPr>
            <a:normAutofit/>
          </a:bodyPr>
          <a:lstStyle/>
          <a:p>
            <a:r>
              <a:rPr lang="en-US" sz="3700" dirty="0">
                <a:solidFill>
                  <a:srgbClr val="FFFFFF"/>
                </a:solidFill>
                <a:effectLst/>
                <a:latin typeface="Times New Roman" panose="02020603050405020304" pitchFamily="18" charset="0"/>
                <a:ea typeface="Calibri" panose="020F0502020204030204" pitchFamily="34" charset="0"/>
              </a:rPr>
              <a:t>Communication Theories and  model(s) should Tom employ</a:t>
            </a:r>
            <a:endParaRPr lang="en-US" sz="3700"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9" name="Content Placeholder 2">
            <a:extLst>
              <a:ext uri="{FF2B5EF4-FFF2-40B4-BE49-F238E27FC236}">
                <a16:creationId xmlns:a16="http://schemas.microsoft.com/office/drawing/2014/main" id="{95B4EADF-EFF6-4C97-AE97-F933F54E01A9}"/>
              </a:ext>
            </a:extLst>
          </p:cNvPr>
          <p:cNvSpPr>
            <a:spLocks noGrp="1"/>
          </p:cNvSpPr>
          <p:nvPr>
            <p:ph idx="1"/>
          </p:nvPr>
        </p:nvSpPr>
        <p:spPr>
          <a:xfrm>
            <a:off x="4447308" y="591344"/>
            <a:ext cx="6906491" cy="5585619"/>
          </a:xfrm>
        </p:spPr>
        <p:txBody>
          <a:bodyPr anchor="ctr">
            <a:normAutofit fontScale="70000" lnSpcReduction="20000"/>
          </a:bodyPr>
          <a:lstStyle/>
          <a:p>
            <a:pPr marL="0" indent="0" algn="just">
              <a:lnSpc>
                <a:spcPct val="150000"/>
              </a:lnSpc>
              <a:buNone/>
            </a:pP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Fixed Structures in Weber's Classic Organizational Theory</a:t>
            </a:r>
          </a:p>
          <a:p>
            <a:pPr marL="0" indent="0" algn="just">
              <a:lnSpc>
                <a:spcPct val="150000"/>
              </a:lnSpc>
              <a:buNone/>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Because roles and responsibilities are well defined, communication inside organizations is hierarchical, structured, and clear. Organizations have constricted, machine-like assemblies where each worker pays through well-defined occupations and obligations in the meantime there is no opportunity for indistinctness in top-down communications.</a:t>
            </a:r>
          </a:p>
          <a:p>
            <a:pPr marL="0" indent="0" algn="just">
              <a:lnSpc>
                <a:spcPct val="150000"/>
              </a:lnSpc>
              <a:buNone/>
            </a:pP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The organizational control theory of Tompkins and Cheney</a:t>
            </a:r>
          </a:p>
          <a:p>
            <a:pPr marL="0" indent="0" algn="just">
              <a:lnSpc>
                <a:spcPct val="150000"/>
              </a:lnSpc>
              <a:buNone/>
            </a:pPr>
            <a:r>
              <a:rPr lang="en-US" sz="2000" dirty="0">
                <a:effectLst/>
                <a:latin typeface="Times New Roman" panose="02020603050405020304" pitchFamily="18" charset="0"/>
                <a:ea typeface="Calibri" panose="020F0502020204030204" pitchFamily="34" charset="0"/>
              </a:rPr>
              <a:t>Tompkins and Cheney's organizational theory is a Weberian approach that can be used by businesses that are poignant away from a bureaucratic model but are not yet entirely decentralized (</a:t>
            </a:r>
            <a:r>
              <a:rPr lang="en-US" sz="2000" dirty="0" err="1">
                <a:effectLst/>
                <a:latin typeface="Times New Roman" panose="02020603050405020304" pitchFamily="18" charset="0"/>
                <a:ea typeface="Calibri" panose="020F0502020204030204" pitchFamily="34" charset="0"/>
              </a:rPr>
              <a:t>Wesis</a:t>
            </a:r>
            <a:r>
              <a:rPr lang="en-US" sz="2000" dirty="0">
                <a:effectLst/>
                <a:latin typeface="Times New Roman" panose="02020603050405020304" pitchFamily="18" charset="0"/>
                <a:ea typeface="Calibri" panose="020F0502020204030204" pitchFamily="34" charset="0"/>
              </a:rPr>
              <a:t>, D. H. 2017).</a:t>
            </a:r>
          </a:p>
          <a:p>
            <a:pPr marL="0" indent="0" algn="just">
              <a:lnSpc>
                <a:spcPct val="150000"/>
              </a:lnSpc>
              <a:buNone/>
            </a:pP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Managerialism Theory of Deetz</a:t>
            </a:r>
          </a:p>
          <a:p>
            <a:pPr marL="0" indent="0" algn="just">
              <a:lnSpc>
                <a:spcPct val="150000"/>
              </a:lnSpc>
              <a:buNone/>
            </a:pPr>
            <a:r>
              <a:rPr lang="en-US" sz="2000" dirty="0">
                <a:effectLst/>
                <a:latin typeface="Times New Roman" panose="02020603050405020304" pitchFamily="18" charset="0"/>
                <a:ea typeface="Calibri" panose="020F0502020204030204" pitchFamily="34" charset="0"/>
              </a:rPr>
              <a:t>Going beyond the traditional concepts of organizations, Deetz proposes an substitute visualization of administrations that takes into version both the control centers of the group and the independent ambitions of its members. This alternative vision of organizations goes outside the traditional concepts of organizations (</a:t>
            </a:r>
            <a:r>
              <a:rPr lang="en-US" sz="2000" dirty="0" err="1">
                <a:effectLst/>
                <a:latin typeface="Times New Roman" panose="02020603050405020304" pitchFamily="18" charset="0"/>
                <a:ea typeface="Calibri" panose="020F0502020204030204" pitchFamily="34" charset="0"/>
              </a:rPr>
              <a:t>Wellins</a:t>
            </a:r>
            <a:r>
              <a:rPr lang="en-US" sz="2000" dirty="0">
                <a:effectLst/>
                <a:latin typeface="Times New Roman" panose="02020603050405020304" pitchFamily="18" charset="0"/>
                <a:ea typeface="Calibri" panose="020F0502020204030204" pitchFamily="34" charset="0"/>
              </a:rPr>
              <a:t> et. al, 2021).</a:t>
            </a:r>
            <a:endParaRPr lang="en-US" sz="2000" dirty="0"/>
          </a:p>
        </p:txBody>
      </p:sp>
    </p:spTree>
    <p:extLst>
      <p:ext uri="{BB962C8B-B14F-4D97-AF65-F5344CB8AC3E}">
        <p14:creationId xmlns:p14="http://schemas.microsoft.com/office/powerpoint/2010/main" val="2658609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5CC083-04DB-A627-5AB4-EDE5919CA0B5}"/>
              </a:ext>
            </a:extLst>
          </p:cNvPr>
          <p:cNvSpPr>
            <a:spLocks noGrp="1"/>
          </p:cNvSpPr>
          <p:nvPr>
            <p:ph type="title"/>
          </p:nvPr>
        </p:nvSpPr>
        <p:spPr>
          <a:xfrm>
            <a:off x="630936" y="640080"/>
            <a:ext cx="4818888" cy="1481328"/>
          </a:xfrm>
        </p:spPr>
        <p:txBody>
          <a:bodyPr anchor="b">
            <a:normAutofit/>
          </a:bodyPr>
          <a:lstStyle/>
          <a:p>
            <a:r>
              <a:rPr lang="en-US" sz="3400" b="1" dirty="0">
                <a:effectLst/>
                <a:latin typeface="Times New Roman" panose="02020603050405020304" pitchFamily="18" charset="0"/>
                <a:ea typeface="Times New Roman" panose="02020603050405020304" pitchFamily="18" charset="0"/>
                <a:cs typeface="Times New Roman" panose="02020603050405020304" pitchFamily="18" charset="0"/>
              </a:rPr>
              <a:t>Communication Models</a:t>
            </a:r>
            <a:br>
              <a:rPr lang="en-US" sz="34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3400" dirty="0"/>
          </a:p>
        </p:txBody>
      </p:sp>
      <p:sp>
        <p:nvSpPr>
          <p:cNvPr id="14"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CD7D9F-179E-79DC-E2FF-E5C9B4E279A4}"/>
              </a:ext>
            </a:extLst>
          </p:cNvPr>
          <p:cNvSpPr>
            <a:spLocks noGrp="1"/>
          </p:cNvSpPr>
          <p:nvPr>
            <p:ph idx="1"/>
          </p:nvPr>
        </p:nvSpPr>
        <p:spPr>
          <a:xfrm>
            <a:off x="630936" y="2660904"/>
            <a:ext cx="4818888" cy="3547872"/>
          </a:xfrm>
        </p:spPr>
        <p:txBody>
          <a:bodyPr anchor="t">
            <a:normAutofit fontScale="70000" lnSpcReduction="20000"/>
          </a:bodyPr>
          <a:lstStyle/>
          <a:p>
            <a:pPr marL="0" marR="0" indent="0" algn="just">
              <a:lnSpc>
                <a:spcPct val="170000"/>
              </a:lnSpc>
              <a:spcBef>
                <a:spcPts val="200"/>
              </a:spcBef>
              <a:spcAft>
                <a:spcPts val="0"/>
              </a:spcAft>
              <a:buNone/>
            </a:pPr>
            <a:r>
              <a:rPr lang="en-US" sz="2200" b="1" u="sng" dirty="0">
                <a:effectLst/>
                <a:latin typeface="Times New Roman" panose="02020603050405020304" pitchFamily="18" charset="0"/>
                <a:ea typeface="Times New Roman" panose="02020603050405020304" pitchFamily="18" charset="0"/>
                <a:cs typeface="Times New Roman" panose="02020603050405020304" pitchFamily="18" charset="0"/>
              </a:rPr>
              <a:t>Linear model of communication</a:t>
            </a:r>
          </a:p>
          <a:p>
            <a:pPr marL="0" indent="0" algn="just">
              <a:lnSpc>
                <a:spcPct val="170000"/>
              </a:lnSpc>
              <a:buNone/>
            </a:pPr>
            <a:r>
              <a:rPr lang="en-US" sz="2200" dirty="0">
                <a:effectLst/>
                <a:latin typeface="Times New Roman" panose="02020603050405020304" pitchFamily="18" charset="0"/>
                <a:ea typeface="Calibri" panose="020F0502020204030204" pitchFamily="34" charset="0"/>
              </a:rPr>
              <a:t>The linear model of communication, repeatedly known as the transmission model, shows a sender handover a message to a receiver (Ellis &amp; </a:t>
            </a:r>
            <a:r>
              <a:rPr lang="en-US" sz="2200" dirty="0" err="1">
                <a:effectLst/>
                <a:latin typeface="Times New Roman" panose="02020603050405020304" pitchFamily="18" charset="0"/>
                <a:ea typeface="Calibri" panose="020F0502020204030204" pitchFamily="34" charset="0"/>
              </a:rPr>
              <a:t>mcclintock</a:t>
            </a:r>
            <a:r>
              <a:rPr lang="en-US" sz="2200" dirty="0">
                <a:effectLst/>
                <a:latin typeface="Times New Roman" panose="02020603050405020304" pitchFamily="18" charset="0"/>
                <a:ea typeface="Calibri" panose="020F0502020204030204" pitchFamily="34" charset="0"/>
              </a:rPr>
              <a:t>, 1990). This strategy places an weight on both the messenger and the message. Although the receiver is considered to be a part of the model, their role is more of a stopping point than an current process.</a:t>
            </a:r>
            <a:endParaRPr lang="en-US" sz="2200" dirty="0">
              <a:latin typeface="Times New Roman" panose="02020603050405020304" pitchFamily="18" charset="0"/>
            </a:endParaRPr>
          </a:p>
          <a:p>
            <a:pPr marL="0" indent="0" algn="just">
              <a:lnSpc>
                <a:spcPct val="170000"/>
              </a:lnSpc>
              <a:buNone/>
            </a:pPr>
            <a:endParaRPr lang="en-US" sz="2200" dirty="0"/>
          </a:p>
        </p:txBody>
      </p:sp>
      <p:pic>
        <p:nvPicPr>
          <p:cNvPr id="4" name="Picture 3" descr="The sender sends a message to the receiver in a one-way format">
            <a:extLst>
              <a:ext uri="{FF2B5EF4-FFF2-40B4-BE49-F238E27FC236}">
                <a16:creationId xmlns:a16="http://schemas.microsoft.com/office/drawing/2014/main" id="{C56F598C-FBC0-BFD6-9E17-896FD2BFBE1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099048" y="931522"/>
            <a:ext cx="5458968" cy="4994956"/>
          </a:xfrm>
          <a:prstGeom prst="rect">
            <a:avLst/>
          </a:prstGeom>
          <a:noFill/>
        </p:spPr>
      </p:pic>
    </p:spTree>
    <p:extLst>
      <p:ext uri="{BB962C8B-B14F-4D97-AF65-F5344CB8AC3E}">
        <p14:creationId xmlns:p14="http://schemas.microsoft.com/office/powerpoint/2010/main" val="3808713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2CF2B2-FF2C-CDE5-2D0C-7291FAC6203C}"/>
              </a:ext>
            </a:extLst>
          </p:cNvPr>
          <p:cNvSpPr>
            <a:spLocks noGrp="1"/>
          </p:cNvSpPr>
          <p:nvPr>
            <p:ph type="title"/>
          </p:nvPr>
        </p:nvSpPr>
        <p:spPr>
          <a:xfrm>
            <a:off x="1136397" y="502020"/>
            <a:ext cx="5323715" cy="1642970"/>
          </a:xfrm>
        </p:spPr>
        <p:txBody>
          <a:bodyPr anchor="b">
            <a:normAutofit/>
          </a:bodyPr>
          <a:lstStyle/>
          <a:p>
            <a:r>
              <a:rPr lang="en-US" sz="3700" b="1" u="sng">
                <a:effectLst/>
                <a:latin typeface="Times New Roman" panose="02020603050405020304" pitchFamily="18" charset="0"/>
                <a:ea typeface="Times New Roman" panose="02020603050405020304" pitchFamily="18" charset="0"/>
                <a:cs typeface="Times New Roman" panose="02020603050405020304" pitchFamily="18" charset="0"/>
              </a:rPr>
              <a:t>Interactive model of communication</a:t>
            </a:r>
            <a:br>
              <a:rPr lang="en-US" sz="3700" b="1" u="sng">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3700"/>
          </a:p>
        </p:txBody>
      </p:sp>
      <p:sp>
        <p:nvSpPr>
          <p:cNvPr id="3" name="Content Placeholder 2">
            <a:extLst>
              <a:ext uri="{FF2B5EF4-FFF2-40B4-BE49-F238E27FC236}">
                <a16:creationId xmlns:a16="http://schemas.microsoft.com/office/drawing/2014/main" id="{ED61B6A0-4BA5-5286-6BAF-277CFDFBB88B}"/>
              </a:ext>
            </a:extLst>
          </p:cNvPr>
          <p:cNvSpPr>
            <a:spLocks noGrp="1"/>
          </p:cNvSpPr>
          <p:nvPr>
            <p:ph idx="1"/>
          </p:nvPr>
        </p:nvSpPr>
        <p:spPr>
          <a:xfrm>
            <a:off x="1144923" y="2405894"/>
            <a:ext cx="5315189" cy="3535083"/>
          </a:xfrm>
        </p:spPr>
        <p:txBody>
          <a:bodyPr anchor="t">
            <a:normAutofit fontScale="70000" lnSpcReduction="20000"/>
          </a:bodyPr>
          <a:lstStyle/>
          <a:p>
            <a:pPr marL="0" indent="0" algn="just">
              <a:lnSpc>
                <a:spcPct val="150000"/>
              </a:lnSpc>
              <a:buNone/>
            </a:pPr>
            <a:r>
              <a:rPr lang="en-US" sz="2000" dirty="0">
                <a:effectLst/>
                <a:latin typeface="Times New Roman" panose="02020603050405020304" pitchFamily="18" charset="0"/>
                <a:ea typeface="Calibri" panose="020F0502020204030204" pitchFamily="34" charset="0"/>
              </a:rPr>
              <a:t>The model of communication known as the interactive or interaction model, in which individuals take turns acting as sender and receiver and construct meaning by replacing messages and getting responses from one another (</a:t>
            </a:r>
            <a:r>
              <a:rPr lang="en-US" sz="2000" dirty="0" err="1">
                <a:effectLst/>
                <a:latin typeface="Times New Roman" panose="02020603050405020304" pitchFamily="18" charset="0"/>
                <a:ea typeface="Calibri" panose="020F0502020204030204" pitchFamily="34" charset="0"/>
              </a:rPr>
              <a:t>Beyerlein</a:t>
            </a:r>
            <a:r>
              <a:rPr lang="en-US" sz="2000" dirty="0">
                <a:effectLst/>
                <a:latin typeface="Times New Roman" panose="02020603050405020304" pitchFamily="18" charset="0"/>
                <a:ea typeface="Calibri" panose="020F0502020204030204" pitchFamily="34" charset="0"/>
              </a:rPr>
              <a:t> et. al, 2019). Because the interactive method incorporates feedback, communication is enhanced to be more participatory and two-way as a result. The term "feedback" also include "reply messages." It's possible that your professor will respond to a point you raise during a class discussion, or that you might point to the couch if your roommate asks you for the remote (Fisher, 2018).</a:t>
            </a:r>
            <a:endParaRPr lang="en-US" sz="2000" dirty="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The sender and receiver alternate roles and feedback and context are included in this model.">
            <a:extLst>
              <a:ext uri="{FF2B5EF4-FFF2-40B4-BE49-F238E27FC236}">
                <a16:creationId xmlns:a16="http://schemas.microsoft.com/office/drawing/2014/main" id="{F02D195C-3350-F296-0E7A-67E0B6E51E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7075967" y="1662045"/>
            <a:ext cx="4170530" cy="3565803"/>
          </a:xfrm>
          <a:prstGeom prst="rect">
            <a:avLst/>
          </a:prstGeom>
          <a:noFill/>
        </p:spPr>
      </p:pic>
    </p:spTree>
    <p:extLst>
      <p:ext uri="{BB962C8B-B14F-4D97-AF65-F5344CB8AC3E}">
        <p14:creationId xmlns:p14="http://schemas.microsoft.com/office/powerpoint/2010/main" val="3717707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8F521D-A404-88A1-4179-5726B4067782}"/>
              </a:ext>
            </a:extLst>
          </p:cNvPr>
          <p:cNvSpPr>
            <a:spLocks noGrp="1"/>
          </p:cNvSpPr>
          <p:nvPr>
            <p:ph type="title"/>
          </p:nvPr>
        </p:nvSpPr>
        <p:spPr>
          <a:xfrm>
            <a:off x="630936" y="502920"/>
            <a:ext cx="3419856" cy="1463040"/>
          </a:xfrm>
        </p:spPr>
        <p:txBody>
          <a:bodyPr anchor="ctr">
            <a:normAutofit/>
          </a:bodyPr>
          <a:lstStyle/>
          <a:p>
            <a:r>
              <a:rPr lang="en-US" sz="3000" b="1" u="sng">
                <a:effectLst/>
                <a:latin typeface="Times New Roman" panose="02020603050405020304" pitchFamily="18" charset="0"/>
                <a:ea typeface="Times New Roman" panose="02020603050405020304" pitchFamily="18" charset="0"/>
                <a:cs typeface="Times New Roman" panose="02020603050405020304" pitchFamily="18" charset="0"/>
              </a:rPr>
              <a:t>Transaction model of communication</a:t>
            </a:r>
            <a:br>
              <a:rPr lang="en-US" sz="3000" b="1" u="sng">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3000"/>
          </a:p>
        </p:txBody>
      </p:sp>
      <p:sp>
        <p:nvSpPr>
          <p:cNvPr id="11"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225296"/>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16555A-5E87-30C2-D64C-6A09A43603E4}"/>
              </a:ext>
            </a:extLst>
          </p:cNvPr>
          <p:cNvSpPr>
            <a:spLocks noGrp="1"/>
          </p:cNvSpPr>
          <p:nvPr>
            <p:ph idx="1"/>
          </p:nvPr>
        </p:nvSpPr>
        <p:spPr>
          <a:xfrm>
            <a:off x="4654295" y="502920"/>
            <a:ext cx="6894576" cy="1463040"/>
          </a:xfrm>
        </p:spPr>
        <p:txBody>
          <a:bodyPr anchor="ctr">
            <a:normAutofit fontScale="77500" lnSpcReduction="20000"/>
          </a:bodyPr>
          <a:lstStyle/>
          <a:p>
            <a:pPr marL="0" indent="0" algn="just">
              <a:lnSpc>
                <a:spcPct val="150000"/>
              </a:lnSpc>
              <a:buNone/>
            </a:pPr>
            <a:r>
              <a:rPr lang="en-US" sz="1500" dirty="0">
                <a:effectLst/>
                <a:latin typeface="Times New Roman" panose="02020603050405020304" pitchFamily="18" charset="0"/>
                <a:ea typeface="Calibri" panose="020F0502020204030204" pitchFamily="34" charset="0"/>
              </a:rPr>
              <a:t>These settings place a premium on communication in both instructions (transmission and reception). Because the transaction model of communication considers communication to be a factor that encouragements our experiences both before and after we communicate with others, it is necessary for this model to take into consideration variables of context that are not exclusive to a single transaction. In order to accomplish this, the transaction model conducts research on social, relational, and cultural factors (Manion et. al, 2020).</a:t>
            </a:r>
            <a:endParaRPr lang="en-US" sz="1500" dirty="0"/>
          </a:p>
        </p:txBody>
      </p:sp>
      <p:pic>
        <p:nvPicPr>
          <p:cNvPr id="4" name="Picture 3" descr="The senders and receivers are labelled as communicators who are co-creating meaning simultaneously within a broader relational, social, physical/psychological, and cultural context">
            <a:extLst>
              <a:ext uri="{FF2B5EF4-FFF2-40B4-BE49-F238E27FC236}">
                <a16:creationId xmlns:a16="http://schemas.microsoft.com/office/drawing/2014/main" id="{254323B0-F36D-3832-63A4-FFA561666E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981063" y="2290936"/>
            <a:ext cx="10217682" cy="3959352"/>
          </a:xfrm>
          <a:prstGeom prst="rect">
            <a:avLst/>
          </a:prstGeom>
          <a:noFill/>
        </p:spPr>
      </p:pic>
    </p:spTree>
    <p:extLst>
      <p:ext uri="{BB962C8B-B14F-4D97-AF65-F5344CB8AC3E}">
        <p14:creationId xmlns:p14="http://schemas.microsoft.com/office/powerpoint/2010/main" val="3130397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1CFB71-8F7D-99C2-7557-CF4920A69F73}"/>
              </a:ext>
            </a:extLst>
          </p:cNvPr>
          <p:cNvSpPr>
            <a:spLocks noGrp="1"/>
          </p:cNvSpPr>
          <p:nvPr>
            <p:ph type="title"/>
          </p:nvPr>
        </p:nvSpPr>
        <p:spPr>
          <a:xfrm>
            <a:off x="369297" y="677876"/>
            <a:ext cx="6570131" cy="1461778"/>
          </a:xfrm>
        </p:spPr>
        <p:txBody>
          <a:bodyPr>
            <a:normAutofit/>
          </a:bodyPr>
          <a:lstStyle/>
          <a:p>
            <a:r>
              <a:rPr lang="en-US" sz="3100" b="1" dirty="0">
                <a:effectLst/>
                <a:latin typeface="Times New Roman" panose="02020603050405020304" pitchFamily="18" charset="0"/>
                <a:ea typeface="Calibri" panose="020F0502020204030204" pitchFamily="34" charset="0"/>
              </a:rPr>
              <a:t>Communication hurdles have negatively impacted the project team </a:t>
            </a:r>
            <a:endParaRPr lang="en-US" sz="3100" b="1" dirty="0"/>
          </a:p>
        </p:txBody>
      </p:sp>
      <p:sp>
        <p:nvSpPr>
          <p:cNvPr id="3" name="Content Placeholder 2">
            <a:extLst>
              <a:ext uri="{FF2B5EF4-FFF2-40B4-BE49-F238E27FC236}">
                <a16:creationId xmlns:a16="http://schemas.microsoft.com/office/drawing/2014/main" id="{039C2510-8AA8-D4EC-FDF8-518060CE929C}"/>
              </a:ext>
            </a:extLst>
          </p:cNvPr>
          <p:cNvSpPr>
            <a:spLocks noGrp="1"/>
          </p:cNvSpPr>
          <p:nvPr>
            <p:ph idx="1"/>
          </p:nvPr>
        </p:nvSpPr>
        <p:spPr>
          <a:xfrm>
            <a:off x="1003104" y="2817529"/>
            <a:ext cx="5589713" cy="3536236"/>
          </a:xfrm>
        </p:spPr>
        <p:txBody>
          <a:bodyPr>
            <a:normAutofit/>
          </a:bodyPr>
          <a:lstStyle/>
          <a:p>
            <a:pPr marL="0" indent="0">
              <a:buNone/>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Conflicts in workplace related to communication</a:t>
            </a:r>
          </a:p>
          <a:p>
            <a:pPr marL="0" indent="0">
              <a:buNone/>
            </a:pPr>
            <a:r>
              <a:rPr lang="en-US" sz="2400" dirty="0">
                <a:effectLst/>
                <a:latin typeface="Times New Roman" panose="02020603050405020304" pitchFamily="18" charset="0"/>
                <a:ea typeface="Calibri" panose="020F0502020204030204" pitchFamily="34" charset="0"/>
              </a:rPr>
              <a:t>Collaboration</a:t>
            </a:r>
          </a:p>
          <a:p>
            <a:pPr marL="0" indent="0">
              <a:buNone/>
            </a:pPr>
            <a:r>
              <a:rPr lang="en-US" sz="2400" dirty="0">
                <a:effectLst/>
                <a:latin typeface="Times New Roman" panose="02020603050405020304" pitchFamily="18" charset="0"/>
                <a:ea typeface="Calibri" panose="020F0502020204030204" pitchFamily="34" charset="0"/>
              </a:rPr>
              <a:t>Unchecked rumors</a:t>
            </a:r>
            <a:endParaRPr lang="en-US" sz="2400" dirty="0">
              <a:latin typeface="Times New Roman" panose="02020603050405020304" pitchFamily="18" charset="0"/>
              <a:ea typeface="Calibri" panose="020F0502020204030204" pitchFamily="34" charset="0"/>
            </a:endParaRPr>
          </a:p>
          <a:p>
            <a:pPr marL="0" indent="0">
              <a:buNone/>
            </a:pPr>
            <a:r>
              <a:rPr lang="en-US" sz="2400" dirty="0">
                <a:effectLst/>
                <a:latin typeface="Times New Roman" panose="02020603050405020304" pitchFamily="18" charset="0"/>
                <a:ea typeface="Calibri" panose="020F0502020204030204" pitchFamily="34" charset="0"/>
              </a:rPr>
              <a:t>Closed loops</a:t>
            </a:r>
            <a:endParaRPr lang="en-US" sz="2400" dirty="0"/>
          </a:p>
        </p:txBody>
      </p:sp>
      <p:sp>
        <p:nvSpPr>
          <p:cNvPr id="23" name="Freeform: Shape 22">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6" name="Graphic 6" descr="Teamwork">
            <a:extLst>
              <a:ext uri="{FF2B5EF4-FFF2-40B4-BE49-F238E27FC236}">
                <a16:creationId xmlns:a16="http://schemas.microsoft.com/office/drawing/2014/main" id="{AADA8EF4-CA21-9BBC-BC05-DCE5436FABD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3900779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888E99-B9BA-276E-82E3-EAE52315D383}"/>
              </a:ext>
            </a:extLst>
          </p:cNvPr>
          <p:cNvSpPr>
            <a:spLocks noGrp="1"/>
          </p:cNvSpPr>
          <p:nvPr>
            <p:ph type="title"/>
          </p:nvPr>
        </p:nvSpPr>
        <p:spPr>
          <a:xfrm>
            <a:off x="496824" y="389180"/>
            <a:ext cx="11198352" cy="1461778"/>
          </a:xfrm>
        </p:spPr>
        <p:txBody>
          <a:bodyPr>
            <a:normAutofit/>
          </a:bodyPr>
          <a:lstStyle/>
          <a:p>
            <a:pPr algn="ctr"/>
            <a:r>
              <a:rPr lang="en-US" sz="2800" b="1" dirty="0">
                <a:effectLst/>
                <a:latin typeface="Times New Roman" panose="02020603050405020304" pitchFamily="18" charset="0"/>
                <a:ea typeface="Calibri" panose="020F0502020204030204" pitchFamily="34" charset="0"/>
              </a:rPr>
              <a:t>The communication channels Tom will utilize to improve communication-interpersonal communication </a:t>
            </a:r>
            <a:endParaRPr lang="en-US" sz="2800" b="1" dirty="0"/>
          </a:p>
        </p:txBody>
      </p:sp>
      <p:sp>
        <p:nvSpPr>
          <p:cNvPr id="3" name="Content Placeholder 2">
            <a:extLst>
              <a:ext uri="{FF2B5EF4-FFF2-40B4-BE49-F238E27FC236}">
                <a16:creationId xmlns:a16="http://schemas.microsoft.com/office/drawing/2014/main" id="{1661A144-0E51-DDEC-55E5-9D007F565765}"/>
              </a:ext>
            </a:extLst>
          </p:cNvPr>
          <p:cNvSpPr>
            <a:spLocks noGrp="1"/>
          </p:cNvSpPr>
          <p:nvPr>
            <p:ph idx="1"/>
          </p:nvPr>
        </p:nvSpPr>
        <p:spPr>
          <a:xfrm>
            <a:off x="965200" y="2470248"/>
            <a:ext cx="4048344" cy="3536236"/>
          </a:xfrm>
        </p:spPr>
        <p:txBody>
          <a:bodyPr>
            <a:normAutofit lnSpcReduction="10000"/>
          </a:bodyPr>
          <a:lstStyle/>
          <a:p>
            <a:pPr marL="0" indent="0" algn="just">
              <a:lnSpc>
                <a:spcPct val="150000"/>
              </a:lnSpc>
              <a:buNone/>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Interpersonal communication is required for many activities, such as brainstorming sessions, for example, because it is essential for all participants to feel valued and to have the opportunity to voice their thoughts.</a:t>
            </a:r>
          </a:p>
          <a:p>
            <a:pPr marL="0" indent="0" algn="just">
              <a:lnSpc>
                <a:spcPct val="150000"/>
              </a:lnSpc>
              <a:buNone/>
            </a:pPr>
            <a:endParaRPr lang="en-US" sz="1700" dirty="0"/>
          </a:p>
          <a:p>
            <a:pPr marL="0" indent="0">
              <a:buNone/>
            </a:pPr>
            <a:r>
              <a:rPr lang="en-US" sz="1700" b="1" dirty="0">
                <a:effectLst/>
                <a:latin typeface="Times New Roman" panose="02020603050405020304" pitchFamily="18" charset="0"/>
                <a:ea typeface="Times New Roman" panose="02020603050405020304" pitchFamily="18" charset="0"/>
                <a:cs typeface="Times New Roman" panose="02020603050405020304" pitchFamily="18" charset="0"/>
              </a:rPr>
              <a:t>1. Interpersonal communication Skill</a:t>
            </a:r>
            <a:endParaRPr lang="en-US" sz="1700" dirty="0"/>
          </a:p>
          <a:p>
            <a:pPr marL="0" indent="0">
              <a:buNone/>
            </a:pPr>
            <a:r>
              <a:rPr lang="en-US" sz="1700" b="1" dirty="0">
                <a:effectLst/>
                <a:latin typeface="Times New Roman" panose="02020603050405020304" pitchFamily="18" charset="0"/>
                <a:ea typeface="Times New Roman" panose="02020603050405020304" pitchFamily="18" charset="0"/>
                <a:cs typeface="Times New Roman" panose="02020603050405020304" pitchFamily="18" charset="0"/>
              </a:rPr>
              <a:t>2. Alignment with corporate objectives</a:t>
            </a:r>
          </a:p>
          <a:p>
            <a:pPr marL="0" indent="0">
              <a:buNone/>
            </a:pPr>
            <a:r>
              <a:rPr lang="en-US" sz="1700" b="1" dirty="0">
                <a:effectLst/>
                <a:latin typeface="Times New Roman" panose="02020603050405020304" pitchFamily="18" charset="0"/>
                <a:ea typeface="Times New Roman" panose="02020603050405020304" pitchFamily="18" charset="0"/>
                <a:cs typeface="Times New Roman" panose="02020603050405020304" pitchFamily="18" charset="0"/>
              </a:rPr>
              <a:t>3. Trust</a:t>
            </a:r>
          </a:p>
          <a:p>
            <a:endParaRPr lang="en-US" sz="1700" dirty="0"/>
          </a:p>
        </p:txBody>
      </p:sp>
      <p:sp>
        <p:nvSpPr>
          <p:cNvPr id="12" name="Freeform: Shape 1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Board Room">
            <a:extLst>
              <a:ext uri="{FF2B5EF4-FFF2-40B4-BE49-F238E27FC236}">
                <a16:creationId xmlns:a16="http://schemas.microsoft.com/office/drawing/2014/main" id="{AC59EF7E-C7F1-0729-B5A7-24114A28C7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3017739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7C20AF-4580-0A8A-080E-16332E078F39}"/>
              </a:ext>
            </a:extLst>
          </p:cNvPr>
          <p:cNvSpPr>
            <a:spLocks noGrp="1"/>
          </p:cNvSpPr>
          <p:nvPr>
            <p:ph type="title"/>
          </p:nvPr>
        </p:nvSpPr>
        <p:spPr>
          <a:xfrm>
            <a:off x="270415" y="696476"/>
            <a:ext cx="6448883" cy="1454051"/>
          </a:xfrm>
        </p:spPr>
        <p:txBody>
          <a:bodyPr>
            <a:normAutofit/>
          </a:bodyPr>
          <a:lstStyle/>
          <a:p>
            <a:r>
              <a:rPr lang="en-US" sz="3300" b="1" spc="-15" dirty="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t>Written communication formats</a:t>
            </a:r>
            <a:br>
              <a:rPr lang="en-US" sz="3300" b="1" dirty="0">
                <a:solidFill>
                  <a:schemeClr val="tx2"/>
                </a:solidFill>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3300" dirty="0">
              <a:solidFill>
                <a:schemeClr val="tx2"/>
              </a:solidFill>
            </a:endParaRPr>
          </a:p>
        </p:txBody>
      </p:sp>
      <p:sp>
        <p:nvSpPr>
          <p:cNvPr id="3" name="Content Placeholder 2">
            <a:extLst>
              <a:ext uri="{FF2B5EF4-FFF2-40B4-BE49-F238E27FC236}">
                <a16:creationId xmlns:a16="http://schemas.microsoft.com/office/drawing/2014/main" id="{4E4D639E-A33E-5669-69F4-93FA1B0DF122}"/>
              </a:ext>
            </a:extLst>
          </p:cNvPr>
          <p:cNvSpPr>
            <a:spLocks noGrp="1"/>
          </p:cNvSpPr>
          <p:nvPr>
            <p:ph idx="1"/>
          </p:nvPr>
        </p:nvSpPr>
        <p:spPr>
          <a:xfrm>
            <a:off x="804672" y="2421682"/>
            <a:ext cx="4977578" cy="3639289"/>
          </a:xfrm>
        </p:spPr>
        <p:txBody>
          <a:bodyPr anchor="ctr">
            <a:normAutofit fontScale="92500"/>
          </a:bodyPr>
          <a:lstStyle/>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All written communications should be simple, plain, straightforward, and easily comprehended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Beyerlein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et. al, 2019).</a:t>
            </a:r>
          </a:p>
          <a:p>
            <a:pPr marL="342900" marR="0" lvl="0" indent="-342900" algn="just">
              <a:lnSpc>
                <a:spcPct val="150000"/>
              </a:lnSpc>
              <a:spcBef>
                <a:spcPts val="0"/>
              </a:spcBef>
              <a:spcAft>
                <a:spcPts val="8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avoid omitting vital information, written messages should be concise. The clarity of a statement is enhanced by concision.</a:t>
            </a:r>
          </a:p>
          <a:p>
            <a:pPr marL="342900" marR="0" lvl="0" indent="-342900" algn="just">
              <a:lnSpc>
                <a:spcPct val="150000"/>
              </a:lnSpc>
              <a:spcBef>
                <a:spcPts val="0"/>
              </a:spcBef>
              <a:spcAft>
                <a:spcPts val="80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cs typeface="Times New Roman" panose="02020603050405020304" pitchFamily="18" charset="0"/>
              </a:rPr>
              <a:t>Maintaining </a:t>
            </a:r>
            <a:r>
              <a:rPr lang="en-US" sz="1800" dirty="0">
                <a:effectLst/>
                <a:latin typeface="Times New Roman" panose="02020603050405020304" pitchFamily="18" charset="0"/>
                <a:ea typeface="Calibri" panose="020F0502020204030204" pitchFamily="34" charset="0"/>
              </a:rPr>
              <a:t>A professional and formal tone</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There should be no omissions from a written letter</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18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Document">
            <a:extLst>
              <a:ext uri="{FF2B5EF4-FFF2-40B4-BE49-F238E27FC236}">
                <a16:creationId xmlns:a16="http://schemas.microsoft.com/office/drawing/2014/main" id="{3E04A045-0FF7-62E9-6508-52B02CA9B69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165408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F049DB-6FE7-96AC-3B57-319193DF7C80}"/>
              </a:ext>
            </a:extLst>
          </p:cNvPr>
          <p:cNvSpPr>
            <a:spLocks noGrp="1"/>
          </p:cNvSpPr>
          <p:nvPr>
            <p:ph type="title"/>
          </p:nvPr>
        </p:nvSpPr>
        <p:spPr>
          <a:xfrm>
            <a:off x="5297762" y="329184"/>
            <a:ext cx="6251110" cy="1783080"/>
          </a:xfrm>
        </p:spPr>
        <p:txBody>
          <a:bodyPr anchor="b">
            <a:normAutofit/>
          </a:bodyPr>
          <a:lstStyle/>
          <a:p>
            <a:r>
              <a:rPr lang="en-US" sz="5400" b="1" kern="0">
                <a:effectLst/>
                <a:latin typeface="Times New Roman" panose="02020603050405020304" pitchFamily="18" charset="0"/>
                <a:ea typeface="Times New Roman" panose="02020603050405020304" pitchFamily="18" charset="0"/>
                <a:cs typeface="Times New Roman" panose="02020603050405020304" pitchFamily="18" charset="0"/>
              </a:rPr>
              <a:t>Conclusion</a:t>
            </a:r>
            <a:br>
              <a:rPr lang="en-US" sz="5400" b="1" kern="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5400"/>
          </a:p>
        </p:txBody>
      </p:sp>
      <p:pic>
        <p:nvPicPr>
          <p:cNvPr id="5" name="Picture 4" descr="Hands holding each other's wrists and interlinked to form a circle">
            <a:extLst>
              <a:ext uri="{FF2B5EF4-FFF2-40B4-BE49-F238E27FC236}">
                <a16:creationId xmlns:a16="http://schemas.microsoft.com/office/drawing/2014/main" id="{4DCFEBF6-FC1E-534D-117F-AC44F59C31C9}"/>
              </a:ext>
            </a:extLst>
          </p:cNvPr>
          <p:cNvPicPr>
            <a:picLocks noChangeAspect="1"/>
          </p:cNvPicPr>
          <p:nvPr/>
        </p:nvPicPr>
        <p:blipFill rotWithShape="1">
          <a:blip r:embed="rId2"/>
          <a:srcRect l="29152" r="25517"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D25719-EA69-FBCE-9332-DDC08EF973A9}"/>
              </a:ext>
            </a:extLst>
          </p:cNvPr>
          <p:cNvSpPr>
            <a:spLocks noGrp="1"/>
          </p:cNvSpPr>
          <p:nvPr>
            <p:ph idx="1"/>
          </p:nvPr>
        </p:nvSpPr>
        <p:spPr>
          <a:xfrm>
            <a:off x="5297762" y="2706624"/>
            <a:ext cx="6251110" cy="3483864"/>
          </a:xfrm>
        </p:spPr>
        <p:txBody>
          <a:bodyPr>
            <a:normAutofit lnSpcReduction="10000"/>
          </a:bodyPr>
          <a:lstStyle/>
          <a:p>
            <a:pPr marL="0" indent="0" algn="just">
              <a:lnSpc>
                <a:spcPct val="150000"/>
              </a:lnSpc>
              <a:buNone/>
            </a:pPr>
            <a:r>
              <a:rPr lang="en-US" sz="2200" dirty="0">
                <a:effectLst/>
                <a:latin typeface="Times New Roman" panose="02020603050405020304" pitchFamily="18" charset="0"/>
                <a:ea typeface="Calibri" panose="020F0502020204030204" pitchFamily="34" charset="0"/>
              </a:rPr>
              <a:t>It is necessary for individuals to have faith that they can talk openly and honestly with one another in order for there to be exceptional communication within a team. In the event that this is not already taking place, leadership should work to establish conditions in which it can embellishment (Manion et. al, 2020).</a:t>
            </a:r>
            <a:endParaRPr lang="en-US" sz="2200" dirty="0"/>
          </a:p>
        </p:txBody>
      </p:sp>
    </p:spTree>
    <p:extLst>
      <p:ext uri="{BB962C8B-B14F-4D97-AF65-F5344CB8AC3E}">
        <p14:creationId xmlns:p14="http://schemas.microsoft.com/office/powerpoint/2010/main" val="2790757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1542600897"/>
              </p:ext>
            </p:extLst>
          </p:nvPr>
        </p:nvGraphicFramePr>
        <p:xfrm>
          <a:off x="215757" y="719666"/>
          <a:ext cx="11609797" cy="5316784"/>
        </p:xfrm>
        <a:graphic>
          <a:graphicData uri="http://schemas.openxmlformats.org/drawingml/2006/table">
            <a:tbl>
              <a:tblPr firstRow="1" bandRow="1">
                <a:tableStyleId>{5C22544A-7EE6-4342-B048-85BDC9FD1C3A}</a:tableStyleId>
              </a:tblPr>
              <a:tblGrid>
                <a:gridCol w="4016937">
                  <a:extLst>
                    <a:ext uri="{9D8B030D-6E8A-4147-A177-3AD203B41FA5}">
                      <a16:colId xmlns:a16="http://schemas.microsoft.com/office/drawing/2014/main" val="1381715570"/>
                    </a:ext>
                  </a:extLst>
                </a:gridCol>
                <a:gridCol w="7592860">
                  <a:extLst>
                    <a:ext uri="{9D8B030D-6E8A-4147-A177-3AD203B41FA5}">
                      <a16:colId xmlns:a16="http://schemas.microsoft.com/office/drawing/2014/main" val="3579679796"/>
                    </a:ext>
                  </a:extLst>
                </a:gridCol>
              </a:tblGrid>
              <a:tr h="705702">
                <a:tc>
                  <a:txBody>
                    <a:bodyPr/>
                    <a:lstStyle/>
                    <a:p>
                      <a:pPr algn="ctr"/>
                      <a:r>
                        <a:rPr lang="en-GB" sz="2400" dirty="0"/>
                        <a:t>Teamwork Evaluation </a:t>
                      </a:r>
                    </a:p>
                  </a:txBody>
                  <a:tcPr/>
                </a:tc>
                <a:tc>
                  <a:txBody>
                    <a:bodyPr/>
                    <a:lstStyle/>
                    <a:p>
                      <a:pPr algn="ctr"/>
                      <a:r>
                        <a:rPr lang="en-GB" sz="2400" dirty="0"/>
                        <a:t>Team responses. </a:t>
                      </a:r>
                    </a:p>
                  </a:txBody>
                  <a:tcPr/>
                </a:tc>
                <a:extLst>
                  <a:ext uri="{0D108BD9-81ED-4DB2-BD59-A6C34878D82A}">
                    <a16:rowId xmlns:a16="http://schemas.microsoft.com/office/drawing/2014/main" val="3160018179"/>
                  </a:ext>
                </a:extLst>
              </a:tr>
              <a:tr h="705702">
                <a:tc>
                  <a:txBody>
                    <a:bodyPr/>
                    <a:lstStyle/>
                    <a:p>
                      <a:r>
                        <a:rPr lang="en-US" dirty="0"/>
                        <a:t>Who made up your squad?</a:t>
                      </a:r>
                      <a:endParaRPr lang="en-GB" dirty="0"/>
                    </a:p>
                  </a:txBody>
                  <a:tcPr/>
                </a:tc>
                <a:tc>
                  <a:txBody>
                    <a:bodyPr/>
                    <a:lstStyle/>
                    <a:p>
                      <a:r>
                        <a:rPr lang="en-GB" dirty="0"/>
                        <a:t>5 Members</a:t>
                      </a:r>
                    </a:p>
                  </a:txBody>
                  <a:tcPr/>
                </a:tc>
                <a:extLst>
                  <a:ext uri="{0D108BD9-81ED-4DB2-BD59-A6C34878D82A}">
                    <a16:rowId xmlns:a16="http://schemas.microsoft.com/office/drawing/2014/main" val="2318373457"/>
                  </a:ext>
                </a:extLst>
              </a:tr>
              <a:tr h="7311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were your team's main advantages?</a:t>
                      </a:r>
                      <a:endParaRPr lang="en-GB" dirty="0"/>
                    </a:p>
                  </a:txBody>
                  <a:tcPr/>
                </a:tc>
                <a:tc>
                  <a:txBody>
                    <a:bodyPr/>
                    <a:lstStyle/>
                    <a:p>
                      <a:r>
                        <a:rPr lang="en-US" sz="1800" b="1" i="0" kern="1200" dirty="0">
                          <a:solidFill>
                            <a:schemeClr val="dk1"/>
                          </a:solidFill>
                          <a:effectLst/>
                          <a:latin typeface="+mn-lt"/>
                          <a:ea typeface="+mn-ea"/>
                          <a:cs typeface="+mn-cs"/>
                        </a:rPr>
                        <a:t>communication, collaboration, adaptability, creativity, and empathy</a:t>
                      </a:r>
                      <a:endParaRPr lang="en-GB" dirty="0"/>
                    </a:p>
                  </a:txBody>
                  <a:tcPr/>
                </a:tc>
                <a:extLst>
                  <a:ext uri="{0D108BD9-81ED-4DB2-BD59-A6C34878D82A}">
                    <a16:rowId xmlns:a16="http://schemas.microsoft.com/office/drawing/2014/main" val="2507276796"/>
                  </a:ext>
                </a:extLst>
              </a:tr>
              <a:tr h="16085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were the difficulties that your group overcame?</a:t>
                      </a:r>
                      <a:endParaRPr lang="en-GB" dirty="0"/>
                    </a:p>
                  </a:txBody>
                  <a:tcPr/>
                </a:tc>
                <a:tc>
                  <a:txBody>
                    <a:bodyPr/>
                    <a:lstStyle/>
                    <a:p>
                      <a:r>
                        <a:rPr lang="en-US" sz="1800" b="0" i="0" kern="1200" dirty="0">
                          <a:solidFill>
                            <a:schemeClr val="dk1"/>
                          </a:solidFill>
                          <a:effectLst/>
                          <a:latin typeface="+mn-lt"/>
                          <a:ea typeface="+mn-ea"/>
                          <a:cs typeface="+mn-cs"/>
                        </a:rPr>
                        <a:t>minimal or non-existent leadership skills.</a:t>
                      </a:r>
                    </a:p>
                    <a:p>
                      <a:r>
                        <a:rPr lang="en-US" sz="1800" b="0" i="0" kern="1200" dirty="0">
                          <a:solidFill>
                            <a:schemeClr val="dk1"/>
                          </a:solidFill>
                          <a:effectLst/>
                          <a:latin typeface="+mn-lt"/>
                          <a:ea typeface="+mn-ea"/>
                          <a:cs typeface="+mn-cs"/>
                        </a:rPr>
                        <a:t>Team members are having trust concerns.</a:t>
                      </a:r>
                    </a:p>
                    <a:p>
                      <a:r>
                        <a:rPr lang="en-US" sz="1800" b="0" i="0" kern="1200" dirty="0">
                          <a:solidFill>
                            <a:schemeClr val="dk1"/>
                          </a:solidFill>
                          <a:effectLst/>
                          <a:latin typeface="+mn-lt"/>
                          <a:ea typeface="+mn-ea"/>
                          <a:cs typeface="+mn-cs"/>
                        </a:rPr>
                        <a:t>Having trouble understanding and communicating.</a:t>
                      </a:r>
                    </a:p>
                    <a:p>
                      <a:r>
                        <a:rPr lang="en-US" sz="1800" b="0" i="0" kern="1200" dirty="0">
                          <a:solidFill>
                            <a:schemeClr val="dk1"/>
                          </a:solidFill>
                          <a:effectLst/>
                          <a:latin typeface="+mn-lt"/>
                          <a:ea typeface="+mn-ea"/>
                          <a:cs typeface="+mn-cs"/>
                        </a:rPr>
                        <a:t>Conflicts, tension, and office politics.</a:t>
                      </a:r>
                    </a:p>
                    <a:p>
                      <a:r>
                        <a:rPr lang="en-US" sz="1800" b="0" i="0" kern="1200" dirty="0">
                          <a:solidFill>
                            <a:schemeClr val="dk1"/>
                          </a:solidFill>
                          <a:effectLst/>
                          <a:latin typeface="+mn-lt"/>
                          <a:ea typeface="+mn-ea"/>
                          <a:cs typeface="+mn-cs"/>
                        </a:rPr>
                        <a:t>dull workplace conditions </a:t>
                      </a:r>
                    </a:p>
                    <a:p>
                      <a:r>
                        <a:rPr lang="en-US" sz="1800" b="0" i="0" kern="1200" dirty="0">
                          <a:solidFill>
                            <a:schemeClr val="dk1"/>
                          </a:solidFill>
                          <a:effectLst/>
                          <a:latin typeface="+mn-lt"/>
                          <a:ea typeface="+mn-ea"/>
                          <a:cs typeface="+mn-cs"/>
                        </a:rPr>
                        <a:t>confusion on the roles.</a:t>
                      </a:r>
                      <a:endParaRPr lang="en-GB" dirty="0"/>
                    </a:p>
                  </a:txBody>
                  <a:tcPr/>
                </a:tc>
                <a:extLst>
                  <a:ext uri="{0D108BD9-81ED-4DB2-BD59-A6C34878D82A}">
                    <a16:rowId xmlns:a16="http://schemas.microsoft.com/office/drawing/2014/main" val="1913256840"/>
                  </a:ext>
                </a:extLst>
              </a:tr>
              <a:tr h="7311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would you change if you had the chance to work in a team once more?</a:t>
                      </a:r>
                      <a:endParaRPr lang="en-GB" dirty="0"/>
                    </a:p>
                  </a:txBody>
                  <a:tcPr/>
                </a:tc>
                <a:tc>
                  <a:txBody>
                    <a:bodyPr/>
                    <a:lstStyle/>
                    <a:p>
                      <a:r>
                        <a:rPr lang="en-US" sz="1800" b="0" i="0" kern="1200" dirty="0">
                          <a:solidFill>
                            <a:schemeClr val="dk1"/>
                          </a:solidFill>
                          <a:effectLst/>
                          <a:latin typeface="+mn-lt"/>
                          <a:ea typeface="+mn-ea"/>
                          <a:cs typeface="+mn-cs"/>
                        </a:rPr>
                        <a:t>Turn potential weaknesses into learning opportunities</a:t>
                      </a:r>
                    </a:p>
                    <a:p>
                      <a:r>
                        <a:rPr lang="en-US" sz="1800" b="0" i="0" kern="1200" dirty="0">
                          <a:solidFill>
                            <a:schemeClr val="dk1"/>
                          </a:solidFill>
                          <a:effectLst/>
                          <a:latin typeface="+mn-lt"/>
                          <a:ea typeface="+mn-ea"/>
                          <a:cs typeface="+mn-cs"/>
                        </a:rPr>
                        <a:t>Talk about how you'd handle the situation now</a:t>
                      </a:r>
                      <a:endParaRPr lang="en-GB" dirty="0"/>
                    </a:p>
                  </a:txBody>
                  <a:tcPr/>
                </a:tc>
                <a:extLst>
                  <a:ext uri="{0D108BD9-81ED-4DB2-BD59-A6C34878D82A}">
                    <a16:rowId xmlns:a16="http://schemas.microsoft.com/office/drawing/2014/main" val="771358641"/>
                  </a:ext>
                </a:extLst>
              </a:tr>
              <a:tr h="705702">
                <a:tc>
                  <a:txBody>
                    <a:bodyPr/>
                    <a:lstStyle/>
                    <a:p>
                      <a:r>
                        <a:rPr lang="en-US" dirty="0"/>
                        <a:t>How effective do you think your team is? Out of 10?</a:t>
                      </a:r>
                      <a:endParaRPr lang="en-GB" dirty="0"/>
                    </a:p>
                  </a:txBody>
                  <a:tcPr/>
                </a:tc>
                <a:tc>
                  <a:txBody>
                    <a:bodyPr/>
                    <a:lstStyle/>
                    <a:p>
                      <a:r>
                        <a:rPr lang="en-GB" dirty="0"/>
                        <a:t> 8</a:t>
                      </a:r>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691353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07A6C98-278B-D6B1-C1F6-71B56E6F0E90}"/>
              </a:ext>
            </a:extLst>
          </p:cNvPr>
          <p:cNvSpPr>
            <a:spLocks noGrp="1"/>
          </p:cNvSpPr>
          <p:nvPr>
            <p:ph type="title"/>
          </p:nvPr>
        </p:nvSpPr>
        <p:spPr>
          <a:xfrm>
            <a:off x="2311147" y="365760"/>
            <a:ext cx="7569706" cy="1288238"/>
          </a:xfrm>
        </p:spPr>
        <p:txBody>
          <a:bodyPr anchor="ctr">
            <a:normAutofit/>
          </a:bodyPr>
          <a:lstStyle/>
          <a:p>
            <a:pPr algn="ctr"/>
            <a:r>
              <a:rPr lang="en-US" sz="4100" b="1" kern="0">
                <a:effectLst/>
                <a:latin typeface="Times New Roman" panose="02020603050405020304" pitchFamily="18" charset="0"/>
                <a:ea typeface="Times New Roman" panose="02020603050405020304" pitchFamily="18" charset="0"/>
                <a:cs typeface="Times New Roman" panose="02020603050405020304" pitchFamily="18" charset="0"/>
              </a:rPr>
              <a:t>References</a:t>
            </a:r>
            <a:br>
              <a:rPr lang="en-US" sz="4100" b="1" kern="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4100"/>
          </a:p>
        </p:txBody>
      </p:sp>
      <p:sp>
        <p:nvSpPr>
          <p:cNvPr id="3" name="Content Placeholder 2">
            <a:extLst>
              <a:ext uri="{FF2B5EF4-FFF2-40B4-BE49-F238E27FC236}">
                <a16:creationId xmlns:a16="http://schemas.microsoft.com/office/drawing/2014/main" id="{C5D38F33-F123-567D-9383-17A64D127FAA}"/>
              </a:ext>
            </a:extLst>
          </p:cNvPr>
          <p:cNvSpPr>
            <a:spLocks noGrp="1"/>
          </p:cNvSpPr>
          <p:nvPr>
            <p:ph idx="1"/>
          </p:nvPr>
        </p:nvSpPr>
        <p:spPr>
          <a:xfrm>
            <a:off x="2073103" y="1009879"/>
            <a:ext cx="8468184" cy="4024884"/>
          </a:xfrm>
        </p:spPr>
        <p:txBody>
          <a:bodyPr anchor="t">
            <a:noAutofit/>
          </a:bodyPr>
          <a:lstStyle/>
          <a:p>
            <a:pPr marL="0" marR="0" indent="0">
              <a:spcBef>
                <a:spcPts val="0"/>
              </a:spcBef>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indent="0">
              <a:spcBef>
                <a:spcPts val="0"/>
              </a:spcBef>
              <a:spcAft>
                <a:spcPts val="800"/>
              </a:spcAft>
              <a:buNone/>
            </a:pPr>
            <a:r>
              <a:rPr lang="en-US" sz="1100" spc="-10" dirty="0" err="1">
                <a:effectLst/>
                <a:latin typeface="Times New Roman" panose="02020603050405020304" pitchFamily="18" charset="0"/>
                <a:ea typeface="Calibri" panose="020F0502020204030204" pitchFamily="34" charset="0"/>
                <a:cs typeface="Times New Roman" panose="02020603050405020304" pitchFamily="18" charset="0"/>
              </a:rPr>
              <a:t>Sc</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arnati</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J. T. (2020). On becoming a team player. Team Performance Management: An International </a:t>
            </a:r>
            <a:r>
              <a:rPr lang="en-US" sz="1100" spc="-1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Journal, 7(1/2), 5-</a:t>
            </a:r>
            <a:r>
              <a:rPr lang="en-US" sz="1100" spc="15" dirty="0">
                <a:effectLst/>
                <a:latin typeface="Times New Roman" panose="02020603050405020304" pitchFamily="18" charset="0"/>
                <a:ea typeface="Calibri" panose="020F0502020204030204" pitchFamily="34" charset="0"/>
                <a:cs typeface="Times New Roman" panose="02020603050405020304" pitchFamily="18" charset="0"/>
              </a:rPr>
              <a:t>10.</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marR="0" indent="0">
              <a:spcBef>
                <a:spcPts val="0"/>
              </a:spcBef>
              <a:spcAft>
                <a:spcPts val="800"/>
              </a:spcAft>
              <a:buNone/>
            </a:pP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Tarricone</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P., &amp;  Luca,  J. (2020).    Successful teamwork:  A  case study. </a:t>
            </a:r>
          </a:p>
          <a:p>
            <a:pPr marL="0" marR="0" indent="0">
              <a:spcBef>
                <a:spcPts val="0"/>
              </a:spcBef>
              <a:spcAft>
                <a:spcPts val="8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Sheard, G.,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Kakabadse</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A. &amp;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Kakabadse</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N. (2019). Leadership Teams: Developing and Sustaining High Performance. Illustrated: Palgrave Macmillan.</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800"/>
              </a:spcAft>
              <a:buNone/>
            </a:pP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Wellins</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R.,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Byham</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W., Wilson, J. (</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2020</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Empowered Teams: Creating Self-Directed Work Groups That Improve Quality, Productivity, and Participation. New: Jersey: Jossey-Bass.</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800"/>
              </a:spcAft>
              <a:buNone/>
            </a:pP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Wesis</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D. H. (2013). Effective Team Building: The Successful office skills series. Illustrated: </a:t>
            </a:r>
            <a:r>
              <a:rPr lang="en-US" sz="1100" spc="5" dirty="0">
                <a:effectLst/>
                <a:latin typeface="Times New Roman" panose="02020603050405020304" pitchFamily="18" charset="0"/>
                <a:ea typeface="Times New Roman" panose="02020603050405020304" pitchFamily="18" charset="0"/>
                <a:cs typeface="Times New Roman" panose="02020603050405020304" pitchFamily="18" charset="0"/>
              </a:rPr>
              <a:t>AMACOM</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8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Quick, T. L. (2022). Successful Team Building. America: AMACOM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Div</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American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Mgmt</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Assn.</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8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Sheard, G.,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Kakabadse</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A. &amp;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Kakabadse</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N. (2019). Leadership Teams: Developing and Sustaining High Performance. Illustrated: Palgrave Macmillan.</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800"/>
              </a:spcAft>
              <a:buNone/>
            </a:pP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Wellins</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R., </a:t>
            </a: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Byham</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W., Wilson, J. (2021). Empowered Teams: Creating Self-Directed Work  Groups That Improve Quality, Productivity, and Participation. New: Jersey: Jossey-Bass.</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800"/>
              </a:spcAft>
              <a:buNone/>
            </a:pPr>
            <a:r>
              <a:rPr lang="en-US" sz="1100" dirty="0" err="1">
                <a:effectLst/>
                <a:latin typeface="Times New Roman" panose="02020603050405020304" pitchFamily="18" charset="0"/>
                <a:ea typeface="Times New Roman" panose="02020603050405020304" pitchFamily="18" charset="0"/>
                <a:cs typeface="Times New Roman" panose="02020603050405020304" pitchFamily="18" charset="0"/>
              </a:rPr>
              <a:t>Wesis</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D. H. (2017). Effective Team Building: The Successful office skills series. Illustrated:  </a:t>
            </a:r>
            <a:r>
              <a:rPr lang="en-US" sz="1100" spc="5" dirty="0">
                <a:effectLst/>
                <a:latin typeface="Times New Roman" panose="02020603050405020304" pitchFamily="18" charset="0"/>
                <a:ea typeface="Times New Roman" panose="02020603050405020304" pitchFamily="18" charset="0"/>
                <a:cs typeface="Times New Roman" panose="02020603050405020304" pitchFamily="18" charset="0"/>
              </a:rPr>
              <a:t>AMACOM</a:t>
            </a:r>
            <a:endParaRPr lang="en-US" sz="1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Sheard, G., </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Kakabadse</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 &amp; </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Kakabadse</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N. (2018). Leadership Teams: Developing and Sustaining High Performance. Illustrated: Palgrave Macmillan.</a:t>
            </a:r>
          </a:p>
          <a:p>
            <a:pPr marL="0" marR="0" indent="0">
              <a:spcBef>
                <a:spcPts val="0"/>
              </a:spcBef>
              <a:spcAft>
                <a:spcPts val="800"/>
              </a:spcAft>
              <a:buNone/>
            </a:pP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Wellins</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R., </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Byham</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W., Wilson, J. (2021). Empowered Teams: Creating Self-Directed Work Groups That Improve Quality, Productivity, and Participation. New: Jersey: Jossey-Bass.</a:t>
            </a:r>
          </a:p>
          <a:p>
            <a:pPr marL="0" marR="0" indent="0">
              <a:spcBef>
                <a:spcPts val="0"/>
              </a:spcBef>
              <a:spcAft>
                <a:spcPts val="800"/>
              </a:spcAft>
              <a:buNone/>
            </a:pP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Wesis</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D. H. (2020). Effective Team Building: The Successful office skills series. Illustrated: AMACOM. Adair, J. E. (2019). Effective team building: how to make a winning team. Illustrated. Pan Macmillan.	</a:t>
            </a:r>
          </a:p>
          <a:p>
            <a:pPr marL="0" marR="0" indent="0">
              <a:spcBef>
                <a:spcPts val="0"/>
              </a:spcBef>
              <a:spcAft>
                <a:spcPts val="800"/>
              </a:spcAft>
              <a:buNone/>
            </a:pP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Beyerlein</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M. M., Douglas A. Johnson, D. A. &amp; </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Beyerlein</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S. T. (2019) Virtual Teams. Volume 8, Illustrated: Emerald Group Publishing.</a:t>
            </a:r>
          </a:p>
          <a:p>
            <a:pPr marL="0" marR="0" indent="0">
              <a:spcBef>
                <a:spcPts val="0"/>
              </a:spcBef>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Cole, G. A. (2013). Management Theory And Practice.6, Illustrated. Cengage Learning EMEA. </a:t>
            </a:r>
          </a:p>
          <a:p>
            <a:pPr marL="0" marR="0" indent="0">
              <a:spcBef>
                <a:spcPts val="0"/>
              </a:spcBef>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Fisher, K. (2018). Leading self-directed work teams: a guide to developing new team leadership skills.2, Illustrated, Revised: McGraw-Hill Professional.</a:t>
            </a:r>
          </a:p>
          <a:p>
            <a:pPr marL="0" marR="0" indent="0">
              <a:spcBef>
                <a:spcPts val="0"/>
              </a:spcBef>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Manion, J., Lorimer, W. &amp; Leander, W. J. (2020). Team-based health care organization: blue print for success. Illustrated: Jones &amp; Bartlett Learning.</a:t>
            </a:r>
          </a:p>
          <a:p>
            <a:pPr marL="0" indent="0">
              <a:buNone/>
            </a:pPr>
            <a:endParaRPr lang="en-US" sz="1100" dirty="0"/>
          </a:p>
        </p:txBody>
      </p:sp>
    </p:spTree>
    <p:extLst>
      <p:ext uri="{BB962C8B-B14F-4D97-AF65-F5344CB8AC3E}">
        <p14:creationId xmlns:p14="http://schemas.microsoft.com/office/powerpoint/2010/main" val="25009837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TotalTime>
  <Words>1415</Words>
  <Application>Microsoft Office PowerPoint</Application>
  <PresentationFormat>Widescreen</PresentationFormat>
  <Paragraphs>82</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Symbol</vt:lpstr>
      <vt:lpstr>Times New Roman</vt:lpstr>
      <vt:lpstr>Office Theme</vt:lpstr>
      <vt:lpstr>Effective Team Working  And Communication Marius Tascu Student nr: 2121173  </vt:lpstr>
      <vt:lpstr>Introduction </vt:lpstr>
      <vt:lpstr>advantages of efficient communication for Tom</vt:lpstr>
      <vt:lpstr>Communication Theories and  model(s) should Tom employ</vt:lpstr>
      <vt:lpstr>Communication Models </vt:lpstr>
      <vt:lpstr>Interactive model of communication </vt:lpstr>
      <vt:lpstr>Transaction model of communication </vt:lpstr>
      <vt:lpstr>Communication hurdles have negatively impacted the project team </vt:lpstr>
      <vt:lpstr>The communication channels Tom will utilize to improve communication-interpersonal communication </vt:lpstr>
      <vt:lpstr>Written communication formats </vt:lpstr>
      <vt:lpstr>Conclusion </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  And Communication Marius Tascu Student nr: 2121173  </dc:title>
  <cp:lastModifiedBy>Marius-Alexandru LILE (119907)</cp:lastModifiedBy>
  <cp:revision>1</cp:revision>
  <dcterms:created xsi:type="dcterms:W3CDTF">2022-11-06T02:37:18Z</dcterms:created>
  <dcterms:modified xsi:type="dcterms:W3CDTF">2022-11-12T14:51:24Z</dcterms:modified>
</cp:coreProperties>
</file>