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handoutMasterIdLst>
    <p:handoutMasterId r:id="rId13"/>
  </p:handoutMasterIdLst>
  <p:sldIdLst>
    <p:sldId id="256" r:id="rId2"/>
    <p:sldId id="257" r:id="rId3"/>
    <p:sldId id="258" r:id="rId4"/>
    <p:sldId id="264" r:id="rId5"/>
    <p:sldId id="261" r:id="rId6"/>
    <p:sldId id="263" r:id="rId7"/>
    <p:sldId id="265" r:id="rId8"/>
    <p:sldId id="259" r:id="rId9"/>
    <p:sldId id="260" r:id="rId10"/>
    <p:sldId id="266" r:id="rId11"/>
    <p:sldId id="262" r:id="rId12"/>
  </p:sldIdLst>
  <p:sldSz cx="12192000" cy="6858000"/>
  <p:notesSz cx="6889750" cy="100155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412" autoAdjust="0"/>
    <p:restoredTop sz="94660"/>
  </p:normalViewPr>
  <p:slideViewPr>
    <p:cSldViewPr snapToGrid="0">
      <p:cViewPr varScale="1">
        <p:scale>
          <a:sx n="72" d="100"/>
          <a:sy n="72" d="100"/>
        </p:scale>
        <p:origin x="68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50C3EF-AD5A-44AD-A646-E7266C44AF5D}" type="doc">
      <dgm:prSet loTypeId="urn:microsoft.com/office/officeart/2008/layout/LinedLis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C93DCCB9-1C41-414C-A8FC-74028020E120}">
      <dgm:prSet/>
      <dgm:spPr/>
      <dgm:t>
        <a:bodyPr/>
        <a:lstStyle/>
        <a:p>
          <a:r>
            <a:rPr lang="en-GB" dirty="0"/>
            <a:t>O </a:t>
          </a:r>
          <a:r>
            <a:rPr lang="en-GB" dirty="0" err="1"/>
            <a:t>ganlyniad</a:t>
          </a:r>
          <a:r>
            <a:rPr lang="en-GB" dirty="0"/>
            <a:t>, </a:t>
          </a:r>
          <a:r>
            <a:rPr lang="en-GB" dirty="0" err="1"/>
            <a:t>mae’n</a:t>
          </a:r>
          <a:r>
            <a:rPr lang="en-GB" dirty="0"/>
            <a:t> </a:t>
          </a:r>
          <a:r>
            <a:rPr lang="en-GB" dirty="0" err="1"/>
            <a:t>amlwg</a:t>
          </a:r>
          <a:r>
            <a:rPr lang="en-GB" dirty="0"/>
            <a:t> bod y </a:t>
          </a:r>
          <a:r>
            <a:rPr lang="en-GB" dirty="0" err="1"/>
            <a:t>symudiad</a:t>
          </a:r>
          <a:r>
            <a:rPr lang="en-GB" dirty="0"/>
            <a:t> </a:t>
          </a:r>
          <a:r>
            <a:rPr lang="en-GB" dirty="0" err="1"/>
            <a:t>Iddewiaeth</a:t>
          </a:r>
          <a:r>
            <a:rPr lang="en-GB" dirty="0"/>
            <a:t> </a:t>
          </a:r>
          <a:r>
            <a:rPr lang="en-GB" dirty="0" err="1"/>
            <a:t>Uniongred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bwysig</a:t>
          </a:r>
          <a:r>
            <a:rPr lang="en-GB" dirty="0"/>
            <a:t> </a:t>
          </a:r>
          <a:r>
            <a:rPr lang="en-GB" dirty="0" err="1"/>
            <a:t>iawn</a:t>
          </a:r>
          <a:r>
            <a:rPr lang="en-GB" dirty="0"/>
            <a:t> ac </a:t>
          </a:r>
          <a:r>
            <a:rPr lang="en-GB" dirty="0" err="1"/>
            <a:t>wedi</a:t>
          </a:r>
          <a:r>
            <a:rPr lang="en-GB" dirty="0"/>
            <a:t> </a:t>
          </a:r>
          <a:r>
            <a:rPr lang="en-GB" dirty="0" err="1"/>
            <a:t>cael</a:t>
          </a:r>
          <a:r>
            <a:rPr lang="en-GB" dirty="0"/>
            <a:t> </a:t>
          </a:r>
          <a:r>
            <a:rPr lang="en-GB" dirty="0" err="1"/>
            <a:t>dylanwad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yr</a:t>
          </a:r>
          <a:r>
            <a:rPr lang="en-GB" dirty="0"/>
            <a:t> unfed </a:t>
          </a:r>
          <a:r>
            <a:rPr lang="en-GB" dirty="0" err="1"/>
            <a:t>ganrif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hugain</a:t>
          </a:r>
          <a:r>
            <a:rPr lang="en-GB" dirty="0"/>
            <a:t>, </a:t>
          </a:r>
          <a:r>
            <a:rPr lang="en-GB" dirty="0" err="1"/>
            <a:t>gan</a:t>
          </a:r>
          <a:r>
            <a:rPr lang="en-GB" dirty="0"/>
            <a:t> </a:t>
          </a:r>
          <a:r>
            <a:rPr lang="en-GB" dirty="0" err="1"/>
            <a:t>ddechrau</a:t>
          </a:r>
          <a:r>
            <a:rPr lang="en-GB" dirty="0"/>
            <a:t> </a:t>
          </a:r>
          <a:r>
            <a:rPr lang="en-GB" dirty="0" err="1"/>
            <a:t>gyda</a:t>
          </a:r>
          <a:r>
            <a:rPr lang="en-GB" dirty="0"/>
            <a:t> Samson Raphael Hirsh, a </a:t>
          </a:r>
          <a:r>
            <a:rPr lang="en-GB" dirty="0" err="1"/>
            <a:t>chreu’r</a:t>
          </a:r>
          <a:r>
            <a:rPr lang="en-GB" dirty="0"/>
            <a:t> </a:t>
          </a:r>
          <a:r>
            <a:rPr lang="en-GB" dirty="0" err="1"/>
            <a:t>gr</a:t>
          </a:r>
          <a:r>
            <a:rPr lang="en-GB" dirty="0" err="1">
              <a:latin typeface="Calibri" panose="020F0502020204030204" pitchFamily="34" charset="0"/>
              <a:cs typeface="Calibri" panose="020F0502020204030204" pitchFamily="34" charset="0"/>
            </a:rPr>
            <a:t>ŵ</a:t>
          </a:r>
          <a:r>
            <a:rPr lang="en-GB" dirty="0" err="1"/>
            <a:t>p</a:t>
          </a:r>
          <a:r>
            <a:rPr lang="en-GB" dirty="0"/>
            <a:t> </a:t>
          </a:r>
          <a:r>
            <a:rPr lang="en-GB" dirty="0" err="1"/>
            <a:t>newydd</a:t>
          </a:r>
          <a:r>
            <a:rPr lang="en-GB" dirty="0"/>
            <a:t> ‘</a:t>
          </a:r>
          <a:r>
            <a:rPr lang="en-GB" dirty="0" err="1"/>
            <a:t>Uniongrededd</a:t>
          </a:r>
          <a:r>
            <a:rPr lang="en-GB" dirty="0"/>
            <a:t> Modern’</a:t>
          </a:r>
          <a:endParaRPr lang="en-US" dirty="0"/>
        </a:p>
      </dgm:t>
    </dgm:pt>
    <dgm:pt modelId="{F630047D-BEE5-41CA-A73F-34F16DEFFAD9}" type="parTrans" cxnId="{60F89097-DA7B-46DB-B3DD-D499D82447DA}">
      <dgm:prSet/>
      <dgm:spPr/>
      <dgm:t>
        <a:bodyPr/>
        <a:lstStyle/>
        <a:p>
          <a:endParaRPr lang="en-US"/>
        </a:p>
      </dgm:t>
    </dgm:pt>
    <dgm:pt modelId="{EB42B932-67B5-4CF9-A95B-D9B02B57188F}" type="sibTrans" cxnId="{60F89097-DA7B-46DB-B3DD-D499D82447DA}">
      <dgm:prSet/>
      <dgm:spPr/>
      <dgm:t>
        <a:bodyPr/>
        <a:lstStyle/>
        <a:p>
          <a:endParaRPr lang="en-US"/>
        </a:p>
      </dgm:t>
    </dgm:pt>
    <dgm:pt modelId="{D9417720-7B3D-44C0-AFCB-DC6FDFD9C41E}">
      <dgm:prSet/>
      <dgm:spPr/>
      <dgm:t>
        <a:bodyPr/>
        <a:lstStyle/>
        <a:p>
          <a:r>
            <a:rPr lang="en-GB" dirty="0"/>
            <a:t>Ond </a:t>
          </a:r>
          <a:r>
            <a:rPr lang="en-GB" dirty="0" err="1"/>
            <a:t>ers</a:t>
          </a:r>
          <a:r>
            <a:rPr lang="en-GB" dirty="0"/>
            <a:t> </a:t>
          </a:r>
          <a:r>
            <a:rPr lang="en-GB" dirty="0" err="1"/>
            <a:t>hynny</a:t>
          </a:r>
          <a:r>
            <a:rPr lang="en-GB" dirty="0"/>
            <a:t>, </a:t>
          </a:r>
          <a:r>
            <a:rPr lang="en-GB" dirty="0" err="1"/>
            <a:t>mae</a:t>
          </a:r>
          <a:r>
            <a:rPr lang="en-GB" dirty="0"/>
            <a:t> </a:t>
          </a:r>
          <a:r>
            <a:rPr lang="en-GB" dirty="0" err="1"/>
            <a:t>Iddewiaeth</a:t>
          </a:r>
          <a:r>
            <a:rPr lang="en-GB" dirty="0"/>
            <a:t> </a:t>
          </a:r>
          <a:r>
            <a:rPr lang="en-GB" dirty="0" err="1"/>
            <a:t>wedi</a:t>
          </a:r>
          <a:r>
            <a:rPr lang="en-GB" dirty="0"/>
            <a:t> </a:t>
          </a:r>
          <a:r>
            <a:rPr lang="en-GB" dirty="0" err="1"/>
            <a:t>wynebu</a:t>
          </a:r>
          <a:r>
            <a:rPr lang="en-GB" dirty="0"/>
            <a:t> </a:t>
          </a:r>
          <a:r>
            <a:rPr lang="en-GB" dirty="0" err="1"/>
            <a:t>llawer</a:t>
          </a:r>
          <a:r>
            <a:rPr lang="en-GB" dirty="0"/>
            <a:t> o </a:t>
          </a:r>
          <a:r>
            <a:rPr lang="en-GB" dirty="0" err="1"/>
            <a:t>sialensiau</a:t>
          </a:r>
          <a:r>
            <a:rPr lang="en-GB" dirty="0"/>
            <a:t>;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enwedig</a:t>
          </a:r>
          <a:r>
            <a:rPr lang="en-GB" dirty="0"/>
            <a:t> </a:t>
          </a:r>
          <a:r>
            <a:rPr lang="en-GB" dirty="0" err="1"/>
            <a:t>yr</a:t>
          </a:r>
          <a:r>
            <a:rPr lang="en-GB" dirty="0"/>
            <a:t> </a:t>
          </a:r>
          <a:r>
            <a:rPr lang="en-GB" dirty="0" err="1"/>
            <a:t>Holocost</a:t>
          </a:r>
          <a:r>
            <a:rPr lang="en-GB" dirty="0"/>
            <a:t>. </a:t>
          </a:r>
          <a:r>
            <a:rPr lang="en-GB" dirty="0" err="1"/>
            <a:t>Er</a:t>
          </a:r>
          <a:r>
            <a:rPr lang="en-GB" dirty="0"/>
            <a:t> bod </a:t>
          </a:r>
          <a:r>
            <a:rPr lang="en-GB" dirty="0" err="1"/>
            <a:t>llawer</a:t>
          </a:r>
          <a:r>
            <a:rPr lang="en-GB" dirty="0"/>
            <a:t> o Iddewon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colli</a:t>
          </a:r>
          <a:r>
            <a:rPr lang="en-GB" dirty="0"/>
            <a:t> </a:t>
          </a:r>
          <a:r>
            <a:rPr lang="en-GB" dirty="0" err="1"/>
            <a:t>eu</a:t>
          </a:r>
          <a:r>
            <a:rPr lang="en-GB" dirty="0"/>
            <a:t> </a:t>
          </a:r>
          <a:r>
            <a:rPr lang="en-GB" dirty="0" err="1"/>
            <a:t>ffydd</a:t>
          </a:r>
          <a:r>
            <a:rPr lang="en-GB" dirty="0"/>
            <a:t>, </a:t>
          </a:r>
          <a:r>
            <a:rPr lang="en-GB" dirty="0" err="1"/>
            <a:t>mae'n</a:t>
          </a:r>
          <a:r>
            <a:rPr lang="en-GB" dirty="0"/>
            <a:t> </a:t>
          </a:r>
          <a:r>
            <a:rPr lang="en-GB" dirty="0" err="1"/>
            <a:t>amlwg</a:t>
          </a:r>
          <a:r>
            <a:rPr lang="en-GB" dirty="0"/>
            <a:t> bod </a:t>
          </a:r>
          <a:r>
            <a:rPr lang="en-GB" dirty="0" err="1"/>
            <a:t>Iddewiaeth</a:t>
          </a:r>
          <a:r>
            <a:rPr lang="en-GB" dirty="0"/>
            <a:t> </a:t>
          </a:r>
          <a:r>
            <a:rPr lang="en-GB" dirty="0" err="1"/>
            <a:t>Uniongred</a:t>
          </a:r>
          <a:r>
            <a:rPr lang="en-GB" dirty="0"/>
            <a:t> </a:t>
          </a:r>
          <a:r>
            <a:rPr lang="en-GB" dirty="0" err="1"/>
            <a:t>heddiw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grefydd</a:t>
          </a:r>
          <a:r>
            <a:rPr lang="en-GB" dirty="0"/>
            <a:t> </a:t>
          </a:r>
          <a:r>
            <a:rPr lang="en-GB" dirty="0" err="1"/>
            <a:t>gryf</a:t>
          </a:r>
          <a:r>
            <a:rPr lang="en-GB" dirty="0"/>
            <a:t> a </a:t>
          </a:r>
          <a:r>
            <a:rPr lang="en-GB" dirty="0" err="1"/>
            <a:t>ffyniannus</a:t>
          </a:r>
          <a:r>
            <a:rPr lang="en-GB" dirty="0"/>
            <a:t>,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ôl</a:t>
          </a:r>
          <a:r>
            <a:rPr lang="en-GB" dirty="0"/>
            <a:t> y Census. </a:t>
          </a:r>
          <a:endParaRPr lang="en-US" dirty="0"/>
        </a:p>
      </dgm:t>
    </dgm:pt>
    <dgm:pt modelId="{0168C3DF-5057-478B-8926-BC83A5DF7DA0}" type="parTrans" cxnId="{09498EF3-3C5B-427B-9EFC-A9781B97DB69}">
      <dgm:prSet/>
      <dgm:spPr/>
      <dgm:t>
        <a:bodyPr/>
        <a:lstStyle/>
        <a:p>
          <a:endParaRPr lang="en-US"/>
        </a:p>
      </dgm:t>
    </dgm:pt>
    <dgm:pt modelId="{5280A172-22A8-4E4B-8767-7E9AAA86A856}" type="sibTrans" cxnId="{09498EF3-3C5B-427B-9EFC-A9781B97DB69}">
      <dgm:prSet/>
      <dgm:spPr/>
      <dgm:t>
        <a:bodyPr/>
        <a:lstStyle/>
        <a:p>
          <a:endParaRPr lang="en-US"/>
        </a:p>
      </dgm:t>
    </dgm:pt>
    <dgm:pt modelId="{A93506ED-93B9-4D65-9A27-640D5ECE6193}">
      <dgm:prSet/>
      <dgm:spPr/>
      <dgm:t>
        <a:bodyPr/>
        <a:lstStyle/>
        <a:p>
          <a:r>
            <a:rPr lang="en-GB" dirty="0"/>
            <a:t>Fodd </a:t>
          </a:r>
          <a:r>
            <a:rPr lang="en-GB" dirty="0" err="1"/>
            <a:t>bynnag</a:t>
          </a:r>
          <a:r>
            <a:rPr lang="en-GB" dirty="0"/>
            <a:t>, </a:t>
          </a:r>
          <a:r>
            <a:rPr lang="en-GB" dirty="0" err="1"/>
            <a:t>hyd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oed</a:t>
          </a:r>
          <a:r>
            <a:rPr lang="en-GB" dirty="0"/>
            <a:t> </a:t>
          </a:r>
          <a:r>
            <a:rPr lang="en-GB" dirty="0" err="1"/>
            <a:t>heddiw</a:t>
          </a:r>
          <a:r>
            <a:rPr lang="en-GB" dirty="0"/>
            <a:t> </a:t>
          </a:r>
          <a:r>
            <a:rPr lang="en-GB" dirty="0" err="1"/>
            <a:t>mae</a:t>
          </a:r>
          <a:r>
            <a:rPr lang="en-GB" dirty="0"/>
            <a:t> </a:t>
          </a:r>
          <a:r>
            <a:rPr lang="en-GB" dirty="0" err="1"/>
            <a:t>yna</a:t>
          </a:r>
          <a:r>
            <a:rPr lang="en-GB" dirty="0"/>
            <a:t> </a:t>
          </a:r>
          <a:r>
            <a:rPr lang="en-GB" dirty="0" err="1"/>
            <a:t>lawer</a:t>
          </a:r>
          <a:r>
            <a:rPr lang="en-GB" dirty="0"/>
            <a:t> o </a:t>
          </a:r>
          <a:r>
            <a:rPr lang="en-GB" dirty="0" err="1"/>
            <a:t>heriau</a:t>
          </a:r>
          <a:r>
            <a:rPr lang="en-GB" dirty="0"/>
            <a:t> y </a:t>
          </a:r>
          <a:r>
            <a:rPr lang="en-GB" dirty="0" err="1"/>
            <a:t>mae'n</a:t>
          </a:r>
          <a:r>
            <a:rPr lang="en-GB" dirty="0"/>
            <a:t> </a:t>
          </a:r>
          <a:r>
            <a:rPr lang="en-GB" dirty="0" err="1"/>
            <a:t>rhaid</a:t>
          </a:r>
          <a:r>
            <a:rPr lang="en-GB" dirty="0"/>
            <a:t> I Iddewon </a:t>
          </a:r>
          <a:r>
            <a:rPr lang="en-GB" dirty="0" err="1"/>
            <a:t>Uniongred</a:t>
          </a:r>
          <a:r>
            <a:rPr lang="en-GB" dirty="0"/>
            <a:t> </a:t>
          </a:r>
          <a:r>
            <a:rPr lang="en-GB" dirty="0" err="1"/>
            <a:t>eu</a:t>
          </a:r>
          <a:r>
            <a:rPr lang="en-GB" dirty="0"/>
            <a:t> </a:t>
          </a:r>
          <a:r>
            <a:rPr lang="en-GB" dirty="0" err="1"/>
            <a:t>hwynebu</a:t>
          </a:r>
          <a:r>
            <a:rPr lang="en-GB" dirty="0"/>
            <a:t>,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enwedig</a:t>
          </a:r>
          <a:r>
            <a:rPr lang="en-GB" dirty="0"/>
            <a:t> </a:t>
          </a:r>
          <a:r>
            <a:rPr lang="en-GB" dirty="0" err="1"/>
            <a:t>ym</a:t>
          </a:r>
          <a:r>
            <a:rPr lang="en-GB" dirty="0"/>
            <a:t> </a:t>
          </a:r>
          <a:r>
            <a:rPr lang="en-GB" dirty="0" err="1"/>
            <a:t>Mhrydain</a:t>
          </a:r>
          <a:r>
            <a:rPr lang="en-GB" dirty="0"/>
            <a:t>, </a:t>
          </a:r>
          <a:r>
            <a:rPr lang="en-GB" dirty="0" err="1"/>
            <a:t>e.e</a:t>
          </a:r>
          <a:r>
            <a:rPr lang="en-GB" dirty="0"/>
            <a:t>. </a:t>
          </a:r>
          <a:r>
            <a:rPr lang="en-GB" dirty="0" err="1"/>
            <a:t>cadw’r</a:t>
          </a:r>
          <a:r>
            <a:rPr lang="en-GB" dirty="0"/>
            <a:t> </a:t>
          </a:r>
          <a:r>
            <a:rPr lang="en-GB" dirty="0" err="1"/>
            <a:t>rheolau</a:t>
          </a:r>
          <a:r>
            <a:rPr lang="en-GB" dirty="0"/>
            <a:t> Kashrut. </a:t>
          </a:r>
          <a:endParaRPr lang="en-US" dirty="0"/>
        </a:p>
      </dgm:t>
    </dgm:pt>
    <dgm:pt modelId="{0180EBD5-284B-4F5F-9D35-11B4EC8857E5}" type="parTrans" cxnId="{CF3E9174-06B4-4BF0-9FF1-00AEA36E1E9C}">
      <dgm:prSet/>
      <dgm:spPr/>
      <dgm:t>
        <a:bodyPr/>
        <a:lstStyle/>
        <a:p>
          <a:endParaRPr lang="en-US"/>
        </a:p>
      </dgm:t>
    </dgm:pt>
    <dgm:pt modelId="{BB542698-FB8C-4B14-8EC6-6B70A971BF25}" type="sibTrans" cxnId="{CF3E9174-06B4-4BF0-9FF1-00AEA36E1E9C}">
      <dgm:prSet/>
      <dgm:spPr/>
      <dgm:t>
        <a:bodyPr/>
        <a:lstStyle/>
        <a:p>
          <a:endParaRPr lang="en-US"/>
        </a:p>
      </dgm:t>
    </dgm:pt>
    <dgm:pt modelId="{6C6E7D2A-6F0B-4C1E-90C4-CCD3F13049D8}">
      <dgm:prSet/>
      <dgm:spPr/>
      <dgm:t>
        <a:bodyPr/>
        <a:lstStyle/>
        <a:p>
          <a:r>
            <a:rPr lang="en-GB" dirty="0"/>
            <a:t>Serch </a:t>
          </a:r>
          <a:r>
            <a:rPr lang="en-GB" dirty="0" err="1"/>
            <a:t>hynny</a:t>
          </a:r>
          <a:r>
            <a:rPr lang="en-GB" dirty="0"/>
            <a:t>, </a:t>
          </a:r>
          <a:r>
            <a:rPr lang="en-GB" dirty="0" err="1"/>
            <a:t>mae'n</a:t>
          </a:r>
          <a:r>
            <a:rPr lang="en-GB" dirty="0"/>
            <a:t> </a:t>
          </a:r>
          <a:r>
            <a:rPr lang="en-GB" dirty="0" err="1"/>
            <a:t>amlwg</a:t>
          </a:r>
          <a:r>
            <a:rPr lang="en-GB" dirty="0"/>
            <a:t> bod </a:t>
          </a:r>
          <a:r>
            <a:rPr lang="en-GB" dirty="0" err="1"/>
            <a:t>Iddewiaeth</a:t>
          </a:r>
          <a:r>
            <a:rPr lang="en-GB" dirty="0"/>
            <a:t> </a:t>
          </a:r>
          <a:r>
            <a:rPr lang="en-GB" dirty="0" err="1"/>
            <a:t>Uniongred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ymdrechu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gadw'r</a:t>
          </a:r>
          <a:r>
            <a:rPr lang="en-GB" dirty="0"/>
            <a:t> 613 Mitzvot </a:t>
          </a:r>
          <a:r>
            <a:rPr lang="en-GB" dirty="0" err="1"/>
            <a:t>hyd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oed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y </a:t>
          </a:r>
          <a:r>
            <a:rPr lang="en-GB" dirty="0" err="1"/>
            <a:t>sefyllfaoedd</a:t>
          </a:r>
          <a:r>
            <a:rPr lang="en-GB" dirty="0"/>
            <a:t> </a:t>
          </a:r>
          <a:r>
            <a:rPr lang="en-GB" dirty="0" err="1"/>
            <a:t>anoddaf</a:t>
          </a:r>
          <a:r>
            <a:rPr lang="en-GB" dirty="0"/>
            <a:t>, </a:t>
          </a:r>
          <a:r>
            <a:rPr lang="cy-GB" dirty="0"/>
            <a:t>gan ddangos eu harwyddocâd a'u dylanwad yn ein cymdeithas heddiw.</a:t>
          </a:r>
          <a:endParaRPr lang="en-US" dirty="0"/>
        </a:p>
      </dgm:t>
    </dgm:pt>
    <dgm:pt modelId="{6ECE3567-EE6E-479C-A3DE-17A431F15E20}" type="parTrans" cxnId="{C52A7787-45A4-45DE-B1A5-A08572A91C71}">
      <dgm:prSet/>
      <dgm:spPr/>
      <dgm:t>
        <a:bodyPr/>
        <a:lstStyle/>
        <a:p>
          <a:endParaRPr lang="en-US"/>
        </a:p>
      </dgm:t>
    </dgm:pt>
    <dgm:pt modelId="{58F8BA20-E981-4004-B011-85786AA0E544}" type="sibTrans" cxnId="{C52A7787-45A4-45DE-B1A5-A08572A91C71}">
      <dgm:prSet/>
      <dgm:spPr/>
      <dgm:t>
        <a:bodyPr/>
        <a:lstStyle/>
        <a:p>
          <a:endParaRPr lang="en-US"/>
        </a:p>
      </dgm:t>
    </dgm:pt>
    <dgm:pt modelId="{1A52D34E-0EFE-454D-9371-C7D386F30637}" type="pres">
      <dgm:prSet presAssocID="{AF50C3EF-AD5A-44AD-A646-E7266C44AF5D}" presName="vert0" presStyleCnt="0">
        <dgm:presLayoutVars>
          <dgm:dir/>
          <dgm:animOne val="branch"/>
          <dgm:animLvl val="lvl"/>
        </dgm:presLayoutVars>
      </dgm:prSet>
      <dgm:spPr/>
    </dgm:pt>
    <dgm:pt modelId="{B7DF78C5-E954-40D7-97AD-531EF7EDEB32}" type="pres">
      <dgm:prSet presAssocID="{C93DCCB9-1C41-414C-A8FC-74028020E120}" presName="thickLine" presStyleLbl="alignNode1" presStyleIdx="0" presStyleCnt="4"/>
      <dgm:spPr/>
    </dgm:pt>
    <dgm:pt modelId="{E57C9A18-DCBB-480E-80AE-A4D862DA49E7}" type="pres">
      <dgm:prSet presAssocID="{C93DCCB9-1C41-414C-A8FC-74028020E120}" presName="horz1" presStyleCnt="0"/>
      <dgm:spPr/>
    </dgm:pt>
    <dgm:pt modelId="{21F68BBB-850C-4188-AA6B-DB4D225B8DE3}" type="pres">
      <dgm:prSet presAssocID="{C93DCCB9-1C41-414C-A8FC-74028020E120}" presName="tx1" presStyleLbl="revTx" presStyleIdx="0" presStyleCnt="4"/>
      <dgm:spPr/>
    </dgm:pt>
    <dgm:pt modelId="{3CF8736A-5C7F-418A-B048-A5730A02D8DC}" type="pres">
      <dgm:prSet presAssocID="{C93DCCB9-1C41-414C-A8FC-74028020E120}" presName="vert1" presStyleCnt="0"/>
      <dgm:spPr/>
    </dgm:pt>
    <dgm:pt modelId="{CE042580-F92F-4C10-B634-D4C596BFC7BA}" type="pres">
      <dgm:prSet presAssocID="{D9417720-7B3D-44C0-AFCB-DC6FDFD9C41E}" presName="thickLine" presStyleLbl="alignNode1" presStyleIdx="1" presStyleCnt="4"/>
      <dgm:spPr/>
    </dgm:pt>
    <dgm:pt modelId="{02624705-B9FA-4516-A51B-3347449B4AFF}" type="pres">
      <dgm:prSet presAssocID="{D9417720-7B3D-44C0-AFCB-DC6FDFD9C41E}" presName="horz1" presStyleCnt="0"/>
      <dgm:spPr/>
    </dgm:pt>
    <dgm:pt modelId="{19CB579E-86D4-4E8E-AE30-1B4AAF31D85A}" type="pres">
      <dgm:prSet presAssocID="{D9417720-7B3D-44C0-AFCB-DC6FDFD9C41E}" presName="tx1" presStyleLbl="revTx" presStyleIdx="1" presStyleCnt="4"/>
      <dgm:spPr/>
    </dgm:pt>
    <dgm:pt modelId="{6153FB01-2145-4EBE-B7C7-853368AAB8EA}" type="pres">
      <dgm:prSet presAssocID="{D9417720-7B3D-44C0-AFCB-DC6FDFD9C41E}" presName="vert1" presStyleCnt="0"/>
      <dgm:spPr/>
    </dgm:pt>
    <dgm:pt modelId="{56A3F793-AD90-4DBF-BB26-35FB10C77D14}" type="pres">
      <dgm:prSet presAssocID="{A93506ED-93B9-4D65-9A27-640D5ECE6193}" presName="thickLine" presStyleLbl="alignNode1" presStyleIdx="2" presStyleCnt="4"/>
      <dgm:spPr/>
    </dgm:pt>
    <dgm:pt modelId="{81AA2D6C-8C1A-4C4D-ACBF-455390DF03B7}" type="pres">
      <dgm:prSet presAssocID="{A93506ED-93B9-4D65-9A27-640D5ECE6193}" presName="horz1" presStyleCnt="0"/>
      <dgm:spPr/>
    </dgm:pt>
    <dgm:pt modelId="{25B55574-B902-4B39-853D-23E00B1E391F}" type="pres">
      <dgm:prSet presAssocID="{A93506ED-93B9-4D65-9A27-640D5ECE6193}" presName="tx1" presStyleLbl="revTx" presStyleIdx="2" presStyleCnt="4"/>
      <dgm:spPr/>
    </dgm:pt>
    <dgm:pt modelId="{0750B611-CC1A-44C1-9746-B52A0F98A889}" type="pres">
      <dgm:prSet presAssocID="{A93506ED-93B9-4D65-9A27-640D5ECE6193}" presName="vert1" presStyleCnt="0"/>
      <dgm:spPr/>
    </dgm:pt>
    <dgm:pt modelId="{F175D61F-E8EC-426F-B708-1AA7867AF52A}" type="pres">
      <dgm:prSet presAssocID="{6C6E7D2A-6F0B-4C1E-90C4-CCD3F13049D8}" presName="thickLine" presStyleLbl="alignNode1" presStyleIdx="3" presStyleCnt="4"/>
      <dgm:spPr/>
    </dgm:pt>
    <dgm:pt modelId="{DDF1590E-11F4-4A82-BA2E-9C5432A00537}" type="pres">
      <dgm:prSet presAssocID="{6C6E7D2A-6F0B-4C1E-90C4-CCD3F13049D8}" presName="horz1" presStyleCnt="0"/>
      <dgm:spPr/>
    </dgm:pt>
    <dgm:pt modelId="{3554EF02-F0D6-4B4C-8568-02433567EC02}" type="pres">
      <dgm:prSet presAssocID="{6C6E7D2A-6F0B-4C1E-90C4-CCD3F13049D8}" presName="tx1" presStyleLbl="revTx" presStyleIdx="3" presStyleCnt="4"/>
      <dgm:spPr/>
    </dgm:pt>
    <dgm:pt modelId="{63852374-1AEC-4A22-A136-FFC6A3C10DB1}" type="pres">
      <dgm:prSet presAssocID="{6C6E7D2A-6F0B-4C1E-90C4-CCD3F13049D8}" presName="vert1" presStyleCnt="0"/>
      <dgm:spPr/>
    </dgm:pt>
  </dgm:ptLst>
  <dgm:cxnLst>
    <dgm:cxn modelId="{CF3E9174-06B4-4BF0-9FF1-00AEA36E1E9C}" srcId="{AF50C3EF-AD5A-44AD-A646-E7266C44AF5D}" destId="{A93506ED-93B9-4D65-9A27-640D5ECE6193}" srcOrd="2" destOrd="0" parTransId="{0180EBD5-284B-4F5F-9D35-11B4EC8857E5}" sibTransId="{BB542698-FB8C-4B14-8EC6-6B70A971BF25}"/>
    <dgm:cxn modelId="{CE484777-6B69-43C9-B96F-54B2286DDE9D}" type="presOf" srcId="{6C6E7D2A-6F0B-4C1E-90C4-CCD3F13049D8}" destId="{3554EF02-F0D6-4B4C-8568-02433567EC02}" srcOrd="0" destOrd="0" presId="urn:microsoft.com/office/officeart/2008/layout/LinedList"/>
    <dgm:cxn modelId="{CA06A181-2928-4708-80A8-9A6DD7B29D21}" type="presOf" srcId="{A93506ED-93B9-4D65-9A27-640D5ECE6193}" destId="{25B55574-B902-4B39-853D-23E00B1E391F}" srcOrd="0" destOrd="0" presId="urn:microsoft.com/office/officeart/2008/layout/LinedList"/>
    <dgm:cxn modelId="{C52A7787-45A4-45DE-B1A5-A08572A91C71}" srcId="{AF50C3EF-AD5A-44AD-A646-E7266C44AF5D}" destId="{6C6E7D2A-6F0B-4C1E-90C4-CCD3F13049D8}" srcOrd="3" destOrd="0" parTransId="{6ECE3567-EE6E-479C-A3DE-17A431F15E20}" sibTransId="{58F8BA20-E981-4004-B011-85786AA0E544}"/>
    <dgm:cxn modelId="{ED5CED8F-070A-48EA-B8AD-605F154DA4BC}" type="presOf" srcId="{C93DCCB9-1C41-414C-A8FC-74028020E120}" destId="{21F68BBB-850C-4188-AA6B-DB4D225B8DE3}" srcOrd="0" destOrd="0" presId="urn:microsoft.com/office/officeart/2008/layout/LinedList"/>
    <dgm:cxn modelId="{60F89097-DA7B-46DB-B3DD-D499D82447DA}" srcId="{AF50C3EF-AD5A-44AD-A646-E7266C44AF5D}" destId="{C93DCCB9-1C41-414C-A8FC-74028020E120}" srcOrd="0" destOrd="0" parTransId="{F630047D-BEE5-41CA-A73F-34F16DEFFAD9}" sibTransId="{EB42B932-67B5-4CF9-A95B-D9B02B57188F}"/>
    <dgm:cxn modelId="{48517DBA-DF2B-4430-9D76-0D0E68F71F99}" type="presOf" srcId="{AF50C3EF-AD5A-44AD-A646-E7266C44AF5D}" destId="{1A52D34E-0EFE-454D-9371-C7D386F30637}" srcOrd="0" destOrd="0" presId="urn:microsoft.com/office/officeart/2008/layout/LinedList"/>
    <dgm:cxn modelId="{65757DED-9A6A-40D6-9D6F-CEE07E390FF4}" type="presOf" srcId="{D9417720-7B3D-44C0-AFCB-DC6FDFD9C41E}" destId="{19CB579E-86D4-4E8E-AE30-1B4AAF31D85A}" srcOrd="0" destOrd="0" presId="urn:microsoft.com/office/officeart/2008/layout/LinedList"/>
    <dgm:cxn modelId="{09498EF3-3C5B-427B-9EFC-A9781B97DB69}" srcId="{AF50C3EF-AD5A-44AD-A646-E7266C44AF5D}" destId="{D9417720-7B3D-44C0-AFCB-DC6FDFD9C41E}" srcOrd="1" destOrd="0" parTransId="{0168C3DF-5057-478B-8926-BC83A5DF7DA0}" sibTransId="{5280A172-22A8-4E4B-8767-7E9AAA86A856}"/>
    <dgm:cxn modelId="{F964180D-1E9A-4A58-B5F9-C6A92C48EE56}" type="presParOf" srcId="{1A52D34E-0EFE-454D-9371-C7D386F30637}" destId="{B7DF78C5-E954-40D7-97AD-531EF7EDEB32}" srcOrd="0" destOrd="0" presId="urn:microsoft.com/office/officeart/2008/layout/LinedList"/>
    <dgm:cxn modelId="{E4641332-442F-4576-A2F8-8983B9B51F0A}" type="presParOf" srcId="{1A52D34E-0EFE-454D-9371-C7D386F30637}" destId="{E57C9A18-DCBB-480E-80AE-A4D862DA49E7}" srcOrd="1" destOrd="0" presId="urn:microsoft.com/office/officeart/2008/layout/LinedList"/>
    <dgm:cxn modelId="{6254EBDB-4861-4CB7-BEC0-DED8D916EA09}" type="presParOf" srcId="{E57C9A18-DCBB-480E-80AE-A4D862DA49E7}" destId="{21F68BBB-850C-4188-AA6B-DB4D225B8DE3}" srcOrd="0" destOrd="0" presId="urn:microsoft.com/office/officeart/2008/layout/LinedList"/>
    <dgm:cxn modelId="{D871036D-1E23-42CE-B9F3-0834DEB6E54D}" type="presParOf" srcId="{E57C9A18-DCBB-480E-80AE-A4D862DA49E7}" destId="{3CF8736A-5C7F-418A-B048-A5730A02D8DC}" srcOrd="1" destOrd="0" presId="urn:microsoft.com/office/officeart/2008/layout/LinedList"/>
    <dgm:cxn modelId="{89A994C5-EF24-48CC-850C-EB09A2F91AA2}" type="presParOf" srcId="{1A52D34E-0EFE-454D-9371-C7D386F30637}" destId="{CE042580-F92F-4C10-B634-D4C596BFC7BA}" srcOrd="2" destOrd="0" presId="urn:microsoft.com/office/officeart/2008/layout/LinedList"/>
    <dgm:cxn modelId="{C377BFA9-EEC1-4739-808D-144E3846CA36}" type="presParOf" srcId="{1A52D34E-0EFE-454D-9371-C7D386F30637}" destId="{02624705-B9FA-4516-A51B-3347449B4AFF}" srcOrd="3" destOrd="0" presId="urn:microsoft.com/office/officeart/2008/layout/LinedList"/>
    <dgm:cxn modelId="{4BE1A2ED-53A7-451D-BE04-035CF84BB033}" type="presParOf" srcId="{02624705-B9FA-4516-A51B-3347449B4AFF}" destId="{19CB579E-86D4-4E8E-AE30-1B4AAF31D85A}" srcOrd="0" destOrd="0" presId="urn:microsoft.com/office/officeart/2008/layout/LinedList"/>
    <dgm:cxn modelId="{0D43E5DA-F1DA-4369-91C6-0D12D58A3F7D}" type="presParOf" srcId="{02624705-B9FA-4516-A51B-3347449B4AFF}" destId="{6153FB01-2145-4EBE-B7C7-853368AAB8EA}" srcOrd="1" destOrd="0" presId="urn:microsoft.com/office/officeart/2008/layout/LinedList"/>
    <dgm:cxn modelId="{35834323-504B-45E5-8680-4A044ACBE712}" type="presParOf" srcId="{1A52D34E-0EFE-454D-9371-C7D386F30637}" destId="{56A3F793-AD90-4DBF-BB26-35FB10C77D14}" srcOrd="4" destOrd="0" presId="urn:microsoft.com/office/officeart/2008/layout/LinedList"/>
    <dgm:cxn modelId="{4C819F96-3692-40BB-8558-1F121DAF7F3B}" type="presParOf" srcId="{1A52D34E-0EFE-454D-9371-C7D386F30637}" destId="{81AA2D6C-8C1A-4C4D-ACBF-455390DF03B7}" srcOrd="5" destOrd="0" presId="urn:microsoft.com/office/officeart/2008/layout/LinedList"/>
    <dgm:cxn modelId="{022809FF-B630-42B8-BA42-CB12E5E53749}" type="presParOf" srcId="{81AA2D6C-8C1A-4C4D-ACBF-455390DF03B7}" destId="{25B55574-B902-4B39-853D-23E00B1E391F}" srcOrd="0" destOrd="0" presId="urn:microsoft.com/office/officeart/2008/layout/LinedList"/>
    <dgm:cxn modelId="{1F2DE7D9-F9DD-4885-91FB-790D56495D0A}" type="presParOf" srcId="{81AA2D6C-8C1A-4C4D-ACBF-455390DF03B7}" destId="{0750B611-CC1A-44C1-9746-B52A0F98A889}" srcOrd="1" destOrd="0" presId="urn:microsoft.com/office/officeart/2008/layout/LinedList"/>
    <dgm:cxn modelId="{6A478098-F6E4-40DC-B1CD-A4272FFC68CE}" type="presParOf" srcId="{1A52D34E-0EFE-454D-9371-C7D386F30637}" destId="{F175D61F-E8EC-426F-B708-1AA7867AF52A}" srcOrd="6" destOrd="0" presId="urn:microsoft.com/office/officeart/2008/layout/LinedList"/>
    <dgm:cxn modelId="{01D422DE-237B-4848-92A1-A24E017C36D8}" type="presParOf" srcId="{1A52D34E-0EFE-454D-9371-C7D386F30637}" destId="{DDF1590E-11F4-4A82-BA2E-9C5432A00537}" srcOrd="7" destOrd="0" presId="urn:microsoft.com/office/officeart/2008/layout/LinedList"/>
    <dgm:cxn modelId="{A45C8948-68AD-4682-9ABC-1F855872BD2E}" type="presParOf" srcId="{DDF1590E-11F4-4A82-BA2E-9C5432A00537}" destId="{3554EF02-F0D6-4B4C-8568-02433567EC02}" srcOrd="0" destOrd="0" presId="urn:microsoft.com/office/officeart/2008/layout/LinedList"/>
    <dgm:cxn modelId="{FA2BE0A0-4345-4C8C-B93C-C08FA5CAD70A}" type="presParOf" srcId="{DDF1590E-11F4-4A82-BA2E-9C5432A00537}" destId="{63852374-1AEC-4A22-A136-FFC6A3C10DB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DF78C5-E954-40D7-97AD-531EF7EDEB32}">
      <dsp:nvSpPr>
        <dsp:cNvPr id="0" name=""/>
        <dsp:cNvSpPr/>
      </dsp:nvSpPr>
      <dsp:spPr>
        <a:xfrm>
          <a:off x="0" y="0"/>
          <a:ext cx="9618133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F68BBB-850C-4188-AA6B-DB4D225B8DE3}">
      <dsp:nvSpPr>
        <dsp:cNvPr id="0" name=""/>
        <dsp:cNvSpPr/>
      </dsp:nvSpPr>
      <dsp:spPr>
        <a:xfrm>
          <a:off x="0" y="0"/>
          <a:ext cx="9618133" cy="1023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O </a:t>
          </a:r>
          <a:r>
            <a:rPr lang="en-GB" sz="2100" kern="1200" dirty="0" err="1"/>
            <a:t>ganlyniad</a:t>
          </a:r>
          <a:r>
            <a:rPr lang="en-GB" sz="2100" kern="1200" dirty="0"/>
            <a:t>, </a:t>
          </a:r>
          <a:r>
            <a:rPr lang="en-GB" sz="2100" kern="1200" dirty="0" err="1"/>
            <a:t>mae’n</a:t>
          </a:r>
          <a:r>
            <a:rPr lang="en-GB" sz="2100" kern="1200" dirty="0"/>
            <a:t> </a:t>
          </a:r>
          <a:r>
            <a:rPr lang="en-GB" sz="2100" kern="1200" dirty="0" err="1"/>
            <a:t>amlwg</a:t>
          </a:r>
          <a:r>
            <a:rPr lang="en-GB" sz="2100" kern="1200" dirty="0"/>
            <a:t> bod y </a:t>
          </a:r>
          <a:r>
            <a:rPr lang="en-GB" sz="2100" kern="1200" dirty="0" err="1"/>
            <a:t>symudiad</a:t>
          </a:r>
          <a:r>
            <a:rPr lang="en-GB" sz="2100" kern="1200" dirty="0"/>
            <a:t> </a:t>
          </a:r>
          <a:r>
            <a:rPr lang="en-GB" sz="2100" kern="1200" dirty="0" err="1"/>
            <a:t>Iddewiaeth</a:t>
          </a:r>
          <a:r>
            <a:rPr lang="en-GB" sz="2100" kern="1200" dirty="0"/>
            <a:t> </a:t>
          </a:r>
          <a:r>
            <a:rPr lang="en-GB" sz="2100" kern="1200" dirty="0" err="1"/>
            <a:t>Uniongred</a:t>
          </a:r>
          <a:r>
            <a:rPr lang="en-GB" sz="2100" kern="1200" dirty="0"/>
            <a:t> </a:t>
          </a:r>
          <a:r>
            <a:rPr lang="en-GB" sz="2100" kern="1200" dirty="0" err="1"/>
            <a:t>yn</a:t>
          </a:r>
          <a:r>
            <a:rPr lang="en-GB" sz="2100" kern="1200" dirty="0"/>
            <a:t> </a:t>
          </a:r>
          <a:r>
            <a:rPr lang="en-GB" sz="2100" kern="1200" dirty="0" err="1"/>
            <a:t>bwysig</a:t>
          </a:r>
          <a:r>
            <a:rPr lang="en-GB" sz="2100" kern="1200" dirty="0"/>
            <a:t> </a:t>
          </a:r>
          <a:r>
            <a:rPr lang="en-GB" sz="2100" kern="1200" dirty="0" err="1"/>
            <a:t>iawn</a:t>
          </a:r>
          <a:r>
            <a:rPr lang="en-GB" sz="2100" kern="1200" dirty="0"/>
            <a:t> ac </a:t>
          </a:r>
          <a:r>
            <a:rPr lang="en-GB" sz="2100" kern="1200" dirty="0" err="1"/>
            <a:t>wedi</a:t>
          </a:r>
          <a:r>
            <a:rPr lang="en-GB" sz="2100" kern="1200" dirty="0"/>
            <a:t> </a:t>
          </a:r>
          <a:r>
            <a:rPr lang="en-GB" sz="2100" kern="1200" dirty="0" err="1"/>
            <a:t>cael</a:t>
          </a:r>
          <a:r>
            <a:rPr lang="en-GB" sz="2100" kern="1200" dirty="0"/>
            <a:t> </a:t>
          </a:r>
          <a:r>
            <a:rPr lang="en-GB" sz="2100" kern="1200" dirty="0" err="1"/>
            <a:t>dylanwad</a:t>
          </a:r>
          <a:r>
            <a:rPr lang="en-GB" sz="2100" kern="1200" dirty="0"/>
            <a:t> </a:t>
          </a:r>
          <a:r>
            <a:rPr lang="en-GB" sz="2100" kern="1200" dirty="0" err="1"/>
            <a:t>ar</a:t>
          </a:r>
          <a:r>
            <a:rPr lang="en-GB" sz="2100" kern="1200" dirty="0"/>
            <a:t> </a:t>
          </a:r>
          <a:r>
            <a:rPr lang="en-GB" sz="2100" kern="1200" dirty="0" err="1"/>
            <a:t>yr</a:t>
          </a:r>
          <a:r>
            <a:rPr lang="en-GB" sz="2100" kern="1200" dirty="0"/>
            <a:t> unfed </a:t>
          </a:r>
          <a:r>
            <a:rPr lang="en-GB" sz="2100" kern="1200" dirty="0" err="1"/>
            <a:t>ganrif</a:t>
          </a:r>
          <a:r>
            <a:rPr lang="en-GB" sz="2100" kern="1200" dirty="0"/>
            <a:t> </a:t>
          </a:r>
          <a:r>
            <a:rPr lang="en-GB" sz="2100" kern="1200" dirty="0" err="1"/>
            <a:t>ar</a:t>
          </a:r>
          <a:r>
            <a:rPr lang="en-GB" sz="2100" kern="1200" dirty="0"/>
            <a:t> </a:t>
          </a:r>
          <a:r>
            <a:rPr lang="en-GB" sz="2100" kern="1200" dirty="0" err="1"/>
            <a:t>hugain</a:t>
          </a:r>
          <a:r>
            <a:rPr lang="en-GB" sz="2100" kern="1200" dirty="0"/>
            <a:t>, </a:t>
          </a:r>
          <a:r>
            <a:rPr lang="en-GB" sz="2100" kern="1200" dirty="0" err="1"/>
            <a:t>gan</a:t>
          </a:r>
          <a:r>
            <a:rPr lang="en-GB" sz="2100" kern="1200" dirty="0"/>
            <a:t> </a:t>
          </a:r>
          <a:r>
            <a:rPr lang="en-GB" sz="2100" kern="1200" dirty="0" err="1"/>
            <a:t>ddechrau</a:t>
          </a:r>
          <a:r>
            <a:rPr lang="en-GB" sz="2100" kern="1200" dirty="0"/>
            <a:t> </a:t>
          </a:r>
          <a:r>
            <a:rPr lang="en-GB" sz="2100" kern="1200" dirty="0" err="1"/>
            <a:t>gyda</a:t>
          </a:r>
          <a:r>
            <a:rPr lang="en-GB" sz="2100" kern="1200" dirty="0"/>
            <a:t> Samson Raphael Hirsh, a </a:t>
          </a:r>
          <a:r>
            <a:rPr lang="en-GB" sz="2100" kern="1200" dirty="0" err="1"/>
            <a:t>chreu’r</a:t>
          </a:r>
          <a:r>
            <a:rPr lang="en-GB" sz="2100" kern="1200" dirty="0"/>
            <a:t> </a:t>
          </a:r>
          <a:r>
            <a:rPr lang="en-GB" sz="2100" kern="1200" dirty="0" err="1"/>
            <a:t>gr</a:t>
          </a:r>
          <a:r>
            <a:rPr lang="en-GB" sz="2100" kern="1200" dirty="0" err="1">
              <a:latin typeface="Calibri" panose="020F0502020204030204" pitchFamily="34" charset="0"/>
              <a:cs typeface="Calibri" panose="020F0502020204030204" pitchFamily="34" charset="0"/>
            </a:rPr>
            <a:t>ŵ</a:t>
          </a:r>
          <a:r>
            <a:rPr lang="en-GB" sz="2100" kern="1200" dirty="0" err="1"/>
            <a:t>p</a:t>
          </a:r>
          <a:r>
            <a:rPr lang="en-GB" sz="2100" kern="1200" dirty="0"/>
            <a:t> </a:t>
          </a:r>
          <a:r>
            <a:rPr lang="en-GB" sz="2100" kern="1200" dirty="0" err="1"/>
            <a:t>newydd</a:t>
          </a:r>
          <a:r>
            <a:rPr lang="en-GB" sz="2100" kern="1200" dirty="0"/>
            <a:t> ‘</a:t>
          </a:r>
          <a:r>
            <a:rPr lang="en-GB" sz="2100" kern="1200" dirty="0" err="1"/>
            <a:t>Uniongrededd</a:t>
          </a:r>
          <a:r>
            <a:rPr lang="en-GB" sz="2100" kern="1200" dirty="0"/>
            <a:t> Modern’</a:t>
          </a:r>
          <a:endParaRPr lang="en-US" sz="2100" kern="1200" dirty="0"/>
        </a:p>
      </dsp:txBody>
      <dsp:txXfrm>
        <a:off x="0" y="0"/>
        <a:ext cx="9618133" cy="1023370"/>
      </dsp:txXfrm>
    </dsp:sp>
    <dsp:sp modelId="{CE042580-F92F-4C10-B634-D4C596BFC7BA}">
      <dsp:nvSpPr>
        <dsp:cNvPr id="0" name=""/>
        <dsp:cNvSpPr/>
      </dsp:nvSpPr>
      <dsp:spPr>
        <a:xfrm>
          <a:off x="0" y="1023370"/>
          <a:ext cx="9618133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CB579E-86D4-4E8E-AE30-1B4AAF31D85A}">
      <dsp:nvSpPr>
        <dsp:cNvPr id="0" name=""/>
        <dsp:cNvSpPr/>
      </dsp:nvSpPr>
      <dsp:spPr>
        <a:xfrm>
          <a:off x="0" y="1023370"/>
          <a:ext cx="9618133" cy="1023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Ond </a:t>
          </a:r>
          <a:r>
            <a:rPr lang="en-GB" sz="2100" kern="1200" dirty="0" err="1"/>
            <a:t>ers</a:t>
          </a:r>
          <a:r>
            <a:rPr lang="en-GB" sz="2100" kern="1200" dirty="0"/>
            <a:t> </a:t>
          </a:r>
          <a:r>
            <a:rPr lang="en-GB" sz="2100" kern="1200" dirty="0" err="1"/>
            <a:t>hynny</a:t>
          </a:r>
          <a:r>
            <a:rPr lang="en-GB" sz="2100" kern="1200" dirty="0"/>
            <a:t>, </a:t>
          </a:r>
          <a:r>
            <a:rPr lang="en-GB" sz="2100" kern="1200" dirty="0" err="1"/>
            <a:t>mae</a:t>
          </a:r>
          <a:r>
            <a:rPr lang="en-GB" sz="2100" kern="1200" dirty="0"/>
            <a:t> </a:t>
          </a:r>
          <a:r>
            <a:rPr lang="en-GB" sz="2100" kern="1200" dirty="0" err="1"/>
            <a:t>Iddewiaeth</a:t>
          </a:r>
          <a:r>
            <a:rPr lang="en-GB" sz="2100" kern="1200" dirty="0"/>
            <a:t> </a:t>
          </a:r>
          <a:r>
            <a:rPr lang="en-GB" sz="2100" kern="1200" dirty="0" err="1"/>
            <a:t>wedi</a:t>
          </a:r>
          <a:r>
            <a:rPr lang="en-GB" sz="2100" kern="1200" dirty="0"/>
            <a:t> </a:t>
          </a:r>
          <a:r>
            <a:rPr lang="en-GB" sz="2100" kern="1200" dirty="0" err="1"/>
            <a:t>wynebu</a:t>
          </a:r>
          <a:r>
            <a:rPr lang="en-GB" sz="2100" kern="1200" dirty="0"/>
            <a:t> </a:t>
          </a:r>
          <a:r>
            <a:rPr lang="en-GB" sz="2100" kern="1200" dirty="0" err="1"/>
            <a:t>llawer</a:t>
          </a:r>
          <a:r>
            <a:rPr lang="en-GB" sz="2100" kern="1200" dirty="0"/>
            <a:t> o </a:t>
          </a:r>
          <a:r>
            <a:rPr lang="en-GB" sz="2100" kern="1200" dirty="0" err="1"/>
            <a:t>sialensiau</a:t>
          </a:r>
          <a:r>
            <a:rPr lang="en-GB" sz="2100" kern="1200" dirty="0"/>
            <a:t>; </a:t>
          </a:r>
          <a:r>
            <a:rPr lang="en-GB" sz="2100" kern="1200" dirty="0" err="1"/>
            <a:t>yn</a:t>
          </a:r>
          <a:r>
            <a:rPr lang="en-GB" sz="2100" kern="1200" dirty="0"/>
            <a:t> </a:t>
          </a:r>
          <a:r>
            <a:rPr lang="en-GB" sz="2100" kern="1200" dirty="0" err="1"/>
            <a:t>enwedig</a:t>
          </a:r>
          <a:r>
            <a:rPr lang="en-GB" sz="2100" kern="1200" dirty="0"/>
            <a:t> </a:t>
          </a:r>
          <a:r>
            <a:rPr lang="en-GB" sz="2100" kern="1200" dirty="0" err="1"/>
            <a:t>yr</a:t>
          </a:r>
          <a:r>
            <a:rPr lang="en-GB" sz="2100" kern="1200" dirty="0"/>
            <a:t> </a:t>
          </a:r>
          <a:r>
            <a:rPr lang="en-GB" sz="2100" kern="1200" dirty="0" err="1"/>
            <a:t>Holocost</a:t>
          </a:r>
          <a:r>
            <a:rPr lang="en-GB" sz="2100" kern="1200" dirty="0"/>
            <a:t>. </a:t>
          </a:r>
          <a:r>
            <a:rPr lang="en-GB" sz="2100" kern="1200" dirty="0" err="1"/>
            <a:t>Er</a:t>
          </a:r>
          <a:r>
            <a:rPr lang="en-GB" sz="2100" kern="1200" dirty="0"/>
            <a:t> bod </a:t>
          </a:r>
          <a:r>
            <a:rPr lang="en-GB" sz="2100" kern="1200" dirty="0" err="1"/>
            <a:t>llawer</a:t>
          </a:r>
          <a:r>
            <a:rPr lang="en-GB" sz="2100" kern="1200" dirty="0"/>
            <a:t> o Iddewon </a:t>
          </a:r>
          <a:r>
            <a:rPr lang="en-GB" sz="2100" kern="1200" dirty="0" err="1"/>
            <a:t>yn</a:t>
          </a:r>
          <a:r>
            <a:rPr lang="en-GB" sz="2100" kern="1200" dirty="0"/>
            <a:t> </a:t>
          </a:r>
          <a:r>
            <a:rPr lang="en-GB" sz="2100" kern="1200" dirty="0" err="1"/>
            <a:t>colli</a:t>
          </a:r>
          <a:r>
            <a:rPr lang="en-GB" sz="2100" kern="1200" dirty="0"/>
            <a:t> </a:t>
          </a:r>
          <a:r>
            <a:rPr lang="en-GB" sz="2100" kern="1200" dirty="0" err="1"/>
            <a:t>eu</a:t>
          </a:r>
          <a:r>
            <a:rPr lang="en-GB" sz="2100" kern="1200" dirty="0"/>
            <a:t> </a:t>
          </a:r>
          <a:r>
            <a:rPr lang="en-GB" sz="2100" kern="1200" dirty="0" err="1"/>
            <a:t>ffydd</a:t>
          </a:r>
          <a:r>
            <a:rPr lang="en-GB" sz="2100" kern="1200" dirty="0"/>
            <a:t>, </a:t>
          </a:r>
          <a:r>
            <a:rPr lang="en-GB" sz="2100" kern="1200" dirty="0" err="1"/>
            <a:t>mae'n</a:t>
          </a:r>
          <a:r>
            <a:rPr lang="en-GB" sz="2100" kern="1200" dirty="0"/>
            <a:t> </a:t>
          </a:r>
          <a:r>
            <a:rPr lang="en-GB" sz="2100" kern="1200" dirty="0" err="1"/>
            <a:t>amlwg</a:t>
          </a:r>
          <a:r>
            <a:rPr lang="en-GB" sz="2100" kern="1200" dirty="0"/>
            <a:t> bod </a:t>
          </a:r>
          <a:r>
            <a:rPr lang="en-GB" sz="2100" kern="1200" dirty="0" err="1"/>
            <a:t>Iddewiaeth</a:t>
          </a:r>
          <a:r>
            <a:rPr lang="en-GB" sz="2100" kern="1200" dirty="0"/>
            <a:t> </a:t>
          </a:r>
          <a:r>
            <a:rPr lang="en-GB" sz="2100" kern="1200" dirty="0" err="1"/>
            <a:t>Uniongred</a:t>
          </a:r>
          <a:r>
            <a:rPr lang="en-GB" sz="2100" kern="1200" dirty="0"/>
            <a:t> </a:t>
          </a:r>
          <a:r>
            <a:rPr lang="en-GB" sz="2100" kern="1200" dirty="0" err="1"/>
            <a:t>heddiw</a:t>
          </a:r>
          <a:r>
            <a:rPr lang="en-GB" sz="2100" kern="1200" dirty="0"/>
            <a:t> </a:t>
          </a:r>
          <a:r>
            <a:rPr lang="en-GB" sz="2100" kern="1200" dirty="0" err="1"/>
            <a:t>yn</a:t>
          </a:r>
          <a:r>
            <a:rPr lang="en-GB" sz="2100" kern="1200" dirty="0"/>
            <a:t> </a:t>
          </a:r>
          <a:r>
            <a:rPr lang="en-GB" sz="2100" kern="1200" dirty="0" err="1"/>
            <a:t>grefydd</a:t>
          </a:r>
          <a:r>
            <a:rPr lang="en-GB" sz="2100" kern="1200" dirty="0"/>
            <a:t> </a:t>
          </a:r>
          <a:r>
            <a:rPr lang="en-GB" sz="2100" kern="1200" dirty="0" err="1"/>
            <a:t>gryf</a:t>
          </a:r>
          <a:r>
            <a:rPr lang="en-GB" sz="2100" kern="1200" dirty="0"/>
            <a:t> a </a:t>
          </a:r>
          <a:r>
            <a:rPr lang="en-GB" sz="2100" kern="1200" dirty="0" err="1"/>
            <a:t>ffyniannus</a:t>
          </a:r>
          <a:r>
            <a:rPr lang="en-GB" sz="2100" kern="1200" dirty="0"/>
            <a:t>, </a:t>
          </a:r>
          <a:r>
            <a:rPr lang="en-GB" sz="2100" kern="1200" dirty="0" err="1"/>
            <a:t>yn</a:t>
          </a:r>
          <a:r>
            <a:rPr lang="en-GB" sz="2100" kern="1200" dirty="0"/>
            <a:t> </a:t>
          </a:r>
          <a:r>
            <a:rPr lang="en-GB" sz="2100" kern="1200" dirty="0" err="1"/>
            <a:t>ôl</a:t>
          </a:r>
          <a:r>
            <a:rPr lang="en-GB" sz="2100" kern="1200" dirty="0"/>
            <a:t> y Census. </a:t>
          </a:r>
          <a:endParaRPr lang="en-US" sz="2100" kern="1200" dirty="0"/>
        </a:p>
      </dsp:txBody>
      <dsp:txXfrm>
        <a:off x="0" y="1023370"/>
        <a:ext cx="9618133" cy="1023370"/>
      </dsp:txXfrm>
    </dsp:sp>
    <dsp:sp modelId="{56A3F793-AD90-4DBF-BB26-35FB10C77D14}">
      <dsp:nvSpPr>
        <dsp:cNvPr id="0" name=""/>
        <dsp:cNvSpPr/>
      </dsp:nvSpPr>
      <dsp:spPr>
        <a:xfrm>
          <a:off x="0" y="2046741"/>
          <a:ext cx="9618133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55574-B902-4B39-853D-23E00B1E391F}">
      <dsp:nvSpPr>
        <dsp:cNvPr id="0" name=""/>
        <dsp:cNvSpPr/>
      </dsp:nvSpPr>
      <dsp:spPr>
        <a:xfrm>
          <a:off x="0" y="2046741"/>
          <a:ext cx="9618133" cy="1023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Fodd </a:t>
          </a:r>
          <a:r>
            <a:rPr lang="en-GB" sz="2100" kern="1200" dirty="0" err="1"/>
            <a:t>bynnag</a:t>
          </a:r>
          <a:r>
            <a:rPr lang="en-GB" sz="2100" kern="1200" dirty="0"/>
            <a:t>, </a:t>
          </a:r>
          <a:r>
            <a:rPr lang="en-GB" sz="2100" kern="1200" dirty="0" err="1"/>
            <a:t>hyd</a:t>
          </a:r>
          <a:r>
            <a:rPr lang="en-GB" sz="2100" kern="1200" dirty="0"/>
            <a:t> </a:t>
          </a:r>
          <a:r>
            <a:rPr lang="en-GB" sz="2100" kern="1200" dirty="0" err="1"/>
            <a:t>yn</a:t>
          </a:r>
          <a:r>
            <a:rPr lang="en-GB" sz="2100" kern="1200" dirty="0"/>
            <a:t> </a:t>
          </a:r>
          <a:r>
            <a:rPr lang="en-GB" sz="2100" kern="1200" dirty="0" err="1"/>
            <a:t>oed</a:t>
          </a:r>
          <a:r>
            <a:rPr lang="en-GB" sz="2100" kern="1200" dirty="0"/>
            <a:t> </a:t>
          </a:r>
          <a:r>
            <a:rPr lang="en-GB" sz="2100" kern="1200" dirty="0" err="1"/>
            <a:t>heddiw</a:t>
          </a:r>
          <a:r>
            <a:rPr lang="en-GB" sz="2100" kern="1200" dirty="0"/>
            <a:t> </a:t>
          </a:r>
          <a:r>
            <a:rPr lang="en-GB" sz="2100" kern="1200" dirty="0" err="1"/>
            <a:t>mae</a:t>
          </a:r>
          <a:r>
            <a:rPr lang="en-GB" sz="2100" kern="1200" dirty="0"/>
            <a:t> </a:t>
          </a:r>
          <a:r>
            <a:rPr lang="en-GB" sz="2100" kern="1200" dirty="0" err="1"/>
            <a:t>yna</a:t>
          </a:r>
          <a:r>
            <a:rPr lang="en-GB" sz="2100" kern="1200" dirty="0"/>
            <a:t> </a:t>
          </a:r>
          <a:r>
            <a:rPr lang="en-GB" sz="2100" kern="1200" dirty="0" err="1"/>
            <a:t>lawer</a:t>
          </a:r>
          <a:r>
            <a:rPr lang="en-GB" sz="2100" kern="1200" dirty="0"/>
            <a:t> o </a:t>
          </a:r>
          <a:r>
            <a:rPr lang="en-GB" sz="2100" kern="1200" dirty="0" err="1"/>
            <a:t>heriau</a:t>
          </a:r>
          <a:r>
            <a:rPr lang="en-GB" sz="2100" kern="1200" dirty="0"/>
            <a:t> y </a:t>
          </a:r>
          <a:r>
            <a:rPr lang="en-GB" sz="2100" kern="1200" dirty="0" err="1"/>
            <a:t>mae'n</a:t>
          </a:r>
          <a:r>
            <a:rPr lang="en-GB" sz="2100" kern="1200" dirty="0"/>
            <a:t> </a:t>
          </a:r>
          <a:r>
            <a:rPr lang="en-GB" sz="2100" kern="1200" dirty="0" err="1"/>
            <a:t>rhaid</a:t>
          </a:r>
          <a:r>
            <a:rPr lang="en-GB" sz="2100" kern="1200" dirty="0"/>
            <a:t> I Iddewon </a:t>
          </a:r>
          <a:r>
            <a:rPr lang="en-GB" sz="2100" kern="1200" dirty="0" err="1"/>
            <a:t>Uniongred</a:t>
          </a:r>
          <a:r>
            <a:rPr lang="en-GB" sz="2100" kern="1200" dirty="0"/>
            <a:t> </a:t>
          </a:r>
          <a:r>
            <a:rPr lang="en-GB" sz="2100" kern="1200" dirty="0" err="1"/>
            <a:t>eu</a:t>
          </a:r>
          <a:r>
            <a:rPr lang="en-GB" sz="2100" kern="1200" dirty="0"/>
            <a:t> </a:t>
          </a:r>
          <a:r>
            <a:rPr lang="en-GB" sz="2100" kern="1200" dirty="0" err="1"/>
            <a:t>hwynebu</a:t>
          </a:r>
          <a:r>
            <a:rPr lang="en-GB" sz="2100" kern="1200" dirty="0"/>
            <a:t>, </a:t>
          </a:r>
          <a:r>
            <a:rPr lang="en-GB" sz="2100" kern="1200" dirty="0" err="1"/>
            <a:t>yn</a:t>
          </a:r>
          <a:r>
            <a:rPr lang="en-GB" sz="2100" kern="1200" dirty="0"/>
            <a:t> </a:t>
          </a:r>
          <a:r>
            <a:rPr lang="en-GB" sz="2100" kern="1200" dirty="0" err="1"/>
            <a:t>enwedig</a:t>
          </a:r>
          <a:r>
            <a:rPr lang="en-GB" sz="2100" kern="1200" dirty="0"/>
            <a:t> </a:t>
          </a:r>
          <a:r>
            <a:rPr lang="en-GB" sz="2100" kern="1200" dirty="0" err="1"/>
            <a:t>ym</a:t>
          </a:r>
          <a:r>
            <a:rPr lang="en-GB" sz="2100" kern="1200" dirty="0"/>
            <a:t> </a:t>
          </a:r>
          <a:r>
            <a:rPr lang="en-GB" sz="2100" kern="1200" dirty="0" err="1"/>
            <a:t>Mhrydain</a:t>
          </a:r>
          <a:r>
            <a:rPr lang="en-GB" sz="2100" kern="1200" dirty="0"/>
            <a:t>, </a:t>
          </a:r>
          <a:r>
            <a:rPr lang="en-GB" sz="2100" kern="1200" dirty="0" err="1"/>
            <a:t>e.e</a:t>
          </a:r>
          <a:r>
            <a:rPr lang="en-GB" sz="2100" kern="1200" dirty="0"/>
            <a:t>. </a:t>
          </a:r>
          <a:r>
            <a:rPr lang="en-GB" sz="2100" kern="1200" dirty="0" err="1"/>
            <a:t>cadw’r</a:t>
          </a:r>
          <a:r>
            <a:rPr lang="en-GB" sz="2100" kern="1200" dirty="0"/>
            <a:t> </a:t>
          </a:r>
          <a:r>
            <a:rPr lang="en-GB" sz="2100" kern="1200" dirty="0" err="1"/>
            <a:t>rheolau</a:t>
          </a:r>
          <a:r>
            <a:rPr lang="en-GB" sz="2100" kern="1200" dirty="0"/>
            <a:t> Kashrut. </a:t>
          </a:r>
          <a:endParaRPr lang="en-US" sz="2100" kern="1200" dirty="0"/>
        </a:p>
      </dsp:txBody>
      <dsp:txXfrm>
        <a:off x="0" y="2046741"/>
        <a:ext cx="9618133" cy="1023370"/>
      </dsp:txXfrm>
    </dsp:sp>
    <dsp:sp modelId="{F175D61F-E8EC-426F-B708-1AA7867AF52A}">
      <dsp:nvSpPr>
        <dsp:cNvPr id="0" name=""/>
        <dsp:cNvSpPr/>
      </dsp:nvSpPr>
      <dsp:spPr>
        <a:xfrm>
          <a:off x="0" y="3070111"/>
          <a:ext cx="9618133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54EF02-F0D6-4B4C-8568-02433567EC02}">
      <dsp:nvSpPr>
        <dsp:cNvPr id="0" name=""/>
        <dsp:cNvSpPr/>
      </dsp:nvSpPr>
      <dsp:spPr>
        <a:xfrm>
          <a:off x="0" y="3070111"/>
          <a:ext cx="9618133" cy="1023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Serch </a:t>
          </a:r>
          <a:r>
            <a:rPr lang="en-GB" sz="2100" kern="1200" dirty="0" err="1"/>
            <a:t>hynny</a:t>
          </a:r>
          <a:r>
            <a:rPr lang="en-GB" sz="2100" kern="1200" dirty="0"/>
            <a:t>, </a:t>
          </a:r>
          <a:r>
            <a:rPr lang="en-GB" sz="2100" kern="1200" dirty="0" err="1"/>
            <a:t>mae'n</a:t>
          </a:r>
          <a:r>
            <a:rPr lang="en-GB" sz="2100" kern="1200" dirty="0"/>
            <a:t> </a:t>
          </a:r>
          <a:r>
            <a:rPr lang="en-GB" sz="2100" kern="1200" dirty="0" err="1"/>
            <a:t>amlwg</a:t>
          </a:r>
          <a:r>
            <a:rPr lang="en-GB" sz="2100" kern="1200" dirty="0"/>
            <a:t> bod </a:t>
          </a:r>
          <a:r>
            <a:rPr lang="en-GB" sz="2100" kern="1200" dirty="0" err="1"/>
            <a:t>Iddewiaeth</a:t>
          </a:r>
          <a:r>
            <a:rPr lang="en-GB" sz="2100" kern="1200" dirty="0"/>
            <a:t> </a:t>
          </a:r>
          <a:r>
            <a:rPr lang="en-GB" sz="2100" kern="1200" dirty="0" err="1"/>
            <a:t>Uniongred</a:t>
          </a:r>
          <a:r>
            <a:rPr lang="en-GB" sz="2100" kern="1200" dirty="0"/>
            <a:t> </a:t>
          </a:r>
          <a:r>
            <a:rPr lang="en-GB" sz="2100" kern="1200" dirty="0" err="1"/>
            <a:t>yn</a:t>
          </a:r>
          <a:r>
            <a:rPr lang="en-GB" sz="2100" kern="1200" dirty="0"/>
            <a:t> </a:t>
          </a:r>
          <a:r>
            <a:rPr lang="en-GB" sz="2100" kern="1200" dirty="0" err="1"/>
            <a:t>ymdrechu</a:t>
          </a:r>
          <a:r>
            <a:rPr lang="en-GB" sz="2100" kern="1200" dirty="0"/>
            <a:t> </a:t>
          </a:r>
          <a:r>
            <a:rPr lang="en-GB" sz="2100" kern="1200" dirty="0" err="1"/>
            <a:t>i</a:t>
          </a:r>
          <a:r>
            <a:rPr lang="en-GB" sz="2100" kern="1200" dirty="0"/>
            <a:t> </a:t>
          </a:r>
          <a:r>
            <a:rPr lang="en-GB" sz="2100" kern="1200" dirty="0" err="1"/>
            <a:t>gadw'r</a:t>
          </a:r>
          <a:r>
            <a:rPr lang="en-GB" sz="2100" kern="1200" dirty="0"/>
            <a:t> 613 Mitzvot </a:t>
          </a:r>
          <a:r>
            <a:rPr lang="en-GB" sz="2100" kern="1200" dirty="0" err="1"/>
            <a:t>hyd</a:t>
          </a:r>
          <a:r>
            <a:rPr lang="en-GB" sz="2100" kern="1200" dirty="0"/>
            <a:t> </a:t>
          </a:r>
          <a:r>
            <a:rPr lang="en-GB" sz="2100" kern="1200" dirty="0" err="1"/>
            <a:t>yn</a:t>
          </a:r>
          <a:r>
            <a:rPr lang="en-GB" sz="2100" kern="1200" dirty="0"/>
            <a:t> </a:t>
          </a:r>
          <a:r>
            <a:rPr lang="en-GB" sz="2100" kern="1200" dirty="0" err="1"/>
            <a:t>oed</a:t>
          </a:r>
          <a:r>
            <a:rPr lang="en-GB" sz="2100" kern="1200" dirty="0"/>
            <a:t> </a:t>
          </a:r>
          <a:r>
            <a:rPr lang="en-GB" sz="2100" kern="1200" dirty="0" err="1"/>
            <a:t>yn</a:t>
          </a:r>
          <a:r>
            <a:rPr lang="en-GB" sz="2100" kern="1200" dirty="0"/>
            <a:t> y </a:t>
          </a:r>
          <a:r>
            <a:rPr lang="en-GB" sz="2100" kern="1200" dirty="0" err="1"/>
            <a:t>sefyllfaoedd</a:t>
          </a:r>
          <a:r>
            <a:rPr lang="en-GB" sz="2100" kern="1200" dirty="0"/>
            <a:t> </a:t>
          </a:r>
          <a:r>
            <a:rPr lang="en-GB" sz="2100" kern="1200" dirty="0" err="1"/>
            <a:t>anoddaf</a:t>
          </a:r>
          <a:r>
            <a:rPr lang="en-GB" sz="2100" kern="1200" dirty="0"/>
            <a:t>, </a:t>
          </a:r>
          <a:r>
            <a:rPr lang="cy-GB" sz="2100" kern="1200" dirty="0"/>
            <a:t>gan ddangos eu harwyddocâd a'u dylanwad yn ein cymdeithas heddiw.</a:t>
          </a:r>
          <a:endParaRPr lang="en-US" sz="2100" kern="1200" dirty="0"/>
        </a:p>
      </dsp:txBody>
      <dsp:txXfrm>
        <a:off x="0" y="3070111"/>
        <a:ext cx="9618133" cy="10233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>
            <a:extLst>
              <a:ext uri="{FF2B5EF4-FFF2-40B4-BE49-F238E27FC236}">
                <a16:creationId xmlns:a16="http://schemas.microsoft.com/office/drawing/2014/main" id="{183BA5C5-022C-4B58-80B2-589FA902DCD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2516"/>
          </a:xfrm>
          <a:prstGeom prst="rect">
            <a:avLst/>
          </a:prstGeom>
        </p:spPr>
        <p:txBody>
          <a:bodyPr vert="horz" lIns="96597" tIns="48299" rIns="96597" bIns="48299" rtlCol="0"/>
          <a:lstStyle>
            <a:lvl1pPr algn="l">
              <a:defRPr sz="1300"/>
            </a:lvl1pPr>
          </a:lstStyle>
          <a:p>
            <a:endParaRPr lang="cy-GB"/>
          </a:p>
        </p:txBody>
      </p:sp>
      <p:sp>
        <p:nvSpPr>
          <p:cNvPr id="3" name="Dalfan Dyddiad 2">
            <a:extLst>
              <a:ext uri="{FF2B5EF4-FFF2-40B4-BE49-F238E27FC236}">
                <a16:creationId xmlns:a16="http://schemas.microsoft.com/office/drawing/2014/main" id="{56097E79-4C03-4A91-990E-E14567391BC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902597" y="0"/>
            <a:ext cx="2985558" cy="502516"/>
          </a:xfrm>
          <a:prstGeom prst="rect">
            <a:avLst/>
          </a:prstGeom>
        </p:spPr>
        <p:txBody>
          <a:bodyPr vert="horz" lIns="96597" tIns="48299" rIns="96597" bIns="48299" rtlCol="0"/>
          <a:lstStyle>
            <a:lvl1pPr algn="r">
              <a:defRPr sz="1300"/>
            </a:lvl1pPr>
          </a:lstStyle>
          <a:p>
            <a:fld id="{60366012-60B3-4B39-A80F-EC420F00A650}" type="datetimeFigureOut">
              <a:rPr lang="cy-GB" smtClean="0"/>
              <a:t>22/01/2018</a:t>
            </a:fld>
            <a:endParaRPr lang="cy-GB"/>
          </a:p>
        </p:txBody>
      </p:sp>
      <p:sp>
        <p:nvSpPr>
          <p:cNvPr id="4" name="Dalfan Troedyn 3">
            <a:extLst>
              <a:ext uri="{FF2B5EF4-FFF2-40B4-BE49-F238E27FC236}">
                <a16:creationId xmlns:a16="http://schemas.microsoft.com/office/drawing/2014/main" id="{F70D778C-10A8-4544-B77F-1B669AEB3E7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513023"/>
            <a:ext cx="2985558" cy="502515"/>
          </a:xfrm>
          <a:prstGeom prst="rect">
            <a:avLst/>
          </a:prstGeom>
        </p:spPr>
        <p:txBody>
          <a:bodyPr vert="horz" lIns="96597" tIns="48299" rIns="96597" bIns="48299" rtlCol="0" anchor="b"/>
          <a:lstStyle>
            <a:lvl1pPr algn="l">
              <a:defRPr sz="1300"/>
            </a:lvl1pPr>
          </a:lstStyle>
          <a:p>
            <a:endParaRPr lang="cy-GB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97F177C8-E404-4AA2-8E4E-9D0520109CC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902597" y="9513023"/>
            <a:ext cx="2985558" cy="502515"/>
          </a:xfrm>
          <a:prstGeom prst="rect">
            <a:avLst/>
          </a:prstGeom>
        </p:spPr>
        <p:txBody>
          <a:bodyPr vert="horz" lIns="96597" tIns="48299" rIns="96597" bIns="48299" rtlCol="0" anchor="b"/>
          <a:lstStyle>
            <a:lvl1pPr algn="r">
              <a:defRPr sz="1300"/>
            </a:lvl1pPr>
          </a:lstStyle>
          <a:p>
            <a:fld id="{B0EC07EE-E679-40D9-884C-AD5260A3728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953103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6BBB-4311-4593-81C4-B60495389A7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7BE49-F343-48D2-8193-F537C9CEB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2221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6BBB-4311-4593-81C4-B60495389A7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7BE49-F343-48D2-8193-F537C9CEB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541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6BBB-4311-4593-81C4-B60495389A7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7BE49-F343-48D2-8193-F537C9CEB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262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6BBB-4311-4593-81C4-B60495389A7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7BE49-F343-48D2-8193-F537C9CEB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738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6BBB-4311-4593-81C4-B60495389A7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7BE49-F343-48D2-8193-F537C9CEB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790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6BBB-4311-4593-81C4-B60495389A7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7BE49-F343-48D2-8193-F537C9CEB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0488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6BBB-4311-4593-81C4-B60495389A7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7BE49-F343-48D2-8193-F537C9CEB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822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6BBB-4311-4593-81C4-B60495389A7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7BE49-F343-48D2-8193-F537C9CEB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153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6BBB-4311-4593-81C4-B60495389A7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7BE49-F343-48D2-8193-F537C9CEB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489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6BBB-4311-4593-81C4-B60495389A7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7BE49-F343-48D2-8193-F537C9CEB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569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6BBB-4311-4593-81C4-B60495389A7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7BE49-F343-48D2-8193-F537C9CEB73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065896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6BBB-4311-4593-81C4-B60495389A7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7BE49-F343-48D2-8193-F537C9CEB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0325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6BBB-4311-4593-81C4-B60495389A7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7BE49-F343-48D2-8193-F537C9CEB73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122020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6BBB-4311-4593-81C4-B60495389A7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7BE49-F343-48D2-8193-F537C9CEB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8723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6BBB-4311-4593-81C4-B60495389A7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7BE49-F343-48D2-8193-F537C9CEB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8590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16BBB-4311-4593-81C4-B60495389A7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7BE49-F343-48D2-8193-F537C9CEB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181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F16BBB-4311-4593-81C4-B60495389A7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1717BE49-F343-48D2-8193-F537C9CEB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443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religion/religions/judaism/subdivisions/modernorthodoxy_1.shtm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jc.com/news/uk-news/census-2011-the-jewish-breakdown-1.39530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ardiffshul.org/kosher-food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Llun 5">
            <a:extLst>
              <a:ext uri="{FF2B5EF4-FFF2-40B4-BE49-F238E27FC236}">
                <a16:creationId xmlns:a16="http://schemas.microsoft.com/office/drawing/2014/main" id="{D6DAF1BB-6462-45BA-AC25-AD1356F3C4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776" r="10558"/>
          <a:stretch/>
        </p:blipFill>
        <p:spPr>
          <a:xfrm>
            <a:off x="20" y="-1"/>
            <a:ext cx="5394940" cy="6858001"/>
          </a:xfrm>
          <a:custGeom>
            <a:avLst/>
            <a:gdLst>
              <a:gd name="connsiteX0" fmla="*/ 842596 w 5394960"/>
              <a:gd name="connsiteY0" fmla="*/ 0 h 6858000"/>
              <a:gd name="connsiteX1" fmla="*/ 5394960 w 5394960"/>
              <a:gd name="connsiteY1" fmla="*/ 0 h 6858000"/>
              <a:gd name="connsiteX2" fmla="*/ 5394960 w 5394960"/>
              <a:gd name="connsiteY2" fmla="*/ 21851 h 6858000"/>
              <a:gd name="connsiteX3" fmla="*/ 4365943 w 5394960"/>
              <a:gd name="connsiteY3" fmla="*/ 6858000 h 6858000"/>
              <a:gd name="connsiteX4" fmla="*/ 0 w 5394960"/>
              <a:gd name="connsiteY4" fmla="*/ 6858000 h 6858000"/>
              <a:gd name="connsiteX5" fmla="*/ 0 w 5394960"/>
              <a:gd name="connsiteY5" fmla="*/ 566615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8BDFD5-D91B-49D4-A5D0-3122BAF5F1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80563" y="1678665"/>
            <a:ext cx="3887839" cy="2372168"/>
          </a:xfrm>
        </p:spPr>
        <p:txBody>
          <a:bodyPr>
            <a:normAutofit/>
          </a:bodyPr>
          <a:lstStyle/>
          <a:p>
            <a:pPr algn="ctr"/>
            <a:r>
              <a:rPr lang="cy-GB" dirty="0"/>
              <a:t>Iddewiaeth</a:t>
            </a:r>
            <a:r>
              <a:rPr lang="en-GB" dirty="0"/>
              <a:t> </a:t>
            </a:r>
            <a:r>
              <a:rPr lang="en-GB" i="1" dirty="0" err="1"/>
              <a:t>Uniongred</a:t>
            </a:r>
            <a:endParaRPr lang="en-GB" i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6A65CD-CAF5-423E-8257-18BBD50779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80563" y="4050833"/>
            <a:ext cx="3893440" cy="1096899"/>
          </a:xfrm>
        </p:spPr>
        <p:txBody>
          <a:bodyPr>
            <a:normAutofit/>
          </a:bodyPr>
          <a:lstStyle/>
          <a:p>
            <a:r>
              <a:rPr lang="en-GB"/>
              <a:t>Celyn Thomas</a:t>
            </a:r>
            <a:endParaRPr lang="en-GB" dirty="0"/>
          </a:p>
        </p:txBody>
      </p:sp>
      <p:sp>
        <p:nvSpPr>
          <p:cNvPr id="7" name="Petryal 6">
            <a:extLst>
              <a:ext uri="{FF2B5EF4-FFF2-40B4-BE49-F238E27FC236}">
                <a16:creationId xmlns:a16="http://schemas.microsoft.com/office/drawing/2014/main" id="{141C4D3E-FAED-4E8F-8C9B-051A35455667}"/>
              </a:ext>
            </a:extLst>
          </p:cNvPr>
          <p:cNvSpPr/>
          <p:nvPr/>
        </p:nvSpPr>
        <p:spPr>
          <a:xfrm>
            <a:off x="4326341" y="6596390"/>
            <a:ext cx="388961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11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http://clipart-library.com/clipart/6ip5edpAT.htm</a:t>
            </a:r>
          </a:p>
        </p:txBody>
      </p:sp>
    </p:spTree>
    <p:extLst>
      <p:ext uri="{BB962C8B-B14F-4D97-AF65-F5344CB8AC3E}">
        <p14:creationId xmlns:p14="http://schemas.microsoft.com/office/powerpoint/2010/main" val="22210162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CC340-DA25-49F0-908F-E7071BB4E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030" y="417443"/>
            <a:ext cx="8596668" cy="1320800"/>
          </a:xfrm>
        </p:spPr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mae’r</a:t>
            </a:r>
            <a:r>
              <a:rPr lang="en-GB" dirty="0"/>
              <a:t> term ‘</a:t>
            </a:r>
            <a:r>
              <a:rPr lang="en-GB" i="1" dirty="0" err="1"/>
              <a:t>Uniongred</a:t>
            </a:r>
            <a:r>
              <a:rPr lang="en-GB" dirty="0"/>
              <a:t>’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golygu</a:t>
            </a:r>
            <a:r>
              <a:rPr lang="en-GB" dirty="0"/>
              <a:t>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E0BE3-1DDE-4608-B566-5D1D219C86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270000"/>
            <a:ext cx="9407571" cy="4786243"/>
          </a:xfrm>
        </p:spPr>
        <p:txBody>
          <a:bodyPr>
            <a:normAutofit/>
          </a:bodyPr>
          <a:lstStyle/>
          <a:p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Mae'r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teitl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b="1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'</a:t>
            </a:r>
            <a:r>
              <a:rPr lang="en-GB" sz="2000" b="1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Uniongred</a:t>
            </a:r>
            <a:r>
              <a:rPr lang="en-GB" sz="2000" b="1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'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ymddangos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gyntaf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cyd-destun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Iddewig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ystod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hanner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cyntaf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bedwaredd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ganrif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bymtheg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yng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Ngorllewin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Ewrop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Fe'i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cynhyrchwyd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wrthwynebwyr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Uniongrededd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gymerodd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draddodiadaeth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Iddewig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ffenomen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gyfochrog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byd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Cristnogol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(1)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Uniongrededd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edrych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ymdrechion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addasu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Iddewiaeth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'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ysbryd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yr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'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fel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hollol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anghydnaws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â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thrawiad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cyfan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Iddewiaeth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normadol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sy'n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dal bod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yr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ewyllys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ddatgelwyd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Dduw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hytrach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gwerthoedd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unrhyw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oedran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penodol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yw'r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safonau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pennaf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(2)</a:t>
            </a:r>
          </a:p>
          <a:p>
            <a:pPr marL="0" indent="0">
              <a:buNone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“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 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llawer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mynnu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fod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label ‘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Uniongred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’ 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gamarweiniol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fod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golygu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‘y 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gred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iawn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’. Gan 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dderbyn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fod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amrywiaeth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gredoau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fewn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Iddewiaeth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rabinaidd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efallai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byddai’r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term ‘Union-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arfer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’ </a:t>
            </a:r>
            <a:r>
              <a:rPr lang="en-GB" sz="20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well.” (3)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Petryal 3">
            <a:extLst>
              <a:ext uri="{FF2B5EF4-FFF2-40B4-BE49-F238E27FC236}">
                <a16:creationId xmlns:a16="http://schemas.microsoft.com/office/drawing/2014/main" id="{8F216305-3FB8-4AEA-B0D3-7768DA25E3EF}"/>
              </a:ext>
            </a:extLst>
          </p:cNvPr>
          <p:cNvSpPr/>
          <p:nvPr/>
        </p:nvSpPr>
        <p:spPr>
          <a:xfrm>
            <a:off x="2408931" y="6248400"/>
            <a:ext cx="9173469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indent="-228600">
              <a:buAutoNum type="arabicParenBoth"/>
            </a:pPr>
            <a:r>
              <a:rPr lang="en-GB" sz="1100" dirty="0">
                <a:solidFill>
                  <a:srgbClr val="53565A"/>
                </a:solidFill>
                <a:latin typeface="Roboto"/>
              </a:rPr>
              <a:t>John Bowker, </a:t>
            </a:r>
            <a:r>
              <a:rPr lang="en-GB" sz="1100" i="1" dirty="0">
                <a:solidFill>
                  <a:srgbClr val="53565A"/>
                </a:solidFill>
                <a:latin typeface="Roboto"/>
              </a:rPr>
              <a:t>Orthodox Judaism</a:t>
            </a:r>
            <a:r>
              <a:rPr lang="en-GB" sz="1100" dirty="0">
                <a:solidFill>
                  <a:srgbClr val="53565A"/>
                </a:solidFill>
                <a:latin typeface="Roboto"/>
              </a:rPr>
              <a:t>, 1 rev. ed. </a:t>
            </a:r>
            <a:r>
              <a:rPr lang="en-GB" sz="1100" dirty="0" err="1">
                <a:solidFill>
                  <a:srgbClr val="53565A"/>
                </a:solidFill>
                <a:latin typeface="Roboto"/>
              </a:rPr>
              <a:t>edn</a:t>
            </a:r>
            <a:r>
              <a:rPr lang="en-GB" sz="1100" dirty="0">
                <a:solidFill>
                  <a:srgbClr val="53565A"/>
                </a:solidFill>
                <a:latin typeface="Roboto"/>
              </a:rPr>
              <a:t> (Oxford University Press, 2000) t.312 </a:t>
            </a:r>
          </a:p>
          <a:p>
            <a:pPr marL="228600" indent="-228600">
              <a:buAutoNum type="arabicParenBoth"/>
            </a:pPr>
            <a:r>
              <a:rPr lang="en-GB" sz="1100" dirty="0">
                <a:solidFill>
                  <a:srgbClr val="53565A"/>
                </a:solidFill>
                <a:latin typeface="Roboto"/>
              </a:rPr>
              <a:t>Jacob </a:t>
            </a:r>
            <a:r>
              <a:rPr lang="en-GB" sz="1100" dirty="0" err="1">
                <a:solidFill>
                  <a:srgbClr val="53565A"/>
                </a:solidFill>
                <a:latin typeface="Roboto"/>
              </a:rPr>
              <a:t>Neusner</a:t>
            </a:r>
            <a:r>
              <a:rPr lang="en-GB" sz="1100" dirty="0">
                <a:solidFill>
                  <a:srgbClr val="53565A"/>
                </a:solidFill>
                <a:latin typeface="Roboto"/>
              </a:rPr>
              <a:t>, </a:t>
            </a:r>
            <a:r>
              <a:rPr lang="en-GB" sz="1100" i="1" dirty="0">
                <a:solidFill>
                  <a:srgbClr val="53565A"/>
                </a:solidFill>
                <a:latin typeface="Roboto"/>
              </a:rPr>
              <a:t>Judaism: The Basics</a:t>
            </a:r>
            <a:r>
              <a:rPr lang="en-GB" sz="1100" dirty="0">
                <a:solidFill>
                  <a:srgbClr val="53565A"/>
                </a:solidFill>
                <a:latin typeface="Roboto"/>
              </a:rPr>
              <a:t> (London ; New York: Routledge, 2006) t.157</a:t>
            </a:r>
          </a:p>
          <a:p>
            <a:r>
              <a:rPr lang="en-GB" sz="1100" dirty="0">
                <a:solidFill>
                  <a:srgbClr val="53565A"/>
                </a:solidFill>
                <a:latin typeface="Roboto"/>
              </a:rPr>
              <a:t>(3) C. M. Hoffman, </a:t>
            </a:r>
            <a:r>
              <a:rPr lang="en-GB" sz="1100" i="1" dirty="0" err="1">
                <a:solidFill>
                  <a:srgbClr val="53565A"/>
                </a:solidFill>
                <a:latin typeface="Roboto"/>
              </a:rPr>
              <a:t>Iddewiaeth</a:t>
            </a:r>
            <a:r>
              <a:rPr lang="en-GB" sz="1100" dirty="0">
                <a:solidFill>
                  <a:srgbClr val="53565A"/>
                </a:solidFill>
                <a:latin typeface="Roboto"/>
              </a:rPr>
              <a:t> (</a:t>
            </a:r>
            <a:r>
              <a:rPr lang="en-GB" sz="1100" dirty="0" err="1">
                <a:solidFill>
                  <a:srgbClr val="53565A"/>
                </a:solidFill>
                <a:latin typeface="Roboto"/>
              </a:rPr>
              <a:t>Caerdydd</a:t>
            </a:r>
            <a:r>
              <a:rPr lang="en-GB" sz="1100" dirty="0">
                <a:solidFill>
                  <a:srgbClr val="53565A"/>
                </a:solidFill>
                <a:latin typeface="Roboto"/>
              </a:rPr>
              <a:t>: UWIC, 2005) t.54</a:t>
            </a:r>
            <a:endParaRPr lang="cy-GB" sz="1100" dirty="0"/>
          </a:p>
        </p:txBody>
      </p:sp>
    </p:spTree>
    <p:extLst>
      <p:ext uri="{BB962C8B-B14F-4D97-AF65-F5344CB8AC3E}">
        <p14:creationId xmlns:p14="http://schemas.microsoft.com/office/powerpoint/2010/main" val="37043665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Llun 4">
            <a:extLst>
              <a:ext uri="{FF2B5EF4-FFF2-40B4-BE49-F238E27FC236}">
                <a16:creationId xmlns:a16="http://schemas.microsoft.com/office/drawing/2014/main" id="{FB2FF049-EE76-4E74-8D0C-449C070267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666" y="282667"/>
            <a:ext cx="3839634" cy="5085609"/>
          </a:xfrm>
          <a:prstGeom prst="rect">
            <a:avLst/>
          </a:prstGeom>
        </p:spPr>
      </p:pic>
      <p:sp>
        <p:nvSpPr>
          <p:cNvPr id="4" name="AutoShape 2" descr="Lithograph by E. Schier, 1847. Courtesy of Agudath Israel of America Archives">
            <a:extLst>
              <a:ext uri="{FF2B5EF4-FFF2-40B4-BE49-F238E27FC236}">
                <a16:creationId xmlns:a16="http://schemas.microsoft.com/office/drawing/2014/main" id="{6657CFA7-86E5-483D-965D-F3B3D0E9228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875568-CC96-4267-AC7F-A37F0E022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0684" y="-36016"/>
            <a:ext cx="4928569" cy="978490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Samson Raphael Hirsch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289B9-818E-466A-8CE1-E06D7E7F9C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5916" y="942474"/>
            <a:ext cx="4285176" cy="5300385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Daeth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grŵp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Uniongred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newydd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i'r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amlwg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y bedwaredd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ganrif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bymtheg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dan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arweiniad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Calibri" panose="020F0502020204030204" pitchFamily="34" charset="0"/>
                <a:cs typeface="Arial" panose="020B0604020202020204" pitchFamily="34" charset="0"/>
              </a:rPr>
              <a:t>Samson Raphael Hirsch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. (4)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Yn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olwg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Hirsch,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mae'n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bosibl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parhau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fod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Iddew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Uniongred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tra'n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gwbl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gyfarwydd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â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diwylliant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modern.</a:t>
            </a:r>
            <a:r>
              <a:rPr lang="sv-SE" sz="2000" dirty="0">
                <a:latin typeface="Calibri" panose="020F0502020204030204" pitchFamily="34" charset="0"/>
                <a:cs typeface="Arial" panose="020B0604020202020204" pitchFamily="34" charset="0"/>
              </a:rPr>
              <a:t> Daethpwyd o hyd i'r farn hon fel ’Uniongred Modern’. 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(t.90)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sherbok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(4)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Roedd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hi'n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bosibl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Iddewon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gynnal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cyfraith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Iddewon,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arsylwi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defodau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arferion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wrth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ddatgelu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hunain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wybodaeth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seciwlar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gwyddoniaeth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Calibri" panose="020F0502020204030204" pitchFamily="34" charset="0"/>
                <a:cs typeface="Arial" panose="020B0604020202020204" pitchFamily="34" charset="0"/>
              </a:rPr>
              <a:t>syniadau</a:t>
            </a:r>
            <a:r>
              <a:rPr lang="en-GB" sz="2000" dirty="0">
                <a:latin typeface="Calibri" panose="020F0502020204030204" pitchFamily="34" charset="0"/>
                <a:cs typeface="Arial" panose="020B0604020202020204" pitchFamily="34" charset="0"/>
              </a:rPr>
              <a:t> modern (5)</a:t>
            </a:r>
            <a:endParaRPr lang="en-GB" sz="2000" dirty="0"/>
          </a:p>
        </p:txBody>
      </p:sp>
      <p:sp>
        <p:nvSpPr>
          <p:cNvPr id="6" name="Petryal 5">
            <a:extLst>
              <a:ext uri="{FF2B5EF4-FFF2-40B4-BE49-F238E27FC236}">
                <a16:creationId xmlns:a16="http://schemas.microsoft.com/office/drawing/2014/main" id="{8CDB35E5-AB90-447F-9232-C5F67AE21C05}"/>
              </a:ext>
            </a:extLst>
          </p:cNvPr>
          <p:cNvSpPr/>
          <p:nvPr/>
        </p:nvSpPr>
        <p:spPr>
          <a:xfrm>
            <a:off x="357277" y="5368276"/>
            <a:ext cx="3728412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1000" dirty="0"/>
              <a:t>https://jewishaction.com/jewish-world/people/rabbi_samson_raphael_hirschtorah_leadership_for_our_times/</a:t>
            </a:r>
          </a:p>
        </p:txBody>
      </p:sp>
      <p:sp>
        <p:nvSpPr>
          <p:cNvPr id="7" name="Petryal 6">
            <a:extLst>
              <a:ext uri="{FF2B5EF4-FFF2-40B4-BE49-F238E27FC236}">
                <a16:creationId xmlns:a16="http://schemas.microsoft.com/office/drawing/2014/main" id="{95B4C235-0696-48B7-B560-FE2A45E2013F}"/>
              </a:ext>
            </a:extLst>
          </p:cNvPr>
          <p:cNvSpPr/>
          <p:nvPr/>
        </p:nvSpPr>
        <p:spPr>
          <a:xfrm>
            <a:off x="578550" y="6242859"/>
            <a:ext cx="7376860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rgbClr val="53565A"/>
                </a:solidFill>
                <a:latin typeface="Roboto"/>
              </a:rPr>
              <a:t>(4) Dan Cohn-</a:t>
            </a:r>
            <a:r>
              <a:rPr lang="en-GB" sz="1100" dirty="0" err="1">
                <a:solidFill>
                  <a:srgbClr val="53565A"/>
                </a:solidFill>
                <a:latin typeface="Roboto"/>
              </a:rPr>
              <a:t>Sherbok</a:t>
            </a:r>
            <a:r>
              <a:rPr lang="en-GB" sz="1100" dirty="0">
                <a:solidFill>
                  <a:srgbClr val="53565A"/>
                </a:solidFill>
                <a:latin typeface="Roboto"/>
              </a:rPr>
              <a:t>, </a:t>
            </a:r>
            <a:r>
              <a:rPr lang="en-GB" sz="1100" i="1" dirty="0">
                <a:solidFill>
                  <a:srgbClr val="53565A"/>
                </a:solidFill>
                <a:latin typeface="Roboto"/>
              </a:rPr>
              <a:t>Judaism Today</a:t>
            </a:r>
            <a:r>
              <a:rPr lang="en-GB" sz="1100" dirty="0">
                <a:solidFill>
                  <a:srgbClr val="53565A"/>
                </a:solidFill>
                <a:latin typeface="Roboto"/>
              </a:rPr>
              <a:t> (London ; New York: Continuum, 2010) t.90</a:t>
            </a:r>
          </a:p>
          <a:p>
            <a:r>
              <a:rPr lang="en-GB" sz="1100" dirty="0">
                <a:solidFill>
                  <a:srgbClr val="53565A"/>
                </a:solidFill>
                <a:latin typeface="Roboto"/>
              </a:rPr>
              <a:t>(5) Alexander Goldberg, “BBC - Religions - Judaism: Modern Orthodoxy” </a:t>
            </a:r>
            <a:r>
              <a:rPr lang="en-GB" sz="1100" i="1" dirty="0">
                <a:solidFill>
                  <a:srgbClr val="53565A"/>
                </a:solidFill>
                <a:latin typeface="Roboto"/>
              </a:rPr>
              <a:t>, </a:t>
            </a:r>
            <a:r>
              <a:rPr lang="en-GB" sz="1100" dirty="0">
                <a:solidFill>
                  <a:srgbClr val="00A0DF"/>
                </a:solidFill>
                <a:latin typeface="Roboto"/>
                <a:hlinkClick r:id="rId3"/>
              </a:rPr>
              <a:t>http://www.bbc.co.uk/religion/religions/judaism/subdivisions/modernorthodoxy_1.shtml</a:t>
            </a:r>
            <a:r>
              <a:rPr lang="en-GB" sz="1100" dirty="0">
                <a:solidFill>
                  <a:srgbClr val="53565A"/>
                </a:solidFill>
                <a:latin typeface="Roboto"/>
              </a:rPr>
              <a:t>&gt; [accessed Jan 18, 2018]</a:t>
            </a:r>
            <a:endParaRPr lang="cy-GB" sz="1100" dirty="0"/>
          </a:p>
        </p:txBody>
      </p:sp>
    </p:spTree>
    <p:extLst>
      <p:ext uri="{BB962C8B-B14F-4D97-AF65-F5344CB8AC3E}">
        <p14:creationId xmlns:p14="http://schemas.microsoft.com/office/powerpoint/2010/main" val="25199653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24A3EBA5-D14C-464D-9CFC-1B9378735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185" y="173789"/>
            <a:ext cx="8596668" cy="1320800"/>
          </a:xfrm>
        </p:spPr>
        <p:txBody>
          <a:bodyPr/>
          <a:lstStyle/>
          <a:p>
            <a:r>
              <a:rPr lang="cy-GB" dirty="0"/>
              <a:t>Uniongrededd Modern</a:t>
            </a:r>
            <a:br>
              <a:rPr lang="cy-GB" dirty="0"/>
            </a:br>
            <a:endParaRPr lang="cy-GB" dirty="0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C0571DA2-E1F4-413C-BBC5-B4230E509D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058779"/>
            <a:ext cx="8596668" cy="5374106"/>
          </a:xfrm>
        </p:spPr>
        <p:txBody>
          <a:bodyPr>
            <a:normAutofit/>
          </a:bodyPr>
          <a:lstStyle/>
          <a:p>
            <a:r>
              <a:rPr lang="en-GB" sz="2000" dirty="0"/>
              <a:t>Yn </a:t>
            </a:r>
            <a:r>
              <a:rPr lang="en-GB" sz="2000" dirty="0" err="1"/>
              <a:t>wahanol</a:t>
            </a:r>
            <a:r>
              <a:rPr lang="en-GB" sz="2000" dirty="0"/>
              <a:t> </a:t>
            </a:r>
            <a:r>
              <a:rPr lang="en-GB" sz="2000" dirty="0" err="1"/>
              <a:t>i’r</a:t>
            </a:r>
            <a:r>
              <a:rPr lang="en-GB" sz="2000" dirty="0"/>
              <a:t> </a:t>
            </a:r>
            <a:r>
              <a:rPr lang="en-GB" sz="2000" dirty="0" err="1"/>
              <a:t>Iddewiaeth</a:t>
            </a:r>
            <a:r>
              <a:rPr lang="en-GB" sz="2000" dirty="0"/>
              <a:t> </a:t>
            </a:r>
            <a:r>
              <a:rPr lang="en-GB" sz="2000" dirty="0" err="1"/>
              <a:t>Ddiwygiedig</a:t>
            </a:r>
            <a:r>
              <a:rPr lang="en-GB" sz="2000" dirty="0"/>
              <a:t> a </a:t>
            </a:r>
            <a:r>
              <a:rPr lang="en-GB" sz="2000" dirty="0" err="1"/>
              <a:t>ddatblygodd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ddiweddarach</a:t>
            </a:r>
            <a:r>
              <a:rPr lang="en-GB" sz="2000" dirty="0"/>
              <a:t>, </a:t>
            </a:r>
            <a:r>
              <a:rPr lang="en-GB" sz="2000" dirty="0" err="1"/>
              <a:t>roedd</a:t>
            </a:r>
            <a:r>
              <a:rPr lang="en-GB" sz="2000" dirty="0"/>
              <a:t> </a:t>
            </a:r>
            <a:r>
              <a:rPr lang="en-GB" sz="2000" dirty="0" err="1"/>
              <a:t>ymateb</a:t>
            </a:r>
            <a:r>
              <a:rPr lang="en-GB" sz="2000" dirty="0"/>
              <a:t> </a:t>
            </a:r>
            <a:r>
              <a:rPr lang="en-GB" sz="2000" dirty="0" err="1"/>
              <a:t>Uniongrededd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canolbwyntio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gadwn</a:t>
            </a:r>
            <a:r>
              <a:rPr lang="en-GB" sz="2000" dirty="0"/>
              <a:t> </a:t>
            </a:r>
            <a:r>
              <a:rPr lang="en-GB" sz="2000" dirty="0" err="1"/>
              <a:t>draddodiad</a:t>
            </a:r>
            <a:r>
              <a:rPr lang="en-GB" sz="2000" dirty="0"/>
              <a:t> </a:t>
            </a:r>
          </a:p>
          <a:p>
            <a:endParaRPr lang="en-GB" sz="2000" dirty="0"/>
          </a:p>
          <a:p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Roedd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Iddewiaeth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cyfnod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seiliedig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olwg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newydd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byd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roedd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siarad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ag ‘Israel’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wahanol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Israel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Iddewiaeth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rabinaidd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Delfryd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Hirsch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oedd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y Torah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ynghyd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dysg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seciwlar</a:t>
            </a:r>
            <a:endParaRPr lang="en-GB" sz="2000" dirty="0"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+mj-lt"/>
              </a:rPr>
              <a:t>Mae </a:t>
            </a:r>
            <a:r>
              <a:rPr lang="en-GB" sz="2000" dirty="0" err="1">
                <a:latin typeface="+mj-lt"/>
              </a:rPr>
              <a:t>dywediad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o’r</a:t>
            </a:r>
            <a:r>
              <a:rPr lang="en-GB" sz="2000" dirty="0">
                <a:latin typeface="+mj-lt"/>
              </a:rPr>
              <a:t> Mishnah </a:t>
            </a:r>
            <a:r>
              <a:rPr lang="en-GB" sz="2000" dirty="0" err="1">
                <a:latin typeface="+mj-lt"/>
              </a:rPr>
              <a:t>yn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argymell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astudio</a:t>
            </a:r>
            <a:r>
              <a:rPr lang="en-GB" sz="2000" dirty="0">
                <a:latin typeface="+mj-lt"/>
              </a:rPr>
              <a:t> …</a:t>
            </a:r>
          </a:p>
          <a:p>
            <a:endParaRPr lang="en-GB" sz="2000" dirty="0">
              <a:latin typeface="+mj-lt"/>
            </a:endParaRPr>
          </a:p>
          <a:p>
            <a:pPr marL="0" indent="0" algn="ctr">
              <a:buNone/>
            </a:pPr>
            <a:r>
              <a:rPr lang="en-GB" sz="2000" b="1" i="1" dirty="0">
                <a:latin typeface="+mj-lt"/>
              </a:rPr>
              <a:t>‘</a:t>
            </a:r>
            <a:r>
              <a:rPr lang="en-GB" sz="2400" b="1" i="1" dirty="0">
                <a:latin typeface="+mj-lt"/>
              </a:rPr>
              <a:t>Torah </a:t>
            </a:r>
            <a:r>
              <a:rPr lang="en-GB" sz="2400" b="1" i="1" dirty="0" err="1">
                <a:latin typeface="+mj-lt"/>
              </a:rPr>
              <a:t>ynghyd</a:t>
            </a:r>
            <a:r>
              <a:rPr lang="en-GB" sz="2400" b="1" i="1" dirty="0">
                <a:latin typeface="+mj-lt"/>
              </a:rPr>
              <a:t> a </a:t>
            </a:r>
            <a:r>
              <a:rPr lang="en-GB" sz="2400" b="1" i="1" dirty="0" err="1">
                <a:latin typeface="+mj-lt"/>
              </a:rPr>
              <a:t>galwedigaeth</a:t>
            </a:r>
            <a:r>
              <a:rPr lang="en-GB" sz="2400" b="1" i="1" dirty="0">
                <a:latin typeface="+mj-lt"/>
              </a:rPr>
              <a:t> </a:t>
            </a:r>
            <a:r>
              <a:rPr lang="en-GB" sz="2400" b="1" i="1" dirty="0" err="1">
                <a:latin typeface="+mj-lt"/>
              </a:rPr>
              <a:t>fydol</a:t>
            </a:r>
            <a:r>
              <a:rPr lang="en-GB" sz="2400" b="1" i="1" dirty="0">
                <a:latin typeface="+mj-lt"/>
              </a:rPr>
              <a:t>’ (</a:t>
            </a:r>
            <a:r>
              <a:rPr lang="en-GB" sz="2400" b="1" i="1" dirty="0" err="1">
                <a:latin typeface="+mj-lt"/>
              </a:rPr>
              <a:t>Avot</a:t>
            </a:r>
            <a:r>
              <a:rPr lang="en-GB" sz="2400" b="1" i="1" dirty="0">
                <a:latin typeface="+mj-lt"/>
              </a:rPr>
              <a:t> 2:2)</a:t>
            </a:r>
          </a:p>
          <a:p>
            <a:pPr marL="0" indent="0" algn="ctr">
              <a:buNone/>
            </a:pPr>
            <a:endParaRPr lang="en-GB" sz="2000" b="1" i="1" dirty="0">
              <a:latin typeface="+mj-lt"/>
            </a:endParaRPr>
          </a:p>
          <a:p>
            <a:r>
              <a:rPr lang="en-GB" sz="2000" dirty="0" err="1">
                <a:latin typeface="+mj-lt"/>
              </a:rPr>
              <a:t>Iddo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ef</a:t>
            </a:r>
            <a:r>
              <a:rPr lang="en-GB" sz="2000" dirty="0">
                <a:latin typeface="+mj-lt"/>
              </a:rPr>
              <a:t>, </a:t>
            </a:r>
            <a:r>
              <a:rPr lang="en-GB" sz="2000" dirty="0" err="1">
                <a:latin typeface="+mj-lt"/>
              </a:rPr>
              <a:t>roedd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yr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ymadrodd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yn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golygu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fod</a:t>
            </a:r>
            <a:r>
              <a:rPr lang="en-GB" sz="2000" dirty="0">
                <a:latin typeface="+mj-lt"/>
              </a:rPr>
              <a:t> y </a:t>
            </a:r>
            <a:r>
              <a:rPr lang="en-GB" sz="2000" dirty="0" err="1">
                <a:latin typeface="+mj-lt"/>
              </a:rPr>
              <a:t>byd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a’r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diwylliant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seciwlar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yn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gydnaws</a:t>
            </a:r>
            <a:r>
              <a:rPr lang="en-GB" sz="2000" dirty="0">
                <a:latin typeface="+mj-lt"/>
              </a:rPr>
              <a:t> a </a:t>
            </a:r>
            <a:r>
              <a:rPr lang="en-GB" sz="2000" dirty="0" err="1">
                <a:latin typeface="+mj-lt"/>
              </a:rPr>
              <a:t>dysg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Iddewig</a:t>
            </a:r>
            <a:r>
              <a:rPr lang="en-GB" sz="2000" dirty="0">
                <a:latin typeface="+mj-lt"/>
              </a:rPr>
              <a:t>.</a:t>
            </a:r>
          </a:p>
          <a:p>
            <a:endParaRPr lang="cy-GB" dirty="0"/>
          </a:p>
        </p:txBody>
      </p:sp>
      <p:sp>
        <p:nvSpPr>
          <p:cNvPr id="5" name="Petryal 4">
            <a:extLst>
              <a:ext uri="{FF2B5EF4-FFF2-40B4-BE49-F238E27FC236}">
                <a16:creationId xmlns:a16="http://schemas.microsoft.com/office/drawing/2014/main" id="{C5B0CB62-258C-41D4-9637-7581E5299F9A}"/>
              </a:ext>
            </a:extLst>
          </p:cNvPr>
          <p:cNvSpPr/>
          <p:nvPr/>
        </p:nvSpPr>
        <p:spPr>
          <a:xfrm>
            <a:off x="677334" y="6596390"/>
            <a:ext cx="3711272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53565A"/>
                </a:solidFill>
                <a:latin typeface="Roboto"/>
              </a:rPr>
              <a:t>C. M. Hoffman, </a:t>
            </a:r>
            <a:r>
              <a:rPr lang="en-GB" sz="1100" i="1" dirty="0" err="1">
                <a:solidFill>
                  <a:srgbClr val="53565A"/>
                </a:solidFill>
                <a:latin typeface="Roboto"/>
              </a:rPr>
              <a:t>Iddewiaeth</a:t>
            </a:r>
            <a:r>
              <a:rPr lang="en-GB" sz="1100" dirty="0">
                <a:solidFill>
                  <a:srgbClr val="53565A"/>
                </a:solidFill>
                <a:latin typeface="Roboto"/>
              </a:rPr>
              <a:t> (</a:t>
            </a:r>
            <a:r>
              <a:rPr lang="en-GB" sz="1100" dirty="0" err="1">
                <a:solidFill>
                  <a:srgbClr val="53565A"/>
                </a:solidFill>
                <a:latin typeface="Roboto"/>
              </a:rPr>
              <a:t>Caerdydd</a:t>
            </a:r>
            <a:r>
              <a:rPr lang="en-GB" sz="1100" dirty="0">
                <a:solidFill>
                  <a:srgbClr val="53565A"/>
                </a:solidFill>
                <a:latin typeface="Roboto"/>
              </a:rPr>
              <a:t>: UWIC, 2005) t.57</a:t>
            </a:r>
            <a:endParaRPr lang="cy-GB" sz="1100" dirty="0"/>
          </a:p>
        </p:txBody>
      </p:sp>
    </p:spTree>
    <p:extLst>
      <p:ext uri="{BB962C8B-B14F-4D97-AF65-F5344CB8AC3E}">
        <p14:creationId xmlns:p14="http://schemas.microsoft.com/office/powerpoint/2010/main" val="20012239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66D93E2-EFD5-4011-9D2F-FBA0EB1A3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475" y="99391"/>
            <a:ext cx="9712370" cy="812847"/>
          </a:xfrm>
        </p:spPr>
        <p:txBody>
          <a:bodyPr>
            <a:normAutofit fontScale="90000"/>
          </a:bodyPr>
          <a:lstStyle/>
          <a:p>
            <a:r>
              <a:rPr lang="cy-GB" dirty="0"/>
              <a:t>Datblygiad menywod o fewn Iddewiaeth Uniongred</a:t>
            </a:r>
            <a:br>
              <a:rPr lang="cy-GB" dirty="0"/>
            </a:br>
            <a:endParaRPr lang="cy-GB" dirty="0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F6160E75-D632-41E5-BC56-068EE293C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056" y="593558"/>
            <a:ext cx="8596668" cy="6165051"/>
          </a:xfrm>
        </p:spPr>
        <p:txBody>
          <a:bodyPr>
            <a:normAutofit fontScale="62500" lnSpcReduction="20000"/>
          </a:bodyPr>
          <a:lstStyle/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Iddewiaeth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Uniongred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Cadw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seddi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wahân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synagog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am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ddynion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menywod</a:t>
            </a:r>
            <a:endParaRPr lang="en-GB" sz="29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Nid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yw'n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galw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menywod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i'r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Torah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nac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cyfrif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cworwm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gweddi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29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Minyan)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heb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sôn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am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harchebu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fel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rabbis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Cadw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agweddau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eraill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halakha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traddodiadol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sy'n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ymddangos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ddenu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merched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Ond….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Maent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annog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menywod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gymryd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rhan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materion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cyhoeddus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lle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nad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yw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hyn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anghydnaws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â halakha.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nodyn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yw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mudiad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Beis</a:t>
            </a:r>
            <a:r>
              <a:rPr lang="en-GB" sz="29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Yaakov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ddechreuodd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yng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Ngwlad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Pwyl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gynnar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ganrif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ddatblygu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addysg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marched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Hefyd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mae’r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mudiad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Rosh </a:t>
            </a:r>
            <a:r>
              <a:rPr lang="en-GB" sz="2900" i="1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Hodesh</a:t>
            </a:r>
            <a:r>
              <a:rPr lang="en-GB" sz="29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Lleuad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Newydd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sydd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wedi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annog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grwpiau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gweddïo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gweithgareddau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addysgol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menywod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Sefydlwyd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‘</a:t>
            </a:r>
            <a:r>
              <a:rPr lang="en-GB" sz="29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Jewish Orthodox Feminist Alliance’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(JOFA)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Blue Greenberg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1997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dilyn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Gynhadledd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Ryngwladol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gyntaf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Ffeministiaeth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uniongrededd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;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sy'n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gweithredu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yng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Ngogledd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America, Israel,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a'r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DU,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mae'n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anelu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at…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900" i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‘To expand the spiritual, ritual, intellectual, and political opportunities for women with the framework of halakha’. - 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Soloman</a:t>
            </a:r>
          </a:p>
          <a:p>
            <a:endParaRPr lang="cy-GB" dirty="0"/>
          </a:p>
        </p:txBody>
      </p:sp>
      <p:sp>
        <p:nvSpPr>
          <p:cNvPr id="4" name="Petryal 3">
            <a:extLst>
              <a:ext uri="{FF2B5EF4-FFF2-40B4-BE49-F238E27FC236}">
                <a16:creationId xmlns:a16="http://schemas.microsoft.com/office/drawing/2014/main" id="{E366E2AE-6F88-45A5-9BC5-2EE2B2843C9D}"/>
              </a:ext>
            </a:extLst>
          </p:cNvPr>
          <p:cNvSpPr/>
          <p:nvPr/>
        </p:nvSpPr>
        <p:spPr>
          <a:xfrm>
            <a:off x="1941094" y="6596390"/>
            <a:ext cx="716063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rgbClr val="53565A"/>
                </a:solidFill>
                <a:latin typeface="Roboto"/>
              </a:rPr>
              <a:t>Norman Soloman, </a:t>
            </a:r>
            <a:r>
              <a:rPr lang="en-GB" sz="1100" i="1" dirty="0">
                <a:solidFill>
                  <a:srgbClr val="53565A"/>
                </a:solidFill>
                <a:latin typeface="Roboto"/>
              </a:rPr>
              <a:t>Judaism: A very Short Introduction</a:t>
            </a:r>
            <a:r>
              <a:rPr lang="en-GB" sz="1100" dirty="0">
                <a:solidFill>
                  <a:srgbClr val="53565A"/>
                </a:solidFill>
                <a:latin typeface="Roboto"/>
              </a:rPr>
              <a:t> (Oxford: Oxford University Press, 1996) t.126</a:t>
            </a:r>
            <a:endParaRPr lang="cy-GB" sz="1100" dirty="0"/>
          </a:p>
        </p:txBody>
      </p:sp>
    </p:spTree>
    <p:extLst>
      <p:ext uri="{BB962C8B-B14F-4D97-AF65-F5344CB8AC3E}">
        <p14:creationId xmlns:p14="http://schemas.microsoft.com/office/powerpoint/2010/main" val="34433868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A733E39C-21A1-4760-A41B-1CC48F004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902" y="223851"/>
            <a:ext cx="8596668" cy="1320800"/>
          </a:xfrm>
        </p:spPr>
        <p:txBody>
          <a:bodyPr/>
          <a:lstStyle/>
          <a:p>
            <a:r>
              <a:rPr lang="es-ES" dirty="0"/>
              <a:t>Pwysigrwydd a </a:t>
            </a:r>
            <a:r>
              <a:rPr lang="es-ES" dirty="0" err="1"/>
              <a:t>Dylanwad</a:t>
            </a:r>
            <a:r>
              <a:rPr lang="es-ES" dirty="0"/>
              <a:t> y </a:t>
            </a:r>
            <a:r>
              <a:rPr lang="es-ES" dirty="0" err="1"/>
              <a:t>mudiad</a:t>
            </a:r>
            <a:endParaRPr lang="cy-GB" dirty="0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E90E0047-35C7-4A39-A33D-01627FA379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263" y="1144337"/>
            <a:ext cx="8596668" cy="4823326"/>
          </a:xfrm>
        </p:spPr>
        <p:txBody>
          <a:bodyPr>
            <a:normAutofit lnSpcReduction="10000"/>
          </a:bodyPr>
          <a:lstStyle/>
          <a:p>
            <a:pPr lvl="0"/>
            <a:r>
              <a:rPr lang="en-GB" sz="2000" dirty="0"/>
              <a:t>Mae'n </a:t>
            </a:r>
            <a:r>
              <a:rPr lang="en-GB" sz="2000" dirty="0" err="1"/>
              <a:t>amlwg</a:t>
            </a:r>
            <a:r>
              <a:rPr lang="en-GB" sz="2000" dirty="0"/>
              <a:t> bod </a:t>
            </a:r>
            <a:r>
              <a:rPr lang="en-GB" sz="2000" dirty="0" err="1"/>
              <a:t>nifer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Iddewon </a:t>
            </a:r>
            <a:r>
              <a:rPr lang="en-GB" sz="2000" dirty="0" err="1"/>
              <a:t>Uniongred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cynyddu</a:t>
            </a:r>
            <a:r>
              <a:rPr lang="en-GB" sz="2000" dirty="0"/>
              <a:t> </a:t>
            </a:r>
            <a:r>
              <a:rPr lang="en-GB" sz="2000" dirty="0" err="1"/>
              <a:t>dros</a:t>
            </a:r>
            <a:r>
              <a:rPr lang="en-GB" sz="2000" dirty="0"/>
              <a:t> y </a:t>
            </a:r>
            <a:r>
              <a:rPr lang="en-GB" sz="2000" dirty="0" err="1"/>
              <a:t>byd</a:t>
            </a:r>
            <a:r>
              <a:rPr lang="en-GB" sz="2000" dirty="0"/>
              <a:t>,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enwedig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America, Israel </a:t>
            </a:r>
            <a:r>
              <a:rPr lang="en-GB" sz="2000" dirty="0" err="1"/>
              <a:t>a'r</a:t>
            </a:r>
            <a:r>
              <a:rPr lang="en-GB" sz="2000" dirty="0"/>
              <a:t> DU. </a:t>
            </a:r>
            <a:r>
              <a:rPr lang="en-GB" sz="2000" dirty="0" err="1"/>
              <a:t>Er</a:t>
            </a:r>
            <a:r>
              <a:rPr lang="en-GB" sz="2000" dirty="0"/>
              <a:t> </a:t>
            </a:r>
            <a:r>
              <a:rPr lang="en-GB" sz="2000" dirty="0" err="1"/>
              <a:t>hynny</a:t>
            </a:r>
            <a:r>
              <a:rPr lang="en-GB" sz="2000" dirty="0"/>
              <a:t>,  </a:t>
            </a:r>
            <a:r>
              <a:rPr lang="en-GB" sz="2000" dirty="0" err="1"/>
              <a:t>mae</a:t>
            </a:r>
            <a:r>
              <a:rPr lang="en-GB" sz="2000" dirty="0"/>
              <a:t> </a:t>
            </a:r>
            <a:r>
              <a:rPr lang="en-GB" sz="2000" dirty="0" err="1"/>
              <a:t>digwyddiadau'r</a:t>
            </a:r>
            <a:r>
              <a:rPr lang="en-GB" sz="2000" dirty="0"/>
              <a:t> </a:t>
            </a:r>
            <a:r>
              <a:rPr lang="en-GB" sz="2000" dirty="0" err="1"/>
              <a:t>Holocost</a:t>
            </a:r>
            <a:r>
              <a:rPr lang="en-GB" sz="2000" dirty="0"/>
              <a:t> </a:t>
            </a:r>
            <a:r>
              <a:rPr lang="en-GB" sz="2000" dirty="0" err="1"/>
              <a:t>wedi</a:t>
            </a:r>
            <a:r>
              <a:rPr lang="en-GB" sz="2000" dirty="0"/>
              <a:t> </a:t>
            </a:r>
            <a:r>
              <a:rPr lang="en-GB" sz="2000" dirty="0" err="1"/>
              <a:t>postio</a:t>
            </a:r>
            <a:r>
              <a:rPr lang="en-GB" sz="2000" dirty="0"/>
              <a:t> </a:t>
            </a:r>
            <a:r>
              <a:rPr lang="en-GB" sz="2000" dirty="0" err="1"/>
              <a:t>cwestiynau</a:t>
            </a:r>
            <a:r>
              <a:rPr lang="en-GB" sz="2000" dirty="0"/>
              <a:t> </a:t>
            </a:r>
            <a:r>
              <a:rPr lang="en-GB" sz="2000" dirty="0" err="1"/>
              <a:t>sylfaenol</a:t>
            </a:r>
            <a:r>
              <a:rPr lang="en-GB" sz="2000" dirty="0"/>
              <a:t> </a:t>
            </a:r>
            <a:r>
              <a:rPr lang="en-GB" sz="2000" dirty="0" err="1"/>
              <a:t>ynglŷn</a:t>
            </a:r>
            <a:r>
              <a:rPr lang="en-GB" sz="2000" dirty="0"/>
              <a:t> â </a:t>
            </a:r>
            <a:r>
              <a:rPr lang="en-GB" sz="2000" dirty="0" err="1"/>
              <a:t>syniad</a:t>
            </a:r>
            <a:r>
              <a:rPr lang="en-GB" sz="2000" dirty="0"/>
              <a:t> </a:t>
            </a:r>
            <a:r>
              <a:rPr lang="en-GB" sz="2000" dirty="0" err="1"/>
              <a:t>Dwyfoldeb</a:t>
            </a:r>
            <a:r>
              <a:rPr lang="en-GB" sz="2000" dirty="0"/>
              <a:t> </a:t>
            </a:r>
            <a:r>
              <a:rPr lang="en-GB" sz="2000" dirty="0" err="1"/>
              <a:t>ffafriol</a:t>
            </a:r>
            <a:r>
              <a:rPr lang="en-GB" sz="2000" dirty="0"/>
              <a:t> </a:t>
            </a:r>
            <a:r>
              <a:rPr lang="en-GB" sz="2000" dirty="0" err="1"/>
              <a:t>sy'n</a:t>
            </a:r>
            <a:r>
              <a:rPr lang="en-GB" sz="2000" dirty="0"/>
              <a:t> </a:t>
            </a:r>
            <a:r>
              <a:rPr lang="en-GB" sz="2000" dirty="0" err="1"/>
              <a:t>gofalu</a:t>
            </a:r>
            <a:r>
              <a:rPr lang="en-GB" sz="2000" dirty="0"/>
              <a:t> am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blant</a:t>
            </a:r>
            <a:r>
              <a:rPr lang="en-GB" sz="2000" dirty="0"/>
              <a:t> </a:t>
            </a:r>
            <a:r>
              <a:rPr lang="en-GB" sz="2000" dirty="0" err="1"/>
              <a:t>fel</a:t>
            </a:r>
            <a:r>
              <a:rPr lang="en-GB" sz="2000" dirty="0"/>
              <a:t> tad </a:t>
            </a:r>
            <a:r>
              <a:rPr lang="en-GB" sz="2000" dirty="0" err="1"/>
              <a:t>cariadus</a:t>
            </a:r>
            <a:r>
              <a:rPr lang="en-GB" sz="2000" dirty="0"/>
              <a:t>. (6)</a:t>
            </a:r>
          </a:p>
          <a:p>
            <a:pPr lvl="0"/>
            <a:endParaRPr lang="en-GB" sz="2000" dirty="0"/>
          </a:p>
          <a:p>
            <a:r>
              <a:rPr lang="en-GB" sz="2000" dirty="0"/>
              <a:t>Fodd </a:t>
            </a:r>
            <a:r>
              <a:rPr lang="en-GB" sz="2000" dirty="0" err="1"/>
              <a:t>bynnag</a:t>
            </a:r>
            <a:r>
              <a:rPr lang="en-GB" sz="2000" dirty="0"/>
              <a:t>,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ôl</a:t>
            </a:r>
            <a:r>
              <a:rPr lang="en-GB" sz="2000" dirty="0"/>
              <a:t> </a:t>
            </a:r>
            <a:r>
              <a:rPr lang="en-GB" sz="2000" dirty="0" err="1"/>
              <a:t>canlyniadau</a:t>
            </a:r>
            <a:r>
              <a:rPr lang="en-GB" sz="2000" dirty="0"/>
              <a:t> </a:t>
            </a:r>
            <a:r>
              <a:rPr lang="en-GB" sz="2000" dirty="0" err="1"/>
              <a:t>cyntaf</a:t>
            </a:r>
            <a:r>
              <a:rPr lang="en-GB" sz="2000" dirty="0"/>
              <a:t> </a:t>
            </a:r>
            <a:r>
              <a:rPr lang="en-GB" sz="2000" dirty="0" err="1"/>
              <a:t>cyfrifiad</a:t>
            </a:r>
            <a:r>
              <a:rPr lang="en-GB" sz="2000" dirty="0"/>
              <a:t> 2011 a </a:t>
            </a:r>
            <a:r>
              <a:rPr lang="en-GB" sz="2000" dirty="0" err="1"/>
              <a:t>gyhoeddwyd</a:t>
            </a:r>
            <a:r>
              <a:rPr lang="en-GB" sz="2000" dirty="0"/>
              <a:t>, </a:t>
            </a:r>
            <a:r>
              <a:rPr lang="en-GB" sz="2000" dirty="0" err="1"/>
              <a:t>atebodd</a:t>
            </a:r>
            <a:r>
              <a:rPr lang="en-GB" sz="2000" dirty="0"/>
              <a:t> 263,346 o </a:t>
            </a:r>
            <a:r>
              <a:rPr lang="en-GB" sz="2000" dirty="0" err="1"/>
              <a:t>bobl</a:t>
            </a:r>
            <a:r>
              <a:rPr lang="en-GB" sz="2000" dirty="0"/>
              <a:t> "</a:t>
            </a:r>
            <a:r>
              <a:rPr lang="en-GB" sz="2000" dirty="0" err="1"/>
              <a:t>Iddewig</a:t>
            </a:r>
            <a:r>
              <a:rPr lang="en-GB" sz="2000" dirty="0"/>
              <a:t>" </a:t>
            </a:r>
            <a:r>
              <a:rPr lang="en-GB" sz="2000" dirty="0" err="1"/>
              <a:t>i'r</a:t>
            </a:r>
            <a:r>
              <a:rPr lang="en-GB" sz="2000" dirty="0"/>
              <a:t> </a:t>
            </a:r>
            <a:r>
              <a:rPr lang="en-GB" sz="2000" dirty="0" err="1"/>
              <a:t>cwestiwn</a:t>
            </a:r>
            <a:r>
              <a:rPr lang="en-GB" sz="2000" dirty="0"/>
              <a:t> </a:t>
            </a:r>
            <a:r>
              <a:rPr lang="en-GB" sz="2000" dirty="0" err="1"/>
              <a:t>gwirfoddol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grefydd</a:t>
            </a:r>
            <a:r>
              <a:rPr lang="en-GB" sz="2000" dirty="0"/>
              <a:t>, </a:t>
            </a:r>
            <a:r>
              <a:rPr lang="en-GB" sz="2000" dirty="0" err="1"/>
              <a:t>o'i</a:t>
            </a:r>
            <a:r>
              <a:rPr lang="en-GB" sz="2000" dirty="0"/>
              <a:t> </a:t>
            </a:r>
            <a:r>
              <a:rPr lang="en-GB" sz="2000" dirty="0" err="1"/>
              <a:t>gymharu</a:t>
            </a:r>
            <a:r>
              <a:rPr lang="en-GB" sz="2000" dirty="0"/>
              <a:t> â 259,927 </a:t>
            </a:r>
            <a:r>
              <a:rPr lang="en-GB" sz="2000" dirty="0" err="1"/>
              <a:t>yng</a:t>
            </a:r>
            <a:r>
              <a:rPr lang="en-GB" sz="2000" dirty="0"/>
              <a:t> </a:t>
            </a:r>
            <a:r>
              <a:rPr lang="en-GB" sz="2000" dirty="0" err="1"/>
              <a:t>nghyfrif</a:t>
            </a:r>
            <a:r>
              <a:rPr lang="en-GB" sz="2000" dirty="0"/>
              <a:t> </a:t>
            </a:r>
            <a:r>
              <a:rPr lang="en-GB" sz="2000" dirty="0" err="1"/>
              <a:t>blaenorol</a:t>
            </a:r>
            <a:r>
              <a:rPr lang="en-GB" sz="2000" dirty="0"/>
              <a:t> 2001</a:t>
            </a:r>
            <a:r>
              <a:rPr lang="cy-GB" sz="2000" dirty="0"/>
              <a:t>. Roedd gan </a:t>
            </a:r>
            <a:r>
              <a:rPr lang="cy-GB" sz="2000" dirty="0" err="1"/>
              <a:t>Gasnewydd</a:t>
            </a:r>
            <a:r>
              <a:rPr lang="cy-GB" sz="2000" dirty="0"/>
              <a:t> gynnydd o 87 Iddewon i 99 y llynedd yn eu cymuned Uniongred. (7 &amp; 8)</a:t>
            </a:r>
          </a:p>
          <a:p>
            <a:endParaRPr lang="cy-GB" sz="2000" dirty="0"/>
          </a:p>
          <a:p>
            <a:pPr lvl="0">
              <a:buClr>
                <a:srgbClr val="A5B592">
                  <a:lumMod val="75000"/>
                </a:srgbClr>
              </a:buClr>
            </a:pP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Mae'r </a:t>
            </a:r>
            <a:r>
              <a:rPr lang="en-GB" sz="2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ystadegau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en-GB" sz="2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hyn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en-GB" sz="2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yn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en-GB" sz="2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awgrymu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bod </a:t>
            </a:r>
            <a:r>
              <a:rPr lang="en-GB" sz="2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Iddewiaeth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en-GB" sz="2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Uniongred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en-GB" sz="2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yn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en-GB" sz="2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benodol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en-GB" sz="2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yn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en-GB" sz="2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ffynnu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ac </a:t>
            </a:r>
            <a:r>
              <a:rPr lang="en-GB" sz="2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yn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en-GB" sz="2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gwneud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en-GB" sz="2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yn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en-GB" sz="2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dda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, </a:t>
            </a:r>
            <a:r>
              <a:rPr lang="en-GB" sz="2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gan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en-GB" sz="2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brofi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en-GB" sz="2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arwyddocâd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a </a:t>
            </a:r>
            <a:r>
              <a:rPr lang="en-GB" sz="2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phwysigrwydd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y </a:t>
            </a:r>
            <a:r>
              <a:rPr lang="en-GB" sz="2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grefydd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en-GB" sz="2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yn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en-GB" sz="2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ein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en-GB" sz="2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cymdeithas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. </a:t>
            </a:r>
          </a:p>
          <a:p>
            <a:endParaRPr lang="cy-GB" sz="2000" dirty="0"/>
          </a:p>
        </p:txBody>
      </p:sp>
      <p:sp>
        <p:nvSpPr>
          <p:cNvPr id="4" name="Petryal 3">
            <a:extLst>
              <a:ext uri="{FF2B5EF4-FFF2-40B4-BE49-F238E27FC236}">
                <a16:creationId xmlns:a16="http://schemas.microsoft.com/office/drawing/2014/main" id="{595502DB-E11E-491B-B352-93BED32A6A2E}"/>
              </a:ext>
            </a:extLst>
          </p:cNvPr>
          <p:cNvSpPr/>
          <p:nvPr/>
        </p:nvSpPr>
        <p:spPr>
          <a:xfrm>
            <a:off x="481263" y="6088559"/>
            <a:ext cx="8951495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rgbClr val="53565A"/>
                </a:solidFill>
                <a:latin typeface="Roboto"/>
              </a:rPr>
              <a:t>(6) Dan Cohn-</a:t>
            </a:r>
            <a:r>
              <a:rPr lang="en-GB" sz="1100" dirty="0" err="1">
                <a:solidFill>
                  <a:srgbClr val="53565A"/>
                </a:solidFill>
                <a:latin typeface="Roboto"/>
              </a:rPr>
              <a:t>Sherbok</a:t>
            </a:r>
            <a:r>
              <a:rPr lang="en-GB" sz="1100" dirty="0">
                <a:solidFill>
                  <a:srgbClr val="53565A"/>
                </a:solidFill>
                <a:latin typeface="Roboto"/>
              </a:rPr>
              <a:t>, </a:t>
            </a:r>
            <a:r>
              <a:rPr lang="en-GB" sz="1100" i="1" dirty="0">
                <a:solidFill>
                  <a:srgbClr val="53565A"/>
                </a:solidFill>
                <a:latin typeface="Roboto"/>
              </a:rPr>
              <a:t>Judaism Today</a:t>
            </a:r>
            <a:r>
              <a:rPr lang="en-GB" sz="1100" dirty="0">
                <a:solidFill>
                  <a:srgbClr val="53565A"/>
                </a:solidFill>
                <a:latin typeface="Roboto"/>
              </a:rPr>
              <a:t> (London ; New York: Continuum, 2010) t.110</a:t>
            </a:r>
          </a:p>
          <a:p>
            <a:r>
              <a:rPr lang="en-GB" sz="1100" dirty="0">
                <a:solidFill>
                  <a:srgbClr val="53565A"/>
                </a:solidFill>
                <a:latin typeface="Roboto"/>
              </a:rPr>
              <a:t>(7) Simon Rocker, ”Census 2011: The Jewish Breakdown,” </a:t>
            </a:r>
            <a:r>
              <a:rPr lang="en-GB" sz="1100" dirty="0">
                <a:solidFill>
                  <a:srgbClr val="00A0DF"/>
                </a:solidFill>
                <a:latin typeface="Roboto"/>
                <a:hlinkClick r:id="rId2"/>
              </a:rPr>
              <a:t>https://www.thejc.com/news/uk-news/census-2011-the-jewish-breakdown-1.39530</a:t>
            </a:r>
            <a:r>
              <a:rPr lang="en-GB" sz="1100" dirty="0">
                <a:solidFill>
                  <a:srgbClr val="53565A"/>
                </a:solidFill>
                <a:latin typeface="Roboto"/>
              </a:rPr>
              <a:t>  [accessed Jan 17, 2018]</a:t>
            </a:r>
          </a:p>
          <a:p>
            <a:r>
              <a:rPr lang="en-GB" sz="1100" dirty="0">
                <a:solidFill>
                  <a:srgbClr val="53565A"/>
                </a:solidFill>
                <a:latin typeface="Roboto"/>
              </a:rPr>
              <a:t>(8) JCR-UK, “Newport Jewish Community and Hebrew Congregation,” (Accessed: Jan 20, 2018) </a:t>
            </a:r>
            <a:endParaRPr lang="cy-GB" sz="1100" dirty="0"/>
          </a:p>
        </p:txBody>
      </p:sp>
    </p:spTree>
    <p:extLst>
      <p:ext uri="{BB962C8B-B14F-4D97-AF65-F5344CB8AC3E}">
        <p14:creationId xmlns:p14="http://schemas.microsoft.com/office/powerpoint/2010/main" val="41498275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558630A-1BEE-4761-AB14-546B2578F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" y="78516"/>
            <a:ext cx="8596668" cy="771716"/>
          </a:xfrm>
        </p:spPr>
        <p:txBody>
          <a:bodyPr/>
          <a:lstStyle/>
          <a:p>
            <a:r>
              <a:rPr lang="cy-GB" dirty="0"/>
              <a:t>Rheolau </a:t>
            </a:r>
            <a:r>
              <a:rPr lang="cy-GB" i="1" dirty="0" err="1"/>
              <a:t>Kashrut</a:t>
            </a:r>
            <a:r>
              <a:rPr lang="cy-GB" i="1" dirty="0"/>
              <a:t> 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4F7B9F43-662B-4DCE-AF31-6545391B1D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29850"/>
            <a:ext cx="6548732" cy="5581956"/>
          </a:xfrm>
        </p:spPr>
        <p:txBody>
          <a:bodyPr>
            <a:normAutofit/>
          </a:bodyPr>
          <a:lstStyle/>
          <a:p>
            <a:r>
              <a:rPr lang="en-GB" sz="2000" dirty="0"/>
              <a:t>Mae'n </a:t>
            </a:r>
            <a:r>
              <a:rPr lang="en-GB" sz="2000" dirty="0" err="1"/>
              <a:t>amlwg</a:t>
            </a:r>
            <a:r>
              <a:rPr lang="en-GB" sz="2000" dirty="0"/>
              <a:t> bod Iddewon </a:t>
            </a:r>
            <a:r>
              <a:rPr lang="en-GB" sz="2000" dirty="0" err="1"/>
              <a:t>Uniongred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cadw'r</a:t>
            </a:r>
            <a:r>
              <a:rPr lang="en-GB" sz="2000" dirty="0"/>
              <a:t> </a:t>
            </a:r>
            <a:r>
              <a:rPr lang="en-GB" sz="2000" dirty="0" err="1"/>
              <a:t>deddfau</a:t>
            </a:r>
            <a:r>
              <a:rPr lang="en-GB" sz="2000" dirty="0"/>
              <a:t> </a:t>
            </a:r>
            <a:r>
              <a:rPr lang="en-GB" sz="2000" i="1" dirty="0"/>
              <a:t>Kashrut</a:t>
            </a:r>
            <a:r>
              <a:rPr lang="en-GB" sz="2000" dirty="0"/>
              <a:t>, </a:t>
            </a:r>
            <a:r>
              <a:rPr lang="en-GB" sz="2000" dirty="0" err="1"/>
              <a:t>lle</a:t>
            </a:r>
            <a:r>
              <a:rPr lang="en-GB" sz="2000" dirty="0"/>
              <a:t> </a:t>
            </a:r>
            <a:r>
              <a:rPr lang="en-GB" sz="2000" dirty="0" err="1"/>
              <a:t>mae</a:t>
            </a:r>
            <a:r>
              <a:rPr lang="en-GB" sz="2000" dirty="0"/>
              <a:t> Iddewon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bwyta</a:t>
            </a:r>
            <a:r>
              <a:rPr lang="en-GB" sz="2000" dirty="0"/>
              <a:t> </a:t>
            </a:r>
            <a:r>
              <a:rPr lang="en-GB" sz="2000" dirty="0" err="1"/>
              <a:t>bwydydd</a:t>
            </a:r>
            <a:r>
              <a:rPr lang="en-GB" sz="2000" dirty="0"/>
              <a:t> </a:t>
            </a:r>
            <a:r>
              <a:rPr lang="en-GB" sz="2000" dirty="0" err="1"/>
              <a:t>sy'n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hystyried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i="1" dirty="0"/>
              <a:t>Kosher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unig</a:t>
            </a:r>
            <a:r>
              <a:rPr lang="en-GB" sz="2000" dirty="0"/>
              <a:t>. </a:t>
            </a:r>
          </a:p>
          <a:p>
            <a:r>
              <a:rPr lang="en-GB" sz="2000" dirty="0"/>
              <a:t>O </a:t>
            </a:r>
            <a:r>
              <a:rPr lang="en-GB" sz="2000" dirty="0" err="1"/>
              <a:t>fewn</a:t>
            </a:r>
            <a:r>
              <a:rPr lang="en-GB" sz="2000" dirty="0"/>
              <a:t> y DU, </a:t>
            </a:r>
            <a:r>
              <a:rPr lang="en-GB" sz="2000" dirty="0" err="1"/>
              <a:t>fodd</a:t>
            </a:r>
            <a:r>
              <a:rPr lang="en-GB" sz="2000" dirty="0"/>
              <a:t> </a:t>
            </a:r>
            <a:r>
              <a:rPr lang="en-GB" sz="2000" dirty="0" err="1"/>
              <a:t>bynnag</a:t>
            </a:r>
            <a:r>
              <a:rPr lang="en-GB" sz="2000" dirty="0"/>
              <a:t>, </a:t>
            </a:r>
            <a:r>
              <a:rPr lang="en-GB" sz="2000" dirty="0" err="1"/>
              <a:t>gallai</a:t>
            </a:r>
            <a:r>
              <a:rPr lang="en-GB" sz="2000" dirty="0"/>
              <a:t> Iddewon </a:t>
            </a:r>
            <a:r>
              <a:rPr lang="en-GB" sz="2000" dirty="0" err="1"/>
              <a:t>Uniongred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chael</a:t>
            </a:r>
            <a:r>
              <a:rPr lang="en-GB" sz="2000" dirty="0"/>
              <a:t> </a:t>
            </a:r>
            <a:r>
              <a:rPr lang="en-GB" sz="2000" dirty="0" err="1"/>
              <a:t>hi'n</a:t>
            </a:r>
            <a:r>
              <a:rPr lang="en-GB" sz="2000" dirty="0"/>
              <a:t> </a:t>
            </a:r>
            <a:r>
              <a:rPr lang="en-GB" sz="2000" dirty="0" err="1"/>
              <a:t>anodd</a:t>
            </a:r>
            <a:r>
              <a:rPr lang="en-GB" sz="2000" dirty="0"/>
              <a:t> </a:t>
            </a:r>
            <a:r>
              <a:rPr lang="en-GB" sz="2000" dirty="0" err="1"/>
              <a:t>cadw</a:t>
            </a:r>
            <a:r>
              <a:rPr lang="en-GB" sz="2000" dirty="0"/>
              <a:t> at y </a:t>
            </a:r>
            <a:r>
              <a:rPr lang="en-GB" sz="2000" dirty="0" err="1"/>
              <a:t>deddfau</a:t>
            </a:r>
            <a:r>
              <a:rPr lang="en-GB" sz="2000" dirty="0"/>
              <a:t> Kashrut </a:t>
            </a:r>
            <a:r>
              <a:rPr lang="en-GB" sz="2000" dirty="0" err="1"/>
              <a:t>gyda</a:t>
            </a:r>
            <a:r>
              <a:rPr lang="en-GB" sz="2000" dirty="0"/>
              <a:t> </a:t>
            </a:r>
            <a:r>
              <a:rPr lang="en-GB" sz="2000" dirty="0" err="1"/>
              <a:t>diffyg</a:t>
            </a:r>
            <a:r>
              <a:rPr lang="en-GB" sz="2000" dirty="0"/>
              <a:t> </a:t>
            </a:r>
            <a:r>
              <a:rPr lang="en-GB" sz="2000" dirty="0" err="1"/>
              <a:t>siopau</a:t>
            </a:r>
            <a:r>
              <a:rPr lang="en-GB" sz="2000" dirty="0"/>
              <a:t> Kosher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ein</a:t>
            </a:r>
            <a:r>
              <a:rPr lang="en-GB" sz="2000" dirty="0"/>
              <a:t> </a:t>
            </a:r>
            <a:r>
              <a:rPr lang="en-GB" sz="2000" dirty="0" err="1"/>
              <a:t>cymdeithas</a:t>
            </a:r>
            <a:r>
              <a:rPr lang="en-GB" sz="2000" dirty="0"/>
              <a:t>.</a:t>
            </a:r>
          </a:p>
          <a:p>
            <a:r>
              <a:rPr lang="cy-GB" sz="2000" b="1" dirty="0"/>
              <a:t>Synagog Unedig Caerdydd </a:t>
            </a:r>
            <a:r>
              <a:rPr lang="cy-GB" sz="2000" dirty="0"/>
              <a:t>– Nid oes siopau </a:t>
            </a:r>
            <a:r>
              <a:rPr lang="cy-GB" sz="2000" dirty="0" err="1"/>
              <a:t>Kosher</a:t>
            </a:r>
            <a:r>
              <a:rPr lang="cy-GB" sz="2000" dirty="0"/>
              <a:t> yng Nghaerdydd ond mae siopau lleol yn gwerthu llawer o gynhyrchion </a:t>
            </a:r>
            <a:r>
              <a:rPr lang="cy-GB" sz="2000" dirty="0" err="1"/>
              <a:t>Kosher</a:t>
            </a:r>
            <a:r>
              <a:rPr lang="cy-GB" sz="2000" dirty="0"/>
              <a:t>. </a:t>
            </a:r>
          </a:p>
          <a:p>
            <a:r>
              <a:rPr lang="cy-GB" sz="2000" dirty="0"/>
              <a:t>Mae Siopau o Lundain yn gwaredu dwywaith y mis gyda chynhyrchion </a:t>
            </a:r>
            <a:r>
              <a:rPr lang="cy-GB" sz="2000" dirty="0" err="1"/>
              <a:t>Kosher</a:t>
            </a:r>
            <a:r>
              <a:rPr lang="cy-GB" sz="2000" dirty="0"/>
              <a:t>, sef cig wrth y </a:t>
            </a:r>
            <a:r>
              <a:rPr lang="cy-GB" sz="2000" i="1" dirty="0" err="1"/>
              <a:t>Shochet</a:t>
            </a:r>
            <a:r>
              <a:rPr lang="cy-GB" sz="2000" dirty="0"/>
              <a:t>. </a:t>
            </a:r>
          </a:p>
          <a:p>
            <a:r>
              <a:rPr lang="cy-GB" sz="2000" dirty="0"/>
              <a:t>Mae’r dystiolaeth hyn yn dangos arwyddocâd a dylanwad Iddewiaeth yn ein cymdeithas ni.</a:t>
            </a:r>
          </a:p>
        </p:txBody>
      </p:sp>
      <p:sp>
        <p:nvSpPr>
          <p:cNvPr id="4" name="Petryal 3">
            <a:extLst>
              <a:ext uri="{FF2B5EF4-FFF2-40B4-BE49-F238E27FC236}">
                <a16:creationId xmlns:a16="http://schemas.microsoft.com/office/drawing/2014/main" id="{003B9AE7-FAD9-4C0B-80BF-AFFBA8B641CB}"/>
              </a:ext>
            </a:extLst>
          </p:cNvPr>
          <p:cNvSpPr/>
          <p:nvPr/>
        </p:nvSpPr>
        <p:spPr>
          <a:xfrm>
            <a:off x="482568" y="6648679"/>
            <a:ext cx="6226585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rgbClr val="53565A"/>
                </a:solidFill>
                <a:latin typeface="Roboto"/>
              </a:rPr>
              <a:t>Cardiff Shul (UK), ”Kosher Food,” &lt;</a:t>
            </a:r>
            <a:r>
              <a:rPr lang="en-GB" sz="1100" dirty="0">
                <a:solidFill>
                  <a:srgbClr val="00A0DF"/>
                </a:solidFill>
                <a:latin typeface="Roboto"/>
                <a:hlinkClick r:id="rId2"/>
              </a:rPr>
              <a:t>http://cardiffshul.org/kosher-food/</a:t>
            </a:r>
            <a:r>
              <a:rPr lang="en-GB" sz="1100" dirty="0">
                <a:solidFill>
                  <a:srgbClr val="53565A"/>
                </a:solidFill>
                <a:latin typeface="Roboto"/>
              </a:rPr>
              <a:t>&gt; [accessed Jan 20, 2018]</a:t>
            </a:r>
            <a:endParaRPr lang="cy-GB" sz="1100" dirty="0"/>
          </a:p>
        </p:txBody>
      </p:sp>
      <p:pic>
        <p:nvPicPr>
          <p:cNvPr id="1028" name="Picture 4" descr="http://www.chabaduppereastside.com/Pictures/general/about-food.jpg">
            <a:extLst>
              <a:ext uri="{FF2B5EF4-FFF2-40B4-BE49-F238E27FC236}">
                <a16:creationId xmlns:a16="http://schemas.microsoft.com/office/drawing/2014/main" id="{6333D0AC-2B2F-44B9-BA7D-C076E40A32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9574" y="1410372"/>
            <a:ext cx="4886325" cy="3609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etryal 5">
            <a:extLst>
              <a:ext uri="{FF2B5EF4-FFF2-40B4-BE49-F238E27FC236}">
                <a16:creationId xmlns:a16="http://schemas.microsoft.com/office/drawing/2014/main" id="{497E0D99-5495-4D0C-B185-96D805D488EC}"/>
              </a:ext>
            </a:extLst>
          </p:cNvPr>
          <p:cNvSpPr/>
          <p:nvPr/>
        </p:nvSpPr>
        <p:spPr>
          <a:xfrm>
            <a:off x="7788346" y="5020347"/>
            <a:ext cx="377539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1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http://www.chabaduppereastside.com/kosherfood.html</a:t>
            </a:r>
          </a:p>
        </p:txBody>
      </p:sp>
    </p:spTree>
    <p:extLst>
      <p:ext uri="{BB962C8B-B14F-4D97-AF65-F5344CB8AC3E}">
        <p14:creationId xmlns:p14="http://schemas.microsoft.com/office/powerpoint/2010/main" val="8966044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A8598-40DB-4AFE-B1A9-1516D86D8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208" y="186519"/>
            <a:ext cx="8596668" cy="1320800"/>
          </a:xfrm>
        </p:spPr>
        <p:txBody>
          <a:bodyPr/>
          <a:lstStyle/>
          <a:p>
            <a:pPr algn="ctr"/>
            <a:r>
              <a:rPr lang="en-GB" dirty="0"/>
              <a:t>Heriau Iddewiaeth </a:t>
            </a:r>
            <a:r>
              <a:rPr lang="en-GB" dirty="0" err="1"/>
              <a:t>Uniongred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Mhrydain</a:t>
            </a:r>
            <a:r>
              <a:rPr lang="en-GB" dirty="0"/>
              <a:t>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00C1C-0750-4435-9AF4-18989C9634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208" y="1507319"/>
            <a:ext cx="8596668" cy="4920777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Shabbat</a:t>
            </a:r>
            <a:r>
              <a:rPr lang="en-GB" dirty="0"/>
              <a:t> </a:t>
            </a:r>
          </a:p>
          <a:p>
            <a:r>
              <a:rPr lang="en-GB" sz="2000" dirty="0"/>
              <a:t>Mae Shabbat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ddathlu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wythnosol</a:t>
            </a:r>
            <a:r>
              <a:rPr lang="en-GB" sz="2000" dirty="0"/>
              <a:t> </a:t>
            </a:r>
            <a:r>
              <a:rPr lang="en-GB" sz="2000" dirty="0" err="1"/>
              <a:t>gan</a:t>
            </a:r>
            <a:r>
              <a:rPr lang="en-GB" sz="2000" dirty="0"/>
              <a:t> Iddewon </a:t>
            </a:r>
            <a:r>
              <a:rPr lang="en-GB" sz="2000" dirty="0" err="1"/>
              <a:t>Uniongred</a:t>
            </a:r>
            <a:r>
              <a:rPr lang="en-GB" sz="2000" dirty="0"/>
              <a:t>. </a:t>
            </a:r>
          </a:p>
          <a:p>
            <a:r>
              <a:rPr lang="en-GB" sz="2000" dirty="0"/>
              <a:t>Yn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oes</a:t>
            </a:r>
            <a:r>
              <a:rPr lang="en-GB" sz="2000" dirty="0"/>
              <a:t> </a:t>
            </a:r>
            <a:r>
              <a:rPr lang="en-GB" sz="2000" dirty="0" err="1"/>
              <a:t>fodern</a:t>
            </a:r>
            <a:r>
              <a:rPr lang="en-GB" sz="2000" dirty="0"/>
              <a:t> </a:t>
            </a:r>
            <a:r>
              <a:rPr lang="en-GB" sz="2000" dirty="0" err="1"/>
              <a:t>mae</a:t>
            </a:r>
            <a:r>
              <a:rPr lang="en-GB" sz="2000" dirty="0"/>
              <a:t> </a:t>
            </a:r>
            <a:r>
              <a:rPr lang="en-GB" sz="2000" dirty="0" err="1"/>
              <a:t>datblygiad</a:t>
            </a:r>
            <a:r>
              <a:rPr lang="en-GB" sz="2000" dirty="0"/>
              <a:t> </a:t>
            </a:r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technolog</a:t>
            </a:r>
            <a:r>
              <a:rPr lang="en-GB" sz="2000" dirty="0"/>
              <a:t> </a:t>
            </a:r>
            <a:r>
              <a:rPr lang="en-GB" sz="2000" dirty="0" err="1"/>
              <a:t>e.e</a:t>
            </a:r>
            <a:r>
              <a:rPr lang="en-GB" sz="2000" dirty="0"/>
              <a:t>. </a:t>
            </a:r>
            <a:r>
              <a:rPr lang="en-GB" sz="2000" dirty="0" err="1"/>
              <a:t>ffonau</a:t>
            </a:r>
            <a:r>
              <a:rPr lang="en-GB" sz="2000" dirty="0"/>
              <a:t> smart, </a:t>
            </a:r>
            <a:r>
              <a:rPr lang="en-GB" sz="2000" dirty="0" err="1"/>
              <a:t>fod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gynyddol</a:t>
            </a:r>
            <a:r>
              <a:rPr lang="en-GB" sz="2000" dirty="0"/>
              <a:t> </a:t>
            </a:r>
            <a:r>
              <a:rPr lang="en-GB" sz="2000" dirty="0" err="1"/>
              <a:t>anodd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Iddewon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ddilyn</a:t>
            </a:r>
            <a:r>
              <a:rPr lang="en-GB" sz="2000" dirty="0"/>
              <a:t> y 39 Melachot a </a:t>
            </a:r>
            <a:r>
              <a:rPr lang="en-GB" sz="2000" dirty="0" err="1"/>
              <a:t>ddarganfuwyd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y Talmud,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enwedig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gyfer</a:t>
            </a:r>
            <a:r>
              <a:rPr lang="en-GB" sz="2000" dirty="0"/>
              <a:t> </a:t>
            </a:r>
            <a:r>
              <a:rPr lang="en-GB" sz="2000" dirty="0" err="1"/>
              <a:t>cenedlaethau</a:t>
            </a:r>
            <a:r>
              <a:rPr lang="en-GB" sz="2000" dirty="0"/>
              <a:t> </a:t>
            </a:r>
            <a:r>
              <a:rPr lang="en-GB" sz="2000" dirty="0" err="1"/>
              <a:t>iau</a:t>
            </a:r>
            <a:r>
              <a:rPr lang="en-GB" sz="2000" dirty="0"/>
              <a:t>.  </a:t>
            </a:r>
          </a:p>
          <a:p>
            <a:r>
              <a:rPr lang="en-GB" sz="2000" dirty="0" err="1">
                <a:latin typeface="+mj-lt"/>
              </a:rPr>
              <a:t>Hefyd</a:t>
            </a:r>
            <a:r>
              <a:rPr lang="en-GB" sz="2000" dirty="0">
                <a:latin typeface="+mj-lt"/>
              </a:rPr>
              <a:t>,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gallai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Shabbat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effeithio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addysg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plant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hefyd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. Yn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ystod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misoedd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gaeaf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mae'r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haul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mynd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lawr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hyd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oed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gynharach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dydd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ac felly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bydd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angen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mynd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â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phlant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anghyfreithlon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allan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o'r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ysgol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gynharach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at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ddibenion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Shabbat.</a:t>
            </a:r>
          </a:p>
          <a:p>
            <a:pPr marL="0" indent="0">
              <a:buNone/>
            </a:pPr>
            <a:r>
              <a:rPr lang="en-GB" sz="2000" dirty="0" err="1">
                <a:latin typeface="+mj-lt"/>
                <a:cs typeface="Arial" panose="020B0604020202020204" pitchFamily="34" charset="0"/>
              </a:rPr>
              <a:t>Hefyd</a:t>
            </a:r>
            <a:r>
              <a:rPr lang="en-GB" sz="2000" dirty="0">
                <a:latin typeface="+mj-lt"/>
                <a:cs typeface="Arial" panose="020B0604020202020204" pitchFamily="34" charset="0"/>
              </a:rPr>
              <a:t>.. </a:t>
            </a:r>
          </a:p>
          <a:p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Mae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wedi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dod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fwy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anodd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cynnal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darlun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Beiblaidd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2000" b="1" i="1" u="sng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chydberthol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Dduw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yng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ngoleuni'r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darganfyddiad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gwyddonol</a:t>
            </a:r>
            <a:r>
              <a:rPr lang="en-GB" sz="2000" dirty="0"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. (9) </a:t>
            </a:r>
            <a:endParaRPr lang="en-GB" sz="2000" dirty="0">
              <a:latin typeface="+mj-lt"/>
            </a:endParaRPr>
          </a:p>
        </p:txBody>
      </p:sp>
      <p:sp>
        <p:nvSpPr>
          <p:cNvPr id="4" name="Petryal 3">
            <a:extLst>
              <a:ext uri="{FF2B5EF4-FFF2-40B4-BE49-F238E27FC236}">
                <a16:creationId xmlns:a16="http://schemas.microsoft.com/office/drawing/2014/main" id="{DFDA4B7A-6A7C-4FC5-9EA4-03516DED7847}"/>
              </a:ext>
            </a:extLst>
          </p:cNvPr>
          <p:cNvSpPr/>
          <p:nvPr/>
        </p:nvSpPr>
        <p:spPr>
          <a:xfrm>
            <a:off x="527208" y="6596390"/>
            <a:ext cx="5572359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53565A"/>
                </a:solidFill>
                <a:latin typeface="Roboto"/>
              </a:rPr>
              <a:t>(9) Dan Cohn-</a:t>
            </a:r>
            <a:r>
              <a:rPr lang="en-GB" sz="1100" dirty="0" err="1">
                <a:solidFill>
                  <a:srgbClr val="53565A"/>
                </a:solidFill>
                <a:latin typeface="Roboto"/>
              </a:rPr>
              <a:t>Sherbok</a:t>
            </a:r>
            <a:r>
              <a:rPr lang="en-GB" sz="1100" dirty="0">
                <a:solidFill>
                  <a:srgbClr val="53565A"/>
                </a:solidFill>
                <a:latin typeface="Roboto"/>
              </a:rPr>
              <a:t>, </a:t>
            </a:r>
            <a:r>
              <a:rPr lang="en-GB" sz="1100" i="1" dirty="0">
                <a:solidFill>
                  <a:srgbClr val="53565A"/>
                </a:solidFill>
                <a:latin typeface="Roboto"/>
              </a:rPr>
              <a:t>Judaism Today</a:t>
            </a:r>
            <a:r>
              <a:rPr lang="en-GB" sz="1100" dirty="0">
                <a:solidFill>
                  <a:srgbClr val="53565A"/>
                </a:solidFill>
                <a:latin typeface="Roboto"/>
              </a:rPr>
              <a:t> (London ; New York: Continuum, 2010) t.110</a:t>
            </a:r>
            <a:endParaRPr lang="cy-GB" dirty="0"/>
          </a:p>
        </p:txBody>
      </p:sp>
      <p:pic>
        <p:nvPicPr>
          <p:cNvPr id="5" name="Llun 4">
            <a:extLst>
              <a:ext uri="{FF2B5EF4-FFF2-40B4-BE49-F238E27FC236}">
                <a16:creationId xmlns:a16="http://schemas.microsoft.com/office/drawing/2014/main" id="{BAE3C514-2F21-4F0F-9D91-D350429879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1431" y="1339025"/>
            <a:ext cx="3061688" cy="3061688"/>
          </a:xfrm>
          <a:prstGeom prst="rect">
            <a:avLst/>
          </a:prstGeom>
        </p:spPr>
      </p:pic>
      <p:sp>
        <p:nvSpPr>
          <p:cNvPr id="6" name="Petryal 5">
            <a:extLst>
              <a:ext uri="{FF2B5EF4-FFF2-40B4-BE49-F238E27FC236}">
                <a16:creationId xmlns:a16="http://schemas.microsoft.com/office/drawing/2014/main" id="{B716E38B-6CAD-4945-8EF2-07CD60DD159B}"/>
              </a:ext>
            </a:extLst>
          </p:cNvPr>
          <p:cNvSpPr/>
          <p:nvPr/>
        </p:nvSpPr>
        <p:spPr>
          <a:xfrm>
            <a:off x="9123876" y="4400713"/>
            <a:ext cx="306168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11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https://www.templeemanuel.com/event/jr-usy-shabbat-dinner/</a:t>
            </a:r>
          </a:p>
        </p:txBody>
      </p:sp>
    </p:spTree>
    <p:extLst>
      <p:ext uri="{BB962C8B-B14F-4D97-AF65-F5344CB8AC3E}">
        <p14:creationId xmlns:p14="http://schemas.microsoft.com/office/powerpoint/2010/main" val="7959356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D7B8F8F-4528-4480-AFA3-A006195F5AA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4F8B2185-AE38-43EA-9FA9-E5378AD730D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Isosceles Triangle 13">
            <a:extLst>
              <a:ext uri="{FF2B5EF4-FFF2-40B4-BE49-F238E27FC236}">
                <a16:creationId xmlns:a16="http://schemas.microsoft.com/office/drawing/2014/main" id="{0D36BD5A-BF22-48CD-8A55-28B19177CE4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548A8A-8D01-4AAF-A2BC-A0BA70DA5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O </a:t>
            </a:r>
            <a:r>
              <a:rPr lang="en-GB" dirty="0" err="1"/>
              <a:t>ganlyniad</a:t>
            </a:r>
            <a:r>
              <a:rPr lang="en-GB" dirty="0"/>
              <a:t>… 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2913366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12137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3E74C5AF-6E34-4FB5-B874-DD2B13BF3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1418" y="2281989"/>
            <a:ext cx="8596668" cy="1320800"/>
          </a:xfrm>
        </p:spPr>
        <p:txBody>
          <a:bodyPr/>
          <a:lstStyle/>
          <a:p>
            <a:pPr algn="ctr"/>
            <a:r>
              <a:rPr lang="cy-GB" dirty="0"/>
              <a:t>Diolch		</a:t>
            </a:r>
            <a:br>
              <a:rPr lang="cy-GB" dirty="0"/>
            </a:br>
            <a:r>
              <a:rPr lang="cy-GB" dirty="0"/>
              <a:t>A oes unrhyw gwestiynau? </a:t>
            </a:r>
          </a:p>
        </p:txBody>
      </p:sp>
    </p:spTree>
    <p:extLst>
      <p:ext uri="{BB962C8B-B14F-4D97-AF65-F5344CB8AC3E}">
        <p14:creationId xmlns:p14="http://schemas.microsoft.com/office/powerpoint/2010/main" val="25836313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2F94159A-A51B-4FF0-A40D-C15488F4C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0696" y="0"/>
            <a:ext cx="3139292" cy="723873"/>
          </a:xfrm>
        </p:spPr>
        <p:txBody>
          <a:bodyPr/>
          <a:lstStyle/>
          <a:p>
            <a:r>
              <a:rPr lang="cy-GB" dirty="0"/>
              <a:t>Llyfryddiaeth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F9EDAC10-0CD1-4A85-A260-225B831BC5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723873"/>
            <a:ext cx="9541565" cy="6233518"/>
          </a:xfrm>
        </p:spPr>
        <p:txBody>
          <a:bodyPr>
            <a:normAutofit/>
          </a:bodyPr>
          <a:lstStyle/>
          <a:p>
            <a:r>
              <a:rPr lang="cy-GB" sz="1600" dirty="0" err="1"/>
              <a:t>Bowker</a:t>
            </a:r>
            <a:r>
              <a:rPr lang="cy-GB" sz="1600" dirty="0"/>
              <a:t>, John, </a:t>
            </a:r>
            <a:r>
              <a:rPr lang="cy-GB" sz="1600" i="1" dirty="0" err="1"/>
              <a:t>Orthodox</a:t>
            </a:r>
            <a:r>
              <a:rPr lang="cy-GB" sz="1600" i="1" dirty="0"/>
              <a:t> </a:t>
            </a:r>
            <a:r>
              <a:rPr lang="cy-GB" sz="1600" i="1" dirty="0" err="1"/>
              <a:t>Judaism</a:t>
            </a:r>
            <a:r>
              <a:rPr lang="cy-GB" sz="1600" dirty="0"/>
              <a:t>, 1 </a:t>
            </a:r>
            <a:r>
              <a:rPr lang="cy-GB" sz="1600" dirty="0" err="1"/>
              <a:t>rev</a:t>
            </a:r>
            <a:r>
              <a:rPr lang="cy-GB" sz="1600" dirty="0"/>
              <a:t>. </a:t>
            </a:r>
            <a:r>
              <a:rPr lang="cy-GB" sz="1600" dirty="0" err="1"/>
              <a:t>ed</a:t>
            </a:r>
            <a:r>
              <a:rPr lang="cy-GB" sz="1600" dirty="0"/>
              <a:t>. edn (</a:t>
            </a:r>
            <a:r>
              <a:rPr lang="cy-GB" sz="1600" dirty="0" err="1"/>
              <a:t>Oxford</a:t>
            </a:r>
            <a:r>
              <a:rPr lang="cy-GB" sz="1600" dirty="0"/>
              <a:t> </a:t>
            </a:r>
            <a:r>
              <a:rPr lang="cy-GB" sz="1600" dirty="0" err="1"/>
              <a:t>University</a:t>
            </a:r>
            <a:r>
              <a:rPr lang="cy-GB" sz="1600" dirty="0"/>
              <a:t> </a:t>
            </a:r>
            <a:r>
              <a:rPr lang="cy-GB" sz="1600" dirty="0" err="1"/>
              <a:t>Press</a:t>
            </a:r>
            <a:r>
              <a:rPr lang="cy-GB" sz="1600" dirty="0"/>
              <a:t>, 2000) </a:t>
            </a:r>
          </a:p>
          <a:p>
            <a:pPr lvl="0">
              <a:buClr>
                <a:srgbClr val="A5B592">
                  <a:lumMod val="75000"/>
                </a:srgbClr>
              </a:buClr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Cardiff Shul (UK), ”Kosher Food,” &lt;http://cardiffshul.org/kosher-food/&gt; [accessed Jan 20, 2018]</a:t>
            </a:r>
            <a:endParaRPr lang="cy-GB" sz="1600" dirty="0"/>
          </a:p>
          <a:p>
            <a:r>
              <a:rPr lang="en-GB" sz="1600" dirty="0"/>
              <a:t>Cohn-</a:t>
            </a:r>
            <a:r>
              <a:rPr lang="en-GB" sz="1600" dirty="0" err="1"/>
              <a:t>Sherbok</a:t>
            </a:r>
            <a:r>
              <a:rPr lang="en-GB" sz="1600" dirty="0"/>
              <a:t>, Dan, </a:t>
            </a:r>
            <a:r>
              <a:rPr lang="en-GB" sz="1600" i="1" dirty="0"/>
              <a:t>Judaism Today</a:t>
            </a:r>
            <a:r>
              <a:rPr lang="en-GB" sz="1600" dirty="0"/>
              <a:t> (London ; New York: Continuum, 2010) </a:t>
            </a:r>
          </a:p>
          <a:p>
            <a:r>
              <a:rPr lang="en-GB" sz="1600" dirty="0"/>
              <a:t>Goldberg, Alexander, “BBC - Religions - Judaism: Modern Orthodoxy” , http://www.bbc.co.uk/religion/religions/judaism/subdivisions/modernorthodoxy_1.shtml&gt; [accessed Jan 18, 2018]</a:t>
            </a:r>
          </a:p>
          <a:p>
            <a:r>
              <a:rPr lang="cy-GB" sz="1600" dirty="0"/>
              <a:t>Hoffman, C. M., </a:t>
            </a:r>
            <a:r>
              <a:rPr lang="cy-GB" sz="1600" i="1" dirty="0"/>
              <a:t>Iddewiaeth</a:t>
            </a:r>
            <a:r>
              <a:rPr lang="cy-GB" sz="1600" dirty="0"/>
              <a:t> (Caerdydd: UWIC, 2005) </a:t>
            </a:r>
          </a:p>
          <a:p>
            <a:r>
              <a:rPr lang="en-GB" sz="1600" dirty="0"/>
              <a:t>JCR-UK, “Newport Jewish Community and Hebrew Congregation,” (Accessed: Jan 20, 2018) </a:t>
            </a:r>
          </a:p>
          <a:p>
            <a:r>
              <a:rPr lang="cy-GB" sz="1600" dirty="0" err="1"/>
              <a:t>Neusner</a:t>
            </a:r>
            <a:r>
              <a:rPr lang="cy-GB" sz="1600" dirty="0"/>
              <a:t>, Jacob, </a:t>
            </a:r>
            <a:r>
              <a:rPr lang="cy-GB" sz="1600" i="1" dirty="0" err="1"/>
              <a:t>Judaism</a:t>
            </a:r>
            <a:r>
              <a:rPr lang="cy-GB" sz="1600" i="1" dirty="0"/>
              <a:t>: The </a:t>
            </a:r>
            <a:r>
              <a:rPr lang="cy-GB" sz="1600" i="1" dirty="0" err="1"/>
              <a:t>Basics</a:t>
            </a:r>
            <a:r>
              <a:rPr lang="cy-GB" sz="1600" dirty="0"/>
              <a:t> (London ; New York: Routledge, 2006) </a:t>
            </a:r>
          </a:p>
          <a:p>
            <a:r>
              <a:rPr lang="en-GB" sz="1600" dirty="0"/>
              <a:t>Rocker, Simon, ”Census 2011: The Jewish Breakdown”, https://www.thejc.com/news/uk-news/census-2011-the-jewish-breakdown-1.39530  [accessed Jan 17, 2018]</a:t>
            </a:r>
            <a:endParaRPr lang="cy-GB" sz="1600" dirty="0"/>
          </a:p>
          <a:p>
            <a:r>
              <a:rPr lang="en-GB" sz="1600" dirty="0"/>
              <a:t>Soloman, Norman, </a:t>
            </a:r>
            <a:r>
              <a:rPr lang="en-GB" sz="1600" i="1" dirty="0"/>
              <a:t>Judaism: A Very Short Introduction</a:t>
            </a:r>
            <a:r>
              <a:rPr lang="en-GB" sz="1600" dirty="0"/>
              <a:t> (Oxford: Oxford University Press, 1996)</a:t>
            </a:r>
          </a:p>
          <a:p>
            <a:pPr marL="0" indent="0">
              <a:buNone/>
            </a:pPr>
            <a:r>
              <a:rPr lang="en-GB" u="sng" dirty="0" err="1"/>
              <a:t>Lluniau</a:t>
            </a:r>
            <a:r>
              <a:rPr lang="en-GB" u="sng" dirty="0"/>
              <a:t> </a:t>
            </a:r>
          </a:p>
          <a:p>
            <a:pPr lvl="0">
              <a:buClr>
                <a:srgbClr val="A5B592">
                  <a:lumMod val="75000"/>
                </a:srgbClr>
              </a:buClr>
            </a:pPr>
            <a:r>
              <a:rPr lang="cy-GB" sz="1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http://www.chabaduppereastside.com/kosherfood.html</a:t>
            </a:r>
            <a:endParaRPr lang="en-GB" u="sng" dirty="0"/>
          </a:p>
          <a:p>
            <a:r>
              <a:rPr lang="cy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http://clipart-library.com/clipart/6ip5edpAT.htm</a:t>
            </a:r>
          </a:p>
          <a:p>
            <a:r>
              <a:rPr lang="cy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https://jewishaction.com/jewish-world/people/rabbi_samson_raphael_hirschtorah_leadership_for_our_times/ </a:t>
            </a:r>
          </a:p>
          <a:p>
            <a:r>
              <a:rPr lang="cy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https://www.templeemanuel.com/event/jr-usy-shabbat-dinner/</a:t>
            </a:r>
          </a:p>
          <a:p>
            <a:endParaRPr lang="cy-GB" sz="1400" dirty="0"/>
          </a:p>
          <a:p>
            <a:endParaRPr lang="cy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2129560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5180</TotalTime>
  <Words>1150</Words>
  <Application>Microsoft Office PowerPoint</Application>
  <PresentationFormat>Sgrin Lydan</PresentationFormat>
  <Paragraphs>90</Paragraphs>
  <Slides>11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6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11</vt:i4>
      </vt:variant>
    </vt:vector>
  </HeadingPairs>
  <TitlesOfParts>
    <vt:vector size="18" baseType="lpstr">
      <vt:lpstr>Arial</vt:lpstr>
      <vt:lpstr>Calibri</vt:lpstr>
      <vt:lpstr>Roboto</vt:lpstr>
      <vt:lpstr>Trebuchet MS</vt:lpstr>
      <vt:lpstr>Wingdings</vt:lpstr>
      <vt:lpstr>Wingdings 3</vt:lpstr>
      <vt:lpstr>Facet</vt:lpstr>
      <vt:lpstr>Iddewiaeth Uniongred</vt:lpstr>
      <vt:lpstr>Beth mae’r term ‘Uniongred’ yn golygu? </vt:lpstr>
      <vt:lpstr>Samson Raphael Hirsch</vt:lpstr>
      <vt:lpstr>Uniongrededd Modern </vt:lpstr>
      <vt:lpstr>Datblygiad menywod o fewn Iddewiaeth Uniongred </vt:lpstr>
      <vt:lpstr>Pwysigrwydd a Dylanwad y mudiad</vt:lpstr>
      <vt:lpstr>Rheolau Kashrut </vt:lpstr>
      <vt:lpstr>Heriau Iddewiaeth Uniongred heddiw ym Mhrydain  </vt:lpstr>
      <vt:lpstr>O ganlyniad… </vt:lpstr>
      <vt:lpstr>Diolch   A oes unrhyw gwestiynau? </vt:lpstr>
      <vt:lpstr>Llyfryddiaeth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Iddewiaeth Uniongred</dc:title>
  <dc:creator>Celyn</dc:creator>
  <cp:lastModifiedBy>Celyn</cp:lastModifiedBy>
  <cp:revision>86</cp:revision>
  <cp:lastPrinted>2018-01-22T18:07:30Z</cp:lastPrinted>
  <dcterms:created xsi:type="dcterms:W3CDTF">2018-01-16T12:26:48Z</dcterms:created>
  <dcterms:modified xsi:type="dcterms:W3CDTF">2018-01-22T18:09:19Z</dcterms:modified>
</cp:coreProperties>
</file>