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350" r:id="rId2"/>
    <p:sldId id="351" r:id="rId3"/>
    <p:sldId id="370" r:id="rId4"/>
    <p:sldId id="375" r:id="rId5"/>
    <p:sldId id="353" r:id="rId6"/>
    <p:sldId id="376" r:id="rId7"/>
    <p:sldId id="352" r:id="rId8"/>
    <p:sldId id="354" r:id="rId9"/>
    <p:sldId id="362" r:id="rId10"/>
    <p:sldId id="374" r:id="rId11"/>
    <p:sldId id="363" r:id="rId12"/>
    <p:sldId id="364" r:id="rId13"/>
    <p:sldId id="365" r:id="rId14"/>
    <p:sldId id="355" r:id="rId15"/>
    <p:sldId id="366" r:id="rId16"/>
    <p:sldId id="367" r:id="rId17"/>
    <p:sldId id="368" r:id="rId18"/>
    <p:sldId id="356" r:id="rId19"/>
    <p:sldId id="371" r:id="rId20"/>
    <p:sldId id="358" r:id="rId21"/>
    <p:sldId id="359" r:id="rId22"/>
    <p:sldId id="360" r:id="rId23"/>
    <p:sldId id="357" r:id="rId24"/>
    <p:sldId id="377" r:id="rId25"/>
    <p:sldId id="379" r:id="rId26"/>
    <p:sldId id="361" r:id="rId27"/>
    <p:sldId id="373" r:id="rId28"/>
    <p:sldId id="372" r:id="rId29"/>
    <p:sldId id="369"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71413" autoAdjust="0"/>
  </p:normalViewPr>
  <p:slideViewPr>
    <p:cSldViewPr snapToGrid="0">
      <p:cViewPr varScale="1">
        <p:scale>
          <a:sx n="79" d="100"/>
          <a:sy n="79" d="100"/>
        </p:scale>
        <p:origin x="84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29AB53-B6D0-49F6-88E6-6EEE9922D221}" type="datetimeFigureOut">
              <a:rPr lang="en-GB" smtClean="0"/>
              <a:t>12/03/2025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88EDF1-2D4D-4280-A9F8-D3CF058D077D}" type="slidenum">
              <a:rPr lang="en-GB" smtClean="0"/>
              <a:t>‹#›</a:t>
            </a:fld>
            <a:endParaRPr lang="en-GB"/>
          </a:p>
        </p:txBody>
      </p:sp>
    </p:spTree>
    <p:extLst>
      <p:ext uri="{BB962C8B-B14F-4D97-AF65-F5344CB8AC3E}">
        <p14:creationId xmlns:p14="http://schemas.microsoft.com/office/powerpoint/2010/main" val="1071466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therecord.media/england-hospitals-cyberattack-nhs-wirral"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82828"/>
                </a:solidFill>
                <a:effectLst/>
                <a:latin typeface="Agenda"/>
              </a:rPr>
              <a:t>Events over recent years have shown the need for the emergency services to work together as effectively as possible during major, serious or catastrophic incidents or events</a:t>
            </a:r>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3</a:t>
            </a:fld>
            <a:endParaRPr lang="en-GB"/>
          </a:p>
        </p:txBody>
      </p:sp>
    </p:spTree>
    <p:extLst>
      <p:ext uri="{BB962C8B-B14F-4D97-AF65-F5344CB8AC3E}">
        <p14:creationId xmlns:p14="http://schemas.microsoft.com/office/powerpoint/2010/main" val="1769443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4</a:t>
            </a:fld>
            <a:endParaRPr lang="en-GB"/>
          </a:p>
        </p:txBody>
      </p:sp>
    </p:spTree>
    <p:extLst>
      <p:ext uri="{BB962C8B-B14F-4D97-AF65-F5344CB8AC3E}">
        <p14:creationId xmlns:p14="http://schemas.microsoft.com/office/powerpoint/2010/main" val="27662701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141414"/>
                </a:solidFill>
                <a:effectLst/>
                <a:latin typeface="ReithSans"/>
              </a:rPr>
              <a:t>A major incident has been declared at a hospital "for cyber security reasons".</a:t>
            </a:r>
          </a:p>
          <a:p>
            <a:r>
              <a:rPr lang="en-GB" b="0" i="0" dirty="0">
                <a:solidFill>
                  <a:srgbClr val="151529"/>
                </a:solidFill>
                <a:effectLst/>
                <a:latin typeface="atlas"/>
              </a:rPr>
              <a:t>The hospital said there had been disruption to planned services, with some scheduled appointments being affected.</a:t>
            </a:r>
          </a:p>
          <a:p>
            <a:pPr algn="l">
              <a:buNone/>
            </a:pPr>
            <a:r>
              <a:rPr lang="en-GB" dirty="0">
                <a:solidFill>
                  <a:srgbClr val="151529"/>
                </a:solidFill>
                <a:effectLst/>
              </a:rPr>
              <a:t>One of the UK’s National Health Service (NHS) Trusts has declared a ‘major incident’ following a </a:t>
            </a:r>
            <a:r>
              <a:rPr lang="en-GB" u="sng" dirty="0">
                <a:solidFill>
                  <a:srgbClr val="373997"/>
                </a:solidFill>
                <a:effectLst/>
                <a:hlinkClick r:id="rId3"/>
              </a:rPr>
              <a:t>cyberattack on a teaching hospital</a:t>
            </a:r>
            <a:r>
              <a:rPr lang="en-GB" dirty="0">
                <a:solidFill>
                  <a:srgbClr val="151529"/>
                </a:solidFill>
                <a:effectLst/>
              </a:rPr>
              <a:t> in Birkenhead.</a:t>
            </a:r>
          </a:p>
          <a:p>
            <a:pPr algn="l">
              <a:buNone/>
            </a:pPr>
            <a:r>
              <a:rPr lang="en-GB" dirty="0">
                <a:solidFill>
                  <a:srgbClr val="151529"/>
                </a:solidFill>
                <a:effectLst/>
              </a:rPr>
              <a:t>Wirral University Teaching Hospital has isolated its systems after detecting ‘suspicious activity’ to prevent the problem from spreading.</a:t>
            </a:r>
          </a:p>
          <a:p>
            <a:pPr algn="l"/>
            <a:r>
              <a:rPr lang="en-GB" dirty="0">
                <a:solidFill>
                  <a:srgbClr val="151529"/>
                </a:solidFill>
                <a:effectLst/>
              </a:rPr>
              <a:t>Outpatient appointments at the hospital have been cancelled while the public has been asked to seek hospital care only for genuine emergencies.</a:t>
            </a:r>
          </a:p>
          <a:p>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6</a:t>
            </a:fld>
            <a:endParaRPr lang="en-GB"/>
          </a:p>
        </p:txBody>
      </p:sp>
    </p:spTree>
    <p:extLst>
      <p:ext uri="{BB962C8B-B14F-4D97-AF65-F5344CB8AC3E}">
        <p14:creationId xmlns:p14="http://schemas.microsoft.com/office/powerpoint/2010/main" val="3869617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7</a:t>
            </a:fld>
            <a:endParaRPr lang="en-GB"/>
          </a:p>
        </p:txBody>
      </p:sp>
    </p:spTree>
    <p:extLst>
      <p:ext uri="{BB962C8B-B14F-4D97-AF65-F5344CB8AC3E}">
        <p14:creationId xmlns:p14="http://schemas.microsoft.com/office/powerpoint/2010/main" val="912748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8</a:t>
            </a:fld>
            <a:endParaRPr lang="en-GB"/>
          </a:p>
        </p:txBody>
      </p:sp>
    </p:spTree>
    <p:extLst>
      <p:ext uri="{BB962C8B-B14F-4D97-AF65-F5344CB8AC3E}">
        <p14:creationId xmlns:p14="http://schemas.microsoft.com/office/powerpoint/2010/main" val="20133444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82828"/>
                </a:solidFill>
                <a:effectLst/>
                <a:latin typeface="Agenda"/>
              </a:rPr>
              <a:t>ESIP as a programme formally ended in September 2014 and moved into a period of consolidation. In April 2015, it was renamed as the Joint Emergency Services Interoperability Principles.</a:t>
            </a:r>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10</a:t>
            </a:fld>
            <a:endParaRPr lang="en-GB"/>
          </a:p>
        </p:txBody>
      </p:sp>
    </p:spTree>
    <p:extLst>
      <p:ext uri="{BB962C8B-B14F-4D97-AF65-F5344CB8AC3E}">
        <p14:creationId xmlns:p14="http://schemas.microsoft.com/office/powerpoint/2010/main" val="26896942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24</a:t>
            </a:fld>
            <a:endParaRPr lang="en-GB"/>
          </a:p>
        </p:txBody>
      </p:sp>
    </p:spTree>
    <p:extLst>
      <p:ext uri="{BB962C8B-B14F-4D97-AF65-F5344CB8AC3E}">
        <p14:creationId xmlns:p14="http://schemas.microsoft.com/office/powerpoint/2010/main" val="2659643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2FD58-E7D9-1657-B323-0C89E134B0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F159DE-4F22-E4BD-DEF1-81659833C4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8061E0-38B5-34E9-413D-06E35F397796}"/>
              </a:ext>
            </a:extLst>
          </p:cNvPr>
          <p:cNvSpPr>
            <a:spLocks noGrp="1"/>
          </p:cNvSpPr>
          <p:nvPr>
            <p:ph type="dt" sz="half" idx="10"/>
          </p:nvPr>
        </p:nvSpPr>
        <p:spPr/>
        <p:txBody>
          <a:bodyPr/>
          <a:lstStyle/>
          <a:p>
            <a:fld id="{689CBB94-BA33-424E-9559-EE2031B92235}" type="datetimeFigureOut">
              <a:rPr lang="en-GB" smtClean="0"/>
              <a:t>12/03/2025</a:t>
            </a:fld>
            <a:endParaRPr lang="en-GB"/>
          </a:p>
        </p:txBody>
      </p:sp>
      <p:sp>
        <p:nvSpPr>
          <p:cNvPr id="5" name="Footer Placeholder 4">
            <a:extLst>
              <a:ext uri="{FF2B5EF4-FFF2-40B4-BE49-F238E27FC236}">
                <a16:creationId xmlns:a16="http://schemas.microsoft.com/office/drawing/2014/main" id="{345DE2E0-293A-C09E-292F-A18AC5EE41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4C7D5C-F6E3-656A-14BA-8FC6AAED5B57}"/>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1108790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F3E0E-EC58-2A44-4724-6B54DD08AE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FC3A2C-3A83-8BFA-6F57-CD516ED29B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627904-45E0-095F-AC5B-D753BA887B7A}"/>
              </a:ext>
            </a:extLst>
          </p:cNvPr>
          <p:cNvSpPr>
            <a:spLocks noGrp="1"/>
          </p:cNvSpPr>
          <p:nvPr>
            <p:ph type="dt" sz="half" idx="10"/>
          </p:nvPr>
        </p:nvSpPr>
        <p:spPr/>
        <p:txBody>
          <a:bodyPr/>
          <a:lstStyle/>
          <a:p>
            <a:fld id="{689CBB94-BA33-424E-9559-EE2031B92235}" type="datetimeFigureOut">
              <a:rPr lang="en-GB" smtClean="0"/>
              <a:t>12/03/2025</a:t>
            </a:fld>
            <a:endParaRPr lang="en-GB"/>
          </a:p>
        </p:txBody>
      </p:sp>
      <p:sp>
        <p:nvSpPr>
          <p:cNvPr id="5" name="Footer Placeholder 4">
            <a:extLst>
              <a:ext uri="{FF2B5EF4-FFF2-40B4-BE49-F238E27FC236}">
                <a16:creationId xmlns:a16="http://schemas.microsoft.com/office/drawing/2014/main" id="{9BD26CA3-3D5A-5FAA-1616-A6066881FF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90FC46-3C56-6BBB-A0CB-CAB0BA5A9EF5}"/>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2836277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1D051-4ADF-17CD-E30C-E376DCFB07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B809042-6A10-CF8A-AF18-888154FAA1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56DF37-0BE7-82A3-AA6D-2ED5C137304D}"/>
              </a:ext>
            </a:extLst>
          </p:cNvPr>
          <p:cNvSpPr>
            <a:spLocks noGrp="1"/>
          </p:cNvSpPr>
          <p:nvPr>
            <p:ph type="dt" sz="half" idx="10"/>
          </p:nvPr>
        </p:nvSpPr>
        <p:spPr/>
        <p:txBody>
          <a:bodyPr/>
          <a:lstStyle/>
          <a:p>
            <a:fld id="{689CBB94-BA33-424E-9559-EE2031B92235}" type="datetimeFigureOut">
              <a:rPr lang="en-GB" smtClean="0"/>
              <a:t>12/03/2025</a:t>
            </a:fld>
            <a:endParaRPr lang="en-GB"/>
          </a:p>
        </p:txBody>
      </p:sp>
      <p:sp>
        <p:nvSpPr>
          <p:cNvPr id="5" name="Footer Placeholder 4">
            <a:extLst>
              <a:ext uri="{FF2B5EF4-FFF2-40B4-BE49-F238E27FC236}">
                <a16:creationId xmlns:a16="http://schemas.microsoft.com/office/drawing/2014/main" id="{1C06C68C-F70E-F67F-2A30-5758B3A5C2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DBBB8A-CE9B-761C-720D-BE345E75C4E9}"/>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3469932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1ABC9-288E-7DF9-A14E-98B3A048F2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1138DF-3A1F-C1CD-17E9-24C0E1A30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82859A-A697-D77B-25C5-F5DF341D21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3D9F76-FA50-6F67-09F4-F2A608F2A231}"/>
              </a:ext>
            </a:extLst>
          </p:cNvPr>
          <p:cNvSpPr>
            <a:spLocks noGrp="1"/>
          </p:cNvSpPr>
          <p:nvPr>
            <p:ph type="dt" sz="half" idx="10"/>
          </p:nvPr>
        </p:nvSpPr>
        <p:spPr/>
        <p:txBody>
          <a:bodyPr/>
          <a:lstStyle/>
          <a:p>
            <a:fld id="{689CBB94-BA33-424E-9559-EE2031B92235}" type="datetimeFigureOut">
              <a:rPr lang="en-GB" smtClean="0"/>
              <a:t>12/03/2025</a:t>
            </a:fld>
            <a:endParaRPr lang="en-GB"/>
          </a:p>
        </p:txBody>
      </p:sp>
      <p:sp>
        <p:nvSpPr>
          <p:cNvPr id="6" name="Footer Placeholder 5">
            <a:extLst>
              <a:ext uri="{FF2B5EF4-FFF2-40B4-BE49-F238E27FC236}">
                <a16:creationId xmlns:a16="http://schemas.microsoft.com/office/drawing/2014/main" id="{5391B4D4-93FE-4246-85F9-69F3225E5F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7E3596-89D6-DAC0-25FB-5234EFC445F4}"/>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2368723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0A205-39D9-93B9-8BE1-2B14806D7A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1B6D0E-BA5D-B2A9-512D-8D1EEFA57B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91B0BB-E2E3-B136-F9CA-4B48794B4B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FB3653-3F0E-1D59-F646-D1BD04611B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165797-90FB-6B77-C2FD-13149C3BE7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CE2F90-7661-2EDA-F3B2-471D6BF53AA1}"/>
              </a:ext>
            </a:extLst>
          </p:cNvPr>
          <p:cNvSpPr>
            <a:spLocks noGrp="1"/>
          </p:cNvSpPr>
          <p:nvPr>
            <p:ph type="dt" sz="half" idx="10"/>
          </p:nvPr>
        </p:nvSpPr>
        <p:spPr/>
        <p:txBody>
          <a:bodyPr/>
          <a:lstStyle/>
          <a:p>
            <a:fld id="{689CBB94-BA33-424E-9559-EE2031B92235}" type="datetimeFigureOut">
              <a:rPr lang="en-GB" smtClean="0"/>
              <a:t>12/03/2025</a:t>
            </a:fld>
            <a:endParaRPr lang="en-GB"/>
          </a:p>
        </p:txBody>
      </p:sp>
      <p:sp>
        <p:nvSpPr>
          <p:cNvPr id="8" name="Footer Placeholder 7">
            <a:extLst>
              <a:ext uri="{FF2B5EF4-FFF2-40B4-BE49-F238E27FC236}">
                <a16:creationId xmlns:a16="http://schemas.microsoft.com/office/drawing/2014/main" id="{884B5E20-58C0-8CDB-138F-D40557A582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81B861-785F-07DC-D7CC-F154FBE687D2}"/>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3025641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6B675-08D8-0EF5-17A2-92CD516111B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132214-4B77-FB6D-B06B-944FE74CE9EE}"/>
              </a:ext>
            </a:extLst>
          </p:cNvPr>
          <p:cNvSpPr>
            <a:spLocks noGrp="1"/>
          </p:cNvSpPr>
          <p:nvPr>
            <p:ph type="dt" sz="half" idx="10"/>
          </p:nvPr>
        </p:nvSpPr>
        <p:spPr/>
        <p:txBody>
          <a:bodyPr/>
          <a:lstStyle/>
          <a:p>
            <a:fld id="{689CBB94-BA33-424E-9559-EE2031B92235}" type="datetimeFigureOut">
              <a:rPr lang="en-GB" smtClean="0"/>
              <a:t>12/03/2025</a:t>
            </a:fld>
            <a:endParaRPr lang="en-GB"/>
          </a:p>
        </p:txBody>
      </p:sp>
      <p:sp>
        <p:nvSpPr>
          <p:cNvPr id="4" name="Footer Placeholder 3">
            <a:extLst>
              <a:ext uri="{FF2B5EF4-FFF2-40B4-BE49-F238E27FC236}">
                <a16:creationId xmlns:a16="http://schemas.microsoft.com/office/drawing/2014/main" id="{5E734B79-93A5-4C29-42CC-1EE10368BC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68BF9A-6D31-EFF7-C2BE-E9D52E6A0DE5}"/>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4268117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C36F77-02DF-C33F-2924-FD0D654973B0}"/>
              </a:ext>
            </a:extLst>
          </p:cNvPr>
          <p:cNvSpPr>
            <a:spLocks noGrp="1"/>
          </p:cNvSpPr>
          <p:nvPr>
            <p:ph type="dt" sz="half" idx="10"/>
          </p:nvPr>
        </p:nvSpPr>
        <p:spPr/>
        <p:txBody>
          <a:bodyPr/>
          <a:lstStyle/>
          <a:p>
            <a:fld id="{689CBB94-BA33-424E-9559-EE2031B92235}" type="datetimeFigureOut">
              <a:rPr lang="en-GB" smtClean="0"/>
              <a:t>12/03/2025</a:t>
            </a:fld>
            <a:endParaRPr lang="en-GB"/>
          </a:p>
        </p:txBody>
      </p:sp>
      <p:sp>
        <p:nvSpPr>
          <p:cNvPr id="3" name="Footer Placeholder 2">
            <a:extLst>
              <a:ext uri="{FF2B5EF4-FFF2-40B4-BE49-F238E27FC236}">
                <a16:creationId xmlns:a16="http://schemas.microsoft.com/office/drawing/2014/main" id="{2517BC6F-8A31-3531-7C13-04F98E73C4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450CBD-5B26-127B-DE8A-550DD94AA4A6}"/>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717028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A1C5A-84A1-BE86-D086-3EFD7D1E68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5EEB12-4B43-426E-B2A4-13C4EC155D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B3B993-7AE3-A779-13EC-0FF8FD1262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4C1A9F-9D18-0B45-A953-7E1B63F4652E}"/>
              </a:ext>
            </a:extLst>
          </p:cNvPr>
          <p:cNvSpPr>
            <a:spLocks noGrp="1"/>
          </p:cNvSpPr>
          <p:nvPr>
            <p:ph type="dt" sz="half" idx="10"/>
          </p:nvPr>
        </p:nvSpPr>
        <p:spPr/>
        <p:txBody>
          <a:bodyPr/>
          <a:lstStyle/>
          <a:p>
            <a:fld id="{689CBB94-BA33-424E-9559-EE2031B92235}" type="datetimeFigureOut">
              <a:rPr lang="en-GB" smtClean="0"/>
              <a:t>12/03/2025</a:t>
            </a:fld>
            <a:endParaRPr lang="en-GB"/>
          </a:p>
        </p:txBody>
      </p:sp>
      <p:sp>
        <p:nvSpPr>
          <p:cNvPr id="6" name="Footer Placeholder 5">
            <a:extLst>
              <a:ext uri="{FF2B5EF4-FFF2-40B4-BE49-F238E27FC236}">
                <a16:creationId xmlns:a16="http://schemas.microsoft.com/office/drawing/2014/main" id="{5791DF79-F490-DFA2-93A7-66185402D6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4C9AA2-CE19-E8ED-312D-31BF94FC921F}"/>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1452597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6BB91-3843-7B80-FA03-913048068D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DA35125-14EE-BA07-3B3B-D5B78F2ED6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F43923-1803-DDC0-A290-2D5C0923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DDBDD5-6E7B-4C83-8269-3591F427B33B}"/>
              </a:ext>
            </a:extLst>
          </p:cNvPr>
          <p:cNvSpPr>
            <a:spLocks noGrp="1"/>
          </p:cNvSpPr>
          <p:nvPr>
            <p:ph type="dt" sz="half" idx="10"/>
          </p:nvPr>
        </p:nvSpPr>
        <p:spPr/>
        <p:txBody>
          <a:bodyPr/>
          <a:lstStyle/>
          <a:p>
            <a:fld id="{689CBB94-BA33-424E-9559-EE2031B92235}" type="datetimeFigureOut">
              <a:rPr lang="en-GB" smtClean="0"/>
              <a:t>12/03/2025</a:t>
            </a:fld>
            <a:endParaRPr lang="en-GB"/>
          </a:p>
        </p:txBody>
      </p:sp>
      <p:sp>
        <p:nvSpPr>
          <p:cNvPr id="6" name="Footer Placeholder 5">
            <a:extLst>
              <a:ext uri="{FF2B5EF4-FFF2-40B4-BE49-F238E27FC236}">
                <a16:creationId xmlns:a16="http://schemas.microsoft.com/office/drawing/2014/main" id="{736721AC-BE10-95DB-CDCE-2B73A45F37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35780A-547B-8907-D577-C2C738A6A0AB}"/>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1598409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9985D-F6A2-91D9-2258-6905BC6AC6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A02317-E43C-264C-83E4-F61350254E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E780EC-4D25-C13A-C05C-A7A6F55FE2AC}"/>
              </a:ext>
            </a:extLst>
          </p:cNvPr>
          <p:cNvSpPr>
            <a:spLocks noGrp="1"/>
          </p:cNvSpPr>
          <p:nvPr>
            <p:ph type="dt" sz="half" idx="10"/>
          </p:nvPr>
        </p:nvSpPr>
        <p:spPr/>
        <p:txBody>
          <a:bodyPr/>
          <a:lstStyle/>
          <a:p>
            <a:fld id="{689CBB94-BA33-424E-9559-EE2031B92235}" type="datetimeFigureOut">
              <a:rPr lang="en-GB" smtClean="0"/>
              <a:t>12/03/2025</a:t>
            </a:fld>
            <a:endParaRPr lang="en-GB"/>
          </a:p>
        </p:txBody>
      </p:sp>
      <p:sp>
        <p:nvSpPr>
          <p:cNvPr id="5" name="Footer Placeholder 4">
            <a:extLst>
              <a:ext uri="{FF2B5EF4-FFF2-40B4-BE49-F238E27FC236}">
                <a16:creationId xmlns:a16="http://schemas.microsoft.com/office/drawing/2014/main" id="{2C935DB8-620B-D053-BDB2-3A68E7E9FB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F7A764-E50D-700E-3CB3-FDA26F2E3F91}"/>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1928171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B4C9A5-5F1E-0FCA-EC39-E34E6A8FC7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5B21A6-471D-CA81-056C-AE2131982B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CFB764-CF58-31CE-61CC-DC90B2D9E4F1}"/>
              </a:ext>
            </a:extLst>
          </p:cNvPr>
          <p:cNvSpPr>
            <a:spLocks noGrp="1"/>
          </p:cNvSpPr>
          <p:nvPr>
            <p:ph type="dt" sz="half" idx="10"/>
          </p:nvPr>
        </p:nvSpPr>
        <p:spPr/>
        <p:txBody>
          <a:bodyPr/>
          <a:lstStyle/>
          <a:p>
            <a:fld id="{689CBB94-BA33-424E-9559-EE2031B92235}" type="datetimeFigureOut">
              <a:rPr lang="en-GB" smtClean="0"/>
              <a:t>12/03/2025</a:t>
            </a:fld>
            <a:endParaRPr lang="en-GB"/>
          </a:p>
        </p:txBody>
      </p:sp>
      <p:sp>
        <p:nvSpPr>
          <p:cNvPr id="5" name="Footer Placeholder 4">
            <a:extLst>
              <a:ext uri="{FF2B5EF4-FFF2-40B4-BE49-F238E27FC236}">
                <a16:creationId xmlns:a16="http://schemas.microsoft.com/office/drawing/2014/main" id="{7CC78E4D-8F5D-BAFF-9E06-DB3330A6A2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C446F2-0470-B2A5-32F5-00AEAC952CB2}"/>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2391547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5F2491-F7D6-BBF1-52DF-332AC0AFE3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1338D0-4BD7-A250-C08B-4AD97B45EB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13526-FA22-809B-0EDE-B23C863B21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9CBB94-BA33-424E-9559-EE2031B92235}" type="datetimeFigureOut">
              <a:rPr lang="en-GB" smtClean="0"/>
              <a:t>12/03/2025</a:t>
            </a:fld>
            <a:endParaRPr lang="en-GB"/>
          </a:p>
        </p:txBody>
      </p:sp>
      <p:sp>
        <p:nvSpPr>
          <p:cNvPr id="5" name="Footer Placeholder 4">
            <a:extLst>
              <a:ext uri="{FF2B5EF4-FFF2-40B4-BE49-F238E27FC236}">
                <a16:creationId xmlns:a16="http://schemas.microsoft.com/office/drawing/2014/main" id="{CA0382F6-2C13-037C-62A0-FB32EEC672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CBB8463-A341-A7AC-753F-FD6310FCA9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67CE16-EC0E-4F5E-BF96-891EFB70C1C7}" type="slidenum">
              <a:rPr lang="en-GB" smtClean="0"/>
              <a:t>‹#›</a:t>
            </a:fld>
            <a:endParaRPr lang="en-GB"/>
          </a:p>
        </p:txBody>
      </p:sp>
    </p:spTree>
    <p:extLst>
      <p:ext uri="{BB962C8B-B14F-4D97-AF65-F5344CB8AC3E}">
        <p14:creationId xmlns:p14="http://schemas.microsoft.com/office/powerpoint/2010/main" val="38391213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news.sky.com/story/london-bridge-terror-attack-everything-we-know-about-terrorist-usman-khan-1187425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RaGcC4qZfZ0" TargetMode="External"/><Relationship Id="rId2" Type="http://schemas.openxmlformats.org/officeDocument/2006/relationships/slideLayout" Target="../slideLayouts/slideLayout4.xml"/><Relationship Id="rId1" Type="http://schemas.openxmlformats.org/officeDocument/2006/relationships/video" Target="https://www.youtube.com/embed/RaGcC4qZfZ0?feature=oembed" TargetMode="External"/><Relationship Id="rId4" Type="http://schemas.openxmlformats.org/officeDocument/2006/relationships/image" Target="../media/image13.jpeg"/></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4.xml"/><Relationship Id="rId5" Type="http://schemas.openxmlformats.org/officeDocument/2006/relationships/image" Target="../media/image12.png"/><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728664" y="1422400"/>
            <a:ext cx="5505448" cy="2387600"/>
          </a:xfrm>
        </p:spPr>
        <p:txBody>
          <a:bodyPr>
            <a:normAutofit/>
          </a:bodyPr>
          <a:lstStyle/>
          <a:p>
            <a:pPr algn="l"/>
            <a:r>
              <a:rPr lang="en-GB" sz="4200" dirty="0">
                <a:solidFill>
                  <a:schemeClr val="bg1"/>
                </a:solidFill>
              </a:rPr>
              <a:t>	Introduction to JESIP</a:t>
            </a:r>
          </a:p>
        </p:txBody>
      </p:sp>
      <p:sp>
        <p:nvSpPr>
          <p:cNvPr id="9" name="Subtitle 8">
            <a:extLst>
              <a:ext uri="{FF2B5EF4-FFF2-40B4-BE49-F238E27FC236}">
                <a16:creationId xmlns:a16="http://schemas.microsoft.com/office/drawing/2014/main" id="{475EE8DB-EA7F-0AC3-7F07-4280F5EB3E7A}"/>
              </a:ext>
            </a:extLst>
          </p:cNvPr>
          <p:cNvSpPr>
            <a:spLocks noGrp="1"/>
          </p:cNvSpPr>
          <p:nvPr>
            <p:ph type="subTitle" idx="1"/>
          </p:nvPr>
        </p:nvSpPr>
        <p:spPr>
          <a:xfrm>
            <a:off x="728663" y="3902075"/>
            <a:ext cx="5505449" cy="1655762"/>
          </a:xfrm>
        </p:spPr>
        <p:txBody>
          <a:bodyPr>
            <a:normAutofit/>
          </a:bodyPr>
          <a:lstStyle/>
          <a:p>
            <a:pPr algn="l"/>
            <a:endParaRPr lang="en-GB" sz="2000" dirty="0">
              <a:solidFill>
                <a:schemeClr val="bg1"/>
              </a:solidFill>
            </a:endParaRPr>
          </a:p>
        </p:txBody>
      </p:sp>
      <p:pic>
        <p:nvPicPr>
          <p:cNvPr id="7" name="Picture 6" descr="A group of people in yellow jackets&#10;&#10;Description automatically generated">
            <a:extLst>
              <a:ext uri="{FF2B5EF4-FFF2-40B4-BE49-F238E27FC236}">
                <a16:creationId xmlns:a16="http://schemas.microsoft.com/office/drawing/2014/main" id="{3C389635-9DEC-A23F-F69F-90C306708462}"/>
              </a:ext>
            </a:extLst>
          </p:cNvPr>
          <p:cNvPicPr>
            <a:picLocks noChangeAspect="1"/>
          </p:cNvPicPr>
          <p:nvPr/>
        </p:nvPicPr>
        <p:blipFill>
          <a:blip r:embed="rId2"/>
          <a:srcRect l="2298" r="2341" b="-1"/>
          <a:stretch/>
        </p:blipFill>
        <p:spPr>
          <a:xfrm>
            <a:off x="7112787" y="115194"/>
            <a:ext cx="4953007" cy="3313806"/>
          </a:xfrm>
          <a:prstGeom prst="rect">
            <a:avLst/>
          </a:prstGeom>
        </p:spPr>
      </p:pic>
      <p:pic>
        <p:nvPicPr>
          <p:cNvPr id="5" name="Picture 4" descr="A group of people standing next to a car on fire&#10;&#10;Description automatically generated">
            <a:extLst>
              <a:ext uri="{FF2B5EF4-FFF2-40B4-BE49-F238E27FC236}">
                <a16:creationId xmlns:a16="http://schemas.microsoft.com/office/drawing/2014/main" id="{A932DCAE-C27A-356C-7D3B-E64BCCCAD608}"/>
              </a:ext>
            </a:extLst>
          </p:cNvPr>
          <p:cNvPicPr>
            <a:picLocks noChangeAspect="1"/>
          </p:cNvPicPr>
          <p:nvPr/>
        </p:nvPicPr>
        <p:blipFill>
          <a:blip r:embed="rId3"/>
          <a:srcRect l="28386" r="24038" b="1"/>
          <a:stretch/>
        </p:blipFill>
        <p:spPr>
          <a:xfrm>
            <a:off x="7112786" y="3429000"/>
            <a:ext cx="4953007" cy="3313806"/>
          </a:xfrm>
          <a:prstGeom prst="rect">
            <a:avLst/>
          </a:prstGeom>
        </p:spPr>
      </p:pic>
      <p:cxnSp>
        <p:nvCxnSpPr>
          <p:cNvPr id="73" name="Straight Connector 72">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4" name="Rectangle 73">
            <a:extLst>
              <a:ext uri="{FF2B5EF4-FFF2-40B4-BE49-F238E27FC236}">
                <a16:creationId xmlns:a16="http://schemas.microsoft.com/office/drawing/2014/main" id="{0FB8E6CF-61A1-4A48-ADE0-5AE823AF1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079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46815-7210-B41C-1181-5B39EC3142E1}"/>
              </a:ext>
            </a:extLst>
          </p:cNvPr>
          <p:cNvSpPr>
            <a:spLocks noGrp="1"/>
          </p:cNvSpPr>
          <p:nvPr>
            <p:ph type="title"/>
          </p:nvPr>
        </p:nvSpPr>
        <p:spPr/>
        <p:txBody>
          <a:bodyPr/>
          <a:lstStyle/>
          <a:p>
            <a:r>
              <a:rPr lang="en-GB" dirty="0"/>
              <a:t>What is a major incident?</a:t>
            </a:r>
          </a:p>
        </p:txBody>
      </p:sp>
      <p:sp>
        <p:nvSpPr>
          <p:cNvPr id="3" name="Content Placeholder 2">
            <a:extLst>
              <a:ext uri="{FF2B5EF4-FFF2-40B4-BE49-F238E27FC236}">
                <a16:creationId xmlns:a16="http://schemas.microsoft.com/office/drawing/2014/main" id="{484C6B96-8D97-62D4-2635-7048C004AEF6}"/>
              </a:ext>
            </a:extLst>
          </p:cNvPr>
          <p:cNvSpPr>
            <a:spLocks noGrp="1"/>
          </p:cNvSpPr>
          <p:nvPr>
            <p:ph idx="1"/>
          </p:nvPr>
        </p:nvSpPr>
        <p:spPr/>
        <p:txBody>
          <a:bodyPr/>
          <a:lstStyle/>
          <a:p>
            <a:pPr marL="0" indent="0" algn="ctr">
              <a:buNone/>
            </a:pPr>
            <a:r>
              <a:rPr lang="en-GB" altLang="en-US" dirty="0"/>
              <a:t>An event or situation which threatens serious damage to </a:t>
            </a:r>
            <a:r>
              <a:rPr lang="en-GB" altLang="en-US" dirty="0">
                <a:solidFill>
                  <a:srgbClr val="FF0000"/>
                </a:solidFill>
              </a:rPr>
              <a:t>human welfare</a:t>
            </a:r>
            <a:r>
              <a:rPr lang="en-GB" altLang="en-US" dirty="0"/>
              <a:t>…</a:t>
            </a:r>
          </a:p>
          <a:p>
            <a:pPr algn="ctr"/>
            <a:endParaRPr lang="en-GB" altLang="en-US" sz="1000" dirty="0"/>
          </a:p>
          <a:p>
            <a:pPr algn="ctr"/>
            <a:endParaRPr lang="en-GB" altLang="en-US" sz="1000" dirty="0"/>
          </a:p>
          <a:p>
            <a:pPr marL="0" indent="0" algn="ctr">
              <a:buNone/>
            </a:pPr>
            <a:r>
              <a:rPr lang="en-GB" altLang="en-US" dirty="0"/>
              <a:t> in a </a:t>
            </a:r>
            <a:r>
              <a:rPr lang="en-GB" altLang="en-US" u="sng" dirty="0">
                <a:solidFill>
                  <a:srgbClr val="FF0000"/>
                </a:solidFill>
              </a:rPr>
              <a:t>place</a:t>
            </a:r>
            <a:r>
              <a:rPr lang="en-GB" altLang="en-US" dirty="0"/>
              <a:t> in the UK;</a:t>
            </a:r>
          </a:p>
          <a:p>
            <a:pPr algn="ctr"/>
            <a:endParaRPr lang="en-GB" altLang="en-US" sz="1000" dirty="0"/>
          </a:p>
          <a:p>
            <a:pPr marL="0" indent="0" algn="ctr">
              <a:buNone/>
            </a:pPr>
            <a:r>
              <a:rPr lang="en-GB" altLang="en-US" dirty="0"/>
              <a:t>to the </a:t>
            </a:r>
            <a:r>
              <a:rPr lang="en-GB" altLang="en-US" u="sng" dirty="0">
                <a:solidFill>
                  <a:srgbClr val="FF0000"/>
                </a:solidFill>
              </a:rPr>
              <a:t>environment</a:t>
            </a:r>
            <a:r>
              <a:rPr lang="en-GB" altLang="en-US" dirty="0"/>
              <a:t> of a place in the UK;</a:t>
            </a:r>
          </a:p>
          <a:p>
            <a:pPr algn="ctr"/>
            <a:endParaRPr lang="en-GB" altLang="en-US" sz="1000" dirty="0"/>
          </a:p>
          <a:p>
            <a:pPr marL="0" indent="0" algn="ctr">
              <a:buNone/>
            </a:pPr>
            <a:r>
              <a:rPr lang="en-GB" altLang="en-US" dirty="0"/>
              <a:t>or war or terrorism which threatens serious damage to the </a:t>
            </a:r>
            <a:r>
              <a:rPr lang="en-GB" altLang="en-US" u="sng" dirty="0">
                <a:solidFill>
                  <a:srgbClr val="FF0000"/>
                </a:solidFill>
              </a:rPr>
              <a:t>security</a:t>
            </a:r>
            <a:r>
              <a:rPr lang="en-GB" altLang="en-US" dirty="0"/>
              <a:t> of the UK            </a:t>
            </a:r>
          </a:p>
          <a:p>
            <a:pPr marL="3657600" lvl="8" indent="0" algn="just">
              <a:buNone/>
            </a:pPr>
            <a:r>
              <a:rPr lang="en-GB" altLang="en-US" dirty="0"/>
              <a:t>                                                                                                       (Baker et al 2010)</a:t>
            </a:r>
            <a:endParaRPr lang="en-GB" dirty="0"/>
          </a:p>
          <a:p>
            <a:endParaRPr lang="en-GB" dirty="0"/>
          </a:p>
        </p:txBody>
      </p:sp>
    </p:spTree>
    <p:extLst>
      <p:ext uri="{BB962C8B-B14F-4D97-AF65-F5344CB8AC3E}">
        <p14:creationId xmlns:p14="http://schemas.microsoft.com/office/powerpoint/2010/main" val="3606024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3197A-DD17-1D7F-6E00-E2C02279714D}"/>
              </a:ext>
            </a:extLst>
          </p:cNvPr>
          <p:cNvSpPr>
            <a:spLocks noGrp="1"/>
          </p:cNvSpPr>
          <p:nvPr>
            <p:ph type="title"/>
          </p:nvPr>
        </p:nvSpPr>
        <p:spPr>
          <a:xfrm>
            <a:off x="5868557" y="1138036"/>
            <a:ext cx="5444382" cy="1402470"/>
          </a:xfrm>
        </p:spPr>
        <p:txBody>
          <a:bodyPr anchor="t">
            <a:normAutofit/>
          </a:bodyPr>
          <a:lstStyle/>
          <a:p>
            <a:r>
              <a:rPr lang="en-GB" sz="3200"/>
              <a:t>Major incident examples</a:t>
            </a:r>
          </a:p>
        </p:txBody>
      </p:sp>
      <p:pic>
        <p:nvPicPr>
          <p:cNvPr id="5" name="Picture 4">
            <a:extLst>
              <a:ext uri="{FF2B5EF4-FFF2-40B4-BE49-F238E27FC236}">
                <a16:creationId xmlns:a16="http://schemas.microsoft.com/office/drawing/2014/main" id="{ED4F8576-EF6C-1706-78BB-0FC14FE4C89A}"/>
              </a:ext>
            </a:extLst>
          </p:cNvPr>
          <p:cNvPicPr>
            <a:picLocks noChangeAspect="1"/>
          </p:cNvPicPr>
          <p:nvPr/>
        </p:nvPicPr>
        <p:blipFill>
          <a:blip r:embed="rId3"/>
          <a:srcRect l="19512" r="21151" b="2"/>
          <a:stretch/>
        </p:blipFill>
        <p:spPr>
          <a:xfrm>
            <a:off x="-1" y="10"/>
            <a:ext cx="5151179"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C319A8-8FB0-A809-6C33-D0B9AD66B62D}"/>
              </a:ext>
            </a:extLst>
          </p:cNvPr>
          <p:cNvSpPr>
            <a:spLocks noGrp="1"/>
          </p:cNvSpPr>
          <p:nvPr>
            <p:ph idx="1"/>
          </p:nvPr>
        </p:nvSpPr>
        <p:spPr>
          <a:xfrm>
            <a:off x="5868557" y="1891146"/>
            <a:ext cx="5444382" cy="4251238"/>
          </a:xfrm>
        </p:spPr>
        <p:txBody>
          <a:bodyPr>
            <a:noAutofit/>
          </a:bodyPr>
          <a:lstStyle/>
          <a:p>
            <a:pPr marL="0" indent="0">
              <a:buNone/>
            </a:pPr>
            <a:r>
              <a:rPr lang="en-GB" sz="2400" b="1" dirty="0">
                <a:latin typeface="Arial" panose="020B0604020202020204" pitchFamily="34" charset="0"/>
                <a:cs typeface="Arial" panose="020B0604020202020204" pitchFamily="34" charset="0"/>
              </a:rPr>
              <a:t>November 2019 </a:t>
            </a:r>
            <a:r>
              <a:rPr lang="en-GB" sz="2400" dirty="0">
                <a:latin typeface="Arial" panose="020B0604020202020204" pitchFamily="34" charset="0"/>
                <a:cs typeface="Arial" panose="020B0604020202020204" pitchFamily="34" charset="0"/>
              </a:rPr>
              <a:t>– London Bridge Stabbings – 3 dead.</a:t>
            </a:r>
          </a:p>
          <a:p>
            <a:pPr marL="0" indent="0">
              <a:buNone/>
            </a:pPr>
            <a:r>
              <a:rPr lang="en-GB" sz="2400" b="0" i="0" dirty="0">
                <a:effectLst/>
                <a:latin typeface="Arial" panose="020B0604020202020204" pitchFamily="34" charset="0"/>
                <a:cs typeface="Arial" panose="020B0604020202020204" pitchFamily="34" charset="0"/>
              </a:rPr>
              <a:t>Convicted terrorist </a:t>
            </a:r>
            <a:r>
              <a:rPr lang="en-GB" sz="2400" b="1" i="0"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Usman</a:t>
            </a:r>
            <a:r>
              <a:rPr lang="en-GB" sz="2400" b="1" i="0" u="none"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Khan</a:t>
            </a:r>
            <a:r>
              <a:rPr lang="en-GB" sz="2400" b="0" i="0" dirty="0">
                <a:effectLst/>
                <a:latin typeface="Arial" panose="020B0604020202020204" pitchFamily="34" charset="0"/>
                <a:cs typeface="Arial" panose="020B0604020202020204" pitchFamily="34" charset="0"/>
              </a:rPr>
              <a:t> embarked on a deadly rampage armed with two knives and wearing a fake suicide vest.</a:t>
            </a:r>
          </a:p>
          <a:p>
            <a:pPr marL="0" indent="0">
              <a:buNone/>
            </a:pPr>
            <a:r>
              <a:rPr lang="en-GB" sz="2400" b="1" dirty="0">
                <a:latin typeface="Arial" panose="020B0604020202020204" pitchFamily="34" charset="0"/>
                <a:cs typeface="Arial" panose="020B0604020202020204" pitchFamily="34" charset="0"/>
              </a:rPr>
              <a:t>May 2017 </a:t>
            </a:r>
            <a:r>
              <a:rPr lang="en-GB" sz="2400" dirty="0">
                <a:latin typeface="Arial" panose="020B0604020202020204" pitchFamily="34" charset="0"/>
                <a:cs typeface="Arial" panose="020B0604020202020204" pitchFamily="34" charset="0"/>
              </a:rPr>
              <a:t>– Manchester Arena Bombing during Ariana Grande Concert – Islamic terrorist Suicide bomber – 22 concert goers killed. </a:t>
            </a:r>
          </a:p>
        </p:txBody>
      </p:sp>
    </p:spTree>
    <p:extLst>
      <p:ext uri="{BB962C8B-B14F-4D97-AF65-F5344CB8AC3E}">
        <p14:creationId xmlns:p14="http://schemas.microsoft.com/office/powerpoint/2010/main" val="3862645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screenshot of a computer&#10;&#10;AI-generated content may be incorrect.">
            <a:extLst>
              <a:ext uri="{FF2B5EF4-FFF2-40B4-BE49-F238E27FC236}">
                <a16:creationId xmlns:a16="http://schemas.microsoft.com/office/drawing/2014/main" id="{0A2FB251-A711-DDF4-B63B-9FEA4ECDCD22}"/>
              </a:ext>
            </a:extLst>
          </p:cNvPr>
          <p:cNvPicPr>
            <a:picLocks noGrp="1" noChangeAspect="1"/>
          </p:cNvPicPr>
          <p:nvPr>
            <p:ph idx="1"/>
          </p:nvPr>
        </p:nvPicPr>
        <p:blipFill>
          <a:blip r:embed="rId3"/>
          <a:srcRect t="461"/>
          <a:stretch/>
        </p:blipFill>
        <p:spPr>
          <a:xfrm>
            <a:off x="20" y="1282"/>
            <a:ext cx="12191980" cy="6856718"/>
          </a:xfrm>
          <a:prstGeom prst="rect">
            <a:avLst/>
          </a:prstGeom>
        </p:spPr>
      </p:pic>
    </p:spTree>
    <p:extLst>
      <p:ext uri="{BB962C8B-B14F-4D97-AF65-F5344CB8AC3E}">
        <p14:creationId xmlns:p14="http://schemas.microsoft.com/office/powerpoint/2010/main" val="3505768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3D8B7-F816-E9C4-3E5E-ADE3145000E8}"/>
              </a:ext>
            </a:extLst>
          </p:cNvPr>
          <p:cNvSpPr>
            <a:spLocks noGrp="1"/>
          </p:cNvSpPr>
          <p:nvPr>
            <p:ph type="title"/>
          </p:nvPr>
        </p:nvSpPr>
        <p:spPr/>
        <p:txBody>
          <a:bodyPr>
            <a:normAutofit/>
          </a:bodyPr>
          <a:lstStyle/>
          <a:p>
            <a:r>
              <a:rPr lang="en-GB" sz="4000" dirty="0"/>
              <a:t>Major incidents are covered by the….</a:t>
            </a:r>
          </a:p>
        </p:txBody>
      </p:sp>
      <p:sp>
        <p:nvSpPr>
          <p:cNvPr id="3" name="Content Placeholder 2">
            <a:extLst>
              <a:ext uri="{FF2B5EF4-FFF2-40B4-BE49-F238E27FC236}">
                <a16:creationId xmlns:a16="http://schemas.microsoft.com/office/drawing/2014/main" id="{28F89E67-A50D-C113-D82F-34AA681439BD}"/>
              </a:ext>
            </a:extLst>
          </p:cNvPr>
          <p:cNvSpPr>
            <a:spLocks noGrp="1"/>
          </p:cNvSpPr>
          <p:nvPr>
            <p:ph idx="1"/>
          </p:nvPr>
        </p:nvSpPr>
        <p:spPr/>
        <p:txBody>
          <a:bodyPr/>
          <a:lstStyle/>
          <a:p>
            <a:pPr marL="0" indent="0">
              <a:buNone/>
            </a:pPr>
            <a:r>
              <a:rPr lang="en-GB" dirty="0"/>
              <a:t>Civil Contingencies Act 2004</a:t>
            </a:r>
          </a:p>
          <a:p>
            <a:endParaRPr lang="en-GB" dirty="0"/>
          </a:p>
          <a:p>
            <a:pPr marL="0" indent="0">
              <a:buNone/>
            </a:pPr>
            <a:r>
              <a:rPr lang="en-GB" dirty="0"/>
              <a:t>There are four categories namely;</a:t>
            </a:r>
          </a:p>
          <a:p>
            <a:pPr marL="514350" indent="-514350">
              <a:buFont typeface="+mj-lt"/>
              <a:buAutoNum type="arabicPeriod"/>
              <a:defRPr/>
            </a:pPr>
            <a:r>
              <a:rPr lang="en-GB" dirty="0"/>
              <a:t>Natural</a:t>
            </a:r>
          </a:p>
          <a:p>
            <a:pPr marL="514350" indent="-514350">
              <a:buFont typeface="+mj-lt"/>
              <a:buAutoNum type="arabicPeriod"/>
              <a:defRPr/>
            </a:pPr>
            <a:r>
              <a:rPr lang="en-GB" dirty="0"/>
              <a:t>Hostile</a:t>
            </a:r>
          </a:p>
          <a:p>
            <a:pPr marL="514350" indent="-514350">
              <a:buFont typeface="+mj-lt"/>
              <a:buAutoNum type="arabicPeriod"/>
              <a:defRPr/>
            </a:pPr>
            <a:r>
              <a:rPr lang="en-GB" dirty="0"/>
              <a:t>Technological</a:t>
            </a:r>
          </a:p>
          <a:p>
            <a:pPr marL="514350" indent="-514350">
              <a:buFont typeface="+mj-lt"/>
              <a:buAutoNum type="arabicPeriod"/>
              <a:defRPr/>
            </a:pPr>
            <a:r>
              <a:rPr lang="en-GB" dirty="0"/>
              <a:t>Health related </a:t>
            </a:r>
          </a:p>
          <a:p>
            <a:endParaRPr lang="en-GB" dirty="0"/>
          </a:p>
          <a:p>
            <a:endParaRPr lang="en-GB" dirty="0"/>
          </a:p>
        </p:txBody>
      </p:sp>
      <p:pic>
        <p:nvPicPr>
          <p:cNvPr id="5" name="Picture 4">
            <a:extLst>
              <a:ext uri="{FF2B5EF4-FFF2-40B4-BE49-F238E27FC236}">
                <a16:creationId xmlns:a16="http://schemas.microsoft.com/office/drawing/2014/main" id="{B94A1D27-2606-21AA-B274-8532DCC0C999}"/>
              </a:ext>
            </a:extLst>
          </p:cNvPr>
          <p:cNvPicPr>
            <a:picLocks noChangeAspect="1"/>
          </p:cNvPicPr>
          <p:nvPr/>
        </p:nvPicPr>
        <p:blipFill>
          <a:blip r:embed="rId2"/>
          <a:stretch>
            <a:fillRect/>
          </a:stretch>
        </p:blipFill>
        <p:spPr>
          <a:xfrm>
            <a:off x="7703402" y="4256411"/>
            <a:ext cx="4334849" cy="1690446"/>
          </a:xfrm>
          <a:prstGeom prst="rect">
            <a:avLst/>
          </a:prstGeom>
        </p:spPr>
      </p:pic>
    </p:spTree>
    <p:extLst>
      <p:ext uri="{BB962C8B-B14F-4D97-AF65-F5344CB8AC3E}">
        <p14:creationId xmlns:p14="http://schemas.microsoft.com/office/powerpoint/2010/main" val="2245813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sign board with text overlay&#10;&#10;AI-generated content may be incorrect.">
            <a:extLst>
              <a:ext uri="{FF2B5EF4-FFF2-40B4-BE49-F238E27FC236}">
                <a16:creationId xmlns:a16="http://schemas.microsoft.com/office/drawing/2014/main" id="{659A2DA8-F49B-3471-E0AE-510F32EBF2DB}"/>
              </a:ext>
            </a:extLst>
          </p:cNvPr>
          <p:cNvPicPr>
            <a:picLocks noGrp="1" noChangeAspect="1"/>
          </p:cNvPicPr>
          <p:nvPr>
            <p:ph idx="1"/>
          </p:nvPr>
        </p:nvPicPr>
        <p:blipFill>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3139304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re engine parked inside a fire station">
            <a:extLst>
              <a:ext uri="{FF2B5EF4-FFF2-40B4-BE49-F238E27FC236}">
                <a16:creationId xmlns:a16="http://schemas.microsoft.com/office/drawing/2014/main" id="{41DA7A2C-BE73-DF05-C12C-77326D7098F2}"/>
              </a:ext>
            </a:extLst>
          </p:cNvPr>
          <p:cNvPicPr>
            <a:picLocks noChangeAspect="1"/>
          </p:cNvPicPr>
          <p:nvPr/>
        </p:nvPicPr>
        <p:blipFill>
          <a:blip r:embed="rId3"/>
          <a:srcRect l="23289" r="17445"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854E3-59BB-3E27-600B-8AF8F6CF8D45}"/>
              </a:ext>
            </a:extLst>
          </p:cNvPr>
          <p:cNvSpPr>
            <a:spLocks noGrp="1"/>
          </p:cNvSpPr>
          <p:nvPr>
            <p:ph type="title"/>
          </p:nvPr>
        </p:nvSpPr>
        <p:spPr>
          <a:xfrm>
            <a:off x="761801" y="328512"/>
            <a:ext cx="4778387" cy="1628970"/>
          </a:xfrm>
        </p:spPr>
        <p:txBody>
          <a:bodyPr anchor="ctr">
            <a:normAutofit/>
          </a:bodyPr>
          <a:lstStyle/>
          <a:p>
            <a:r>
              <a:rPr lang="en-GB" sz="4000"/>
              <a:t>Agencies that may be involved are:</a:t>
            </a:r>
          </a:p>
        </p:txBody>
      </p:sp>
      <p:sp>
        <p:nvSpPr>
          <p:cNvPr id="3" name="Content Placeholder 2">
            <a:extLst>
              <a:ext uri="{FF2B5EF4-FFF2-40B4-BE49-F238E27FC236}">
                <a16:creationId xmlns:a16="http://schemas.microsoft.com/office/drawing/2014/main" id="{E0F1DE6D-72A4-CE75-ABB0-5A84956EA02E}"/>
              </a:ext>
            </a:extLst>
          </p:cNvPr>
          <p:cNvSpPr>
            <a:spLocks noGrp="1"/>
          </p:cNvSpPr>
          <p:nvPr>
            <p:ph idx="1"/>
          </p:nvPr>
        </p:nvSpPr>
        <p:spPr>
          <a:xfrm>
            <a:off x="761801" y="2884929"/>
            <a:ext cx="4659756" cy="3374137"/>
          </a:xfrm>
        </p:spPr>
        <p:txBody>
          <a:bodyPr anchor="ctr">
            <a:normAutofit/>
          </a:bodyPr>
          <a:lstStyle/>
          <a:p>
            <a:r>
              <a:rPr lang="en-GB" sz="1600"/>
              <a:t>Police</a:t>
            </a:r>
          </a:p>
          <a:p>
            <a:r>
              <a:rPr lang="en-GB" sz="1600"/>
              <a:t>Fire</a:t>
            </a:r>
          </a:p>
          <a:p>
            <a:r>
              <a:rPr lang="en-GB" sz="1600"/>
              <a:t>Ambulance</a:t>
            </a:r>
          </a:p>
          <a:p>
            <a:r>
              <a:rPr lang="en-GB" sz="1600"/>
              <a:t>Local Authority</a:t>
            </a:r>
          </a:p>
          <a:p>
            <a:r>
              <a:rPr lang="en-GB" sz="1600"/>
              <a:t>With Gov. auth. – Armed forces (Army, RAF and Navy)</a:t>
            </a:r>
          </a:p>
          <a:p>
            <a:r>
              <a:rPr lang="en-GB" sz="1600"/>
              <a:t>Rail net works</a:t>
            </a:r>
          </a:p>
          <a:p>
            <a:r>
              <a:rPr lang="en-GB" sz="1600"/>
              <a:t>Telecoms companies</a:t>
            </a:r>
          </a:p>
          <a:p>
            <a:r>
              <a:rPr lang="en-GB" sz="1600"/>
              <a:t>Water authorities</a:t>
            </a:r>
          </a:p>
          <a:p>
            <a:r>
              <a:rPr lang="en-GB" sz="1600"/>
              <a:t>Aviation authorities</a:t>
            </a:r>
          </a:p>
          <a:p>
            <a:endParaRPr lang="en-GB" sz="1600"/>
          </a:p>
        </p:txBody>
      </p:sp>
    </p:spTree>
    <p:extLst>
      <p:ext uri="{BB962C8B-B14F-4D97-AF65-F5344CB8AC3E}">
        <p14:creationId xmlns:p14="http://schemas.microsoft.com/office/powerpoint/2010/main" val="463937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243A7-1351-DC12-4A31-7AEA0A9A2BDB}"/>
              </a:ext>
            </a:extLst>
          </p:cNvPr>
          <p:cNvSpPr>
            <a:spLocks noGrp="1"/>
          </p:cNvSpPr>
          <p:nvPr>
            <p:ph type="title"/>
          </p:nvPr>
        </p:nvSpPr>
        <p:spPr/>
        <p:txBody>
          <a:bodyPr>
            <a:normAutofit/>
          </a:bodyPr>
          <a:lstStyle/>
          <a:p>
            <a:r>
              <a:rPr lang="en-GB" sz="3600" dirty="0"/>
              <a:t>Functions are (but not limited to):</a:t>
            </a:r>
          </a:p>
        </p:txBody>
      </p:sp>
      <p:sp>
        <p:nvSpPr>
          <p:cNvPr id="3" name="Content Placeholder 2">
            <a:extLst>
              <a:ext uri="{FF2B5EF4-FFF2-40B4-BE49-F238E27FC236}">
                <a16:creationId xmlns:a16="http://schemas.microsoft.com/office/drawing/2014/main" id="{06672FA8-7968-52A2-047C-8E619F7C888E}"/>
              </a:ext>
            </a:extLst>
          </p:cNvPr>
          <p:cNvSpPr>
            <a:spLocks noGrp="1"/>
          </p:cNvSpPr>
          <p:nvPr>
            <p:ph idx="1"/>
          </p:nvPr>
        </p:nvSpPr>
        <p:spPr/>
        <p:txBody>
          <a:bodyPr>
            <a:normAutofit fontScale="77500" lnSpcReduction="20000"/>
          </a:bodyPr>
          <a:lstStyle/>
          <a:p>
            <a:r>
              <a:rPr lang="en-GB" dirty="0"/>
              <a:t>Police</a:t>
            </a:r>
          </a:p>
          <a:p>
            <a:pPr marL="0" indent="0">
              <a:buNone/>
            </a:pPr>
            <a:r>
              <a:rPr lang="en-GB" dirty="0"/>
              <a:t>Safety, cordons, scene management, identification, investigation</a:t>
            </a:r>
          </a:p>
          <a:p>
            <a:endParaRPr lang="en-GB" dirty="0"/>
          </a:p>
          <a:p>
            <a:r>
              <a:rPr lang="en-GB" dirty="0"/>
              <a:t>Fire</a:t>
            </a:r>
          </a:p>
          <a:p>
            <a:pPr marL="0" indent="0">
              <a:buNone/>
            </a:pPr>
            <a:r>
              <a:rPr lang="en-GB" dirty="0"/>
              <a:t>Fire and Rescue, unstable structures</a:t>
            </a:r>
          </a:p>
          <a:p>
            <a:endParaRPr lang="en-GB" dirty="0"/>
          </a:p>
          <a:p>
            <a:r>
              <a:rPr lang="en-GB" dirty="0"/>
              <a:t>Paramedics</a:t>
            </a:r>
          </a:p>
          <a:p>
            <a:pPr marL="0" indent="0">
              <a:buNone/>
            </a:pPr>
            <a:r>
              <a:rPr lang="en-GB" dirty="0"/>
              <a:t>Save lives, treat injuries and remove casualties</a:t>
            </a:r>
          </a:p>
          <a:p>
            <a:endParaRPr lang="en-GB" dirty="0"/>
          </a:p>
          <a:p>
            <a:r>
              <a:rPr lang="en-GB" dirty="0"/>
              <a:t>Local Authority</a:t>
            </a:r>
          </a:p>
          <a:p>
            <a:pPr marL="0" indent="0">
              <a:buNone/>
            </a:pPr>
            <a:r>
              <a:rPr lang="en-GB" dirty="0"/>
              <a:t>Road closures, building safety, access routes, support, 3</a:t>
            </a:r>
            <a:r>
              <a:rPr lang="en-GB" baseline="30000" dirty="0"/>
              <a:t>rd</a:t>
            </a:r>
            <a:r>
              <a:rPr lang="en-GB" dirty="0"/>
              <a:t> sector, immediate welfare and coordinate long term response and support for community</a:t>
            </a:r>
          </a:p>
          <a:p>
            <a:endParaRPr lang="en-GB" dirty="0"/>
          </a:p>
          <a:p>
            <a:endParaRPr lang="en-GB" dirty="0"/>
          </a:p>
        </p:txBody>
      </p:sp>
    </p:spTree>
    <p:extLst>
      <p:ext uri="{BB962C8B-B14F-4D97-AF65-F5344CB8AC3E}">
        <p14:creationId xmlns:p14="http://schemas.microsoft.com/office/powerpoint/2010/main" val="4203942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8D8BFF-9170-D4A1-DC36-E170860CFCA0}"/>
              </a:ext>
            </a:extLst>
          </p:cNvPr>
          <p:cNvSpPr>
            <a:spLocks noGrp="1"/>
          </p:cNvSpPr>
          <p:nvPr>
            <p:ph type="title"/>
          </p:nvPr>
        </p:nvSpPr>
        <p:spPr>
          <a:xfrm>
            <a:off x="761803" y="350196"/>
            <a:ext cx="4646904" cy="1624520"/>
          </a:xfrm>
        </p:spPr>
        <p:txBody>
          <a:bodyPr anchor="ctr">
            <a:normAutofit/>
          </a:bodyPr>
          <a:lstStyle/>
          <a:p>
            <a:r>
              <a:rPr lang="en-GB" sz="4000"/>
              <a:t>Research task</a:t>
            </a:r>
          </a:p>
        </p:txBody>
      </p:sp>
      <p:sp>
        <p:nvSpPr>
          <p:cNvPr id="3" name="Content Placeholder 2">
            <a:extLst>
              <a:ext uri="{FF2B5EF4-FFF2-40B4-BE49-F238E27FC236}">
                <a16:creationId xmlns:a16="http://schemas.microsoft.com/office/drawing/2014/main" id="{891910A0-A224-1450-2972-384EFB2414DB}"/>
              </a:ext>
            </a:extLst>
          </p:cNvPr>
          <p:cNvSpPr>
            <a:spLocks noGrp="1"/>
          </p:cNvSpPr>
          <p:nvPr>
            <p:ph idx="1"/>
          </p:nvPr>
        </p:nvSpPr>
        <p:spPr>
          <a:xfrm>
            <a:off x="761802" y="2743200"/>
            <a:ext cx="4646905" cy="3613149"/>
          </a:xfrm>
        </p:spPr>
        <p:txBody>
          <a:bodyPr anchor="ctr">
            <a:normAutofit/>
          </a:bodyPr>
          <a:lstStyle/>
          <a:p>
            <a:r>
              <a:rPr lang="en-GB" sz="2400" dirty="0"/>
              <a:t>What is the Joint Emergency Services Interoperability Programme (JESIP)</a:t>
            </a:r>
          </a:p>
          <a:p>
            <a:endParaRPr lang="en-GB" sz="2400" dirty="0"/>
          </a:p>
          <a:p>
            <a:r>
              <a:rPr lang="en-GB" sz="2400" dirty="0"/>
              <a:t>What does interoperability mean?</a:t>
            </a:r>
          </a:p>
          <a:p>
            <a:pPr marL="0" indent="0">
              <a:buNone/>
            </a:pPr>
            <a:endParaRPr lang="en-GB" sz="2000" dirty="0"/>
          </a:p>
          <a:p>
            <a:pPr marL="0" indent="0">
              <a:buNone/>
            </a:pPr>
            <a:endParaRPr lang="en-GB" sz="2000" dirty="0"/>
          </a:p>
        </p:txBody>
      </p:sp>
      <p:pic>
        <p:nvPicPr>
          <p:cNvPr id="5" name="Picture 4">
            <a:extLst>
              <a:ext uri="{FF2B5EF4-FFF2-40B4-BE49-F238E27FC236}">
                <a16:creationId xmlns:a16="http://schemas.microsoft.com/office/drawing/2014/main" id="{0ADD7FF8-30FA-47A8-1252-897683183CA7}"/>
              </a:ext>
            </a:extLst>
          </p:cNvPr>
          <p:cNvPicPr>
            <a:picLocks noChangeAspect="1"/>
          </p:cNvPicPr>
          <p:nvPr/>
        </p:nvPicPr>
        <p:blipFill>
          <a:blip r:embed="rId2"/>
          <a:srcRect l="5510" r="8617" b="1"/>
          <a:stretch/>
        </p:blipFill>
        <p:spPr>
          <a:xfrm>
            <a:off x="6096000" y="1"/>
            <a:ext cx="6102825" cy="6858000"/>
          </a:xfrm>
          <a:prstGeom prst="rect">
            <a:avLst/>
          </a:prstGeom>
        </p:spPr>
      </p:pic>
    </p:spTree>
    <p:extLst>
      <p:ext uri="{BB962C8B-B14F-4D97-AF65-F5344CB8AC3E}">
        <p14:creationId xmlns:p14="http://schemas.microsoft.com/office/powerpoint/2010/main" val="1074657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6784B-A2A7-D28C-4B7E-8D556A6E3CAC}"/>
              </a:ext>
            </a:extLst>
          </p:cNvPr>
          <p:cNvSpPr>
            <a:spLocks noGrp="1"/>
          </p:cNvSpPr>
          <p:nvPr>
            <p:ph type="title"/>
          </p:nvPr>
        </p:nvSpPr>
        <p:spPr/>
        <p:txBody>
          <a:bodyPr/>
          <a:lstStyle/>
          <a:p>
            <a:r>
              <a:rPr lang="en-GB" dirty="0"/>
              <a:t>JESIP History</a:t>
            </a:r>
          </a:p>
        </p:txBody>
      </p:sp>
      <p:sp>
        <p:nvSpPr>
          <p:cNvPr id="3" name="Content Placeholder 2">
            <a:extLst>
              <a:ext uri="{FF2B5EF4-FFF2-40B4-BE49-F238E27FC236}">
                <a16:creationId xmlns:a16="http://schemas.microsoft.com/office/drawing/2014/main" id="{5DBCA874-683F-807A-3230-5241592B123B}"/>
              </a:ext>
            </a:extLst>
          </p:cNvPr>
          <p:cNvSpPr>
            <a:spLocks noGrp="1"/>
          </p:cNvSpPr>
          <p:nvPr>
            <p:ph idx="1"/>
          </p:nvPr>
        </p:nvSpPr>
        <p:spPr/>
        <p:txBody>
          <a:bodyPr/>
          <a:lstStyle/>
          <a:p>
            <a:pPr marL="0" indent="0">
              <a:buNone/>
            </a:pPr>
            <a:r>
              <a:rPr lang="en-GB" b="0" i="0" dirty="0">
                <a:solidFill>
                  <a:srgbClr val="282828"/>
                </a:solidFill>
                <a:effectLst/>
                <a:latin typeface="Agenda"/>
              </a:rPr>
              <a:t>Reviews following major incidents such as the July 2005 London bombings, the wide-area floods across the UK in 2014, and the shooting of 12 people in Cumbria by Derrick Bird in 2010, all reported gaps and failings in the interoperability between the services.</a:t>
            </a:r>
            <a:endParaRPr lang="en-GB" dirty="0">
              <a:solidFill>
                <a:srgbClr val="282828"/>
              </a:solidFill>
              <a:latin typeface="Agenda"/>
            </a:endParaRPr>
          </a:p>
          <a:p>
            <a:pPr marL="0" indent="0">
              <a:buNone/>
            </a:pPr>
            <a:endParaRPr lang="en-GB" b="0" i="0" dirty="0">
              <a:solidFill>
                <a:srgbClr val="282828"/>
              </a:solidFill>
              <a:effectLst/>
              <a:latin typeface="Agenda"/>
            </a:endParaRPr>
          </a:p>
          <a:p>
            <a:pPr marL="0" indent="0">
              <a:buNone/>
            </a:pPr>
            <a:r>
              <a:rPr lang="en-GB" b="0" i="0" dirty="0">
                <a:solidFill>
                  <a:srgbClr val="282828"/>
                </a:solidFill>
                <a:effectLst/>
                <a:latin typeface="Agenda"/>
              </a:rPr>
              <a:t>The Joint Emergency Services Interoperability Programme (JESIP) was established in 2012 following a report by the Association of Chief Police Officers, Chief Fire Officers Association (National Resilience) and Association of Ambulance Chief Executives (AACE). </a:t>
            </a:r>
          </a:p>
          <a:p>
            <a:endParaRPr lang="en-GB" dirty="0"/>
          </a:p>
        </p:txBody>
      </p:sp>
    </p:spTree>
    <p:extLst>
      <p:ext uri="{BB962C8B-B14F-4D97-AF65-F5344CB8AC3E}">
        <p14:creationId xmlns:p14="http://schemas.microsoft.com/office/powerpoint/2010/main" val="162117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6E7B3A-900A-8A83-2753-08A82ACB4CD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Interoperability</a:t>
            </a:r>
          </a:p>
        </p:txBody>
      </p:sp>
      <p:sp>
        <p:nvSpPr>
          <p:cNvPr id="3" name="Content Placeholder 2">
            <a:extLst>
              <a:ext uri="{FF2B5EF4-FFF2-40B4-BE49-F238E27FC236}">
                <a16:creationId xmlns:a16="http://schemas.microsoft.com/office/drawing/2014/main" id="{635DC5B6-25C0-1B5F-D222-31179F011DA1}"/>
              </a:ext>
            </a:extLst>
          </p:cNvPr>
          <p:cNvSpPr>
            <a:spLocks noGrp="1"/>
          </p:cNvSpPr>
          <p:nvPr>
            <p:ph idx="1"/>
          </p:nvPr>
        </p:nvSpPr>
        <p:spPr>
          <a:xfrm>
            <a:off x="6503158" y="649480"/>
            <a:ext cx="4862447" cy="5546047"/>
          </a:xfrm>
        </p:spPr>
        <p:txBody>
          <a:bodyPr anchor="ctr">
            <a:normAutofit/>
          </a:bodyPr>
          <a:lstStyle/>
          <a:p>
            <a:r>
              <a:rPr lang="en-GB" sz="2000" dirty="0"/>
              <a:t>Interoperability is defined as the extent to which organisations can work together coherently as a matter of routine. </a:t>
            </a:r>
          </a:p>
          <a:p>
            <a:endParaRPr lang="en-GB" sz="2000" dirty="0"/>
          </a:p>
          <a:p>
            <a:r>
              <a:rPr lang="en-GB" sz="2000" dirty="0"/>
              <a:t>Why is this important?</a:t>
            </a:r>
          </a:p>
        </p:txBody>
      </p:sp>
    </p:spTree>
    <p:extLst>
      <p:ext uri="{BB962C8B-B14F-4D97-AF65-F5344CB8AC3E}">
        <p14:creationId xmlns:p14="http://schemas.microsoft.com/office/powerpoint/2010/main" val="2760655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1E112E-BBEA-3716-9938-02DF81AE8D3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What are the aims of JESIP?</a:t>
            </a:r>
          </a:p>
        </p:txBody>
      </p:sp>
      <p:sp>
        <p:nvSpPr>
          <p:cNvPr id="3" name="Content Placeholder 2">
            <a:extLst>
              <a:ext uri="{FF2B5EF4-FFF2-40B4-BE49-F238E27FC236}">
                <a16:creationId xmlns:a16="http://schemas.microsoft.com/office/drawing/2014/main" id="{DED67D9D-A4E9-8152-F8CD-AFE26B71B75A}"/>
              </a:ext>
            </a:extLst>
          </p:cNvPr>
          <p:cNvSpPr>
            <a:spLocks noGrp="1"/>
          </p:cNvSpPr>
          <p:nvPr>
            <p:ph idx="1"/>
          </p:nvPr>
        </p:nvSpPr>
        <p:spPr>
          <a:xfrm>
            <a:off x="6503158" y="649480"/>
            <a:ext cx="4862447" cy="5546047"/>
          </a:xfrm>
        </p:spPr>
        <p:txBody>
          <a:bodyPr anchor="ctr">
            <a:normAutofit/>
          </a:bodyPr>
          <a:lstStyle/>
          <a:p>
            <a:pPr marL="0" indent="0">
              <a:buNone/>
            </a:pPr>
            <a:r>
              <a:rPr lang="en-GB" sz="2000" b="0" i="0">
                <a:effectLst/>
                <a:latin typeface="Arial" panose="020B0604020202020204" pitchFamily="34" charset="0"/>
                <a:cs typeface="Arial" panose="020B0604020202020204" pitchFamily="34" charset="0"/>
              </a:rPr>
              <a:t>To achieve our overarching aim of ‘working together, saving lives, reducing harm’, we need to put people at the centre of the incident, from planning, through to response and recovery.</a:t>
            </a:r>
          </a:p>
          <a:p>
            <a:pPr marL="0" indent="0">
              <a:buNone/>
            </a:pPr>
            <a:r>
              <a:rPr lang="en-GB" sz="2000" b="0" i="0">
                <a:effectLst/>
                <a:latin typeface="Arial" panose="020B0604020202020204" pitchFamily="34" charset="0"/>
                <a:cs typeface="Arial" panose="020B0604020202020204" pitchFamily="34" charset="0"/>
              </a:rPr>
              <a:t>JESIP models and principles have become the standard for interoperability in the UK</a:t>
            </a:r>
            <a:r>
              <a:rPr lang="en-GB" sz="2000">
                <a:latin typeface="Arial" panose="020B0604020202020204" pitchFamily="34" charset="0"/>
                <a:cs typeface="Arial" panose="020B0604020202020204" pitchFamily="34" charset="0"/>
              </a:rPr>
              <a:t>.</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Sets out a standard approach to multi-agency working. </a:t>
            </a:r>
          </a:p>
          <a:p>
            <a:pPr marL="0" indent="0">
              <a:buNone/>
            </a:pPr>
            <a:r>
              <a:rPr lang="en-GB" sz="2000">
                <a:latin typeface="Arial" panose="020B0604020202020204" pitchFamily="34" charset="0"/>
                <a:cs typeface="Arial" panose="020B0604020202020204" pitchFamily="34" charset="0"/>
              </a:rPr>
              <a:t>Training and awareness – helping agencies to train staff. </a:t>
            </a:r>
          </a:p>
        </p:txBody>
      </p:sp>
    </p:spTree>
    <p:extLst>
      <p:ext uri="{BB962C8B-B14F-4D97-AF65-F5344CB8AC3E}">
        <p14:creationId xmlns:p14="http://schemas.microsoft.com/office/powerpoint/2010/main" val="2640595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5E2617F-A9FB-3287-DDF3-F30C4DACEEEC}"/>
              </a:ext>
            </a:extLst>
          </p:cNvPr>
          <p:cNvPicPr>
            <a:picLocks noChangeAspect="1"/>
          </p:cNvPicPr>
          <p:nvPr/>
        </p:nvPicPr>
        <p:blipFill>
          <a:blip r:embed="rId2"/>
          <a:stretch>
            <a:fillRect/>
          </a:stretch>
        </p:blipFill>
        <p:spPr>
          <a:xfrm>
            <a:off x="866422" y="787032"/>
            <a:ext cx="10459156" cy="2562493"/>
          </a:xfrm>
          <a:prstGeom prst="rect">
            <a:avLst/>
          </a:prstGeom>
        </p:spPr>
      </p:pic>
      <p:cxnSp>
        <p:nvCxnSpPr>
          <p:cNvPr id="12" name="Straight Connector 11">
            <a:extLst>
              <a:ext uri="{FF2B5EF4-FFF2-40B4-BE49-F238E27FC236}">
                <a16:creationId xmlns:a16="http://schemas.microsoft.com/office/drawing/2014/main" id="{B7952C56-EE0E-C94A-9A44-E17DD73E84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6300" y="394327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E4D60C-8980-6E28-4A73-8ECF3A863E8A}"/>
              </a:ext>
            </a:extLst>
          </p:cNvPr>
          <p:cNvSpPr>
            <a:spLocks noGrp="1"/>
          </p:cNvSpPr>
          <p:nvPr>
            <p:ph idx="1"/>
          </p:nvPr>
        </p:nvSpPr>
        <p:spPr>
          <a:xfrm>
            <a:off x="5987844" y="3854885"/>
            <a:ext cx="5365955" cy="2384552"/>
          </a:xfrm>
        </p:spPr>
        <p:txBody>
          <a:bodyPr>
            <a:normAutofit/>
          </a:bodyPr>
          <a:lstStyle/>
          <a:p>
            <a:pPr marL="0" indent="0">
              <a:buNone/>
            </a:pPr>
            <a:r>
              <a:rPr lang="en-GB" sz="2000"/>
              <a:t>JESIP principles can be applied to any type of major incident. </a:t>
            </a:r>
          </a:p>
        </p:txBody>
      </p:sp>
    </p:spTree>
    <p:extLst>
      <p:ext uri="{BB962C8B-B14F-4D97-AF65-F5344CB8AC3E}">
        <p14:creationId xmlns:p14="http://schemas.microsoft.com/office/powerpoint/2010/main" val="3113163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A0AE2-298E-62F5-E93F-C0D45441394A}"/>
              </a:ext>
            </a:extLst>
          </p:cNvPr>
          <p:cNvSpPr>
            <a:spLocks noGrp="1"/>
          </p:cNvSpPr>
          <p:nvPr>
            <p:ph type="title"/>
          </p:nvPr>
        </p:nvSpPr>
        <p:spPr/>
        <p:txBody>
          <a:bodyPr>
            <a:normAutofit fontScale="90000"/>
          </a:bodyPr>
          <a:lstStyle/>
          <a:p>
            <a:r>
              <a:rPr lang="en-GB" dirty="0"/>
              <a:t>Each agency will work together at a major incident such as a large scale RTC applying JESIP principles.</a:t>
            </a:r>
          </a:p>
        </p:txBody>
      </p:sp>
      <p:pic>
        <p:nvPicPr>
          <p:cNvPr id="7" name="Picture 2" descr="JDM-edition2.png (2762×2681)">
            <a:extLst>
              <a:ext uri="{FF2B5EF4-FFF2-40B4-BE49-F238E27FC236}">
                <a16:creationId xmlns:a16="http://schemas.microsoft.com/office/drawing/2014/main" id="{EFFD7CAA-FFAC-95F6-D80A-80F45249F75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78718" y="1690688"/>
            <a:ext cx="4482803" cy="4351338"/>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120D48ED-A839-2336-3972-DA69DC654D66}"/>
              </a:ext>
            </a:extLst>
          </p:cNvPr>
          <p:cNvSpPr>
            <a:spLocks noGrp="1"/>
          </p:cNvSpPr>
          <p:nvPr>
            <p:ph sz="half" idx="1"/>
          </p:nvPr>
        </p:nvSpPr>
        <p:spPr>
          <a:xfrm>
            <a:off x="838200" y="2776451"/>
            <a:ext cx="5181600" cy="3400512"/>
          </a:xfrm>
        </p:spPr>
        <p:txBody>
          <a:bodyPr/>
          <a:lstStyle/>
          <a:p>
            <a:r>
              <a:rPr lang="en-GB" dirty="0"/>
              <a:t>The Joint Decision Model (JDM)</a:t>
            </a:r>
          </a:p>
          <a:p>
            <a:endParaRPr lang="en-GB" dirty="0"/>
          </a:p>
          <a:p>
            <a:r>
              <a:rPr lang="en-GB" sz="2000" dirty="0">
                <a:latin typeface="Arial" panose="020B0604020202020204" pitchFamily="34" charset="0"/>
                <a:cs typeface="Arial" panose="020B0604020202020204" pitchFamily="34" charset="0"/>
              </a:rPr>
              <a:t>This is used to </a:t>
            </a:r>
            <a:r>
              <a:rPr lang="en-GB" sz="2000" b="0" i="0" dirty="0">
                <a:solidFill>
                  <a:srgbClr val="000000"/>
                </a:solidFill>
                <a:effectLst/>
                <a:latin typeface="Arial" panose="020B0604020202020204" pitchFamily="34" charset="0"/>
                <a:cs typeface="Arial" panose="020B0604020202020204" pitchFamily="34" charset="0"/>
              </a:rPr>
              <a:t>help bring together the available information, reconcile objectives and make effective decisions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8796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EC828-8ABB-5EB3-3BE5-074723A26F14}"/>
              </a:ext>
            </a:extLst>
          </p:cNvPr>
          <p:cNvSpPr>
            <a:spLocks noGrp="1"/>
          </p:cNvSpPr>
          <p:nvPr>
            <p:ph type="title"/>
          </p:nvPr>
        </p:nvSpPr>
        <p:spPr/>
        <p:txBody>
          <a:bodyPr/>
          <a:lstStyle/>
          <a:p>
            <a:r>
              <a:rPr lang="en-GB" dirty="0"/>
              <a:t>JDM - Explained</a:t>
            </a:r>
          </a:p>
        </p:txBody>
      </p:sp>
      <p:sp>
        <p:nvSpPr>
          <p:cNvPr id="3" name="Content Placeholder 2">
            <a:extLst>
              <a:ext uri="{FF2B5EF4-FFF2-40B4-BE49-F238E27FC236}">
                <a16:creationId xmlns:a16="http://schemas.microsoft.com/office/drawing/2014/main" id="{7153F60F-3806-55F1-7595-13CCADC7D349}"/>
              </a:ext>
            </a:extLst>
          </p:cNvPr>
          <p:cNvSpPr>
            <a:spLocks noGrp="1"/>
          </p:cNvSpPr>
          <p:nvPr>
            <p:ph sz="half" idx="1"/>
          </p:nvPr>
        </p:nvSpPr>
        <p:spPr>
          <a:xfrm>
            <a:off x="838200" y="1825625"/>
            <a:ext cx="10425545" cy="4351338"/>
          </a:xfrm>
        </p:spPr>
        <p:txBody>
          <a:bodyPr>
            <a:normAutofit/>
          </a:bodyPr>
          <a:lstStyle/>
          <a:p>
            <a:pPr marL="0" indent="0">
              <a:buNone/>
            </a:pPr>
            <a:r>
              <a:rPr lang="en-GB" sz="2000" b="1" dirty="0">
                <a:latin typeface="Arial" panose="020B0604020202020204" pitchFamily="34" charset="0"/>
                <a:cs typeface="Arial" panose="020B0604020202020204" pitchFamily="34" charset="0"/>
              </a:rPr>
              <a:t>Working together saving lives reducing harm: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0" i="0" dirty="0">
                <a:solidFill>
                  <a:srgbClr val="000000"/>
                </a:solidFill>
                <a:effectLst/>
                <a:latin typeface="Arial" panose="020B0604020202020204" pitchFamily="34" charset="0"/>
                <a:cs typeface="Arial" panose="020B0604020202020204" pitchFamily="34" charset="0"/>
              </a:rPr>
              <a:t>The pentagon at the centre of the JDM reminds responders that all joint decisions should be made with reference to the overarching or primary aim of any response to an emergency – to save lives and reduce harm.</a:t>
            </a:r>
          </a:p>
          <a:p>
            <a:pPr marL="0" indent="0">
              <a:buNone/>
            </a:pPr>
            <a:endParaRPr lang="en-GB" sz="2000" dirty="0">
              <a:solidFill>
                <a:srgbClr val="000000"/>
              </a:solidFill>
              <a:latin typeface="Arial" panose="020B0604020202020204" pitchFamily="34" charset="0"/>
              <a:cs typeface="Arial" panose="020B0604020202020204" pitchFamily="34" charset="0"/>
            </a:endParaRPr>
          </a:p>
          <a:p>
            <a:pPr marL="0" indent="0">
              <a:buNone/>
            </a:pPr>
            <a:r>
              <a:rPr lang="en-GB" sz="2000" b="1" dirty="0">
                <a:solidFill>
                  <a:srgbClr val="000000"/>
                </a:solidFill>
                <a:latin typeface="Arial" panose="020B0604020202020204" pitchFamily="34" charset="0"/>
                <a:cs typeface="Arial" panose="020B0604020202020204" pitchFamily="34" charset="0"/>
              </a:rPr>
              <a:t>Gather information and intelligence</a:t>
            </a:r>
          </a:p>
          <a:p>
            <a:pPr marL="0" indent="0">
              <a:buNone/>
            </a:pPr>
            <a:endParaRPr lang="en-GB" sz="2000" dirty="0">
              <a:solidFill>
                <a:srgbClr val="000000"/>
              </a:solidFill>
              <a:latin typeface="Arial" panose="020B0604020202020204" pitchFamily="34" charset="0"/>
              <a:cs typeface="Arial" panose="020B0604020202020204" pitchFamily="34" charset="0"/>
            </a:endParaRPr>
          </a:p>
          <a:p>
            <a:pPr marL="0" indent="0">
              <a:buNone/>
            </a:pPr>
            <a:r>
              <a:rPr lang="en-GB" sz="2000" b="0" i="0" dirty="0">
                <a:solidFill>
                  <a:srgbClr val="000000"/>
                </a:solidFill>
                <a:effectLst/>
                <a:latin typeface="Arial" panose="020B0604020202020204" pitchFamily="34" charset="0"/>
                <a:cs typeface="Arial" panose="020B0604020202020204" pitchFamily="34" charset="0"/>
              </a:rPr>
              <a:t>‘This stage involves gathering and sharing information and intelligence to establish shared situational awareness. At any incident, no single responder organisation can appreciate all the relevant dimensions of an emergency straight away.</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9284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4C2AA-71B7-0BA7-A826-BB84E7FC35A0}"/>
              </a:ext>
            </a:extLst>
          </p:cNvPr>
          <p:cNvSpPr>
            <a:spLocks noGrp="1"/>
          </p:cNvSpPr>
          <p:nvPr>
            <p:ph type="title"/>
          </p:nvPr>
        </p:nvSpPr>
        <p:spPr/>
        <p:txBody>
          <a:bodyPr/>
          <a:lstStyle/>
          <a:p>
            <a:r>
              <a:rPr lang="en-GB" dirty="0"/>
              <a:t>JDM continued</a:t>
            </a:r>
          </a:p>
        </p:txBody>
      </p:sp>
      <p:sp>
        <p:nvSpPr>
          <p:cNvPr id="3" name="Content Placeholder 2">
            <a:extLst>
              <a:ext uri="{FF2B5EF4-FFF2-40B4-BE49-F238E27FC236}">
                <a16:creationId xmlns:a16="http://schemas.microsoft.com/office/drawing/2014/main" id="{B3ED067A-0428-A0CC-9B4D-A12CBF156A8B}"/>
              </a:ext>
            </a:extLst>
          </p:cNvPr>
          <p:cNvSpPr>
            <a:spLocks noGrp="1"/>
          </p:cNvSpPr>
          <p:nvPr>
            <p:ph sz="half" idx="1"/>
          </p:nvPr>
        </p:nvSpPr>
        <p:spPr>
          <a:xfrm>
            <a:off x="838200" y="1825625"/>
            <a:ext cx="10515600" cy="4351338"/>
          </a:xfrm>
        </p:spPr>
        <p:txBody>
          <a:bodyPr>
            <a:normAutofit/>
          </a:bodyPr>
          <a:lstStyle/>
          <a:p>
            <a:pPr marL="0" indent="0">
              <a:buNone/>
            </a:pPr>
            <a:r>
              <a:rPr lang="en-GB" sz="2400" b="1" dirty="0">
                <a:latin typeface="Arial" panose="020B0604020202020204" pitchFamily="34" charset="0"/>
                <a:cs typeface="Arial" panose="020B0604020202020204" pitchFamily="34" charset="0"/>
              </a:rPr>
              <a:t>Assess threats and risks and develop a working strategy</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b="0" i="0" dirty="0">
                <a:solidFill>
                  <a:srgbClr val="000000"/>
                </a:solidFill>
                <a:effectLst/>
                <a:latin typeface="Arial" panose="020B0604020202020204" pitchFamily="34" charset="0"/>
                <a:cs typeface="Arial" panose="020B0604020202020204" pitchFamily="34" charset="0"/>
              </a:rPr>
              <a:t>This analytical stage involves responders jointly assessing the situation, including any specific threats, hazards and the risk of harm.</a:t>
            </a:r>
          </a:p>
          <a:p>
            <a:pPr marL="0" indent="0">
              <a:buNone/>
            </a:pPr>
            <a:endParaRPr lang="en-GB" sz="2400" b="0" i="0" dirty="0">
              <a:solidFill>
                <a:srgbClr val="000000"/>
              </a:solidFill>
              <a:effectLst/>
              <a:latin typeface="Arial" panose="020B0604020202020204" pitchFamily="34" charset="0"/>
              <a:cs typeface="Arial" panose="020B0604020202020204" pitchFamily="34" charset="0"/>
            </a:endParaRPr>
          </a:p>
          <a:p>
            <a:pPr marL="0" indent="0">
              <a:buNone/>
            </a:pPr>
            <a:r>
              <a:rPr lang="en-GB" sz="2400" b="1" dirty="0">
                <a:solidFill>
                  <a:srgbClr val="000000"/>
                </a:solidFill>
                <a:latin typeface="Arial" panose="020B0604020202020204" pitchFamily="34" charset="0"/>
                <a:cs typeface="Arial" panose="020B0604020202020204" pitchFamily="34" charset="0"/>
              </a:rPr>
              <a:t>Consider powers, policies and procedures</a:t>
            </a:r>
          </a:p>
          <a:p>
            <a:pPr marL="0" indent="0">
              <a:buNone/>
            </a:pPr>
            <a:endParaRPr lang="en-GB" sz="2400" b="1" dirty="0">
              <a:solidFill>
                <a:srgbClr val="000000"/>
              </a:solidFill>
              <a:latin typeface="Arial" panose="020B0604020202020204" pitchFamily="34" charset="0"/>
              <a:cs typeface="Arial" panose="020B0604020202020204" pitchFamily="34" charset="0"/>
            </a:endParaRPr>
          </a:p>
          <a:p>
            <a:pPr marL="0" indent="0">
              <a:buNone/>
            </a:pPr>
            <a:r>
              <a:rPr lang="en-GB" sz="2400" b="0" i="0" dirty="0">
                <a:solidFill>
                  <a:srgbClr val="000000"/>
                </a:solidFill>
                <a:effectLst/>
                <a:latin typeface="Arial" panose="020B0604020202020204" pitchFamily="34" charset="0"/>
                <a:cs typeface="Arial" panose="020B0604020202020204" pitchFamily="34" charset="0"/>
              </a:rPr>
              <a:t>This stage relates to any relevant laws, procedures or policies that may impact on the response plan and the capabilities available to be deployed</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6959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C4E61-BB55-3D5D-4341-61A85BA90B43}"/>
              </a:ext>
            </a:extLst>
          </p:cNvPr>
          <p:cNvSpPr>
            <a:spLocks noGrp="1"/>
          </p:cNvSpPr>
          <p:nvPr>
            <p:ph type="title"/>
          </p:nvPr>
        </p:nvSpPr>
        <p:spPr/>
        <p:txBody>
          <a:bodyPr/>
          <a:lstStyle/>
          <a:p>
            <a:r>
              <a:rPr lang="en-GB" dirty="0"/>
              <a:t>JDM </a:t>
            </a:r>
          </a:p>
        </p:txBody>
      </p:sp>
      <p:sp>
        <p:nvSpPr>
          <p:cNvPr id="3" name="Content Placeholder 2">
            <a:extLst>
              <a:ext uri="{FF2B5EF4-FFF2-40B4-BE49-F238E27FC236}">
                <a16:creationId xmlns:a16="http://schemas.microsoft.com/office/drawing/2014/main" id="{CA056817-1BBE-A931-043B-7F8972D4A2EE}"/>
              </a:ext>
            </a:extLst>
          </p:cNvPr>
          <p:cNvSpPr>
            <a:spLocks noGrp="1"/>
          </p:cNvSpPr>
          <p:nvPr>
            <p:ph sz="half" idx="1"/>
          </p:nvPr>
        </p:nvSpPr>
        <p:spPr>
          <a:xfrm>
            <a:off x="838200" y="1825625"/>
            <a:ext cx="10515600" cy="4351338"/>
          </a:xfrm>
        </p:spPr>
        <p:txBody>
          <a:bodyPr>
            <a:normAutofit/>
          </a:bodyPr>
          <a:lstStyle/>
          <a:p>
            <a:pPr marL="0" indent="0">
              <a:buNone/>
            </a:pPr>
            <a:r>
              <a:rPr lang="en-GB" sz="2400" b="1" dirty="0">
                <a:latin typeface="Arial" panose="020B0604020202020204" pitchFamily="34" charset="0"/>
                <a:cs typeface="Arial" panose="020B0604020202020204" pitchFamily="34" charset="0"/>
              </a:rPr>
              <a:t>Identify options and contingencies</a:t>
            </a:r>
          </a:p>
          <a:p>
            <a:pPr marL="0" indent="0">
              <a:buNone/>
            </a:pPr>
            <a:r>
              <a:rPr lang="en-GB" sz="2400" b="0" i="0" dirty="0">
                <a:solidFill>
                  <a:srgbClr val="000000"/>
                </a:solidFill>
                <a:effectLst/>
                <a:latin typeface="Arial" panose="020B0604020202020204" pitchFamily="34" charset="0"/>
                <a:cs typeface="Arial" panose="020B0604020202020204" pitchFamily="34" charset="0"/>
              </a:rPr>
              <a:t>There will almost always be more than one way to achieve the desired outcomes. Responders should work together to evaluate the range of options and contingencies.</a:t>
            </a:r>
          </a:p>
          <a:p>
            <a:pPr marL="0" indent="0">
              <a:buNone/>
            </a:pPr>
            <a:endParaRPr lang="en-GB" sz="2400" dirty="0">
              <a:solidFill>
                <a:srgbClr val="000000"/>
              </a:solidFill>
              <a:latin typeface="Arial" panose="020B0604020202020204" pitchFamily="34" charset="0"/>
              <a:cs typeface="Arial" panose="020B0604020202020204" pitchFamily="34" charset="0"/>
            </a:endParaRPr>
          </a:p>
          <a:p>
            <a:pPr marL="0" indent="0">
              <a:buNone/>
            </a:pPr>
            <a:r>
              <a:rPr lang="en-GB" sz="2400" b="1" dirty="0">
                <a:solidFill>
                  <a:srgbClr val="000000"/>
                </a:solidFill>
                <a:latin typeface="Arial" panose="020B0604020202020204" pitchFamily="34" charset="0"/>
                <a:cs typeface="Arial" panose="020B0604020202020204" pitchFamily="34" charset="0"/>
              </a:rPr>
              <a:t>Take action and review what happened</a:t>
            </a:r>
          </a:p>
          <a:p>
            <a:pPr marL="0" indent="0">
              <a:buNone/>
            </a:pPr>
            <a:r>
              <a:rPr lang="en-GB" sz="2400" b="0" i="0" dirty="0">
                <a:solidFill>
                  <a:srgbClr val="000000"/>
                </a:solidFill>
                <a:effectLst/>
                <a:latin typeface="Arial" panose="020B0604020202020204" pitchFamily="34" charset="0"/>
                <a:cs typeface="Arial" panose="020B0604020202020204" pitchFamily="34" charset="0"/>
              </a:rPr>
              <a:t>Actions and the subsequent outcomes should be regularly reviewed. As information or intelligence becomes available or changes during the incident, responders should use the JDM to inform their decision-making until the incident is resolved.</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63038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1DBF8-4C81-981D-C5E9-33BC804F391E}"/>
              </a:ext>
            </a:extLst>
          </p:cNvPr>
          <p:cNvSpPr>
            <a:spLocks noGrp="1"/>
          </p:cNvSpPr>
          <p:nvPr>
            <p:ph type="title"/>
          </p:nvPr>
        </p:nvSpPr>
        <p:spPr/>
        <p:txBody>
          <a:bodyPr/>
          <a:lstStyle/>
          <a:p>
            <a:r>
              <a:rPr lang="en-GB" dirty="0"/>
              <a:t>Officers first actions at a scene of a major incident</a:t>
            </a:r>
          </a:p>
        </p:txBody>
      </p:sp>
      <p:sp>
        <p:nvSpPr>
          <p:cNvPr id="4" name="Content Placeholder 3">
            <a:extLst>
              <a:ext uri="{FF2B5EF4-FFF2-40B4-BE49-F238E27FC236}">
                <a16:creationId xmlns:a16="http://schemas.microsoft.com/office/drawing/2014/main" id="{688C6F74-E2F8-7789-A11B-C1C9E759CA1B}"/>
              </a:ext>
            </a:extLst>
          </p:cNvPr>
          <p:cNvSpPr>
            <a:spLocks noGrp="1"/>
          </p:cNvSpPr>
          <p:nvPr>
            <p:ph sz="half" idx="2"/>
          </p:nvPr>
        </p:nvSpPr>
        <p:spPr/>
        <p:txBody>
          <a:bodyPr>
            <a:normAutofit fontScale="62500" lnSpcReduction="20000"/>
          </a:bodyPr>
          <a:lstStyle/>
          <a:p>
            <a:r>
              <a:rPr lang="en-GB" dirty="0"/>
              <a:t>Officer attending must inform control room Major incident has been declared</a:t>
            </a:r>
          </a:p>
          <a:p>
            <a:r>
              <a:rPr lang="en-GB" dirty="0"/>
              <a:t>Provide control room with exact location, providing address and post code / grid reference if possible</a:t>
            </a:r>
          </a:p>
          <a:p>
            <a:r>
              <a:rPr lang="en-GB" dirty="0"/>
              <a:t>Identify any hazards to themselves, members of the public and other agencies who will be attending</a:t>
            </a:r>
          </a:p>
          <a:p>
            <a:r>
              <a:rPr lang="en-GB" dirty="0"/>
              <a:t>Provide information as to how to access the location, any problems with access and where is the most appropriate place for agencies to meet</a:t>
            </a:r>
          </a:p>
          <a:p>
            <a:r>
              <a:rPr lang="en-GB" dirty="0"/>
              <a:t>Provide Information on number of casualties, type of casualties and potential further casualties.</a:t>
            </a:r>
          </a:p>
          <a:p>
            <a:r>
              <a:rPr lang="en-GB" dirty="0"/>
              <a:t>Request additional resources from own service and identify what other services are required and if possible, roles to be carried out.</a:t>
            </a:r>
          </a:p>
          <a:p>
            <a:endParaRPr lang="en-GB" dirty="0"/>
          </a:p>
        </p:txBody>
      </p:sp>
      <p:pic>
        <p:nvPicPr>
          <p:cNvPr id="5" name="Picture 2" descr="https://www.jesip.org.uk/wp-content/uploads/2022/03/METHANE_3_column_OCT2021.jpg">
            <a:extLst>
              <a:ext uri="{FF2B5EF4-FFF2-40B4-BE49-F238E27FC236}">
                <a16:creationId xmlns:a16="http://schemas.microsoft.com/office/drawing/2014/main" id="{3CCF50F5-82F3-6BD1-1A65-BE6CE1CFDC41}"/>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1969126" y="1825625"/>
            <a:ext cx="2919747" cy="4351338"/>
          </a:xfrm>
          <a:prstGeom prst="rect">
            <a:avLst/>
          </a:prstGeom>
          <a:noFill/>
          <a:extLst>
            <a:ext uri="{909E8E84-426E-40DD-AFC4-6F175D3DCCD1}">
              <a14:hiddenFill xmlns:a14="http://schemas.microsoft.com/office/drawing/2010/main">
                <a:solidFill>
                  <a:srgbClr val="FFFFFF"/>
                </a:solidFill>
              </a14:hiddenFill>
            </a:ext>
          </a:extLst>
        </p:spPr>
      </p:pic>
      <p:pic>
        <p:nvPicPr>
          <p:cNvPr id="6" name="Content Placeholder 5">
            <a:extLst>
              <a:ext uri="{FF2B5EF4-FFF2-40B4-BE49-F238E27FC236}">
                <a16:creationId xmlns:a16="http://schemas.microsoft.com/office/drawing/2014/main" id="{6C154099-60BE-E6B5-293B-F2BFDA915B70}"/>
              </a:ext>
            </a:extLst>
          </p:cNvPr>
          <p:cNvPicPr>
            <a:picLocks noChangeAspect="1"/>
          </p:cNvPicPr>
          <p:nvPr/>
        </p:nvPicPr>
        <p:blipFill>
          <a:blip r:embed="rId3"/>
          <a:stretch>
            <a:fillRect/>
          </a:stretch>
        </p:blipFill>
        <p:spPr>
          <a:xfrm>
            <a:off x="445061" y="5604680"/>
            <a:ext cx="1294727" cy="812304"/>
          </a:xfrm>
          <a:prstGeom prst="rect">
            <a:avLst/>
          </a:prstGeom>
        </p:spPr>
      </p:pic>
    </p:spTree>
    <p:extLst>
      <p:ext uri="{BB962C8B-B14F-4D97-AF65-F5344CB8AC3E}">
        <p14:creationId xmlns:p14="http://schemas.microsoft.com/office/powerpoint/2010/main" val="532427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72D51-7345-DEF0-E31A-6B0F198EAB46}"/>
              </a:ext>
            </a:extLst>
          </p:cNvPr>
          <p:cNvSpPr>
            <a:spLocks noGrp="1"/>
          </p:cNvSpPr>
          <p:nvPr>
            <p:ph type="title"/>
          </p:nvPr>
        </p:nvSpPr>
        <p:spPr/>
        <p:txBody>
          <a:bodyPr/>
          <a:lstStyle/>
          <a:p>
            <a:r>
              <a:rPr lang="en-GB" dirty="0"/>
              <a:t>METHANE</a:t>
            </a:r>
          </a:p>
        </p:txBody>
      </p:sp>
      <p:sp>
        <p:nvSpPr>
          <p:cNvPr id="3" name="Content Placeholder 2">
            <a:extLst>
              <a:ext uri="{FF2B5EF4-FFF2-40B4-BE49-F238E27FC236}">
                <a16:creationId xmlns:a16="http://schemas.microsoft.com/office/drawing/2014/main" id="{BF9B961C-15F6-0029-53EB-56316F38C2E4}"/>
              </a:ext>
            </a:extLst>
          </p:cNvPr>
          <p:cNvSpPr>
            <a:spLocks noGrp="1"/>
          </p:cNvSpPr>
          <p:nvPr>
            <p:ph sz="half" idx="1"/>
          </p:nvPr>
        </p:nvSpPr>
        <p:spPr>
          <a:xfrm>
            <a:off x="838200" y="1825625"/>
            <a:ext cx="10317480" cy="4351338"/>
          </a:xfrm>
        </p:spPr>
        <p:txBody>
          <a:bodyPr/>
          <a:lstStyle/>
          <a:p>
            <a:r>
              <a:rPr lang="en-GB" dirty="0">
                <a:hlinkClick r:id="rId3"/>
              </a:rPr>
              <a:t>https://www.youtube.com/watch?v=RaGcC4qZfZ0</a:t>
            </a:r>
            <a:endParaRPr lang="en-GB" dirty="0"/>
          </a:p>
        </p:txBody>
      </p:sp>
      <p:pic>
        <p:nvPicPr>
          <p:cNvPr id="5" name="Online Media 4" title="2 METHANE">
            <a:hlinkClick r:id="" action="ppaction://media"/>
            <a:extLst>
              <a:ext uri="{FF2B5EF4-FFF2-40B4-BE49-F238E27FC236}">
                <a16:creationId xmlns:a16="http://schemas.microsoft.com/office/drawing/2014/main" id="{0353397D-A319-B7E0-4531-7E0EFC26809F}"/>
              </a:ext>
            </a:extLst>
          </p:cNvPr>
          <p:cNvPicPr>
            <a:picLocks noRot="1" noChangeAspect="1"/>
          </p:cNvPicPr>
          <p:nvPr>
            <a:videoFile r:link="rId1"/>
          </p:nvPr>
        </p:nvPicPr>
        <p:blipFill>
          <a:blip r:embed="rId4"/>
          <a:stretch>
            <a:fillRect/>
          </a:stretch>
        </p:blipFill>
        <p:spPr>
          <a:xfrm>
            <a:off x="22225" y="0"/>
            <a:ext cx="12147550" cy="6858000"/>
          </a:xfrm>
          <a:prstGeom prst="rect">
            <a:avLst/>
          </a:prstGeom>
        </p:spPr>
      </p:pic>
    </p:spTree>
    <p:extLst>
      <p:ext uri="{BB962C8B-B14F-4D97-AF65-F5344CB8AC3E}">
        <p14:creationId xmlns:p14="http://schemas.microsoft.com/office/powerpoint/2010/main" val="2481725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5AE4D4B-626B-36ED-A979-EB281C278896}"/>
              </a:ext>
            </a:extLst>
          </p:cNvPr>
          <p:cNvPicPr>
            <a:picLocks noChangeAspect="1"/>
          </p:cNvPicPr>
          <p:nvPr/>
        </p:nvPicPr>
        <p:blipFill>
          <a:blip r:embed="rId2"/>
          <a:stretch>
            <a:fillRect/>
          </a:stretch>
        </p:blipFill>
        <p:spPr>
          <a:xfrm>
            <a:off x="2111432" y="467497"/>
            <a:ext cx="7764087" cy="5345870"/>
          </a:xfrm>
          <a:prstGeom prst="rect">
            <a:avLst/>
          </a:prstGeom>
        </p:spPr>
      </p:pic>
    </p:spTree>
    <p:extLst>
      <p:ext uri="{BB962C8B-B14F-4D97-AF65-F5344CB8AC3E}">
        <p14:creationId xmlns:p14="http://schemas.microsoft.com/office/powerpoint/2010/main" val="1791771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9360A-62A0-53EE-1A1A-419FF71DB266}"/>
              </a:ext>
            </a:extLst>
          </p:cNvPr>
          <p:cNvSpPr>
            <a:spLocks noGrp="1"/>
          </p:cNvSpPr>
          <p:nvPr>
            <p:ph type="title"/>
          </p:nvPr>
        </p:nvSpPr>
        <p:spPr/>
        <p:txBody>
          <a:bodyPr/>
          <a:lstStyle/>
          <a:p>
            <a:r>
              <a:rPr lang="en-GB" dirty="0"/>
              <a:t>Hazards at the scene of an RTC</a:t>
            </a:r>
          </a:p>
        </p:txBody>
      </p:sp>
      <p:sp>
        <p:nvSpPr>
          <p:cNvPr id="3" name="Content Placeholder 2">
            <a:extLst>
              <a:ext uri="{FF2B5EF4-FFF2-40B4-BE49-F238E27FC236}">
                <a16:creationId xmlns:a16="http://schemas.microsoft.com/office/drawing/2014/main" id="{82BB0A70-C027-B73A-41DC-1663FAE4E397}"/>
              </a:ext>
            </a:extLst>
          </p:cNvPr>
          <p:cNvSpPr>
            <a:spLocks noGrp="1"/>
          </p:cNvSpPr>
          <p:nvPr>
            <p:ph sz="half" idx="1"/>
          </p:nvPr>
        </p:nvSpPr>
        <p:spPr/>
        <p:txBody>
          <a:bodyPr/>
          <a:lstStyle/>
          <a:p>
            <a:r>
              <a:rPr lang="en-GB" dirty="0"/>
              <a:t>Blood and other bodily fluids</a:t>
            </a:r>
          </a:p>
          <a:p>
            <a:r>
              <a:rPr lang="en-GB" dirty="0"/>
              <a:t>Spillages from the vehicle</a:t>
            </a:r>
          </a:p>
          <a:p>
            <a:r>
              <a:rPr lang="en-GB" dirty="0"/>
              <a:t>Batteries and Electric Vehicles</a:t>
            </a:r>
          </a:p>
          <a:p>
            <a:r>
              <a:rPr lang="en-GB" dirty="0"/>
              <a:t>Drugs</a:t>
            </a:r>
          </a:p>
          <a:p>
            <a:r>
              <a:rPr lang="en-GB" dirty="0"/>
              <a:t>Sharp objects</a:t>
            </a:r>
          </a:p>
          <a:p>
            <a:r>
              <a:rPr lang="en-GB" dirty="0"/>
              <a:t>Damaged vehicles</a:t>
            </a:r>
          </a:p>
          <a:p>
            <a:r>
              <a:rPr lang="en-GB" dirty="0"/>
              <a:t>Disordered casualties</a:t>
            </a:r>
          </a:p>
          <a:p>
            <a:r>
              <a:rPr lang="en-GB" dirty="0"/>
              <a:t>Casualties</a:t>
            </a:r>
          </a:p>
          <a:p>
            <a:endParaRPr lang="en-GB" dirty="0"/>
          </a:p>
        </p:txBody>
      </p:sp>
      <p:sp>
        <p:nvSpPr>
          <p:cNvPr id="4" name="Content Placeholder 3">
            <a:extLst>
              <a:ext uri="{FF2B5EF4-FFF2-40B4-BE49-F238E27FC236}">
                <a16:creationId xmlns:a16="http://schemas.microsoft.com/office/drawing/2014/main" id="{93CD5375-E1AA-2D2D-FEB6-2862002C1648}"/>
              </a:ext>
            </a:extLst>
          </p:cNvPr>
          <p:cNvSpPr>
            <a:spLocks noGrp="1"/>
          </p:cNvSpPr>
          <p:nvPr>
            <p:ph sz="half" idx="2"/>
          </p:nvPr>
        </p:nvSpPr>
        <p:spPr/>
        <p:txBody>
          <a:bodyPr/>
          <a:lstStyle/>
          <a:p>
            <a:r>
              <a:rPr lang="en-GB" dirty="0"/>
              <a:t>Animals</a:t>
            </a:r>
          </a:p>
          <a:p>
            <a:r>
              <a:rPr lang="en-GB" dirty="0"/>
              <a:t>Children</a:t>
            </a:r>
          </a:p>
          <a:p>
            <a:r>
              <a:rPr lang="en-GB" dirty="0"/>
              <a:t>Other road users</a:t>
            </a:r>
          </a:p>
          <a:p>
            <a:r>
              <a:rPr lang="en-GB" dirty="0"/>
              <a:t>Environment</a:t>
            </a:r>
          </a:p>
          <a:p>
            <a:r>
              <a:rPr lang="en-GB" dirty="0"/>
              <a:t>Vehicles moving around, both public and emergency services</a:t>
            </a:r>
          </a:p>
        </p:txBody>
      </p:sp>
    </p:spTree>
    <p:extLst>
      <p:ext uri="{BB962C8B-B14F-4D97-AF65-F5344CB8AC3E}">
        <p14:creationId xmlns:p14="http://schemas.microsoft.com/office/powerpoint/2010/main" val="25497607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C431C-A50F-906A-C059-9E23E2699C32}"/>
              </a:ext>
            </a:extLst>
          </p:cNvPr>
          <p:cNvSpPr>
            <a:spLocks noGrp="1"/>
          </p:cNvSpPr>
          <p:nvPr>
            <p:ph type="title"/>
          </p:nvPr>
        </p:nvSpPr>
        <p:spPr/>
        <p:txBody>
          <a:bodyPr/>
          <a:lstStyle/>
          <a:p>
            <a:r>
              <a:rPr lang="en-GB" dirty="0"/>
              <a:t>Possible control measures:</a:t>
            </a:r>
          </a:p>
        </p:txBody>
      </p:sp>
      <p:sp>
        <p:nvSpPr>
          <p:cNvPr id="3" name="Content Placeholder 2">
            <a:extLst>
              <a:ext uri="{FF2B5EF4-FFF2-40B4-BE49-F238E27FC236}">
                <a16:creationId xmlns:a16="http://schemas.microsoft.com/office/drawing/2014/main" id="{80BC5306-FE29-D562-84EF-450CB6AA12A6}"/>
              </a:ext>
            </a:extLst>
          </p:cNvPr>
          <p:cNvSpPr>
            <a:spLocks noGrp="1"/>
          </p:cNvSpPr>
          <p:nvPr>
            <p:ph sz="half" idx="1"/>
          </p:nvPr>
        </p:nvSpPr>
        <p:spPr/>
        <p:txBody>
          <a:bodyPr>
            <a:normAutofit fontScale="70000" lnSpcReduction="20000"/>
          </a:bodyPr>
          <a:lstStyle/>
          <a:p>
            <a:r>
              <a:rPr lang="en-GB" dirty="0"/>
              <a:t>Dynamic risk assessment</a:t>
            </a:r>
          </a:p>
          <a:p>
            <a:r>
              <a:rPr lang="en-GB" dirty="0"/>
              <a:t>Road closures</a:t>
            </a:r>
          </a:p>
          <a:p>
            <a:r>
              <a:rPr lang="en-GB" dirty="0"/>
              <a:t>High visibility jackets</a:t>
            </a:r>
          </a:p>
          <a:p>
            <a:r>
              <a:rPr lang="en-GB" dirty="0"/>
              <a:t>Lighting / torches</a:t>
            </a:r>
          </a:p>
          <a:p>
            <a:r>
              <a:rPr lang="en-GB" dirty="0"/>
              <a:t>Signs</a:t>
            </a:r>
          </a:p>
          <a:p>
            <a:r>
              <a:rPr lang="en-GB" dirty="0"/>
              <a:t>Limitation of staff at scene (only those that are necessary)</a:t>
            </a:r>
          </a:p>
          <a:p>
            <a:r>
              <a:rPr lang="en-GB" dirty="0"/>
              <a:t>Signage</a:t>
            </a:r>
          </a:p>
          <a:p>
            <a:r>
              <a:rPr lang="en-GB" dirty="0"/>
              <a:t>Emergency vehicles</a:t>
            </a:r>
          </a:p>
          <a:p>
            <a:r>
              <a:rPr lang="en-GB" dirty="0"/>
              <a:t>Correct casualty identification</a:t>
            </a:r>
          </a:p>
          <a:p>
            <a:r>
              <a:rPr lang="en-GB" dirty="0"/>
              <a:t>Paramedics</a:t>
            </a:r>
          </a:p>
          <a:p>
            <a:r>
              <a:rPr lang="en-GB" dirty="0"/>
              <a:t>Fire and Rescue services</a:t>
            </a:r>
          </a:p>
          <a:p>
            <a:r>
              <a:rPr lang="en-GB" dirty="0"/>
              <a:t>Casualty reception</a:t>
            </a:r>
          </a:p>
        </p:txBody>
      </p:sp>
      <p:sp>
        <p:nvSpPr>
          <p:cNvPr id="4" name="Content Placeholder 3">
            <a:extLst>
              <a:ext uri="{FF2B5EF4-FFF2-40B4-BE49-F238E27FC236}">
                <a16:creationId xmlns:a16="http://schemas.microsoft.com/office/drawing/2014/main" id="{6F5254B7-631A-59E7-CCF9-39175105F448}"/>
              </a:ext>
            </a:extLst>
          </p:cNvPr>
          <p:cNvSpPr>
            <a:spLocks noGrp="1"/>
          </p:cNvSpPr>
          <p:nvPr>
            <p:ph sz="half" idx="2"/>
          </p:nvPr>
        </p:nvSpPr>
        <p:spPr/>
        <p:txBody>
          <a:bodyPr>
            <a:normAutofit fontScale="70000" lnSpcReduction="20000"/>
          </a:bodyPr>
          <a:lstStyle/>
          <a:p>
            <a:r>
              <a:rPr lang="en-GB" dirty="0"/>
              <a:t>Local authority</a:t>
            </a:r>
          </a:p>
          <a:p>
            <a:r>
              <a:rPr lang="en-GB" dirty="0"/>
              <a:t>Application of </a:t>
            </a:r>
            <a:r>
              <a:rPr lang="en-GB" dirty="0" err="1"/>
              <a:t>Jesip</a:t>
            </a:r>
            <a:r>
              <a:rPr lang="en-GB" dirty="0"/>
              <a:t> principles</a:t>
            </a:r>
          </a:p>
          <a:p>
            <a:r>
              <a:rPr lang="en-GB" dirty="0"/>
              <a:t>Information sharing and consolidated approach</a:t>
            </a:r>
          </a:p>
          <a:p>
            <a:r>
              <a:rPr lang="en-GB" dirty="0"/>
              <a:t>Debrief and learning.</a:t>
            </a:r>
          </a:p>
        </p:txBody>
      </p:sp>
    </p:spTree>
    <p:extLst>
      <p:ext uri="{BB962C8B-B14F-4D97-AF65-F5344CB8AC3E}">
        <p14:creationId xmlns:p14="http://schemas.microsoft.com/office/powerpoint/2010/main" val="39891586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24851-821A-F889-97F1-7586A36E7E70}"/>
              </a:ext>
            </a:extLst>
          </p:cNvPr>
          <p:cNvSpPr>
            <a:spLocks noGrp="1"/>
          </p:cNvSpPr>
          <p:nvPr>
            <p:ph type="title"/>
          </p:nvPr>
        </p:nvSpPr>
        <p:spPr/>
        <p:txBody>
          <a:bodyPr/>
          <a:lstStyle/>
          <a:p>
            <a:r>
              <a:rPr lang="en-GB" dirty="0"/>
              <a:t>Management of Major incident</a:t>
            </a:r>
          </a:p>
        </p:txBody>
      </p:sp>
      <p:pic>
        <p:nvPicPr>
          <p:cNvPr id="5" name="Picture 2" descr="IIMARCH_OCT2021.jpg (341×1000)">
            <a:extLst>
              <a:ext uri="{FF2B5EF4-FFF2-40B4-BE49-F238E27FC236}">
                <a16:creationId xmlns:a16="http://schemas.microsoft.com/office/drawing/2014/main" id="{A1AD064A-62DB-59DB-A8BC-72841828B6A5}"/>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2687097" y="1825625"/>
            <a:ext cx="1483806" cy="435133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s://i.ytimg.com/vi/FlzLuCRHPSM/maxresdefault.jpg">
            <a:extLst>
              <a:ext uri="{FF2B5EF4-FFF2-40B4-BE49-F238E27FC236}">
                <a16:creationId xmlns:a16="http://schemas.microsoft.com/office/drawing/2014/main" id="{0D674EFB-BED1-5626-2927-674B356465DA}"/>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330669" y="1165253"/>
            <a:ext cx="5181600" cy="286458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descr="https://www.epcresilience.com/application/files/9716/5513/3093/3-Tier-Emergency-Management-Model-01-02_1.jpg">
            <a:extLst>
              <a:ext uri="{FF2B5EF4-FFF2-40B4-BE49-F238E27FC236}">
                <a16:creationId xmlns:a16="http://schemas.microsoft.com/office/drawing/2014/main" id="{F78B2288-4CBC-60F9-42FD-376365C2C4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7184" y="4029834"/>
            <a:ext cx="3685948" cy="2550572"/>
          </a:xfrm>
          <a:prstGeom prst="rect">
            <a:avLst/>
          </a:prstGeom>
          <a:noFill/>
          <a:extLst>
            <a:ext uri="{909E8E84-426E-40DD-AFC4-6F175D3DCCD1}">
              <a14:hiddenFill xmlns:a14="http://schemas.microsoft.com/office/drawing/2010/main">
                <a:solidFill>
                  <a:srgbClr val="FFFFFF"/>
                </a:solidFill>
              </a14:hiddenFill>
            </a:ext>
          </a:extLst>
        </p:spPr>
      </p:pic>
      <p:pic>
        <p:nvPicPr>
          <p:cNvPr id="9" name="Content Placeholder 5">
            <a:extLst>
              <a:ext uri="{FF2B5EF4-FFF2-40B4-BE49-F238E27FC236}">
                <a16:creationId xmlns:a16="http://schemas.microsoft.com/office/drawing/2014/main" id="{CE0234BB-EA7D-F0E0-AA3A-37B7DF870839}"/>
              </a:ext>
            </a:extLst>
          </p:cNvPr>
          <p:cNvPicPr>
            <a:picLocks noChangeAspect="1"/>
          </p:cNvPicPr>
          <p:nvPr/>
        </p:nvPicPr>
        <p:blipFill>
          <a:blip r:embed="rId5"/>
          <a:stretch>
            <a:fillRect/>
          </a:stretch>
        </p:blipFill>
        <p:spPr>
          <a:xfrm>
            <a:off x="445061" y="5604680"/>
            <a:ext cx="1294727" cy="812304"/>
          </a:xfrm>
          <a:prstGeom prst="rect">
            <a:avLst/>
          </a:prstGeom>
        </p:spPr>
      </p:pic>
    </p:spTree>
    <p:extLst>
      <p:ext uri="{BB962C8B-B14F-4D97-AF65-F5344CB8AC3E}">
        <p14:creationId xmlns:p14="http://schemas.microsoft.com/office/powerpoint/2010/main" val="219027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A2AEA2-79D7-3CE6-77A6-0E9AFADC4ABA}"/>
              </a:ext>
            </a:extLst>
          </p:cNvPr>
          <p:cNvSpPr>
            <a:spLocks noGrp="1"/>
          </p:cNvSpPr>
          <p:nvPr>
            <p:ph type="title"/>
          </p:nvPr>
        </p:nvSpPr>
        <p:spPr>
          <a:xfrm>
            <a:off x="2026693" y="1030406"/>
            <a:ext cx="8147713" cy="3081242"/>
          </a:xfrm>
        </p:spPr>
        <p:txBody>
          <a:bodyPr vert="horz" lIns="91440" tIns="45720" rIns="91440" bIns="45720" rtlCol="0" anchor="ctr">
            <a:normAutofit/>
          </a:bodyPr>
          <a:lstStyle/>
          <a:p>
            <a:pPr algn="ctr"/>
            <a:r>
              <a:rPr lang="en-US" sz="4800" kern="1200">
                <a:solidFill>
                  <a:srgbClr val="FFFFFF"/>
                </a:solidFill>
                <a:latin typeface="+mj-lt"/>
                <a:ea typeface="+mj-ea"/>
                <a:cs typeface="+mj-cs"/>
              </a:rPr>
              <a:t>Debriefing</a:t>
            </a:r>
          </a:p>
        </p:txBody>
      </p:sp>
    </p:spTree>
    <p:extLst>
      <p:ext uri="{BB962C8B-B14F-4D97-AF65-F5344CB8AC3E}">
        <p14:creationId xmlns:p14="http://schemas.microsoft.com/office/powerpoint/2010/main" val="3439643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C3879-22F1-DBD3-9E87-F0766046E72F}"/>
              </a:ext>
            </a:extLst>
          </p:cNvPr>
          <p:cNvSpPr>
            <a:spLocks noGrp="1"/>
          </p:cNvSpPr>
          <p:nvPr>
            <p:ph type="title"/>
          </p:nvPr>
        </p:nvSpPr>
        <p:spPr/>
        <p:txBody>
          <a:bodyPr/>
          <a:lstStyle/>
          <a:p>
            <a:r>
              <a:rPr lang="en-GB" dirty="0"/>
              <a:t>Debriefing</a:t>
            </a:r>
          </a:p>
        </p:txBody>
      </p:sp>
      <p:sp>
        <p:nvSpPr>
          <p:cNvPr id="3" name="Content Placeholder 2">
            <a:extLst>
              <a:ext uri="{FF2B5EF4-FFF2-40B4-BE49-F238E27FC236}">
                <a16:creationId xmlns:a16="http://schemas.microsoft.com/office/drawing/2014/main" id="{1DB687B8-D8E2-7038-0B2C-423B6CF5B796}"/>
              </a:ext>
            </a:extLst>
          </p:cNvPr>
          <p:cNvSpPr>
            <a:spLocks noGrp="1"/>
          </p:cNvSpPr>
          <p:nvPr>
            <p:ph sz="half" idx="1"/>
          </p:nvPr>
        </p:nvSpPr>
        <p:spPr>
          <a:xfrm>
            <a:off x="838200" y="1825625"/>
            <a:ext cx="10515600" cy="4351338"/>
          </a:xfrm>
        </p:spPr>
        <p:txBody>
          <a:bodyPr/>
          <a:lstStyle/>
          <a:p>
            <a:r>
              <a:rPr lang="en-GB" b="0" i="0" dirty="0">
                <a:solidFill>
                  <a:srgbClr val="000000"/>
                </a:solidFill>
                <a:effectLst/>
                <a:latin typeface="Gotham"/>
              </a:rPr>
              <a:t>The purpose of debriefing is to identify good practice and areas for improvement.</a:t>
            </a:r>
          </a:p>
          <a:p>
            <a:r>
              <a:rPr lang="en-GB" b="0" i="0" dirty="0">
                <a:solidFill>
                  <a:srgbClr val="000000"/>
                </a:solidFill>
                <a:effectLst/>
                <a:latin typeface="Gotham"/>
              </a:rPr>
              <a:t>Following the conclusion of an emergency and/or major incident, a report should be produced detailing the experiences gained by those organisations involved in it. This benefits the wider policing community, emergency services and other organisations.</a:t>
            </a:r>
          </a:p>
          <a:p>
            <a:r>
              <a:rPr lang="en-GB" b="0" i="0" dirty="0">
                <a:solidFill>
                  <a:srgbClr val="000000"/>
                </a:solidFill>
                <a:effectLst/>
                <a:latin typeface="Gotham"/>
              </a:rPr>
              <a:t>Each of the organisations and emergency services involved in an incident may conduct their own internal debriefings. Issues arising from those debriefings that are internal to an organisation should be addressed by them in an appropriate manner.</a:t>
            </a:r>
            <a:endParaRPr lang="en-GB" dirty="0"/>
          </a:p>
        </p:txBody>
      </p:sp>
    </p:spTree>
    <p:extLst>
      <p:ext uri="{BB962C8B-B14F-4D97-AF65-F5344CB8AC3E}">
        <p14:creationId xmlns:p14="http://schemas.microsoft.com/office/powerpoint/2010/main" val="9805720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CF6E97-F79D-F4C9-4E24-D34A51C566F8}"/>
              </a:ext>
            </a:extLst>
          </p:cNvPr>
          <p:cNvSpPr>
            <a:spLocks noGrp="1"/>
          </p:cNvSpPr>
          <p:nvPr>
            <p:ph sz="half" idx="1"/>
          </p:nvPr>
        </p:nvSpPr>
        <p:spPr/>
        <p:txBody>
          <a:bodyPr>
            <a:normAutofit/>
          </a:bodyPr>
          <a:lstStyle/>
          <a:p>
            <a:r>
              <a:rPr lang="en-GB" sz="3200" dirty="0"/>
              <a:t>Debrief</a:t>
            </a:r>
          </a:p>
          <a:p>
            <a:endParaRPr lang="en-GB" dirty="0"/>
          </a:p>
          <a:p>
            <a:endParaRPr lang="en-GB" dirty="0"/>
          </a:p>
          <a:p>
            <a:endParaRPr lang="en-GB" dirty="0"/>
          </a:p>
          <a:p>
            <a:endParaRPr lang="en-GB" dirty="0"/>
          </a:p>
          <a:p>
            <a:endParaRPr lang="en-GB" dirty="0"/>
          </a:p>
          <a:p>
            <a:endParaRPr lang="en-GB" dirty="0"/>
          </a:p>
        </p:txBody>
      </p:sp>
      <p:pic>
        <p:nvPicPr>
          <p:cNvPr id="6" name="Content Placeholder 5">
            <a:extLst>
              <a:ext uri="{FF2B5EF4-FFF2-40B4-BE49-F238E27FC236}">
                <a16:creationId xmlns:a16="http://schemas.microsoft.com/office/drawing/2014/main" id="{EEECB4C5-5F71-07B0-1BE6-42A21B3AE2AC}"/>
              </a:ext>
            </a:extLst>
          </p:cNvPr>
          <p:cNvPicPr>
            <a:picLocks noGrp="1" noChangeAspect="1"/>
          </p:cNvPicPr>
          <p:nvPr>
            <p:ph sz="half" idx="2"/>
          </p:nvPr>
        </p:nvPicPr>
        <p:blipFill>
          <a:blip r:embed="rId2"/>
          <a:stretch>
            <a:fillRect/>
          </a:stretch>
        </p:blipFill>
        <p:spPr>
          <a:xfrm>
            <a:off x="6172200" y="1045968"/>
            <a:ext cx="5181600" cy="3795747"/>
          </a:xfrm>
        </p:spPr>
      </p:pic>
      <p:pic>
        <p:nvPicPr>
          <p:cNvPr id="8" name="Picture 7">
            <a:extLst>
              <a:ext uri="{FF2B5EF4-FFF2-40B4-BE49-F238E27FC236}">
                <a16:creationId xmlns:a16="http://schemas.microsoft.com/office/drawing/2014/main" id="{8647E55A-AC02-364E-5DA5-2DCB0ECBC56C}"/>
              </a:ext>
            </a:extLst>
          </p:cNvPr>
          <p:cNvPicPr>
            <a:picLocks noChangeAspect="1"/>
          </p:cNvPicPr>
          <p:nvPr/>
        </p:nvPicPr>
        <p:blipFill>
          <a:blip r:embed="rId3"/>
          <a:stretch>
            <a:fillRect/>
          </a:stretch>
        </p:blipFill>
        <p:spPr>
          <a:xfrm>
            <a:off x="8169979" y="5440211"/>
            <a:ext cx="1414776" cy="219734"/>
          </a:xfrm>
          <a:prstGeom prst="rect">
            <a:avLst/>
          </a:prstGeom>
        </p:spPr>
      </p:pic>
    </p:spTree>
    <p:extLst>
      <p:ext uri="{BB962C8B-B14F-4D97-AF65-F5344CB8AC3E}">
        <p14:creationId xmlns:p14="http://schemas.microsoft.com/office/powerpoint/2010/main" val="368120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CC39B-2F62-D3AC-C09E-56908D434D4E}"/>
              </a:ext>
            </a:extLst>
          </p:cNvPr>
          <p:cNvSpPr>
            <a:spLocks noGrp="1"/>
          </p:cNvSpPr>
          <p:nvPr>
            <p:ph type="title"/>
          </p:nvPr>
        </p:nvSpPr>
        <p:spPr>
          <a:xfrm>
            <a:off x="6739128" y="638089"/>
            <a:ext cx="4818888" cy="1476801"/>
          </a:xfrm>
        </p:spPr>
        <p:txBody>
          <a:bodyPr vert="horz" lIns="91440" tIns="45720" rIns="91440" bIns="45720" rtlCol="0" anchor="b">
            <a:normAutofit/>
          </a:bodyPr>
          <a:lstStyle/>
          <a:p>
            <a:r>
              <a:rPr lang="en-US" sz="5000" kern="1200">
                <a:solidFill>
                  <a:schemeClr val="tx1"/>
                </a:solidFill>
                <a:latin typeface="+mj-lt"/>
                <a:ea typeface="+mj-ea"/>
                <a:cs typeface="+mj-cs"/>
              </a:rPr>
              <a:t>Trauma exposure</a:t>
            </a:r>
          </a:p>
        </p:txBody>
      </p:sp>
      <p:pic>
        <p:nvPicPr>
          <p:cNvPr id="9" name="Picture 8">
            <a:extLst>
              <a:ext uri="{FF2B5EF4-FFF2-40B4-BE49-F238E27FC236}">
                <a16:creationId xmlns:a16="http://schemas.microsoft.com/office/drawing/2014/main" id="{29EE479F-F79B-808B-2F7D-C5A0E2EF85B0}"/>
              </a:ext>
            </a:extLst>
          </p:cNvPr>
          <p:cNvPicPr>
            <a:picLocks noChangeAspect="1"/>
          </p:cNvPicPr>
          <p:nvPr/>
        </p:nvPicPr>
        <p:blipFill>
          <a:blip r:embed="rId2"/>
          <a:stretch>
            <a:fillRect/>
          </a:stretch>
        </p:blipFill>
        <p:spPr>
          <a:xfrm>
            <a:off x="630936" y="1313650"/>
            <a:ext cx="5458968" cy="4230699"/>
          </a:xfrm>
          <a:prstGeom prst="rect">
            <a:avLst/>
          </a:prstGeom>
        </p:spPr>
      </p:pic>
      <p:sp>
        <p:nvSpPr>
          <p:cNvPr id="16"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3">
            <a:extLst>
              <a:ext uri="{FF2B5EF4-FFF2-40B4-BE49-F238E27FC236}">
                <a16:creationId xmlns:a16="http://schemas.microsoft.com/office/drawing/2014/main" id="{55530F8C-B162-9412-BC1C-7358B9874983}"/>
              </a:ext>
            </a:extLst>
          </p:cNvPr>
          <p:cNvSpPr>
            <a:spLocks noGrp="1"/>
          </p:cNvSpPr>
          <p:nvPr>
            <p:ph sz="half" idx="1"/>
          </p:nvPr>
        </p:nvSpPr>
        <p:spPr>
          <a:xfrm>
            <a:off x="5777345" y="2664886"/>
            <a:ext cx="5780671" cy="3550789"/>
          </a:xfrm>
        </p:spPr>
        <p:txBody>
          <a:bodyPr vert="horz" lIns="91440" tIns="45720" rIns="91440" bIns="45720" rtlCol="0" anchor="t">
            <a:normAutofit/>
          </a:bodyPr>
          <a:lstStyle/>
          <a:p>
            <a:pPr marL="0" indent="0">
              <a:buNone/>
            </a:pPr>
            <a:r>
              <a:rPr lang="en-US" sz="2000" b="0" i="0" dirty="0">
                <a:effectLst/>
              </a:rPr>
              <a:t>Police officers are exposed to lots of stresses and may get injured. Most citizens will experience between three to four potentially traumatic events in their lifetime, whereas each police officer is likely to experience between 400 to 600 in their policing career (Avon and Somerset Police Federation, 2021)</a:t>
            </a:r>
          </a:p>
          <a:p>
            <a:pPr marL="0" indent="0">
              <a:buNone/>
            </a:pPr>
            <a:endParaRPr lang="en-US" sz="2000" dirty="0"/>
          </a:p>
          <a:p>
            <a:pPr marL="0" indent="0">
              <a:buNone/>
            </a:pPr>
            <a:r>
              <a:rPr lang="en-US" sz="2000" dirty="0"/>
              <a:t>This can negatively impact both mental and physical wellbeing. </a:t>
            </a:r>
          </a:p>
        </p:txBody>
      </p:sp>
    </p:spTree>
    <p:extLst>
      <p:ext uri="{BB962C8B-B14F-4D97-AF65-F5344CB8AC3E}">
        <p14:creationId xmlns:p14="http://schemas.microsoft.com/office/powerpoint/2010/main" val="33888815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FD56B-D4E4-F5C3-5E82-1D7C7B69AA64}"/>
              </a:ext>
            </a:extLst>
          </p:cNvPr>
          <p:cNvSpPr>
            <a:spLocks noGrp="1"/>
          </p:cNvSpPr>
          <p:nvPr>
            <p:ph type="title"/>
          </p:nvPr>
        </p:nvSpPr>
        <p:spPr>
          <a:xfrm>
            <a:off x="5755598" y="1138036"/>
            <a:ext cx="5598202" cy="1402470"/>
          </a:xfrm>
        </p:spPr>
        <p:txBody>
          <a:bodyPr vert="horz" lIns="91440" tIns="45720" rIns="91440" bIns="45720" rtlCol="0" anchor="t">
            <a:normAutofit/>
          </a:bodyPr>
          <a:lstStyle/>
          <a:p>
            <a:r>
              <a:rPr lang="en-US" sz="3200" kern="1200">
                <a:solidFill>
                  <a:schemeClr val="tx1"/>
                </a:solidFill>
                <a:latin typeface="+mj-lt"/>
                <a:ea typeface="+mj-ea"/>
                <a:cs typeface="+mj-cs"/>
              </a:rPr>
              <a:t>TRIM</a:t>
            </a:r>
          </a:p>
        </p:txBody>
      </p:sp>
      <p:pic>
        <p:nvPicPr>
          <p:cNvPr id="6" name="Picture 5" descr="A cover of a book with a police uniform&#10;&#10;Description automatically generated">
            <a:extLst>
              <a:ext uri="{FF2B5EF4-FFF2-40B4-BE49-F238E27FC236}">
                <a16:creationId xmlns:a16="http://schemas.microsoft.com/office/drawing/2014/main" id="{A2F6AB7E-06D5-D1B5-9D8E-19ED13C5D06E}"/>
              </a:ext>
            </a:extLst>
          </p:cNvPr>
          <p:cNvPicPr>
            <a:picLocks noChangeAspect="1"/>
          </p:cNvPicPr>
          <p:nvPr/>
        </p:nvPicPr>
        <p:blipFill>
          <a:blip r:embed="rId2"/>
          <a:stretch>
            <a:fillRect/>
          </a:stretch>
        </p:blipFill>
        <p:spPr>
          <a:xfrm>
            <a:off x="979754" y="768626"/>
            <a:ext cx="3890174" cy="5459894"/>
          </a:xfrm>
          <a:prstGeom prst="rect">
            <a:avLst/>
          </a:prstGeom>
        </p:spPr>
      </p:pic>
      <p:cxnSp>
        <p:nvCxnSpPr>
          <p:cNvPr id="11" name="Straight Connector 1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8738"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C07254-7616-2CBF-0F1A-9F8120E927C3}"/>
              </a:ext>
            </a:extLst>
          </p:cNvPr>
          <p:cNvSpPr>
            <a:spLocks noGrp="1"/>
          </p:cNvSpPr>
          <p:nvPr>
            <p:ph sz="half" idx="1"/>
          </p:nvPr>
        </p:nvSpPr>
        <p:spPr>
          <a:xfrm>
            <a:off x="5755598" y="2551176"/>
            <a:ext cx="5444382" cy="3591207"/>
          </a:xfrm>
        </p:spPr>
        <p:txBody>
          <a:bodyPr vert="horz" lIns="91440" tIns="45720" rIns="91440" bIns="45720" rtlCol="0">
            <a:normAutofit/>
          </a:bodyPr>
          <a:lstStyle/>
          <a:p>
            <a:r>
              <a:rPr lang="en-US" sz="2000"/>
              <a:t>Trauma Risk Management (TRiM) offers a supportive environment for those who have experienced a potentially traumatic incident to acknowledge and gain some clarity on what happened and to understand the implications it may have on wellbeing.</a:t>
            </a:r>
          </a:p>
        </p:txBody>
      </p:sp>
    </p:spTree>
    <p:extLst>
      <p:ext uri="{BB962C8B-B14F-4D97-AF65-F5344CB8AC3E}">
        <p14:creationId xmlns:p14="http://schemas.microsoft.com/office/powerpoint/2010/main" val="31653372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9DBA5299-111D-8461-AF90-3012BBF29BD9}"/>
              </a:ext>
            </a:extLst>
          </p:cNvPr>
          <p:cNvPicPr>
            <a:picLocks noChangeAspect="1"/>
          </p:cNvPicPr>
          <p:nvPr/>
        </p:nvPicPr>
        <p:blipFill>
          <a:blip r:embed="rId2">
            <a:alphaModFix/>
          </a:blip>
          <a:srcRect b="6250"/>
          <a:stretch/>
        </p:blipFill>
        <p:spPr>
          <a:xfrm>
            <a:off x="20" y="10"/>
            <a:ext cx="12191979" cy="6857990"/>
          </a:xfrm>
          <a:prstGeom prst="rect">
            <a:avLst/>
          </a:prstGeom>
        </p:spPr>
      </p:pic>
      <p:sp>
        <p:nvSpPr>
          <p:cNvPr id="8" name="Rectangle 7">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9A2D26-81A5-223F-C8EC-1BB7BA3DC89B}"/>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Any Questions?</a:t>
            </a:r>
          </a:p>
        </p:txBody>
      </p:sp>
      <p:sp>
        <p:nvSpPr>
          <p:cNvPr id="10" name="Rectangle 9">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9115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108</TotalTime>
  <Words>1341</Words>
  <Application>Microsoft Office PowerPoint</Application>
  <PresentationFormat>Widescreen</PresentationFormat>
  <Paragraphs>162</Paragraphs>
  <Slides>29</Slides>
  <Notes>7</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Agenda</vt:lpstr>
      <vt:lpstr>Aptos</vt:lpstr>
      <vt:lpstr>Aptos Display</vt:lpstr>
      <vt:lpstr>Arial</vt:lpstr>
      <vt:lpstr>atlas</vt:lpstr>
      <vt:lpstr>Gotham</vt:lpstr>
      <vt:lpstr>ReithSans</vt:lpstr>
      <vt:lpstr>Office Theme</vt:lpstr>
      <vt:lpstr> Introduction to JESIP</vt:lpstr>
      <vt:lpstr>What is a major incident?</vt:lpstr>
      <vt:lpstr>Major incident examples</vt:lpstr>
      <vt:lpstr>PowerPoint Presentation</vt:lpstr>
      <vt:lpstr>Major incidents are covered by the….</vt:lpstr>
      <vt:lpstr>PowerPoint Presentation</vt:lpstr>
      <vt:lpstr>Agencies that may be involved are:</vt:lpstr>
      <vt:lpstr>Functions are (but not limited to):</vt:lpstr>
      <vt:lpstr>Research task</vt:lpstr>
      <vt:lpstr>JESIP History</vt:lpstr>
      <vt:lpstr>Interoperability</vt:lpstr>
      <vt:lpstr>What are the aims of JESIP?</vt:lpstr>
      <vt:lpstr>PowerPoint Presentation</vt:lpstr>
      <vt:lpstr>Each agency will work together at a major incident such as a large scale RTC applying JESIP principles.</vt:lpstr>
      <vt:lpstr>JDM - Explained</vt:lpstr>
      <vt:lpstr>JDM continued</vt:lpstr>
      <vt:lpstr>JDM </vt:lpstr>
      <vt:lpstr>Officers first actions at a scene of a major incident</vt:lpstr>
      <vt:lpstr>METHANE</vt:lpstr>
      <vt:lpstr>PowerPoint Presentation</vt:lpstr>
      <vt:lpstr>Hazards at the scene of an RTC</vt:lpstr>
      <vt:lpstr>Possible control measures:</vt:lpstr>
      <vt:lpstr>Management of Major incident</vt:lpstr>
      <vt:lpstr>Debriefing</vt:lpstr>
      <vt:lpstr>Debriefing</vt:lpstr>
      <vt:lpstr>PowerPoint Presentation</vt:lpstr>
      <vt:lpstr>Trauma exposure</vt:lpstr>
      <vt:lpstr>TRIM</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Kelly Andrews</cp:lastModifiedBy>
  <cp:revision>9</cp:revision>
  <dcterms:created xsi:type="dcterms:W3CDTF">2024-11-06T17:30:15Z</dcterms:created>
  <dcterms:modified xsi:type="dcterms:W3CDTF">2025-03-12T16:46:09Z</dcterms:modified>
</cp:coreProperties>
</file>