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 /><Relationship Id="rId2" Type="http://schemas.openxmlformats.org/package/2006/relationships/metadata/core-properties" Target="docProps/core.xml" /><Relationship Id="rId1" Type="http://schemas.openxmlformats.org/officeDocument/2006/relationships/officeDocument" Target="ppt/presentation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7" r:id="rId1"/>
  </p:sldMasterIdLst>
  <p:sldIdLst>
    <p:sldId id="274" r:id="rId2"/>
    <p:sldId id="275" r:id="rId3"/>
    <p:sldId id="276" r:id="rId4"/>
    <p:sldId id="277" r:id="rId5"/>
    <p:sldId id="278" r:id="rId6"/>
    <p:sldId id="279" r:id="rId7"/>
    <p:sldId id="263" r:id="rId8"/>
    <p:sldId id="264" r:id="rId9"/>
    <p:sldId id="268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447413999168" initials="4" lastIdx="1" clrIdx="0">
    <p:extLst>
      <p:ext uri="{19B8F6BF-5375-455C-9EA6-DF929625EA0E}">
        <p15:presenceInfo xmlns:p15="http://schemas.microsoft.com/office/powerpoint/2012/main" userId="7015fa91945e950a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40744" autoAdjust="0"/>
    <p:restoredTop sz="94660"/>
  </p:normalViewPr>
  <p:slideViewPr>
    <p:cSldViewPr snapToGrid="0">
      <p:cViewPr varScale="1">
        <p:scale>
          <a:sx n="47" d="100"/>
          <a:sy n="47" d="100"/>
        </p:scale>
        <p:origin x="60" y="51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 /><Relationship Id="rId13" Type="http://schemas.openxmlformats.org/officeDocument/2006/relationships/viewProps" Target="viewProps.xml" /><Relationship Id="rId3" Type="http://schemas.openxmlformats.org/officeDocument/2006/relationships/slide" Target="slides/slide2.xml" /><Relationship Id="rId7" Type="http://schemas.openxmlformats.org/officeDocument/2006/relationships/slide" Target="slides/slide6.xml" /><Relationship Id="rId12" Type="http://schemas.openxmlformats.org/officeDocument/2006/relationships/presProps" Target="presProps.xml" /><Relationship Id="rId2" Type="http://schemas.openxmlformats.org/officeDocument/2006/relationships/slide" Target="slides/slide1.xml" /><Relationship Id="rId1" Type="http://schemas.openxmlformats.org/officeDocument/2006/relationships/slideMaster" Target="slideMasters/slideMaster1.xml" /><Relationship Id="rId6" Type="http://schemas.openxmlformats.org/officeDocument/2006/relationships/slide" Target="slides/slide5.xml" /><Relationship Id="rId11" Type="http://schemas.openxmlformats.org/officeDocument/2006/relationships/commentAuthors" Target="commentAuthors.xml" /><Relationship Id="rId5" Type="http://schemas.openxmlformats.org/officeDocument/2006/relationships/slide" Target="slides/slide4.xml" /><Relationship Id="rId15" Type="http://schemas.openxmlformats.org/officeDocument/2006/relationships/tableStyles" Target="tableStyles.xml" /><Relationship Id="rId10" Type="http://schemas.openxmlformats.org/officeDocument/2006/relationships/slide" Target="slides/slide9.xml" /><Relationship Id="rId4" Type="http://schemas.openxmlformats.org/officeDocument/2006/relationships/slide" Target="slides/slide3.xml" /><Relationship Id="rId9" Type="http://schemas.openxmlformats.org/officeDocument/2006/relationships/slide" Target="slides/slide8.xml" /><Relationship Id="rId14" Type="http://schemas.openxmlformats.org/officeDocument/2006/relationships/theme" Target="theme/theme1.xml" 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15128" y="1788454"/>
            <a:ext cx="8361229" cy="2098226"/>
          </a:xfrm>
        </p:spPr>
        <p:txBody>
          <a:bodyPr anchor="b">
            <a:noAutofit/>
          </a:bodyPr>
          <a:lstStyle>
            <a:lvl1pPr algn="ct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79906" y="3956279"/>
            <a:ext cx="6831673" cy="1086237"/>
          </a:xfrm>
        </p:spPr>
        <p:txBody>
          <a:bodyPr>
            <a:normAutofit/>
          </a:bodyPr>
          <a:lstStyle>
            <a:lvl1pPr marL="0" indent="0"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3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52858" y="6453386"/>
            <a:ext cx="1607944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12/5/2019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054" y="6453386"/>
            <a:ext cx="7023377" cy="404614"/>
          </a:xfrm>
        </p:spPr>
        <p:txBody>
          <a:bodyPr/>
          <a:lstStyle>
            <a:lvl1pPr algn="ctr">
              <a:defRPr baseline="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grpSp>
        <p:nvGrpSpPr>
          <p:cNvPr id="7" name="Group 6"/>
          <p:cNvGrpSpPr/>
          <p:nvPr/>
        </p:nvGrpSpPr>
        <p:grpSpPr>
          <a:xfrm>
            <a:off x="752858" y="744469"/>
            <a:ext cx="10674117" cy="5349671"/>
            <a:chOff x="752858" y="744469"/>
            <a:chExt cx="10674117" cy="5349671"/>
          </a:xfrm>
        </p:grpSpPr>
        <p:sp>
          <p:nvSpPr>
            <p:cNvPr id="11" name="Freeform 6"/>
            <p:cNvSpPr/>
            <p:nvPr/>
          </p:nvSpPr>
          <p:spPr bwMode="auto">
            <a:xfrm>
              <a:off x="8151962" y="1685652"/>
              <a:ext cx="3275013" cy="4408488"/>
            </a:xfrm>
            <a:custGeom>
              <a:avLst/>
              <a:gdLst/>
              <a:ahLst/>
              <a:cxnLst/>
              <a:rect l="l" t="t" r="r" b="b"/>
              <a:pathLst>
                <a:path w="10000" h="10000">
                  <a:moveTo>
                    <a:pt x="8761" y="0"/>
                  </a:moveTo>
                  <a:lnTo>
                    <a:pt x="10000" y="0"/>
                  </a:lnTo>
                  <a:lnTo>
                    <a:pt x="10000" y="10000"/>
                  </a:lnTo>
                  <a:lnTo>
                    <a:pt x="0" y="10000"/>
                  </a:lnTo>
                  <a:lnTo>
                    <a:pt x="0" y="9126"/>
                  </a:lnTo>
                  <a:lnTo>
                    <a:pt x="8761" y="9127"/>
                  </a:lnTo>
                  <a:lnTo>
                    <a:pt x="8761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4" name="Freeform 6"/>
            <p:cNvSpPr/>
            <p:nvPr/>
          </p:nvSpPr>
          <p:spPr bwMode="auto">
            <a:xfrm flipH="1" flipV="1">
              <a:off x="752858" y="744469"/>
              <a:ext cx="3275668" cy="4408488"/>
            </a:xfrm>
            <a:custGeom>
              <a:avLst/>
              <a:gdLst/>
              <a:ahLst/>
              <a:cxnLst/>
              <a:rect l="l" t="t" r="r" b="b"/>
              <a:pathLst>
                <a:path w="10002" h="10000">
                  <a:moveTo>
                    <a:pt x="8763" y="0"/>
                  </a:moveTo>
                  <a:lnTo>
                    <a:pt x="10002" y="0"/>
                  </a:lnTo>
                  <a:lnTo>
                    <a:pt x="10002" y="10000"/>
                  </a:lnTo>
                  <a:lnTo>
                    <a:pt x="2" y="10000"/>
                  </a:lnTo>
                  <a:cubicBezTo>
                    <a:pt x="-2" y="9698"/>
                    <a:pt x="4" y="9427"/>
                    <a:pt x="0" y="9125"/>
                  </a:cubicBezTo>
                  <a:lnTo>
                    <a:pt x="8763" y="9128"/>
                  </a:lnTo>
                  <a:lnTo>
                    <a:pt x="8763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  <p:extLst>
      <p:ext uri="{BB962C8B-B14F-4D97-AF65-F5344CB8AC3E}">
        <p14:creationId xmlns:p14="http://schemas.microsoft.com/office/powerpoint/2010/main" val="291928210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12/5/2019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41165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5025" y="1301360"/>
            <a:ext cx="9612971" cy="2852737"/>
          </a:xfrm>
        </p:spPr>
        <p:txBody>
          <a:bodyPr anchor="b">
            <a:normAutofit/>
          </a:bodyPr>
          <a:lstStyle>
            <a:lvl1pPr algn="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5025" y="4216328"/>
            <a:ext cx="9612971" cy="1143324"/>
          </a:xfrm>
        </p:spPr>
        <p:txBody>
          <a:bodyPr/>
          <a:lstStyle>
            <a:lvl1pPr marL="0" indent="0" algn="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8908" y="6453386"/>
            <a:ext cx="1622409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12/5/2019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312" y="6453386"/>
            <a:ext cx="7023377" cy="404614"/>
          </a:xfrm>
        </p:spPr>
        <p:txBody>
          <a:bodyPr/>
          <a:lstStyle>
            <a:lvl1pPr algn="ctr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7" name="Freeform 6" title="Crop Mark"/>
          <p:cNvSpPr/>
          <p:nvPr/>
        </p:nvSpPr>
        <p:spPr bwMode="auto">
          <a:xfrm>
            <a:off x="8151962" y="1685652"/>
            <a:ext cx="3275013" cy="4408488"/>
          </a:xfrm>
          <a:custGeom>
            <a:avLst/>
            <a:gdLst/>
            <a:ahLst/>
            <a:cxnLst/>
            <a:rect l="0" t="0" r="r" b="b"/>
            <a:pathLst>
              <a:path w="4125" h="5554">
                <a:moveTo>
                  <a:pt x="3614" y="0"/>
                </a:moveTo>
                <a:lnTo>
                  <a:pt x="4125" y="0"/>
                </a:lnTo>
                <a:lnTo>
                  <a:pt x="4125" y="5554"/>
                </a:lnTo>
                <a:lnTo>
                  <a:pt x="0" y="5554"/>
                </a:lnTo>
                <a:lnTo>
                  <a:pt x="0" y="5074"/>
                </a:lnTo>
                <a:lnTo>
                  <a:pt x="3614" y="5074"/>
                </a:lnTo>
                <a:lnTo>
                  <a:pt x="3614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</p:spTree>
    <p:extLst>
      <p:ext uri="{BB962C8B-B14F-4D97-AF65-F5344CB8AC3E}">
        <p14:creationId xmlns:p14="http://schemas.microsoft.com/office/powerpoint/2010/main" val="96606841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71600" y="2285999"/>
            <a:ext cx="4447786" cy="3581401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25403" y="2285999"/>
            <a:ext cx="4447786" cy="3581401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12/5/2019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328070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71600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5014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25014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12/5/2019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473133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12/5/2019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397410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12/5/2019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529345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Autofit/>
          </a:bodyPr>
          <a:lstStyle>
            <a:lvl1pPr>
              <a:lnSpc>
                <a:spcPct val="84000"/>
              </a:lnSpc>
              <a:defRPr sz="4800" baseline="0">
                <a:solidFill>
                  <a:schemeClr val="tx2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56020" y="685801"/>
            <a:ext cx="5212080" cy="517525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6344"/>
            <a:ext cx="3855720" cy="3011056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12/5/2019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5771153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rmAutofit/>
          </a:bodyPr>
          <a:lstStyle>
            <a:lvl1pPr>
              <a:lnSpc>
                <a:spcPct val="84000"/>
              </a:lnSpc>
              <a:defRPr sz="4800" baseline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532120" y="0"/>
            <a:ext cx="6659880" cy="6857999"/>
          </a:xfrm>
        </p:spPr>
        <p:txBody>
          <a:bodyPr anchor="t"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5968"/>
            <a:ext cx="3855720" cy="3011432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12/5/2019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946787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2295525"/>
            <a:ext cx="9601200" cy="357187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12/5/2019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463805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596561" y="624156"/>
            <a:ext cx="1565766" cy="5243244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624156"/>
            <a:ext cx="8179641" cy="5243244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12/5/2019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553994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0" Type="http://schemas.openxmlformats.org/officeDocument/2006/relationships/slideLayout" Target="../slideLayouts/slideLayout10.xml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286000"/>
            <a:ext cx="9601200" cy="3581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390650" y="6453386"/>
            <a:ext cx="120457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12/5/2019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93564" y="6453386"/>
            <a:ext cx="6280830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472736" y="6453386"/>
            <a:ext cx="159629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aseline="0"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9" name="Rectangle 8" title="Side bar"/>
          <p:cNvSpPr/>
          <p:nvPr/>
        </p:nvSpPr>
        <p:spPr>
          <a:xfrm>
            <a:off x="478095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6364926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8" r:id="rId1"/>
    <p:sldLayoutId id="2147483799" r:id="rId2"/>
    <p:sldLayoutId id="2147483800" r:id="rId3"/>
    <p:sldLayoutId id="2147483801" r:id="rId4"/>
    <p:sldLayoutId id="2147483802" r:id="rId5"/>
    <p:sldLayoutId id="2147483803" r:id="rId6"/>
    <p:sldLayoutId id="2147483804" r:id="rId7"/>
    <p:sldLayoutId id="2147483805" r:id="rId8"/>
    <p:sldLayoutId id="2147483806" r:id="rId9"/>
    <p:sldLayoutId id="2147483807" r:id="rId10"/>
    <p:sldLayoutId id="2147483808" r:id="rId11"/>
  </p:sldLayoutIdLst>
  <p:txStyles>
    <p:titleStyle>
      <a:lvl1pPr algn="l" defTabSz="914400" rtl="0" eaLnBrk="1" latinLnBrk="0" hangingPunct="1">
        <a:lnSpc>
          <a:spcPct val="89000"/>
        </a:lnSpc>
        <a:spcBef>
          <a:spcPct val="0"/>
        </a:spcBef>
        <a:buNone/>
        <a:defRPr sz="4400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84048" indent="-384048" algn="l" defTabSz="914400" rtl="0" eaLnBrk="1" latinLnBrk="0" hangingPunct="1">
        <a:lnSpc>
          <a:spcPct val="94000"/>
        </a:lnSpc>
        <a:spcBef>
          <a:spcPts val="1000"/>
        </a:spcBef>
        <a:spcAft>
          <a:spcPts val="200"/>
        </a:spcAft>
        <a:buFont typeface="Franklin Gothic Book" panose="020B0503020102020204" pitchFamily="34" charset="0"/>
        <a:buChar char="■"/>
        <a:defRPr sz="2000" kern="1200" baseline="0">
          <a:solidFill>
            <a:schemeClr val="tx2"/>
          </a:solidFill>
          <a:latin typeface="+mn-lt"/>
          <a:ea typeface="+mn-ea"/>
          <a:cs typeface="+mn-cs"/>
        </a:defRPr>
      </a:lvl1pPr>
      <a:lvl2pPr marL="914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2000" i="1" kern="1200" baseline="0">
          <a:solidFill>
            <a:schemeClr val="tx2"/>
          </a:solidFill>
          <a:latin typeface="+mn-lt"/>
          <a:ea typeface="+mn-ea"/>
          <a:cs typeface="+mn-cs"/>
        </a:defRPr>
      </a:lvl2pPr>
      <a:lvl3pPr marL="1371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3pPr>
      <a:lvl4pPr marL="1828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800" i="1" kern="1200" baseline="0">
          <a:solidFill>
            <a:schemeClr val="tx2"/>
          </a:solidFill>
          <a:latin typeface="+mn-lt"/>
          <a:ea typeface="+mn-ea"/>
          <a:cs typeface="+mn-cs"/>
        </a:defRPr>
      </a:lvl4pPr>
      <a:lvl5pPr marL="22860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27432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600" i="1" kern="1200" baseline="0">
          <a:solidFill>
            <a:schemeClr val="tx2"/>
          </a:solidFill>
          <a:latin typeface="+mn-lt"/>
          <a:ea typeface="+mn-ea"/>
          <a:cs typeface="+mn-cs"/>
        </a:defRPr>
      </a:lvl6pPr>
      <a:lvl7pPr marL="3200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3657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400" i="1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4114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3" orient="horz" pos="1368">
          <p15:clr>
            <a:srgbClr val="F26B43"/>
          </p15:clr>
        </p15:guide>
        <p15:guide id="4" orient="horz" pos="1440">
          <p15:clr>
            <a:srgbClr val="F26B43"/>
          </p15:clr>
        </p15:guide>
        <p15:guide id="6" orient="horz" pos="3696">
          <p15:clr>
            <a:srgbClr val="F26B43"/>
          </p15:clr>
        </p15:guide>
        <p15:guide id="7" orient="horz" pos="432">
          <p15:clr>
            <a:srgbClr val="F26B43"/>
          </p15:clr>
        </p15:guide>
        <p15:guide id="8" orient="horz" pos="1512">
          <p15:clr>
            <a:srgbClr val="F26B43"/>
          </p15:clr>
        </p15:guide>
        <p15:guide id="9" pos="6912">
          <p15:clr>
            <a:srgbClr val="F26B43"/>
          </p15:clr>
        </p15:guide>
        <p15:guide id="10" pos="936">
          <p15:clr>
            <a:srgbClr val="F26B43"/>
          </p15:clr>
        </p15:guide>
        <p15:guide id="11" pos="864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 /><Relationship Id="rId1" Type="http://schemas.openxmlformats.org/officeDocument/2006/relationships/slideLayout" Target="../slideLayouts/slideLayout2.xml" 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 /><Relationship Id="rId1" Type="http://schemas.openxmlformats.org/officeDocument/2006/relationships/slideLayout" Target="../slideLayouts/slideLayout2.xml" 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C960DC-7EBF-F049-B378-7A301FCD15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Effective team work and Communication 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8FB7669-51B7-124D-803B-8299191E702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/>
              <a:t>Student ID:1813025</a:t>
            </a:r>
          </a:p>
          <a:p>
            <a:r>
              <a:rPr lang="en-GB"/>
              <a:t>Student Name: Domnica Iacoban </a:t>
            </a:r>
          </a:p>
          <a:p>
            <a:r>
              <a:rPr lang="en-GB"/>
              <a:t>Assignment </a:t>
            </a:r>
          </a:p>
          <a:p>
            <a:r>
              <a:rPr lang="en-GB"/>
              <a:t>Module cod: BMSK4002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01287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833413-E3BC-1D43-8DEE-20B5682C6CA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13099" y="582367"/>
            <a:ext cx="8361229" cy="2098226"/>
          </a:xfrm>
        </p:spPr>
        <p:txBody>
          <a:bodyPr/>
          <a:lstStyle/>
          <a:p>
            <a:r>
              <a:rPr lang="en-GB" sz="4400"/>
              <a:t>Table of contents:</a:t>
            </a:r>
            <a:endParaRPr lang="en-US" sz="44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82B4BDF-6E13-B846-B979-152CE21BB7C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587129" y="3535695"/>
            <a:ext cx="6831673" cy="1086237"/>
          </a:xfrm>
        </p:spPr>
        <p:txBody>
          <a:bodyPr>
            <a:no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800"/>
              <a:t>Benefits of team work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800"/>
              <a:t>Team development stages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800"/>
              <a:t>Importance of team roles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800"/>
              <a:t>Conflict management </a:t>
            </a:r>
            <a:endParaRPr lang="en-US" sz="2800"/>
          </a:p>
        </p:txBody>
      </p:sp>
    </p:spTree>
    <p:extLst>
      <p:ext uri="{BB962C8B-B14F-4D97-AF65-F5344CB8AC3E}">
        <p14:creationId xmlns:p14="http://schemas.microsoft.com/office/powerpoint/2010/main" val="12194551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BE78E4-BC2E-A14B-9B1C-0F37D19294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Benefits of team work: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66ADCC-7352-AF44-858F-63147845BED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/>
              <a:t>CREATIVITY </a:t>
            </a:r>
          </a:p>
          <a:p>
            <a:r>
              <a:rPr lang="en-GB"/>
              <a:t>EFFICIENCY </a:t>
            </a:r>
          </a:p>
          <a:p>
            <a:r>
              <a:rPr lang="en-GB"/>
              <a:t>DISTRIBUTION OF WORK </a:t>
            </a:r>
          </a:p>
          <a:p>
            <a:r>
              <a:rPr lang="en-GB"/>
              <a:t>BBUILDS TRUST </a:t>
            </a:r>
          </a:p>
        </p:txBody>
      </p:sp>
    </p:spTree>
    <p:extLst>
      <p:ext uri="{BB962C8B-B14F-4D97-AF65-F5344CB8AC3E}">
        <p14:creationId xmlns:p14="http://schemas.microsoft.com/office/powerpoint/2010/main" val="6399118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702104-3F9E-6E4C-8673-AF3E5D2FE8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According to Tuckman’s theory, team development strategies are: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EA90261-F61D-6F44-81E3-24ACBD06E66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/>
              <a:t>FORMING</a:t>
            </a:r>
          </a:p>
          <a:p>
            <a:r>
              <a:rPr lang="en-GB"/>
              <a:t>STORMING</a:t>
            </a:r>
          </a:p>
          <a:p>
            <a:r>
              <a:rPr lang="en-GB"/>
              <a:t>NORMING</a:t>
            </a:r>
          </a:p>
          <a:p>
            <a:r>
              <a:rPr lang="en-GB"/>
              <a:t>PERFORMING</a:t>
            </a:r>
          </a:p>
          <a:p>
            <a:r>
              <a:rPr lang="en-GB"/>
              <a:t>ADJORMING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429884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7D97FB7A-379D-264F-B4A8-98C3A9CC65B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30352" lvl="1" indent="0">
              <a:buNone/>
            </a:pPr>
            <a:r>
              <a:rPr lang="en-GB" sz="4400" b="1">
                <a:solidFill>
                  <a:schemeClr val="accent6">
                    <a:lumMod val="75000"/>
                  </a:schemeClr>
                </a:solidFill>
              </a:rPr>
              <a:t>T   </a:t>
            </a:r>
            <a:r>
              <a:rPr lang="en-GB" sz="4400" b="1"/>
              <a:t>together </a:t>
            </a:r>
          </a:p>
          <a:p>
            <a:pPr marL="530352" lvl="1" indent="0">
              <a:buNone/>
            </a:pPr>
            <a:r>
              <a:rPr lang="en-GB" sz="4400" b="1">
                <a:solidFill>
                  <a:schemeClr val="accent6">
                    <a:lumMod val="75000"/>
                  </a:schemeClr>
                </a:solidFill>
              </a:rPr>
              <a:t>E   </a:t>
            </a:r>
            <a:r>
              <a:rPr lang="en-GB" sz="4400" b="1">
                <a:solidFill>
                  <a:schemeClr val="tx1"/>
                </a:solidFill>
              </a:rPr>
              <a:t>everyone </a:t>
            </a:r>
            <a:endParaRPr lang="en-GB" sz="4400" b="1">
              <a:solidFill>
                <a:schemeClr val="accent6">
                  <a:lumMod val="75000"/>
                </a:schemeClr>
              </a:solidFill>
            </a:endParaRPr>
          </a:p>
          <a:p>
            <a:pPr marL="530352" lvl="1" indent="0">
              <a:buNone/>
            </a:pPr>
            <a:r>
              <a:rPr lang="en-GB" sz="4400" b="1">
                <a:solidFill>
                  <a:schemeClr val="accent6">
                    <a:lumMod val="75000"/>
                  </a:schemeClr>
                </a:solidFill>
              </a:rPr>
              <a:t>A   </a:t>
            </a:r>
            <a:r>
              <a:rPr lang="en-GB" sz="4400" b="1">
                <a:solidFill>
                  <a:schemeClr val="tx1"/>
                </a:solidFill>
              </a:rPr>
              <a:t>achieves</a:t>
            </a:r>
            <a:endParaRPr lang="en-GB" sz="4400" b="1">
              <a:solidFill>
                <a:schemeClr val="accent6">
                  <a:lumMod val="75000"/>
                </a:schemeClr>
              </a:solidFill>
            </a:endParaRPr>
          </a:p>
          <a:p>
            <a:pPr marL="530352" lvl="1" indent="0">
              <a:buNone/>
            </a:pPr>
            <a:r>
              <a:rPr lang="en-GB" sz="4400" b="1">
                <a:solidFill>
                  <a:schemeClr val="accent6">
                    <a:lumMod val="75000"/>
                  </a:schemeClr>
                </a:solidFill>
              </a:rPr>
              <a:t>M  </a:t>
            </a:r>
            <a:r>
              <a:rPr lang="en-GB" sz="4400" b="1">
                <a:solidFill>
                  <a:schemeClr val="tx1"/>
                </a:solidFill>
              </a:rPr>
              <a:t>more</a:t>
            </a:r>
            <a:endParaRPr lang="en-GB" sz="4400" b="1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18730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07FFFA-64D2-3345-AC68-CED1B77BD7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96341" y="834242"/>
            <a:ext cx="3686553" cy="2814946"/>
          </a:xfrm>
        </p:spPr>
        <p:txBody>
          <a:bodyPr>
            <a:normAutofit/>
          </a:bodyPr>
          <a:lstStyle/>
          <a:p>
            <a:br>
              <a:rPr lang="en-GB" sz="2400"/>
            </a:br>
            <a:br>
              <a:rPr lang="en-GB" sz="2400"/>
            </a:br>
            <a:br>
              <a:rPr lang="en-GB" sz="2400"/>
            </a:br>
            <a:r>
              <a:rPr lang="en-GB" sz="2400"/>
              <a:t>M . Belbin (1970) team roles Theory:</a:t>
            </a:r>
            <a:br>
              <a:rPr lang="en-GB" sz="2400"/>
            </a:br>
            <a:r>
              <a:rPr lang="en-GB" sz="2400"/>
              <a:t> </a:t>
            </a:r>
            <a:endParaRPr lang="en-US" sz="2400"/>
          </a:p>
        </p:txBody>
      </p:sp>
      <p:pic>
        <p:nvPicPr>
          <p:cNvPr id="6" name="Picture 6">
            <a:extLst>
              <a:ext uri="{FF2B5EF4-FFF2-40B4-BE49-F238E27FC236}">
                <a16:creationId xmlns:a16="http://schemas.microsoft.com/office/drawing/2014/main" id="{44EB8D84-B365-544E-AE68-8F076F4ECBB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2894" y="249417"/>
            <a:ext cx="3811229" cy="63591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786602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96340" y="698170"/>
            <a:ext cx="4629455" cy="4311732"/>
          </a:xfrm>
        </p:spPr>
        <p:txBody>
          <a:bodyPr/>
          <a:lstStyle/>
          <a:p>
            <a:r>
              <a:rPr lang="en-GB"/>
              <a:t>Thomas Kilmann </a:t>
            </a:r>
            <a:r>
              <a:rPr lang="en-US"/>
              <a:t>Managing Conflict</a:t>
            </a:r>
            <a:br>
              <a:rPr lang="en-GB"/>
            </a:br>
            <a:r>
              <a:rPr lang="en-GB"/>
              <a:t>Model:</a:t>
            </a:r>
            <a:endParaRPr lang="en-US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0A4C58CF-D18A-4CA0-A947-5CE8AED854F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59230" y="2347851"/>
            <a:ext cx="4641825" cy="2859974"/>
          </a:xfrm>
        </p:spPr>
        <p:txBody>
          <a:bodyPr/>
          <a:lstStyle/>
          <a:p>
            <a:pPr marL="0" indent="0">
              <a:buNone/>
            </a:pPr>
            <a:endParaRPr lang="en-US" sz="2800" dirty="0"/>
          </a:p>
          <a:p>
            <a:endParaRPr lang="en-US" dirty="0"/>
          </a:p>
        </p:txBody>
      </p:sp>
      <p:pic>
        <p:nvPicPr>
          <p:cNvPr id="3" name="Picture 3">
            <a:extLst>
              <a:ext uri="{FF2B5EF4-FFF2-40B4-BE49-F238E27FC236}">
                <a16:creationId xmlns:a16="http://schemas.microsoft.com/office/drawing/2014/main" id="{04731EE9-B9D9-1A4E-918C-BB753796E9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3726" y="396762"/>
            <a:ext cx="4641825" cy="60644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732467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/>
              <a:t>Methods for managing conflict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6B4F18A-1D29-6447-B17B-55F44E51398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/>
              <a:t>Avoiding conflict </a:t>
            </a:r>
          </a:p>
          <a:p>
            <a:r>
              <a:rPr lang="en-GB"/>
              <a:t>Controling conflict</a:t>
            </a:r>
          </a:p>
          <a:p>
            <a:r>
              <a:rPr lang="en-GB"/>
              <a:t>Resolving conflict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991783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597319"/>
            <a:ext cx="10515600" cy="1325563"/>
          </a:xfrm>
        </p:spPr>
        <p:txBody>
          <a:bodyPr>
            <a:normAutofit/>
          </a:bodyPr>
          <a:lstStyle/>
          <a:p>
            <a:r>
              <a:rPr lang="en-US"/>
              <a:t>References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6651" y="856615"/>
            <a:ext cx="11266099" cy="5243732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sz="2400" dirty="0"/>
          </a:p>
          <a:p>
            <a:r>
              <a:rPr lang="en-US" sz="2400" dirty="0"/>
              <a:t>Mindtools.com. (2019). </a:t>
            </a:r>
            <a:r>
              <a:rPr lang="en-US" sz="2400" i="1" dirty="0"/>
              <a:t>Forming, Storming, Norming, and Performing: Understanding the Stages of Team Formation</a:t>
            </a:r>
            <a:r>
              <a:rPr lang="en-US" sz="2400" dirty="0"/>
              <a:t>. [online] Available at: https://www.mindtools.com/pages/article/newLDR_86.htm [</a:t>
            </a:r>
            <a:r>
              <a:rPr lang="en-US" sz="2400"/>
              <a:t>Accessed </a:t>
            </a:r>
            <a:r>
              <a:rPr lang="en-GB" sz="2400"/>
              <a:t>on 23 Nov. 2019]</a:t>
            </a:r>
            <a:endParaRPr lang="en-US" sz="2400" dirty="0"/>
          </a:p>
          <a:p>
            <a:r>
              <a:rPr lang="en-US" sz="2400" dirty="0"/>
              <a:t>M. </a:t>
            </a:r>
            <a:r>
              <a:rPr lang="en-US" sz="2400" i="1" dirty="0"/>
              <a:t>Belbin (1970) Team Roles: How Understanding Team Roles Can Improve Team Performance</a:t>
            </a:r>
            <a:r>
              <a:rPr lang="en-US" sz="2400" dirty="0"/>
              <a:t>. [online] Available at: https://www.mindtools.com/pages/article/newLDR_83.htm [</a:t>
            </a:r>
            <a:r>
              <a:rPr lang="en-US" sz="2400"/>
              <a:t>Accessed </a:t>
            </a:r>
            <a:r>
              <a:rPr lang="en-GB" sz="2400"/>
              <a:t>on 10 Nov. </a:t>
            </a:r>
            <a:r>
              <a:rPr lang="en-US" sz="2400"/>
              <a:t>2019].</a:t>
            </a:r>
            <a:endParaRPr lang="en-US" sz="2400" dirty="0"/>
          </a:p>
          <a:p>
            <a:endParaRPr lang="en-US" sz="1900" dirty="0"/>
          </a:p>
        </p:txBody>
      </p:sp>
    </p:spTree>
    <p:extLst>
      <p:ext uri="{BB962C8B-B14F-4D97-AF65-F5344CB8AC3E}">
        <p14:creationId xmlns:p14="http://schemas.microsoft.com/office/powerpoint/2010/main" val="686053296"/>
      </p:ext>
    </p:extLst>
  </p:cSld>
  <p:clrMapOvr>
    <a:masterClrMapping/>
  </p:clrMapOvr>
</p:sld>
</file>

<file path=ppt/theme/theme1.xml><?xml version="1.0" encoding="utf-8"?>
<a:theme xmlns:a="http://schemas.openxmlformats.org/drawingml/2006/main" name="TF10001025">
  <a:themeElements>
    <a:clrScheme name="Crop">
      <a:dk1>
        <a:sysClr val="windowText" lastClr="000000"/>
      </a:dk1>
      <a:lt1>
        <a:sysClr val="window" lastClr="FFFFFF"/>
      </a:lt1>
      <a:dk2>
        <a:srgbClr val="191B0E"/>
      </a:dk2>
      <a:lt2>
        <a:srgbClr val="EFEDE3"/>
      </a:lt2>
      <a:accent1>
        <a:srgbClr val="8C8D86"/>
      </a:accent1>
      <a:accent2>
        <a:srgbClr val="E6C069"/>
      </a:accent2>
      <a:accent3>
        <a:srgbClr val="897B61"/>
      </a:accent3>
      <a:accent4>
        <a:srgbClr val="8DAB8E"/>
      </a:accent4>
      <a:accent5>
        <a:srgbClr val="77A2BB"/>
      </a:accent5>
      <a:accent6>
        <a:srgbClr val="E28394"/>
      </a:accent6>
      <a:hlink>
        <a:srgbClr val="77A2BB"/>
      </a:hlink>
      <a:folHlink>
        <a:srgbClr val="957A99"/>
      </a:folHlink>
    </a:clrScheme>
    <a:fontScheme name="Crop">
      <a:maj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rop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34925" cap="flat" cmpd="sng" algn="in">
          <a:solidFill>
            <a:schemeClr val="phClr"/>
          </a:solidFill>
          <a:prstDash val="solid"/>
        </a:ln>
        <a:ln w="1905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F10001025" id="{F9915BBD-9749-466F-995C-8C8D6A938EC0}" vid="{CF1D1A65-FC75-42D2-B7EF-D2991382DC6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1667</TotalTime>
  <Words>306</Words>
  <Application>Microsoft Office PowerPoint</Application>
  <PresentationFormat>Widescreen</PresentationFormat>
  <Paragraphs>78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TF10001025</vt:lpstr>
      <vt:lpstr>Effective team work and Communication </vt:lpstr>
      <vt:lpstr>Table of contents:</vt:lpstr>
      <vt:lpstr>Benefits of team work:</vt:lpstr>
      <vt:lpstr>According to Tuckman’s theory, team development strategies are:</vt:lpstr>
      <vt:lpstr>PowerPoint Presentation</vt:lpstr>
      <vt:lpstr>   M . Belbin (1970) team roles Theory:  </vt:lpstr>
      <vt:lpstr>Thomas Kilmann Managing Conflict Model:</vt:lpstr>
      <vt:lpstr>Methods for managing conflict</vt:lpstr>
      <vt:lpstr>References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Contribution of Group members</dc:title>
  <dc:creator>Adrian remus Buliga</dc:creator>
  <cp:lastModifiedBy>447413999168</cp:lastModifiedBy>
  <cp:revision>36</cp:revision>
  <cp:lastPrinted>2019-08-23T11:08:32Z</cp:lastPrinted>
  <dcterms:created xsi:type="dcterms:W3CDTF">2019-08-22T10:47:41Z</dcterms:created>
  <dcterms:modified xsi:type="dcterms:W3CDTF">2019-12-05T22:29:18Z</dcterms:modified>
</cp:coreProperties>
</file>