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handoutMasterIdLst>
    <p:handoutMasterId r:id="rId20"/>
  </p:handoutMasterIdLst>
  <p:sldIdLst>
    <p:sldId id="258" r:id="rId2"/>
    <p:sldId id="275" r:id="rId3"/>
    <p:sldId id="303" r:id="rId4"/>
    <p:sldId id="276" r:id="rId5"/>
    <p:sldId id="274" r:id="rId6"/>
    <p:sldId id="295" r:id="rId7"/>
    <p:sldId id="293" r:id="rId8"/>
    <p:sldId id="294" r:id="rId9"/>
    <p:sldId id="296" r:id="rId10"/>
    <p:sldId id="302" r:id="rId11"/>
    <p:sldId id="297" r:id="rId12"/>
    <p:sldId id="292" r:id="rId13"/>
    <p:sldId id="298" r:id="rId14"/>
    <p:sldId id="300" r:id="rId15"/>
    <p:sldId id="299" r:id="rId16"/>
    <p:sldId id="301" r:id="rId17"/>
    <p:sldId id="282"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004" autoAdjust="0"/>
    <p:restoredTop sz="74539" autoAdjust="0"/>
  </p:normalViewPr>
  <p:slideViewPr>
    <p:cSldViewPr>
      <p:cViewPr varScale="1">
        <p:scale>
          <a:sx n="69" d="100"/>
          <a:sy n="69" d="100"/>
        </p:scale>
        <p:origin x="1500" y="6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04/07/2017</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2DF069A-B00B-41E3-A3C1-0B43EDB0DD34}" type="datetimeFigureOut">
              <a:rPr lang="en-GB" smtClean="0"/>
              <a:t>04/07/2017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B39E918-88F5-4DC3-ADC2-D63BF93AAE5D}" type="slidenum">
              <a:rPr lang="en-GB" smtClean="0"/>
              <a:t>‹#›</a:t>
            </a:fld>
            <a:endParaRPr lang="en-GB"/>
          </a:p>
        </p:txBody>
      </p:sp>
    </p:spTree>
    <p:extLst>
      <p:ext uri="{BB962C8B-B14F-4D97-AF65-F5344CB8AC3E}">
        <p14:creationId xmlns:p14="http://schemas.microsoft.com/office/powerpoint/2010/main" val="39621196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cypcs.org.uk/rights/uncrcarticles/article-7" TargetMode="External"/><Relationship Id="rId2" Type="http://schemas.openxmlformats.org/officeDocument/2006/relationships/slide" Target="../slides/slide9.xml"/><Relationship Id="rId1" Type="http://schemas.openxmlformats.org/officeDocument/2006/relationships/notesMaster" Target="../notesMasters/notesMaster1.xml"/><Relationship Id="rId4" Type="http://schemas.openxmlformats.org/officeDocument/2006/relationships/hyperlink" Target="https://www.cypcs.org.uk/rights/uncrcarticles/article-8" TargetMode="Externa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Rot="1" noChangeAspect="1" noChangeArrowheads="1" noTextEdit="1"/>
          </p:cNvSpPr>
          <p:nvPr>
            <p:ph type="sldImg"/>
          </p:nvPr>
        </p:nvSpPr>
        <p:spPr>
          <a:xfrm>
            <a:off x="1143000" y="685800"/>
            <a:ext cx="4572000" cy="3429000"/>
          </a:xfrm>
          <a:ln/>
        </p:spPr>
      </p:sp>
      <p:sp>
        <p:nvSpPr>
          <p:cNvPr id="2150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cy-GB" altLang="cy-GB" smtClean="0"/>
              <a:t>Croeso</a:t>
            </a:r>
          </a:p>
          <a:p>
            <a:r>
              <a:rPr lang="cy-GB" altLang="cy-GB" smtClean="0"/>
              <a:t>Cyflwyno gweddill y tîm </a:t>
            </a:r>
          </a:p>
        </p:txBody>
      </p:sp>
    </p:spTree>
    <p:extLst>
      <p:ext uri="{BB962C8B-B14F-4D97-AF65-F5344CB8AC3E}">
        <p14:creationId xmlns:p14="http://schemas.microsoft.com/office/powerpoint/2010/main" val="38724887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B39E918-88F5-4DC3-ADC2-D63BF93AAE5D}" type="slidenum">
              <a:rPr lang="en-GB" smtClean="0"/>
              <a:t>2</a:t>
            </a:fld>
            <a:endParaRPr lang="en-GB"/>
          </a:p>
        </p:txBody>
      </p:sp>
    </p:spTree>
    <p:extLst>
      <p:ext uri="{BB962C8B-B14F-4D97-AF65-F5344CB8AC3E}">
        <p14:creationId xmlns:p14="http://schemas.microsoft.com/office/powerpoint/2010/main" val="17693209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Explain that by attending and participating in the lecture the following NOS criteria can</a:t>
            </a:r>
            <a:r>
              <a:rPr lang="en-GB" baseline="0" dirty="0" smtClean="0"/>
              <a:t> </a:t>
            </a:r>
            <a:r>
              <a:rPr lang="en-GB" baseline="0" smtClean="0"/>
              <a:t>be signed off.</a:t>
            </a:r>
            <a:endParaRPr lang="en-GB"/>
          </a:p>
        </p:txBody>
      </p:sp>
      <p:sp>
        <p:nvSpPr>
          <p:cNvPr id="4" name="Slide Number Placeholder 3"/>
          <p:cNvSpPr>
            <a:spLocks noGrp="1"/>
          </p:cNvSpPr>
          <p:nvPr>
            <p:ph type="sldNum" sz="quarter" idx="10"/>
          </p:nvPr>
        </p:nvSpPr>
        <p:spPr/>
        <p:txBody>
          <a:bodyPr/>
          <a:lstStyle/>
          <a:p>
            <a:fld id="{9B39E918-88F5-4DC3-ADC2-D63BF93AAE5D}" type="slidenum">
              <a:rPr lang="en-GB" smtClean="0"/>
              <a:t>3</a:t>
            </a:fld>
            <a:endParaRPr lang="en-GB"/>
          </a:p>
        </p:txBody>
      </p:sp>
    </p:spTree>
    <p:extLst>
      <p:ext uri="{BB962C8B-B14F-4D97-AF65-F5344CB8AC3E}">
        <p14:creationId xmlns:p14="http://schemas.microsoft.com/office/powerpoint/2010/main" val="21990924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Give students the worksheets,</a:t>
            </a:r>
            <a:r>
              <a:rPr lang="en-GB" baseline="0" dirty="0" smtClean="0"/>
              <a:t> they cannot ask each other for help as no one speaks their language. They can only gesture – NO lip reading</a:t>
            </a:r>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4</a:t>
            </a:fld>
            <a:endParaRPr lang="en-GB"/>
          </a:p>
        </p:txBody>
      </p:sp>
    </p:spTree>
    <p:extLst>
      <p:ext uri="{BB962C8B-B14F-4D97-AF65-F5344CB8AC3E}">
        <p14:creationId xmlns:p14="http://schemas.microsoft.com/office/powerpoint/2010/main" val="2208647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Much more than just learning the language</a:t>
            </a:r>
          </a:p>
          <a:p>
            <a:endParaRPr lang="en-GB" dirty="0" smtClean="0"/>
          </a:p>
          <a:p>
            <a:r>
              <a:rPr lang="en-GB" dirty="0" smtClean="0"/>
              <a:t>Discuss</a:t>
            </a:r>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5</a:t>
            </a:fld>
            <a:endParaRPr lang="en-GB"/>
          </a:p>
        </p:txBody>
      </p:sp>
    </p:spTree>
    <p:extLst>
      <p:ext uri="{BB962C8B-B14F-4D97-AF65-F5344CB8AC3E}">
        <p14:creationId xmlns:p14="http://schemas.microsoft.com/office/powerpoint/2010/main" val="4724959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Education</a:t>
            </a:r>
            <a:r>
              <a:rPr lang="en-GB" baseline="0" dirty="0" smtClean="0"/>
              <a:t> endowment foundation EEF 2015</a:t>
            </a:r>
          </a:p>
          <a:p>
            <a:endParaRPr lang="en-GB" baseline="0" dirty="0" smtClean="0"/>
          </a:p>
          <a:p>
            <a:r>
              <a:rPr lang="en-GB" baseline="0" dirty="0" smtClean="0"/>
              <a:t>Number of pupils with English as an additional language is increasing (these figures are for England).</a:t>
            </a:r>
          </a:p>
          <a:p>
            <a:endParaRPr lang="en-GB" baseline="0" dirty="0" smtClean="0"/>
          </a:p>
          <a:p>
            <a:r>
              <a:rPr lang="en-GB" baseline="0" dirty="0" smtClean="0"/>
              <a:t>We have a key role in supporting children in the Early Years – why in the Early Years?</a:t>
            </a:r>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6</a:t>
            </a:fld>
            <a:endParaRPr lang="en-GB"/>
          </a:p>
        </p:txBody>
      </p:sp>
    </p:spTree>
    <p:extLst>
      <p:ext uri="{BB962C8B-B14F-4D97-AF65-F5344CB8AC3E}">
        <p14:creationId xmlns:p14="http://schemas.microsoft.com/office/powerpoint/2010/main" val="13308853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What does this graph show us?</a:t>
            </a:r>
          </a:p>
          <a:p>
            <a:endParaRPr lang="en-GB" dirty="0" smtClean="0"/>
          </a:p>
          <a:p>
            <a:r>
              <a:rPr lang="en-GB" dirty="0" smtClean="0"/>
              <a:t>EAL students have more to do than non-EAL,</a:t>
            </a:r>
            <a:r>
              <a:rPr lang="en-GB" baseline="0" dirty="0" smtClean="0"/>
              <a:t> to reach the level of language understanding to match average pupil progression they need to catch up fast, this example indicates that if this is not done by the end of KS1 it will become more and more difficult for EAL learners to catch up.</a:t>
            </a:r>
          </a:p>
          <a:p>
            <a:endParaRPr lang="en-GB" baseline="0" dirty="0" smtClean="0"/>
          </a:p>
          <a:p>
            <a:r>
              <a:rPr lang="en-GB" baseline="0" dirty="0" smtClean="0"/>
              <a:t>What do you think? Does this put them at a disadvantage? Their skills in their home language could be more advanced than children of their own age in the new language</a:t>
            </a:r>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7</a:t>
            </a:fld>
            <a:endParaRPr lang="en-GB"/>
          </a:p>
        </p:txBody>
      </p:sp>
    </p:spTree>
    <p:extLst>
      <p:ext uri="{BB962C8B-B14F-4D97-AF65-F5344CB8AC3E}">
        <p14:creationId xmlns:p14="http://schemas.microsoft.com/office/powerpoint/2010/main" val="36431798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err="1" smtClean="0">
                <a:solidFill>
                  <a:schemeClr val="tx1"/>
                </a:solidFill>
                <a:latin typeface="+mn-lt"/>
                <a:ea typeface="+mn-ea"/>
                <a:cs typeface="+mn-cs"/>
              </a:rPr>
              <a:t>Demie</a:t>
            </a:r>
            <a:r>
              <a:rPr lang="en-GB" sz="1200" b="0" i="0" u="none" strike="noStrike" kern="1200" baseline="0" dirty="0" smtClean="0">
                <a:solidFill>
                  <a:schemeClr val="tx1"/>
                </a:solidFill>
                <a:latin typeface="+mn-lt"/>
                <a:ea typeface="+mn-ea"/>
                <a:cs typeface="+mn-cs"/>
              </a:rPr>
              <a:t> and Strand 2006</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association between stage of English fluency and performance</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A low stage of English fluency has a significant impact on the GCSE attainment in English. Maths and Science </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This is not their GCSE scores but the association of the impact on their GCSE scores.</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Interesting also to note that the associative impact on GCSE scores for fully fluent EAL students is more positively significant than for monolingual students.</a:t>
            </a:r>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8</a:t>
            </a:fld>
            <a:endParaRPr lang="en-GB"/>
          </a:p>
        </p:txBody>
      </p:sp>
    </p:spTree>
    <p:extLst>
      <p:ext uri="{BB962C8B-B14F-4D97-AF65-F5344CB8AC3E}">
        <p14:creationId xmlns:p14="http://schemas.microsoft.com/office/powerpoint/2010/main" val="17610935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Remind them of</a:t>
            </a:r>
          </a:p>
          <a:p>
            <a:r>
              <a:rPr lang="en-GB" dirty="0" smtClean="0"/>
              <a:t> </a:t>
            </a:r>
            <a:r>
              <a:rPr lang="en-GB" b="1" dirty="0" smtClean="0"/>
              <a:t>Article 7</a:t>
            </a:r>
          </a:p>
          <a:p>
            <a:r>
              <a:rPr lang="en-GB" dirty="0" smtClean="0">
                <a:hlinkClick r:id="rId3"/>
              </a:rPr>
              <a:t>You have the right to have a name and a nationality.</a:t>
            </a:r>
            <a:endParaRPr lang="en-GB" dirty="0" smtClean="0"/>
          </a:p>
          <a:p>
            <a:r>
              <a:rPr lang="en-GB" b="1" dirty="0" smtClean="0"/>
              <a:t>Article 8</a:t>
            </a:r>
          </a:p>
          <a:p>
            <a:r>
              <a:rPr lang="en-GB" dirty="0" smtClean="0">
                <a:hlinkClick r:id="rId4"/>
              </a:rPr>
              <a:t>You have the right to have an identity.</a:t>
            </a:r>
            <a:endParaRPr lang="en-GB" dirty="0" smtClean="0"/>
          </a:p>
          <a:p>
            <a:endParaRPr lang="en-GB" dirty="0" smtClean="0"/>
          </a:p>
          <a:p>
            <a:endParaRPr lang="en-GB" dirty="0" smtClean="0"/>
          </a:p>
          <a:p>
            <a:r>
              <a:rPr lang="en-GB" dirty="0" smtClean="0"/>
              <a:t>Are they aware of the difference between these?</a:t>
            </a:r>
          </a:p>
          <a:p>
            <a:endParaRPr lang="en-GB" dirty="0" smtClean="0"/>
          </a:p>
          <a:p>
            <a:r>
              <a:rPr lang="en-GB" b="1" dirty="0" smtClean="0"/>
              <a:t>Direct discrimination</a:t>
            </a:r>
            <a:r>
              <a:rPr lang="en-GB" dirty="0" smtClean="0"/>
              <a:t> happens when a person is treated differently because of the way they are— such as if someone doesn't get a job because of their gender, or isn't treated equally because of their race.</a:t>
            </a:r>
          </a:p>
          <a:p>
            <a:r>
              <a:rPr lang="en-GB" b="1" dirty="0" smtClean="0"/>
              <a:t>Indirect discrimination</a:t>
            </a:r>
            <a:r>
              <a:rPr lang="en-GB" dirty="0" smtClean="0"/>
              <a:t> happens when a rule applies to everyone in the same way, but affects some people unfairly. For example, if there was a rule that nobody who went to an after school club would have transport provided for them, this would have more negative effects on young people with limited mobility.</a:t>
            </a:r>
          </a:p>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9</a:t>
            </a:fld>
            <a:endParaRPr lang="en-GB"/>
          </a:p>
        </p:txBody>
      </p:sp>
    </p:spTree>
    <p:extLst>
      <p:ext uri="{BB962C8B-B14F-4D97-AF65-F5344CB8AC3E}">
        <p14:creationId xmlns:p14="http://schemas.microsoft.com/office/powerpoint/2010/main" val="4784747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Can you think</a:t>
            </a:r>
            <a:r>
              <a:rPr lang="en-GB" baseline="0" dirty="0" smtClean="0"/>
              <a:t> of any more?</a:t>
            </a:r>
          </a:p>
          <a:p>
            <a:endParaRPr lang="en-GB" baseline="0" dirty="0" smtClean="0"/>
          </a:p>
          <a:p>
            <a:r>
              <a:rPr lang="en-GB" baseline="0" dirty="0" smtClean="0"/>
              <a:t>Discuss what they may look like. </a:t>
            </a:r>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11</a:t>
            </a:fld>
            <a:endParaRPr lang="en-GB"/>
          </a:p>
        </p:txBody>
      </p:sp>
    </p:spTree>
    <p:extLst>
      <p:ext uri="{BB962C8B-B14F-4D97-AF65-F5344CB8AC3E}">
        <p14:creationId xmlns:p14="http://schemas.microsoft.com/office/powerpoint/2010/main" val="126823787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Discuss in groups/pairs</a:t>
            </a:r>
            <a:r>
              <a:rPr lang="en-GB" baseline="0" dirty="0" smtClean="0"/>
              <a:t> how you could support a child with EAL in your setting.</a:t>
            </a:r>
          </a:p>
          <a:p>
            <a:endParaRPr lang="en-GB" baseline="0" dirty="0" smtClean="0"/>
          </a:p>
          <a:p>
            <a:r>
              <a:rPr lang="en-GB" baseline="0" dirty="0" smtClean="0"/>
              <a:t>Think about resources, environment, communication</a:t>
            </a:r>
          </a:p>
          <a:p>
            <a:endParaRPr lang="en-GB" baseline="0" dirty="0" smtClean="0"/>
          </a:p>
          <a:p>
            <a:r>
              <a:rPr lang="en-GB" baseline="0" dirty="0" smtClean="0"/>
              <a:t>What else do we need to consider?</a:t>
            </a:r>
            <a:endParaRPr lang="en-GB" dirty="0"/>
          </a:p>
        </p:txBody>
      </p:sp>
      <p:sp>
        <p:nvSpPr>
          <p:cNvPr id="4" name="Slide Number Placeholder 3"/>
          <p:cNvSpPr>
            <a:spLocks noGrp="1"/>
          </p:cNvSpPr>
          <p:nvPr>
            <p:ph type="sldNum" sz="quarter" idx="10"/>
          </p:nvPr>
        </p:nvSpPr>
        <p:spPr/>
        <p:txBody>
          <a:bodyPr/>
          <a:lstStyle/>
          <a:p>
            <a:fld id="{EF1B1BB3-E097-4A23-A1D0-2A682C1DADCC}" type="slidenum">
              <a:rPr lang="en-GB" smtClean="0"/>
              <a:t>12</a:t>
            </a:fld>
            <a:endParaRPr lang="en-GB"/>
          </a:p>
        </p:txBody>
      </p:sp>
    </p:spTree>
    <p:extLst>
      <p:ext uri="{BB962C8B-B14F-4D97-AF65-F5344CB8AC3E}">
        <p14:creationId xmlns:p14="http://schemas.microsoft.com/office/powerpoint/2010/main" val="345709016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How would you inform parents if their child had an accident? Of they had done really well in school that day?</a:t>
            </a:r>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14</a:t>
            </a:fld>
            <a:endParaRPr lang="en-GB"/>
          </a:p>
        </p:txBody>
      </p:sp>
    </p:spTree>
    <p:extLst>
      <p:ext uri="{BB962C8B-B14F-4D97-AF65-F5344CB8AC3E}">
        <p14:creationId xmlns:p14="http://schemas.microsoft.com/office/powerpoint/2010/main" val="189316480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Discuss</a:t>
            </a:r>
          </a:p>
          <a:p>
            <a:endParaRPr lang="en-GB" dirty="0" smtClean="0"/>
          </a:p>
          <a:p>
            <a:r>
              <a:rPr lang="en-GB" dirty="0" smtClean="0"/>
              <a:t>What is their experience of working with any of these agencies or services?</a:t>
            </a:r>
          </a:p>
          <a:p>
            <a:r>
              <a:rPr lang="en-GB" dirty="0" smtClean="0"/>
              <a:t>Are they aware of any others?</a:t>
            </a:r>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15</a:t>
            </a:fld>
            <a:endParaRPr lang="en-GB"/>
          </a:p>
        </p:txBody>
      </p:sp>
    </p:spTree>
    <p:extLst>
      <p:ext uri="{BB962C8B-B14F-4D97-AF65-F5344CB8AC3E}">
        <p14:creationId xmlns:p14="http://schemas.microsoft.com/office/powerpoint/2010/main" val="354515027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iTranslate</a:t>
            </a:r>
            <a:endParaRPr lang="en-GB" dirty="0" smtClean="0"/>
          </a:p>
          <a:p>
            <a:endParaRPr lang="en-GB" dirty="0" smtClean="0"/>
          </a:p>
          <a:p>
            <a:r>
              <a:rPr lang="en-GB" dirty="0" smtClean="0"/>
              <a:t>Can be used by both practitioner and parent</a:t>
            </a:r>
          </a:p>
          <a:p>
            <a:endParaRPr lang="en-GB" dirty="0" smtClean="0"/>
          </a:p>
          <a:p>
            <a:r>
              <a:rPr lang="en-GB" dirty="0" smtClean="0"/>
              <a:t>Can recognise</a:t>
            </a:r>
            <a:r>
              <a:rPr lang="en-GB" baseline="0" dirty="0" smtClean="0"/>
              <a:t> languages being spoke to it and translate</a:t>
            </a:r>
          </a:p>
          <a:p>
            <a:endParaRPr lang="en-GB" baseline="0" dirty="0" smtClean="0"/>
          </a:p>
          <a:p>
            <a:r>
              <a:rPr lang="en-GB" baseline="0" dirty="0" smtClean="0"/>
              <a:t>Can facilitate a conversation or sharing of information on a door</a:t>
            </a:r>
          </a:p>
          <a:p>
            <a:endParaRPr lang="en-GB" baseline="0" dirty="0" smtClean="0"/>
          </a:p>
          <a:p>
            <a:r>
              <a:rPr lang="en-GB" baseline="0" dirty="0" smtClean="0"/>
              <a:t>Audio as well as written translation</a:t>
            </a:r>
          </a:p>
          <a:p>
            <a:endParaRPr lang="en-GB" baseline="0" dirty="0" smtClean="0"/>
          </a:p>
          <a:p>
            <a:r>
              <a:rPr lang="en-GB" baseline="0" dirty="0" smtClean="0"/>
              <a:t>Google translate?- not accurate – e.g. Welsh – does not account for mutations etc.</a:t>
            </a:r>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16</a:t>
            </a:fld>
            <a:endParaRPr lang="en-GB"/>
          </a:p>
        </p:txBody>
      </p:sp>
    </p:spTree>
    <p:extLst>
      <p:ext uri="{BB962C8B-B14F-4D97-AF65-F5344CB8AC3E}">
        <p14:creationId xmlns:p14="http://schemas.microsoft.com/office/powerpoint/2010/main" val="295594462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B39E918-88F5-4DC3-ADC2-D63BF93AAE5D}" type="slidenum">
              <a:rPr lang="en-GB" smtClean="0"/>
              <a:t>17</a:t>
            </a:fld>
            <a:endParaRPr lang="en-GB"/>
          </a:p>
        </p:txBody>
      </p:sp>
    </p:spTree>
    <p:extLst>
      <p:ext uri="{BB962C8B-B14F-4D97-AF65-F5344CB8AC3E}">
        <p14:creationId xmlns:p14="http://schemas.microsoft.com/office/powerpoint/2010/main" val="282229368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04/07/2017</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04/07/2017</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04/07/2017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04/07/2017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04/07/2017</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04/07/2017</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04/07/2017</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04/07/2017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04/07/2017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04/07/2017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04/07/2017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04/07/2017</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8.xml"/><Relationship Id="rId1" Type="http://schemas.openxmlformats.org/officeDocument/2006/relationships/slideLayout" Target="../slideLayouts/slideLayout4.xml"/><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hyperlink" Target="https://www.naldic.org.uk/eal-teaching-and-learning/outline-guidance/task/"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hyperlink" Target="http://353ld710iigr2n4po7k4kgvv-wpengine.netdna-ssl.com/wp-content/uploads/2010/05/UNCRC_united_nations_convention_on_the_rights_of_the_child.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
          <p:cNvSpPr>
            <a:spLocks noGrp="1" noChangeArrowheads="1"/>
          </p:cNvSpPr>
          <p:nvPr>
            <p:ph type="ctrTitle"/>
          </p:nvPr>
        </p:nvSpPr>
        <p:spPr>
          <a:xfrm>
            <a:off x="539552" y="620688"/>
            <a:ext cx="8352928" cy="2838177"/>
          </a:xfrm>
        </p:spPr>
        <p:txBody>
          <a:bodyPr>
            <a:normAutofit fontScale="90000"/>
          </a:bodyPr>
          <a:lstStyle/>
          <a:p>
            <a:pPr lvl="0">
              <a:spcBef>
                <a:spcPct val="20000"/>
              </a:spcBef>
            </a:pPr>
            <a:r>
              <a:rPr lang="en-GB" altLang="cy-GB" sz="3200" i="1" dirty="0" smtClean="0">
                <a:solidFill>
                  <a:schemeClr val="accent2">
                    <a:lumMod val="20000"/>
                    <a:lumOff val="80000"/>
                  </a:schemeClr>
                </a:solidFill>
                <a:latin typeface="Lucida Sans" pitchFamily="34" charset="0"/>
              </a:rPr>
              <a:t/>
            </a:r>
            <a:br>
              <a:rPr lang="en-GB" altLang="cy-GB" sz="3200" i="1" dirty="0" smtClean="0">
                <a:solidFill>
                  <a:schemeClr val="accent2">
                    <a:lumMod val="20000"/>
                    <a:lumOff val="80000"/>
                  </a:schemeClr>
                </a:solidFill>
                <a:latin typeface="Lucida Sans" pitchFamily="34" charset="0"/>
              </a:rPr>
            </a:br>
            <a:r>
              <a:rPr lang="cy-GB" altLang="cy-GB" sz="4000" dirty="0" smtClean="0">
                <a:solidFill>
                  <a:srgbClr val="FFFF00">
                    <a:lumMod val="20000"/>
                    <a:lumOff val="80000"/>
                  </a:srgbClr>
                </a:solidFill>
                <a:latin typeface="Lucida Sans" pitchFamily="34" charset="0"/>
                <a:ea typeface="+mn-ea"/>
                <a:cs typeface="+mn-cs"/>
              </a:rPr>
              <a:t>EAEE4006/C</a:t>
            </a:r>
            <a:br>
              <a:rPr lang="cy-GB" altLang="cy-GB" sz="4000" dirty="0" smtClean="0">
                <a:solidFill>
                  <a:srgbClr val="FFFF00">
                    <a:lumMod val="20000"/>
                    <a:lumOff val="80000"/>
                  </a:srgbClr>
                </a:solidFill>
                <a:latin typeface="Lucida Sans" pitchFamily="34" charset="0"/>
                <a:ea typeface="+mn-ea"/>
                <a:cs typeface="+mn-cs"/>
              </a:rPr>
            </a:br>
            <a:r>
              <a:rPr lang="cy-GB" altLang="cy-GB" sz="4000" dirty="0" smtClean="0">
                <a:solidFill>
                  <a:srgbClr val="FFFF00">
                    <a:lumMod val="20000"/>
                    <a:lumOff val="80000"/>
                  </a:srgbClr>
                </a:solidFill>
                <a:latin typeface="Lucida Sans" pitchFamily="34" charset="0"/>
                <a:ea typeface="+mn-ea"/>
                <a:cs typeface="+mn-cs"/>
              </a:rPr>
              <a:t>EAEE4011/C</a:t>
            </a:r>
            <a:br>
              <a:rPr lang="cy-GB" altLang="cy-GB" sz="4000" dirty="0" smtClean="0">
                <a:solidFill>
                  <a:srgbClr val="FFFF00">
                    <a:lumMod val="20000"/>
                    <a:lumOff val="80000"/>
                  </a:srgbClr>
                </a:solidFill>
                <a:latin typeface="Lucida Sans" pitchFamily="34" charset="0"/>
                <a:ea typeface="+mn-ea"/>
                <a:cs typeface="+mn-cs"/>
              </a:rPr>
            </a:br>
            <a:r>
              <a:rPr lang="cy-GB" altLang="cy-GB" sz="2800" dirty="0">
                <a:solidFill>
                  <a:srgbClr val="FFFF00">
                    <a:lumMod val="20000"/>
                    <a:lumOff val="80000"/>
                  </a:srgbClr>
                </a:solidFill>
                <a:latin typeface="Lucida Sans" pitchFamily="34" charset="0"/>
                <a:ea typeface="+mn-ea"/>
                <a:cs typeface="+mn-cs"/>
              </a:rPr>
              <a:t/>
            </a:r>
            <a:br>
              <a:rPr lang="cy-GB" altLang="cy-GB" sz="2800" dirty="0">
                <a:solidFill>
                  <a:srgbClr val="FFFF00">
                    <a:lumMod val="20000"/>
                    <a:lumOff val="80000"/>
                  </a:srgbClr>
                </a:solidFill>
                <a:latin typeface="Lucida Sans" pitchFamily="34" charset="0"/>
                <a:ea typeface="+mn-ea"/>
                <a:cs typeface="+mn-cs"/>
              </a:rPr>
            </a:br>
            <a:r>
              <a:rPr lang="cy-GB" altLang="cy-GB" sz="2800" dirty="0" smtClean="0">
                <a:solidFill>
                  <a:srgbClr val="FFFF00">
                    <a:lumMod val="20000"/>
                    <a:lumOff val="80000"/>
                  </a:srgbClr>
                </a:solidFill>
                <a:latin typeface="Lucida Sans" pitchFamily="34" charset="0"/>
                <a:ea typeface="+mn-ea"/>
                <a:cs typeface="+mn-cs"/>
              </a:rPr>
              <a:t>Amlieithrwydd, aml feddwl</a:t>
            </a:r>
            <a:br>
              <a:rPr lang="cy-GB" altLang="cy-GB" sz="2800" dirty="0" smtClean="0">
                <a:solidFill>
                  <a:srgbClr val="FFFF00">
                    <a:lumMod val="20000"/>
                    <a:lumOff val="80000"/>
                  </a:srgbClr>
                </a:solidFill>
                <a:latin typeface="Lucida Sans" pitchFamily="34" charset="0"/>
                <a:ea typeface="+mn-ea"/>
                <a:cs typeface="+mn-cs"/>
              </a:rPr>
            </a:br>
            <a:r>
              <a:rPr lang="cy-GB" altLang="cy-GB" sz="2800" dirty="0" err="1" smtClean="0">
                <a:solidFill>
                  <a:srgbClr val="FFFF00">
                    <a:lumMod val="20000"/>
                    <a:lumOff val="80000"/>
                  </a:srgbClr>
                </a:solidFill>
                <a:latin typeface="Lucida Sans" pitchFamily="34" charset="0"/>
                <a:ea typeface="+mn-ea"/>
                <a:cs typeface="+mn-cs"/>
              </a:rPr>
              <a:t>Multilingualism</a:t>
            </a:r>
            <a:r>
              <a:rPr lang="cy-GB" altLang="cy-GB" sz="2800" dirty="0" smtClean="0">
                <a:solidFill>
                  <a:srgbClr val="FFFF00">
                    <a:lumMod val="20000"/>
                    <a:lumOff val="80000"/>
                  </a:srgbClr>
                </a:solidFill>
                <a:latin typeface="Lucida Sans" pitchFamily="34" charset="0"/>
                <a:ea typeface="+mn-ea"/>
                <a:cs typeface="+mn-cs"/>
              </a:rPr>
              <a:t>, </a:t>
            </a:r>
            <a:r>
              <a:rPr lang="cy-GB" altLang="cy-GB" sz="2800" dirty="0" err="1" smtClean="0">
                <a:solidFill>
                  <a:srgbClr val="FFFF00">
                    <a:lumMod val="20000"/>
                    <a:lumOff val="80000"/>
                  </a:srgbClr>
                </a:solidFill>
                <a:latin typeface="Lucida Sans" pitchFamily="34" charset="0"/>
                <a:ea typeface="+mn-ea"/>
                <a:cs typeface="+mn-cs"/>
              </a:rPr>
              <a:t>Multithinking</a:t>
            </a:r>
            <a:r>
              <a:rPr lang="en-GB" altLang="cy-GB" sz="2800" i="1" dirty="0" smtClean="0">
                <a:solidFill>
                  <a:srgbClr val="FFFF00">
                    <a:lumMod val="20000"/>
                    <a:lumOff val="80000"/>
                  </a:srgbClr>
                </a:solidFill>
                <a:latin typeface="Lucida Sans" pitchFamily="34" charset="0"/>
                <a:ea typeface="+mn-ea"/>
                <a:cs typeface="+mn-cs"/>
              </a:rPr>
              <a:t/>
            </a:r>
            <a:br>
              <a:rPr lang="en-GB" altLang="cy-GB" sz="2800" i="1" dirty="0" smtClean="0">
                <a:solidFill>
                  <a:srgbClr val="FFFF00">
                    <a:lumMod val="20000"/>
                    <a:lumOff val="80000"/>
                  </a:srgbClr>
                </a:solidFill>
                <a:latin typeface="Lucida Sans" pitchFamily="34" charset="0"/>
                <a:ea typeface="+mn-ea"/>
                <a:cs typeface="+mn-cs"/>
              </a:rPr>
            </a:br>
            <a:endParaRPr lang="cy-GB" altLang="cy-GB" sz="3200" i="1" dirty="0" smtClean="0">
              <a:solidFill>
                <a:schemeClr val="accent2">
                  <a:lumMod val="20000"/>
                  <a:lumOff val="80000"/>
                </a:schemeClr>
              </a:solidFill>
              <a:latin typeface="Lucida Sans" pitchFamily="34" charset="0"/>
            </a:endParaRPr>
          </a:p>
        </p:txBody>
      </p:sp>
      <p:sp>
        <p:nvSpPr>
          <p:cNvPr id="4099" name="Rectangle 4"/>
          <p:cNvSpPr>
            <a:spLocks noGrp="1" noChangeArrowheads="1"/>
          </p:cNvSpPr>
          <p:nvPr>
            <p:ph type="subTitle" idx="1"/>
          </p:nvPr>
        </p:nvSpPr>
        <p:spPr>
          <a:xfrm>
            <a:off x="539552" y="3744614"/>
            <a:ext cx="8352928" cy="2348681"/>
          </a:xfrm>
        </p:spPr>
        <p:txBody>
          <a:bodyPr>
            <a:normAutofit fontScale="92500" lnSpcReduction="20000"/>
          </a:bodyPr>
          <a:lstStyle/>
          <a:p>
            <a:pPr algn="l"/>
            <a:endParaRPr lang="en-GB" altLang="cy-GB" sz="2800" i="1" dirty="0">
              <a:solidFill>
                <a:schemeClr val="bg1"/>
              </a:solidFill>
              <a:latin typeface="Lucida Sans" pitchFamily="34" charset="0"/>
              <a:ea typeface="ＭＳ Ｐゴシック" pitchFamily="34" charset="-128"/>
            </a:endParaRPr>
          </a:p>
          <a:p>
            <a:pPr algn="l"/>
            <a:r>
              <a:rPr lang="en-GB" altLang="cy-GB" sz="2800" dirty="0" err="1" smtClean="0">
                <a:solidFill>
                  <a:schemeClr val="bg1"/>
                </a:solidFill>
                <a:latin typeface="Lucida Sans" pitchFamily="34" charset="0"/>
                <a:ea typeface="ＭＳ Ｐゴシック" pitchFamily="34" charset="-128"/>
              </a:rPr>
              <a:t>Darlith</a:t>
            </a:r>
            <a:r>
              <a:rPr lang="en-GB" altLang="cy-GB" sz="2800" dirty="0" smtClean="0">
                <a:solidFill>
                  <a:schemeClr val="bg1"/>
                </a:solidFill>
                <a:latin typeface="Lucida Sans" pitchFamily="34" charset="0"/>
                <a:ea typeface="ＭＳ Ｐゴシック" pitchFamily="34" charset="-128"/>
              </a:rPr>
              <a:t> 4 – </a:t>
            </a:r>
            <a:r>
              <a:rPr lang="en-GB" altLang="cy-GB" sz="2800" dirty="0" err="1" smtClean="0">
                <a:solidFill>
                  <a:schemeClr val="bg1"/>
                </a:solidFill>
                <a:latin typeface="Lucida Sans" pitchFamily="34" charset="0"/>
                <a:ea typeface="ＭＳ Ｐゴシック" pitchFamily="34" charset="-128"/>
              </a:rPr>
              <a:t>Saesneg</a:t>
            </a:r>
            <a:r>
              <a:rPr lang="en-GB" altLang="cy-GB" sz="2800" dirty="0" smtClean="0">
                <a:solidFill>
                  <a:schemeClr val="bg1"/>
                </a:solidFill>
                <a:latin typeface="Lucida Sans" pitchFamily="34" charset="0"/>
                <a:ea typeface="ＭＳ Ｐゴシック" pitchFamily="34" charset="-128"/>
              </a:rPr>
              <a:t> </a:t>
            </a:r>
            <a:r>
              <a:rPr lang="en-GB" altLang="cy-GB" sz="2800" dirty="0" err="1" smtClean="0">
                <a:solidFill>
                  <a:schemeClr val="bg1"/>
                </a:solidFill>
                <a:latin typeface="Lucida Sans" pitchFamily="34" charset="0"/>
                <a:ea typeface="ＭＳ Ｐゴシック" pitchFamily="34" charset="-128"/>
              </a:rPr>
              <a:t>fel</a:t>
            </a:r>
            <a:r>
              <a:rPr lang="en-GB" altLang="cy-GB" sz="2800" dirty="0" smtClean="0">
                <a:solidFill>
                  <a:schemeClr val="bg1"/>
                </a:solidFill>
                <a:latin typeface="Lucida Sans" pitchFamily="34" charset="0"/>
                <a:ea typeface="ＭＳ Ｐゴシック" pitchFamily="34" charset="-128"/>
              </a:rPr>
              <a:t> </a:t>
            </a:r>
            <a:r>
              <a:rPr lang="en-GB" altLang="cy-GB" sz="2800" dirty="0" err="1" smtClean="0">
                <a:solidFill>
                  <a:schemeClr val="bg1"/>
                </a:solidFill>
                <a:latin typeface="Lucida Sans" pitchFamily="34" charset="0"/>
                <a:ea typeface="ＭＳ Ｐゴシック" pitchFamily="34" charset="-128"/>
              </a:rPr>
              <a:t>Iaith</a:t>
            </a:r>
            <a:r>
              <a:rPr lang="en-GB" altLang="cy-GB" sz="2800" dirty="0" smtClean="0">
                <a:solidFill>
                  <a:schemeClr val="bg1"/>
                </a:solidFill>
                <a:latin typeface="Lucida Sans" pitchFamily="34" charset="0"/>
                <a:ea typeface="ＭＳ Ｐゴシック" pitchFamily="34" charset="-128"/>
              </a:rPr>
              <a:t> </a:t>
            </a:r>
            <a:r>
              <a:rPr lang="en-GB" altLang="cy-GB" sz="2800" dirty="0" err="1" smtClean="0">
                <a:solidFill>
                  <a:schemeClr val="bg1"/>
                </a:solidFill>
                <a:latin typeface="Lucida Sans" pitchFamily="34" charset="0"/>
                <a:ea typeface="ＭＳ Ｐゴシック" pitchFamily="34" charset="-128"/>
              </a:rPr>
              <a:t>Ychwanegol</a:t>
            </a:r>
            <a:r>
              <a:rPr lang="en-GB" altLang="cy-GB" sz="2800" dirty="0" smtClean="0">
                <a:solidFill>
                  <a:schemeClr val="bg1"/>
                </a:solidFill>
                <a:latin typeface="Lucida Sans" pitchFamily="34" charset="0"/>
                <a:ea typeface="ＭＳ Ｐゴシック" pitchFamily="34" charset="-128"/>
              </a:rPr>
              <a:t> </a:t>
            </a:r>
          </a:p>
          <a:p>
            <a:pPr algn="l"/>
            <a:r>
              <a:rPr lang="en-GB" altLang="cy-GB" sz="2800" dirty="0">
                <a:solidFill>
                  <a:schemeClr val="bg1"/>
                </a:solidFill>
                <a:latin typeface="Lucida Sans" pitchFamily="34" charset="0"/>
                <a:ea typeface="ＭＳ Ｐゴシック" pitchFamily="34" charset="-128"/>
              </a:rPr>
              <a:t> </a:t>
            </a:r>
            <a:r>
              <a:rPr lang="en-GB" altLang="cy-GB" sz="2800" dirty="0" smtClean="0">
                <a:solidFill>
                  <a:schemeClr val="bg1"/>
                </a:solidFill>
                <a:latin typeface="Lucida Sans" pitchFamily="34" charset="0"/>
                <a:ea typeface="ＭＳ Ｐゴシック" pitchFamily="34" charset="-128"/>
              </a:rPr>
              <a:t>                 SIY</a:t>
            </a:r>
          </a:p>
          <a:p>
            <a:pPr algn="l"/>
            <a:r>
              <a:rPr lang="en-GB" altLang="cy-GB" sz="2800" i="1" dirty="0" smtClean="0">
                <a:solidFill>
                  <a:schemeClr val="bg1"/>
                </a:solidFill>
                <a:latin typeface="Lucida Sans" pitchFamily="34" charset="0"/>
                <a:ea typeface="ＭＳ Ｐゴシック" pitchFamily="34" charset="-128"/>
              </a:rPr>
              <a:t>Lecture 4 – English as an Additional Language  </a:t>
            </a:r>
          </a:p>
          <a:p>
            <a:pPr algn="l"/>
            <a:r>
              <a:rPr lang="en-GB" altLang="cy-GB" sz="2800" i="1" dirty="0">
                <a:solidFill>
                  <a:schemeClr val="bg1"/>
                </a:solidFill>
                <a:latin typeface="Lucida Sans" pitchFamily="34" charset="0"/>
                <a:ea typeface="ＭＳ Ｐゴシック" pitchFamily="34" charset="-128"/>
              </a:rPr>
              <a:t> </a:t>
            </a:r>
            <a:r>
              <a:rPr lang="en-GB" altLang="cy-GB" sz="2800" i="1" dirty="0" smtClean="0">
                <a:solidFill>
                  <a:schemeClr val="bg1"/>
                </a:solidFill>
                <a:latin typeface="Lucida Sans" pitchFamily="34" charset="0"/>
                <a:ea typeface="ＭＳ Ｐゴシック" pitchFamily="34" charset="-128"/>
              </a:rPr>
              <a:t>                 EAL </a:t>
            </a:r>
            <a:endParaRPr lang="en-GB" altLang="cy-GB" sz="2800" i="1" dirty="0">
              <a:solidFill>
                <a:schemeClr val="bg1"/>
              </a:solidFill>
              <a:latin typeface="Lucida Sans" pitchFamily="34" charset="0"/>
              <a:ea typeface="ＭＳ Ｐゴシック" pitchFamily="34" charset="-128"/>
            </a:endParaRPr>
          </a:p>
          <a:p>
            <a:pPr algn="l"/>
            <a:r>
              <a:rPr lang="en-GB" altLang="cy-GB" sz="1100" dirty="0" smtClean="0">
                <a:solidFill>
                  <a:schemeClr val="bg1"/>
                </a:solidFill>
                <a:latin typeface="Lucida Sans" pitchFamily="34" charset="0"/>
                <a:ea typeface="ＭＳ Ｐゴシック" pitchFamily="34" charset="-128"/>
              </a:rPr>
              <a:t>                                                     </a:t>
            </a:r>
            <a:endParaRPr lang="cy-GB" altLang="cy-GB" sz="2000" dirty="0" smtClean="0">
              <a:latin typeface="Lucida Sans" pitchFamily="34" charset="0"/>
            </a:endParaRPr>
          </a:p>
        </p:txBody>
      </p:sp>
    </p:spTree>
    <p:extLst>
      <p:ext uri="{BB962C8B-B14F-4D97-AF65-F5344CB8AC3E}">
        <p14:creationId xmlns:p14="http://schemas.microsoft.com/office/powerpoint/2010/main" val="1874650250"/>
      </p:ext>
    </p:extLst>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457200" y="274638"/>
            <a:ext cx="8229600" cy="778098"/>
          </a:xfrm>
        </p:spPr>
        <p:txBody>
          <a:bodyPr>
            <a:noAutofit/>
          </a:bodyPr>
          <a:lstStyle/>
          <a:p>
            <a:r>
              <a:rPr lang="en-GB" altLang="en-US" sz="2800" dirty="0" err="1" smtClean="0">
                <a:latin typeface="Lucida Sans" panose="020B0602030504020204" pitchFamily="34" charset="0"/>
              </a:rPr>
              <a:t>Amcanion</a:t>
            </a:r>
            <a:r>
              <a:rPr lang="en-GB" altLang="en-US" sz="2800" dirty="0" smtClean="0">
                <a:latin typeface="Lucida Sans" panose="020B0602030504020204" pitchFamily="34" charset="0"/>
              </a:rPr>
              <a:t> </a:t>
            </a:r>
            <a:br>
              <a:rPr lang="en-GB" altLang="en-US" sz="2800" dirty="0" smtClean="0">
                <a:latin typeface="Lucida Sans" panose="020B0602030504020204" pitchFamily="34" charset="0"/>
              </a:rPr>
            </a:br>
            <a:r>
              <a:rPr lang="en-GB" altLang="en-US" sz="2800" dirty="0" smtClean="0">
                <a:solidFill>
                  <a:srgbClr val="002060"/>
                </a:solidFill>
                <a:latin typeface="Lucida Sans" panose="020B0602030504020204" pitchFamily="34" charset="0"/>
              </a:rPr>
              <a:t>Aims</a:t>
            </a:r>
          </a:p>
        </p:txBody>
      </p:sp>
      <p:sp>
        <p:nvSpPr>
          <p:cNvPr id="6147" name="Content Placeholder 2"/>
          <p:cNvSpPr>
            <a:spLocks noGrp="1"/>
          </p:cNvSpPr>
          <p:nvPr>
            <p:ph sz="half" idx="1"/>
          </p:nvPr>
        </p:nvSpPr>
        <p:spPr>
          <a:xfrm>
            <a:off x="179512" y="1268760"/>
            <a:ext cx="4316288" cy="4320481"/>
          </a:xfrm>
        </p:spPr>
        <p:txBody>
          <a:bodyPr>
            <a:normAutofit fontScale="92500" lnSpcReduction="20000"/>
          </a:bodyPr>
          <a:lstStyle/>
          <a:p>
            <a:r>
              <a:rPr lang="cy-GB" altLang="en-US" dirty="0" smtClean="0">
                <a:latin typeface="Lucida Sans" panose="020B0602030504020204" pitchFamily="34" charset="0"/>
              </a:rPr>
              <a:t>Cynnal systemau ac arfer cyfathrebu effeithiol</a:t>
            </a:r>
          </a:p>
          <a:p>
            <a:r>
              <a:rPr lang="cy-GB" altLang="en-US" dirty="0" smtClean="0">
                <a:latin typeface="Lucida Sans" panose="020B0602030504020204" pitchFamily="34" charset="0"/>
              </a:rPr>
              <a:t>Dynesiad person canolog i galluogi cyfathrebu</a:t>
            </a:r>
          </a:p>
          <a:p>
            <a:r>
              <a:rPr lang="cy-GB" altLang="en-US" dirty="0" smtClean="0">
                <a:latin typeface="Lucida Sans" panose="020B0602030504020204" pitchFamily="34" charset="0"/>
              </a:rPr>
              <a:t>Gwaith aml asiantaethau</a:t>
            </a:r>
          </a:p>
          <a:p>
            <a:r>
              <a:rPr lang="cy-GB" altLang="en-US" dirty="0" smtClean="0">
                <a:latin typeface="Lucida Sans" panose="020B0602030504020204" pitchFamily="34" charset="0"/>
              </a:rPr>
              <a:t>Rhwystrau i gyfathrebu</a:t>
            </a:r>
          </a:p>
          <a:p>
            <a:r>
              <a:rPr lang="cy-GB" altLang="en-US" dirty="0" smtClean="0">
                <a:latin typeface="Lucida Sans" panose="020B0602030504020204" pitchFamily="34" charset="0"/>
              </a:rPr>
              <a:t>Dulliau o gyfathrebu</a:t>
            </a:r>
          </a:p>
        </p:txBody>
      </p:sp>
      <p:sp>
        <p:nvSpPr>
          <p:cNvPr id="6148" name="Content Placeholder 3"/>
          <p:cNvSpPr>
            <a:spLocks noGrp="1"/>
          </p:cNvSpPr>
          <p:nvPr>
            <p:ph sz="half" idx="2"/>
          </p:nvPr>
        </p:nvSpPr>
        <p:spPr>
          <a:xfrm>
            <a:off x="4589540" y="1268759"/>
            <a:ext cx="4374947" cy="4320481"/>
          </a:xfrm>
        </p:spPr>
        <p:txBody>
          <a:bodyPr>
            <a:normAutofit fontScale="92500" lnSpcReduction="20000"/>
          </a:bodyPr>
          <a:lstStyle/>
          <a:p>
            <a:r>
              <a:rPr lang="en-GB" altLang="en-US" dirty="0" smtClean="0">
                <a:solidFill>
                  <a:srgbClr val="002060"/>
                </a:solidFill>
                <a:latin typeface="Lucida Sans" panose="020B0602030504020204" pitchFamily="34" charset="0"/>
              </a:rPr>
              <a:t>Maintaining effective communication systems and practice</a:t>
            </a:r>
          </a:p>
          <a:p>
            <a:r>
              <a:rPr lang="en-GB" altLang="en-US" dirty="0" smtClean="0">
                <a:solidFill>
                  <a:srgbClr val="002060"/>
                </a:solidFill>
                <a:latin typeface="Lucida Sans" panose="020B0602030504020204" pitchFamily="34" charset="0"/>
              </a:rPr>
              <a:t>Person centred approach to enabling communication</a:t>
            </a:r>
          </a:p>
          <a:p>
            <a:r>
              <a:rPr lang="en-GB" altLang="en-US" dirty="0" smtClean="0">
                <a:solidFill>
                  <a:srgbClr val="002060"/>
                </a:solidFill>
                <a:latin typeface="Lucida Sans" panose="020B0602030504020204" pitchFamily="34" charset="0"/>
              </a:rPr>
              <a:t>Multi agency working</a:t>
            </a:r>
          </a:p>
          <a:p>
            <a:r>
              <a:rPr lang="en-GB" altLang="en-US" dirty="0" smtClean="0">
                <a:solidFill>
                  <a:srgbClr val="002060"/>
                </a:solidFill>
                <a:latin typeface="Lucida Sans" panose="020B0602030504020204" pitchFamily="34" charset="0"/>
              </a:rPr>
              <a:t>Barriers to communication</a:t>
            </a:r>
          </a:p>
          <a:p>
            <a:r>
              <a:rPr lang="en-GB" altLang="en-US" dirty="0" smtClean="0">
                <a:solidFill>
                  <a:srgbClr val="002060"/>
                </a:solidFill>
                <a:latin typeface="Lucida Sans" panose="020B0602030504020204" pitchFamily="34" charset="0"/>
              </a:rPr>
              <a:t>Methods of communication</a:t>
            </a:r>
          </a:p>
          <a:p>
            <a:endParaRPr lang="en-GB" altLang="en-US" dirty="0" smtClean="0"/>
          </a:p>
        </p:txBody>
      </p:sp>
    </p:spTree>
    <p:extLst>
      <p:ext uri="{BB962C8B-B14F-4D97-AF65-F5344CB8AC3E}">
        <p14:creationId xmlns:p14="http://schemas.microsoft.com/office/powerpoint/2010/main" val="25149512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NOS Criteria</a:t>
            </a:r>
            <a:endParaRPr lang="en-GB" dirty="0"/>
          </a:p>
        </p:txBody>
      </p:sp>
      <p:sp>
        <p:nvSpPr>
          <p:cNvPr id="3" name="Content Placeholder 2"/>
          <p:cNvSpPr>
            <a:spLocks noGrp="1"/>
          </p:cNvSpPr>
          <p:nvPr>
            <p:ph sz="half" idx="1"/>
          </p:nvPr>
        </p:nvSpPr>
        <p:spPr/>
        <p:txBody>
          <a:bodyPr>
            <a:normAutofit fontScale="92500" lnSpcReduction="10000"/>
          </a:bodyPr>
          <a:lstStyle/>
          <a:p>
            <a:pPr marL="0" indent="0">
              <a:buNone/>
            </a:pPr>
            <a:r>
              <a:rPr lang="en-GB" dirty="0" smtClean="0"/>
              <a:t>SCDCCLD0401</a:t>
            </a:r>
          </a:p>
          <a:p>
            <a:pPr marL="0" indent="0">
              <a:buNone/>
            </a:pPr>
            <a:r>
              <a:rPr lang="en-GB" dirty="0" smtClean="0"/>
              <a:t>Maintain effective communication systems and practice.</a:t>
            </a:r>
          </a:p>
          <a:p>
            <a:pPr marL="0" indent="0">
              <a:buNone/>
            </a:pPr>
            <a:endParaRPr lang="en-GB" dirty="0"/>
          </a:p>
          <a:p>
            <a:pPr marL="0" indent="0">
              <a:buNone/>
            </a:pPr>
            <a:r>
              <a:rPr lang="en-GB" dirty="0" smtClean="0"/>
              <a:t>SCDHSC0044</a:t>
            </a:r>
          </a:p>
          <a:p>
            <a:pPr marL="0" indent="0">
              <a:buNone/>
            </a:pPr>
            <a:r>
              <a:rPr lang="en-GB" dirty="0" smtClean="0"/>
              <a:t>Lead practice that promotes the safeguarding of children and young people.</a:t>
            </a:r>
            <a:endParaRPr lang="en-GB" dirty="0"/>
          </a:p>
        </p:txBody>
      </p:sp>
      <p:sp>
        <p:nvSpPr>
          <p:cNvPr id="4" name="Content Placeholder 3"/>
          <p:cNvSpPr>
            <a:spLocks noGrp="1"/>
          </p:cNvSpPr>
          <p:nvPr>
            <p:ph sz="half" idx="2"/>
          </p:nvPr>
        </p:nvSpPr>
        <p:spPr/>
        <p:txBody>
          <a:bodyPr>
            <a:normAutofit fontScale="92500" lnSpcReduction="10000"/>
          </a:bodyPr>
          <a:lstStyle/>
          <a:p>
            <a:r>
              <a:rPr lang="en-GB" dirty="0" smtClean="0"/>
              <a:t>P1 –P2 – P6 – P7 –P8-P9- P10 – P11</a:t>
            </a:r>
          </a:p>
          <a:p>
            <a:r>
              <a:rPr lang="en-GB" dirty="0" smtClean="0"/>
              <a:t>P13 – P14 – P15 – P16 </a:t>
            </a:r>
          </a:p>
          <a:p>
            <a:endParaRPr lang="en-GB" dirty="0"/>
          </a:p>
          <a:p>
            <a:endParaRPr lang="en-GB" dirty="0" smtClean="0"/>
          </a:p>
          <a:p>
            <a:r>
              <a:rPr lang="en-GB" dirty="0" smtClean="0"/>
              <a:t>P26 – P28</a:t>
            </a:r>
            <a:endParaRPr lang="en-GB" dirty="0"/>
          </a:p>
        </p:txBody>
      </p:sp>
    </p:spTree>
    <p:extLst>
      <p:ext uri="{BB962C8B-B14F-4D97-AF65-F5344CB8AC3E}">
        <p14:creationId xmlns:p14="http://schemas.microsoft.com/office/powerpoint/2010/main" val="32007069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395536" y="116632"/>
            <a:ext cx="8229600" cy="576065"/>
          </a:xfrm>
        </p:spPr>
        <p:txBody>
          <a:bodyPr>
            <a:noAutofit/>
          </a:bodyPr>
          <a:lstStyle/>
          <a:p>
            <a:r>
              <a:rPr lang="en-GB" altLang="en-US" sz="2800" dirty="0" err="1" smtClean="0">
                <a:latin typeface="Lucida Sans" panose="020B0602030504020204" pitchFamily="34" charset="0"/>
              </a:rPr>
              <a:t>Tasg</a:t>
            </a:r>
            <a:r>
              <a:rPr lang="en-GB" altLang="en-US" sz="2800" dirty="0" smtClean="0">
                <a:latin typeface="Lucida Sans" panose="020B0602030504020204" pitchFamily="34" charset="0"/>
              </a:rPr>
              <a:t> </a:t>
            </a:r>
            <a:r>
              <a:rPr lang="cy-GB" altLang="en-US" sz="2800" dirty="0" smtClean="0">
                <a:latin typeface="Lucida Sans" panose="020B0602030504020204" pitchFamily="34" charset="0"/>
              </a:rPr>
              <a:t>Grŵp</a:t>
            </a:r>
            <a:r>
              <a:rPr lang="en-GB" altLang="en-US" sz="2800" dirty="0" smtClean="0">
                <a:latin typeface="Lucida Sans" panose="020B0602030504020204" pitchFamily="34" charset="0"/>
              </a:rPr>
              <a:t>               </a:t>
            </a:r>
            <a:br>
              <a:rPr lang="en-GB" altLang="en-US" sz="2800" dirty="0" smtClean="0">
                <a:latin typeface="Lucida Sans" panose="020B0602030504020204" pitchFamily="34" charset="0"/>
              </a:rPr>
            </a:br>
            <a:r>
              <a:rPr lang="en-GB" altLang="en-US" sz="2800" dirty="0" smtClean="0">
                <a:solidFill>
                  <a:srgbClr val="002060"/>
                </a:solidFill>
                <a:latin typeface="Lucida Sans" panose="020B0602030504020204" pitchFamily="34" charset="0"/>
              </a:rPr>
              <a:t>Group Task</a:t>
            </a:r>
          </a:p>
        </p:txBody>
      </p:sp>
      <p:sp>
        <p:nvSpPr>
          <p:cNvPr id="6147" name="Content Placeholder 2"/>
          <p:cNvSpPr>
            <a:spLocks noGrp="1"/>
          </p:cNvSpPr>
          <p:nvPr>
            <p:ph sz="half" idx="1"/>
          </p:nvPr>
        </p:nvSpPr>
        <p:spPr>
          <a:xfrm>
            <a:off x="119534" y="980728"/>
            <a:ext cx="4680520" cy="4752528"/>
          </a:xfrm>
        </p:spPr>
        <p:txBody>
          <a:bodyPr>
            <a:noAutofit/>
          </a:bodyPr>
          <a:lstStyle/>
          <a:p>
            <a:r>
              <a:rPr lang="en-GB" sz="1400" dirty="0" err="1" smtClean="0">
                <a:effectLst/>
                <a:latin typeface="Lucida Sans" panose="020B0602030504020204" pitchFamily="34" charset="0"/>
              </a:rPr>
              <a:t>Dychmygwch</a:t>
            </a:r>
            <a:r>
              <a:rPr lang="en-GB" sz="1400" dirty="0" smtClean="0">
                <a:effectLst/>
                <a:latin typeface="Lucida Sans" panose="020B0602030504020204" pitchFamily="34" charset="0"/>
              </a:rPr>
              <a:t> </a:t>
            </a:r>
            <a:r>
              <a:rPr lang="en-GB" sz="1400" dirty="0" err="1" smtClean="0">
                <a:effectLst/>
                <a:latin typeface="Lucida Sans" panose="020B0602030504020204" pitchFamily="34" charset="0"/>
              </a:rPr>
              <a:t>eich</a:t>
            </a:r>
            <a:r>
              <a:rPr lang="en-GB" sz="1400" dirty="0" smtClean="0">
                <a:effectLst/>
                <a:latin typeface="Lucida Sans" panose="020B0602030504020204" pitchFamily="34" charset="0"/>
              </a:rPr>
              <a:t> bod </a:t>
            </a:r>
            <a:r>
              <a:rPr lang="en-GB" sz="1400" dirty="0" err="1" smtClean="0">
                <a:effectLst/>
                <a:latin typeface="Lucida Sans" panose="020B0602030504020204" pitchFamily="34" charset="0"/>
              </a:rPr>
              <a:t>yn</a:t>
            </a:r>
            <a:r>
              <a:rPr lang="en-GB" sz="1400" dirty="0" smtClean="0">
                <a:effectLst/>
                <a:latin typeface="Lucida Sans" panose="020B0602030504020204" pitchFamily="34" charset="0"/>
              </a:rPr>
              <a:t> </a:t>
            </a:r>
            <a:r>
              <a:rPr lang="en-GB" sz="1400" dirty="0" err="1" smtClean="0">
                <a:effectLst/>
                <a:latin typeface="Lucida Sans" panose="020B0602030504020204" pitchFamily="34" charset="0"/>
              </a:rPr>
              <a:t>blentyn</a:t>
            </a:r>
            <a:r>
              <a:rPr lang="en-GB" sz="1400" dirty="0" smtClean="0">
                <a:effectLst/>
                <a:latin typeface="Lucida Sans" panose="020B0602030504020204" pitchFamily="34" charset="0"/>
              </a:rPr>
              <a:t> </a:t>
            </a:r>
            <a:r>
              <a:rPr lang="en-GB" sz="1400" dirty="0" err="1" smtClean="0">
                <a:effectLst/>
                <a:latin typeface="Lucida Sans" panose="020B0602030504020204" pitchFamily="34" charset="0"/>
              </a:rPr>
              <a:t>sydd</a:t>
            </a:r>
            <a:r>
              <a:rPr lang="en-GB" sz="1400" dirty="0" smtClean="0">
                <a:effectLst/>
                <a:latin typeface="Lucida Sans" panose="020B0602030504020204" pitchFamily="34" charset="0"/>
              </a:rPr>
              <a:t> </a:t>
            </a:r>
            <a:r>
              <a:rPr lang="en-GB" sz="1400" dirty="0" err="1" smtClean="0">
                <a:effectLst/>
                <a:latin typeface="Lucida Sans" panose="020B0602030504020204" pitchFamily="34" charset="0"/>
              </a:rPr>
              <a:t>newydd</a:t>
            </a:r>
            <a:r>
              <a:rPr lang="en-GB" sz="1400" dirty="0" smtClean="0">
                <a:effectLst/>
                <a:latin typeface="Lucida Sans" panose="020B0602030504020204" pitchFamily="34" charset="0"/>
              </a:rPr>
              <a:t> </a:t>
            </a:r>
            <a:r>
              <a:rPr lang="en-GB" sz="1400" dirty="0" err="1" smtClean="0">
                <a:effectLst/>
                <a:latin typeface="Lucida Sans" panose="020B0602030504020204" pitchFamily="34" charset="0"/>
              </a:rPr>
              <a:t>gyrraedd</a:t>
            </a:r>
            <a:r>
              <a:rPr lang="en-GB" sz="1400" dirty="0" smtClean="0">
                <a:effectLst/>
                <a:latin typeface="Lucida Sans" panose="020B0602030504020204" pitchFamily="34" charset="0"/>
              </a:rPr>
              <a:t> </a:t>
            </a:r>
            <a:r>
              <a:rPr lang="en-GB" sz="1400" dirty="0" err="1" smtClean="0">
                <a:effectLst/>
                <a:latin typeface="Lucida Sans" panose="020B0602030504020204" pitchFamily="34" charset="0"/>
              </a:rPr>
              <a:t>mewn</a:t>
            </a:r>
            <a:r>
              <a:rPr lang="en-GB" sz="1400" dirty="0" smtClean="0">
                <a:effectLst/>
                <a:latin typeface="Lucida Sans" panose="020B0602030504020204" pitchFamily="34" charset="0"/>
              </a:rPr>
              <a:t> </a:t>
            </a:r>
            <a:r>
              <a:rPr lang="en-GB" sz="1400" dirty="0" err="1" smtClean="0">
                <a:effectLst/>
                <a:latin typeface="Lucida Sans" panose="020B0602030504020204" pitchFamily="34" charset="0"/>
              </a:rPr>
              <a:t>gwlad</a:t>
            </a:r>
            <a:r>
              <a:rPr lang="en-GB" sz="1400" dirty="0" smtClean="0">
                <a:effectLst/>
                <a:latin typeface="Lucida Sans" panose="020B0602030504020204" pitchFamily="34" charset="0"/>
              </a:rPr>
              <a:t> </a:t>
            </a:r>
            <a:r>
              <a:rPr lang="en-GB" sz="1400" dirty="0" err="1" smtClean="0">
                <a:effectLst/>
                <a:latin typeface="Lucida Sans" panose="020B0602030504020204" pitchFamily="34" charset="0"/>
              </a:rPr>
              <a:t>newydd</a:t>
            </a:r>
            <a:r>
              <a:rPr lang="en-GB" sz="1400" dirty="0" smtClean="0">
                <a:effectLst/>
                <a:latin typeface="Lucida Sans" panose="020B0602030504020204" pitchFamily="34" charset="0"/>
              </a:rPr>
              <a:t> a neb </a:t>
            </a:r>
            <a:r>
              <a:rPr lang="en-GB" sz="1400" dirty="0" err="1" smtClean="0">
                <a:effectLst/>
                <a:latin typeface="Lucida Sans" panose="020B0602030504020204" pitchFamily="34" charset="0"/>
              </a:rPr>
              <a:t>yn</a:t>
            </a:r>
            <a:r>
              <a:rPr lang="en-GB" sz="1400" dirty="0" smtClean="0">
                <a:effectLst/>
                <a:latin typeface="Lucida Sans" panose="020B0602030504020204" pitchFamily="34" charset="0"/>
              </a:rPr>
              <a:t> </a:t>
            </a:r>
            <a:r>
              <a:rPr lang="en-GB" sz="1400" dirty="0" err="1" smtClean="0">
                <a:effectLst/>
                <a:latin typeface="Lucida Sans" panose="020B0602030504020204" pitchFamily="34" charset="0"/>
              </a:rPr>
              <a:t>siarad</a:t>
            </a:r>
            <a:r>
              <a:rPr lang="en-GB" sz="1400" dirty="0" smtClean="0">
                <a:effectLst/>
                <a:latin typeface="Lucida Sans" panose="020B0602030504020204" pitchFamily="34" charset="0"/>
              </a:rPr>
              <a:t> </a:t>
            </a:r>
            <a:r>
              <a:rPr lang="en-GB" sz="1400" dirty="0" err="1" smtClean="0">
                <a:effectLst/>
                <a:latin typeface="Lucida Sans" panose="020B0602030504020204" pitchFamily="34" charset="0"/>
              </a:rPr>
              <a:t>eich</a:t>
            </a:r>
            <a:r>
              <a:rPr lang="en-GB" sz="1400" dirty="0" smtClean="0">
                <a:effectLst/>
                <a:latin typeface="Lucida Sans" panose="020B0602030504020204" pitchFamily="34" charset="0"/>
              </a:rPr>
              <a:t> </a:t>
            </a:r>
            <a:r>
              <a:rPr lang="en-GB" sz="1400" dirty="0" err="1" smtClean="0">
                <a:effectLst/>
                <a:latin typeface="Lucida Sans" panose="020B0602030504020204" pitchFamily="34" charset="0"/>
              </a:rPr>
              <a:t>iaith</a:t>
            </a:r>
            <a:r>
              <a:rPr lang="en-GB" sz="1400" dirty="0" smtClean="0">
                <a:effectLst/>
                <a:latin typeface="Lucida Sans" panose="020B0602030504020204" pitchFamily="34" charset="0"/>
              </a:rPr>
              <a:t>;</a:t>
            </a:r>
          </a:p>
          <a:p>
            <a:r>
              <a:rPr lang="en-GB" sz="1400" dirty="0" err="1" smtClean="0">
                <a:latin typeface="Lucida Sans" panose="020B0602030504020204" pitchFamily="34" charset="0"/>
              </a:rPr>
              <a:t>Rhaid</a:t>
            </a:r>
            <a:r>
              <a:rPr lang="en-GB" sz="1400" dirty="0" smtClean="0">
                <a:latin typeface="Lucida Sans" panose="020B0602030504020204" pitchFamily="34" charset="0"/>
              </a:rPr>
              <a:t> </a:t>
            </a:r>
            <a:r>
              <a:rPr lang="en-GB" sz="1400" dirty="0" err="1" smtClean="0">
                <a:latin typeface="Lucida Sans" panose="020B0602030504020204" pitchFamily="34" charset="0"/>
              </a:rPr>
              <a:t>i</a:t>
            </a:r>
            <a:r>
              <a:rPr lang="en-GB" sz="1400" dirty="0" smtClean="0">
                <a:latin typeface="Lucida Sans" panose="020B0602030504020204" pitchFamily="34" charset="0"/>
              </a:rPr>
              <a:t> chi </a:t>
            </a:r>
            <a:r>
              <a:rPr lang="en-GB" sz="1400" dirty="0" err="1" smtClean="0">
                <a:latin typeface="Lucida Sans" panose="020B0602030504020204" pitchFamily="34" charset="0"/>
              </a:rPr>
              <a:t>fynychu’r</a:t>
            </a:r>
            <a:r>
              <a:rPr lang="en-GB" sz="1400" dirty="0" smtClean="0">
                <a:latin typeface="Lucida Sans" panose="020B0602030504020204" pitchFamily="34" charset="0"/>
              </a:rPr>
              <a:t> </a:t>
            </a:r>
            <a:r>
              <a:rPr lang="en-GB" sz="1400" dirty="0" err="1" smtClean="0">
                <a:latin typeface="Lucida Sans" panose="020B0602030504020204" pitchFamily="34" charset="0"/>
              </a:rPr>
              <a:t>ysgol</a:t>
            </a:r>
            <a:r>
              <a:rPr lang="en-GB" sz="1400" dirty="0" smtClean="0">
                <a:latin typeface="Lucida Sans" panose="020B0602030504020204" pitchFamily="34" charset="0"/>
              </a:rPr>
              <a:t> </a:t>
            </a:r>
            <a:r>
              <a:rPr lang="en-GB" sz="1400" dirty="0" err="1" smtClean="0">
                <a:latin typeface="Lucida Sans" panose="020B0602030504020204" pitchFamily="34" charset="0"/>
              </a:rPr>
              <a:t>leol</a:t>
            </a:r>
            <a:r>
              <a:rPr lang="en-GB" sz="1400" dirty="0" smtClean="0">
                <a:latin typeface="Lucida Sans" panose="020B0602030504020204" pitchFamily="34" charset="0"/>
              </a:rPr>
              <a:t> a </a:t>
            </a:r>
            <a:r>
              <a:rPr lang="en-GB" sz="1400" dirty="0" err="1" smtClean="0">
                <a:latin typeface="Lucida Sans" panose="020B0602030504020204" pitchFamily="34" charset="0"/>
              </a:rPr>
              <a:t>mynd</a:t>
            </a:r>
            <a:r>
              <a:rPr lang="en-GB" sz="1400" dirty="0" smtClean="0">
                <a:latin typeface="Lucida Sans" panose="020B0602030504020204" pitchFamily="34" charset="0"/>
              </a:rPr>
              <a:t> </a:t>
            </a:r>
            <a:r>
              <a:rPr lang="en-GB" sz="1400" dirty="0" err="1" smtClean="0">
                <a:latin typeface="Lucida Sans" panose="020B0602030504020204" pitchFamily="34" charset="0"/>
              </a:rPr>
              <a:t>mewn</a:t>
            </a:r>
            <a:r>
              <a:rPr lang="en-GB" sz="1400" dirty="0" smtClean="0">
                <a:latin typeface="Lucida Sans" panose="020B0602030504020204" pitchFamily="34" charset="0"/>
              </a:rPr>
              <a:t> </a:t>
            </a:r>
            <a:r>
              <a:rPr lang="en-GB" sz="1400" dirty="0" err="1" smtClean="0">
                <a:latin typeface="Lucida Sans" panose="020B0602030504020204" pitchFamily="34" charset="0"/>
              </a:rPr>
              <a:t>i</a:t>
            </a:r>
            <a:r>
              <a:rPr lang="en-GB" sz="1400" dirty="0" smtClean="0">
                <a:latin typeface="Lucida Sans" panose="020B0602030504020204" pitchFamily="34" charset="0"/>
              </a:rPr>
              <a:t> </a:t>
            </a:r>
            <a:r>
              <a:rPr lang="en-GB" sz="1400" dirty="0" err="1" smtClean="0">
                <a:latin typeface="Lucida Sans" panose="020B0602030504020204" pitchFamily="34" charset="0"/>
              </a:rPr>
              <a:t>ddosbarth</a:t>
            </a:r>
            <a:r>
              <a:rPr lang="en-GB" sz="1400" dirty="0" smtClean="0">
                <a:latin typeface="Lucida Sans" panose="020B0602030504020204" pitchFamily="34" charset="0"/>
              </a:rPr>
              <a:t> </a:t>
            </a:r>
            <a:r>
              <a:rPr lang="en-GB" sz="1400" dirty="0" err="1" smtClean="0">
                <a:latin typeface="Lucida Sans" panose="020B0602030504020204" pitchFamily="34" charset="0"/>
              </a:rPr>
              <a:t>llawn</a:t>
            </a:r>
            <a:r>
              <a:rPr lang="en-GB" sz="1400" dirty="0" smtClean="0">
                <a:latin typeface="Lucida Sans" panose="020B0602030504020204" pitchFamily="34" charset="0"/>
              </a:rPr>
              <a:t> o </a:t>
            </a:r>
            <a:r>
              <a:rPr lang="en-GB" sz="1400" dirty="0" err="1" smtClean="0">
                <a:latin typeface="Lucida Sans" panose="020B0602030504020204" pitchFamily="34" charset="0"/>
              </a:rPr>
              <a:t>blant</a:t>
            </a:r>
            <a:r>
              <a:rPr lang="en-GB" sz="1400" dirty="0" smtClean="0">
                <a:latin typeface="Lucida Sans" panose="020B0602030504020204" pitchFamily="34" charset="0"/>
              </a:rPr>
              <a:t> ac </a:t>
            </a:r>
            <a:r>
              <a:rPr lang="en-GB" sz="1400" dirty="0" err="1" smtClean="0">
                <a:latin typeface="Lucida Sans" panose="020B0602030504020204" pitchFamily="34" charset="0"/>
              </a:rPr>
              <a:t>arweinydd</a:t>
            </a:r>
            <a:r>
              <a:rPr lang="en-GB" sz="1400" dirty="0" smtClean="0">
                <a:latin typeface="Lucida Sans" panose="020B0602030504020204" pitchFamily="34" charset="0"/>
              </a:rPr>
              <a:t> </a:t>
            </a:r>
            <a:r>
              <a:rPr lang="en-GB" sz="1400" dirty="0" err="1" smtClean="0">
                <a:latin typeface="Lucida Sans" panose="020B0602030504020204" pitchFamily="34" charset="0"/>
              </a:rPr>
              <a:t>yn</a:t>
            </a:r>
            <a:r>
              <a:rPr lang="en-GB" sz="1400" dirty="0" smtClean="0">
                <a:latin typeface="Lucida Sans" panose="020B0602030504020204" pitchFamily="34" charset="0"/>
              </a:rPr>
              <a:t> </a:t>
            </a:r>
            <a:r>
              <a:rPr lang="en-GB" sz="1400" dirty="0" err="1" smtClean="0">
                <a:latin typeface="Lucida Sans" panose="020B0602030504020204" pitchFamily="34" charset="0"/>
              </a:rPr>
              <a:t>siarad</a:t>
            </a:r>
            <a:r>
              <a:rPr lang="en-GB" sz="1400" dirty="0" smtClean="0">
                <a:latin typeface="Lucida Sans" panose="020B0602030504020204" pitchFamily="34" charset="0"/>
              </a:rPr>
              <a:t> </a:t>
            </a:r>
            <a:r>
              <a:rPr lang="en-GB" sz="1400" dirty="0" err="1" smtClean="0">
                <a:latin typeface="Lucida Sans" panose="020B0602030504020204" pitchFamily="34" charset="0"/>
              </a:rPr>
              <a:t>iaith</a:t>
            </a:r>
            <a:r>
              <a:rPr lang="en-GB" sz="1400" dirty="0" smtClean="0">
                <a:latin typeface="Lucida Sans" panose="020B0602030504020204" pitchFamily="34" charset="0"/>
              </a:rPr>
              <a:t> </a:t>
            </a:r>
            <a:r>
              <a:rPr lang="en-GB" sz="1400" dirty="0" err="1" smtClean="0">
                <a:latin typeface="Lucida Sans" panose="020B0602030504020204" pitchFamily="34" charset="0"/>
              </a:rPr>
              <a:t>nid</a:t>
            </a:r>
            <a:r>
              <a:rPr lang="en-GB" sz="1400" dirty="0" smtClean="0">
                <a:latin typeface="Lucida Sans" panose="020B0602030504020204" pitchFamily="34" charset="0"/>
              </a:rPr>
              <a:t> </a:t>
            </a:r>
            <a:r>
              <a:rPr lang="en-GB" sz="1400" dirty="0" err="1" smtClean="0">
                <a:latin typeface="Lucida Sans" panose="020B0602030504020204" pitchFamily="34" charset="0"/>
              </a:rPr>
              <a:t>ydych</a:t>
            </a:r>
            <a:r>
              <a:rPr lang="en-GB" sz="1400" dirty="0" smtClean="0">
                <a:latin typeface="Lucida Sans" panose="020B0602030504020204" pitchFamily="34" charset="0"/>
              </a:rPr>
              <a:t> </a:t>
            </a:r>
            <a:r>
              <a:rPr lang="en-GB" sz="1400" dirty="0" err="1" smtClean="0">
                <a:latin typeface="Lucida Sans" panose="020B0602030504020204" pitchFamily="34" charset="0"/>
              </a:rPr>
              <a:t>yn</a:t>
            </a:r>
            <a:r>
              <a:rPr lang="en-GB" sz="1400" dirty="0" smtClean="0">
                <a:latin typeface="Lucida Sans" panose="020B0602030504020204" pitchFamily="34" charset="0"/>
              </a:rPr>
              <a:t> </a:t>
            </a:r>
            <a:r>
              <a:rPr lang="en-GB" sz="1400" dirty="0" err="1" smtClean="0">
                <a:latin typeface="Lucida Sans" panose="020B0602030504020204" pitchFamily="34" charset="0"/>
              </a:rPr>
              <a:t>deall</a:t>
            </a:r>
            <a:r>
              <a:rPr lang="en-GB" sz="1400" dirty="0" smtClean="0">
                <a:latin typeface="Lucida Sans" panose="020B0602030504020204" pitchFamily="34" charset="0"/>
              </a:rPr>
              <a:t>;</a:t>
            </a:r>
          </a:p>
          <a:p>
            <a:r>
              <a:rPr lang="en-GB" sz="1400" dirty="0" err="1" smtClean="0">
                <a:latin typeface="Lucida Sans" panose="020B0602030504020204" pitchFamily="34" charset="0"/>
              </a:rPr>
              <a:t>Rydych</a:t>
            </a:r>
            <a:r>
              <a:rPr lang="en-GB" sz="1400" dirty="0" smtClean="0">
                <a:latin typeface="Lucida Sans" panose="020B0602030504020204" pitchFamily="34" charset="0"/>
              </a:rPr>
              <a:t> </a:t>
            </a:r>
            <a:r>
              <a:rPr lang="en-GB" sz="1400" dirty="0" err="1" smtClean="0">
                <a:latin typeface="Lucida Sans" panose="020B0602030504020204" pitchFamily="34" charset="0"/>
              </a:rPr>
              <a:t>yn</a:t>
            </a:r>
            <a:r>
              <a:rPr lang="en-GB" sz="1400" dirty="0" smtClean="0">
                <a:latin typeface="Lucida Sans" panose="020B0602030504020204" pitchFamily="34" charset="0"/>
              </a:rPr>
              <a:t> </a:t>
            </a:r>
            <a:r>
              <a:rPr lang="en-GB" sz="1400" dirty="0" err="1" smtClean="0">
                <a:latin typeface="Lucida Sans" panose="020B0602030504020204" pitchFamily="34" charset="0"/>
              </a:rPr>
              <a:t>cael</a:t>
            </a:r>
            <a:r>
              <a:rPr lang="en-GB" sz="1400" dirty="0" smtClean="0">
                <a:latin typeface="Lucida Sans" panose="020B0602030504020204" pitchFamily="34" charset="0"/>
              </a:rPr>
              <a:t> y </a:t>
            </a:r>
            <a:r>
              <a:rPr lang="en-GB" sz="1400" dirty="0" err="1">
                <a:latin typeface="Lucida Sans" panose="020B0602030504020204" pitchFamily="34" charset="0"/>
              </a:rPr>
              <a:t>d</a:t>
            </a:r>
            <a:r>
              <a:rPr lang="en-GB" sz="1400" dirty="0" err="1" smtClean="0">
                <a:latin typeface="Lucida Sans" panose="020B0602030504020204" pitchFamily="34" charset="0"/>
              </a:rPr>
              <a:t>asg</a:t>
            </a:r>
            <a:r>
              <a:rPr lang="en-GB" sz="1400" dirty="0" smtClean="0">
                <a:latin typeface="Lucida Sans" panose="020B0602030504020204" pitchFamily="34" charset="0"/>
              </a:rPr>
              <a:t> </a:t>
            </a:r>
            <a:r>
              <a:rPr lang="en-GB" sz="1400" dirty="0" err="1">
                <a:latin typeface="Lucida Sans" panose="020B0602030504020204" pitchFamily="34" charset="0"/>
              </a:rPr>
              <a:t>g</a:t>
            </a:r>
            <a:r>
              <a:rPr lang="en-GB" sz="1400" dirty="0" err="1" smtClean="0">
                <a:latin typeface="Lucida Sans" panose="020B0602030504020204" pitchFamily="34" charset="0"/>
              </a:rPr>
              <a:t>anlynol</a:t>
            </a:r>
            <a:r>
              <a:rPr lang="en-GB" sz="1400" dirty="0" smtClean="0">
                <a:latin typeface="Lucida Sans" panose="020B0602030504020204" pitchFamily="34" charset="0"/>
              </a:rPr>
              <a:t> </a:t>
            </a:r>
            <a:r>
              <a:rPr lang="en-GB" sz="1400" dirty="0" err="1" smtClean="0">
                <a:latin typeface="Lucida Sans" panose="020B0602030504020204" pitchFamily="34" charset="0"/>
              </a:rPr>
              <a:t>i’w</a:t>
            </a:r>
            <a:r>
              <a:rPr lang="en-GB" sz="1400" dirty="0" smtClean="0">
                <a:latin typeface="Lucida Sans" panose="020B0602030504020204" pitchFamily="34" charset="0"/>
              </a:rPr>
              <a:t> </a:t>
            </a:r>
            <a:r>
              <a:rPr lang="en-GB" sz="1400" dirty="0" err="1" smtClean="0">
                <a:latin typeface="Lucida Sans" panose="020B0602030504020204" pitchFamily="34" charset="0"/>
              </a:rPr>
              <a:t>gwblhau</a:t>
            </a:r>
            <a:r>
              <a:rPr lang="en-GB" sz="1400" dirty="0" smtClean="0">
                <a:latin typeface="Lucida Sans" panose="020B0602030504020204" pitchFamily="34" charset="0"/>
              </a:rPr>
              <a:t>;</a:t>
            </a:r>
          </a:p>
          <a:p>
            <a:r>
              <a:rPr lang="en-GB" sz="1400" dirty="0" err="1" smtClean="0">
                <a:latin typeface="Lucida Sans" panose="020B0602030504020204" pitchFamily="34" charset="0"/>
              </a:rPr>
              <a:t>Nid</a:t>
            </a:r>
            <a:r>
              <a:rPr lang="en-GB" sz="1400" dirty="0" smtClean="0">
                <a:latin typeface="Lucida Sans" panose="020B0602030504020204" pitchFamily="34" charset="0"/>
              </a:rPr>
              <a:t> </a:t>
            </a:r>
            <a:r>
              <a:rPr lang="en-GB" sz="1400" dirty="0" err="1" smtClean="0">
                <a:latin typeface="Lucida Sans" panose="020B0602030504020204" pitchFamily="34" charset="0"/>
              </a:rPr>
              <a:t>ydych</a:t>
            </a:r>
            <a:r>
              <a:rPr lang="en-GB" sz="1400" dirty="0" smtClean="0">
                <a:latin typeface="Lucida Sans" panose="020B0602030504020204" pitchFamily="34" charset="0"/>
              </a:rPr>
              <a:t> </a:t>
            </a:r>
            <a:r>
              <a:rPr lang="en-GB" sz="1400" dirty="0" err="1" smtClean="0">
                <a:latin typeface="Lucida Sans" panose="020B0602030504020204" pitchFamily="34" charset="0"/>
              </a:rPr>
              <a:t>yn</a:t>
            </a:r>
            <a:r>
              <a:rPr lang="en-GB" sz="1400" dirty="0" smtClean="0">
                <a:latin typeface="Lucida Sans" panose="020B0602030504020204" pitchFamily="34" charset="0"/>
              </a:rPr>
              <a:t> </a:t>
            </a:r>
            <a:r>
              <a:rPr lang="en-GB" sz="1400" dirty="0" err="1" smtClean="0">
                <a:latin typeface="Lucida Sans" panose="020B0602030504020204" pitchFamily="34" charset="0"/>
              </a:rPr>
              <a:t>medru</a:t>
            </a:r>
            <a:r>
              <a:rPr lang="en-GB" sz="1400" dirty="0" smtClean="0">
                <a:latin typeface="Lucida Sans" panose="020B0602030504020204" pitchFamily="34" charset="0"/>
              </a:rPr>
              <a:t> </a:t>
            </a:r>
            <a:r>
              <a:rPr lang="en-GB" sz="1400" dirty="0" err="1" smtClean="0">
                <a:latin typeface="Lucida Sans" panose="020B0602030504020204" pitchFamily="34" charset="0"/>
              </a:rPr>
              <a:t>gofyn</a:t>
            </a:r>
            <a:r>
              <a:rPr lang="en-GB" sz="1400" dirty="0" smtClean="0">
                <a:latin typeface="Lucida Sans" panose="020B0602030504020204" pitchFamily="34" charset="0"/>
              </a:rPr>
              <a:t> am help ac </a:t>
            </a:r>
            <a:r>
              <a:rPr lang="en-GB" sz="1400" dirty="0" err="1" smtClean="0">
                <a:latin typeface="Lucida Sans" panose="020B0602030504020204" pitchFamily="34" charset="0"/>
              </a:rPr>
              <a:t>ni</a:t>
            </a:r>
            <a:r>
              <a:rPr lang="en-GB" sz="1400" dirty="0" smtClean="0">
                <a:latin typeface="Lucida Sans" panose="020B0602030504020204" pitchFamily="34" charset="0"/>
              </a:rPr>
              <a:t> </a:t>
            </a:r>
            <a:r>
              <a:rPr lang="en-GB" sz="1400" dirty="0" err="1" smtClean="0">
                <a:latin typeface="Lucida Sans" panose="020B0602030504020204" pitchFamily="34" charset="0"/>
              </a:rPr>
              <a:t>fyddai</a:t>
            </a:r>
            <a:r>
              <a:rPr lang="en-GB" sz="1400" dirty="0" smtClean="0">
                <a:latin typeface="Lucida Sans" panose="020B0602030504020204" pitchFamily="34" charset="0"/>
              </a:rPr>
              <a:t> neb </a:t>
            </a:r>
            <a:r>
              <a:rPr lang="en-GB" sz="1400" dirty="0" err="1" smtClean="0">
                <a:latin typeface="Lucida Sans" panose="020B0602030504020204" pitchFamily="34" charset="0"/>
              </a:rPr>
              <a:t>yn</a:t>
            </a:r>
            <a:r>
              <a:rPr lang="en-GB" sz="1400" dirty="0" smtClean="0">
                <a:latin typeface="Lucida Sans" panose="020B0602030504020204" pitchFamily="34" charset="0"/>
              </a:rPr>
              <a:t> </a:t>
            </a:r>
            <a:r>
              <a:rPr lang="en-GB" sz="1400" dirty="0" err="1" smtClean="0">
                <a:latin typeface="Lucida Sans" panose="020B0602030504020204" pitchFamily="34" charset="0"/>
              </a:rPr>
              <a:t>medru</a:t>
            </a:r>
            <a:r>
              <a:rPr lang="en-GB" sz="1400" dirty="0" smtClean="0">
                <a:latin typeface="Lucida Sans" panose="020B0602030504020204" pitchFamily="34" charset="0"/>
              </a:rPr>
              <a:t> </a:t>
            </a:r>
            <a:r>
              <a:rPr lang="en-GB" sz="1400" dirty="0" err="1" smtClean="0">
                <a:latin typeface="Lucida Sans" panose="020B0602030504020204" pitchFamily="34" charset="0"/>
              </a:rPr>
              <a:t>eich</a:t>
            </a:r>
            <a:r>
              <a:rPr lang="en-GB" sz="1400" dirty="0" smtClean="0">
                <a:latin typeface="Lucida Sans" panose="020B0602030504020204" pitchFamily="34" charset="0"/>
              </a:rPr>
              <a:t> </a:t>
            </a:r>
            <a:r>
              <a:rPr lang="en-GB" sz="1400" dirty="0" err="1" smtClean="0">
                <a:latin typeface="Lucida Sans" panose="020B0602030504020204" pitchFamily="34" charset="0"/>
              </a:rPr>
              <a:t>deall</a:t>
            </a:r>
            <a:r>
              <a:rPr lang="en-GB" sz="1400" dirty="0" smtClean="0">
                <a:latin typeface="Lucida Sans" panose="020B0602030504020204" pitchFamily="34" charset="0"/>
              </a:rPr>
              <a:t> </a:t>
            </a:r>
            <a:r>
              <a:rPr lang="en-GB" sz="1400" dirty="0" err="1" smtClean="0">
                <a:latin typeface="Lucida Sans" panose="020B0602030504020204" pitchFamily="34" charset="0"/>
              </a:rPr>
              <a:t>petaech</a:t>
            </a:r>
            <a:r>
              <a:rPr lang="en-GB" sz="1400" dirty="0" smtClean="0">
                <a:latin typeface="Lucida Sans" panose="020B0602030504020204" pitchFamily="34" charset="0"/>
              </a:rPr>
              <a:t> </a:t>
            </a:r>
            <a:r>
              <a:rPr lang="en-GB" sz="1400" dirty="0" err="1" smtClean="0">
                <a:latin typeface="Lucida Sans" panose="020B0602030504020204" pitchFamily="34" charset="0"/>
              </a:rPr>
              <a:t>yn</a:t>
            </a:r>
            <a:r>
              <a:rPr lang="en-GB" sz="1400" dirty="0" smtClean="0">
                <a:latin typeface="Lucida Sans" panose="020B0602030504020204" pitchFamily="34" charset="0"/>
              </a:rPr>
              <a:t> </a:t>
            </a:r>
            <a:r>
              <a:rPr lang="en-GB" sz="1400" dirty="0" err="1" smtClean="0">
                <a:latin typeface="Lucida Sans" panose="020B0602030504020204" pitchFamily="34" charset="0"/>
              </a:rPr>
              <a:t>gofyn</a:t>
            </a:r>
            <a:r>
              <a:rPr lang="en-GB" sz="1400" dirty="0" smtClean="0">
                <a:latin typeface="Lucida Sans" panose="020B0602030504020204" pitchFamily="34" charset="0"/>
              </a:rPr>
              <a:t>.</a:t>
            </a:r>
          </a:p>
          <a:p>
            <a:pPr marL="0" indent="0">
              <a:buNone/>
            </a:pPr>
            <a:endParaRPr lang="en-GB" sz="1400" dirty="0">
              <a:latin typeface="Lucida Sans" panose="020B0602030504020204" pitchFamily="34" charset="0"/>
            </a:endParaRPr>
          </a:p>
          <a:p>
            <a:r>
              <a:rPr lang="en-GB" sz="1400" dirty="0" err="1" smtClean="0">
                <a:latin typeface="Lucida Sans" panose="020B0602030504020204" pitchFamily="34" charset="0"/>
              </a:rPr>
              <a:t>Sut</a:t>
            </a:r>
            <a:r>
              <a:rPr lang="en-GB" sz="1400" dirty="0" smtClean="0">
                <a:latin typeface="Lucida Sans" panose="020B0602030504020204" pitchFamily="34" charset="0"/>
              </a:rPr>
              <a:t> </a:t>
            </a:r>
            <a:r>
              <a:rPr lang="en-GB" sz="1400" dirty="0" err="1" smtClean="0">
                <a:latin typeface="Lucida Sans" panose="020B0602030504020204" pitchFamily="34" charset="0"/>
              </a:rPr>
              <a:t>fyddai</a:t>
            </a:r>
            <a:r>
              <a:rPr lang="en-GB" sz="1400" dirty="0" smtClean="0">
                <a:latin typeface="Lucida Sans" panose="020B0602030504020204" pitchFamily="34" charset="0"/>
              </a:rPr>
              <a:t> </a:t>
            </a:r>
            <a:r>
              <a:rPr lang="en-GB" sz="1400" dirty="0" err="1" smtClean="0">
                <a:latin typeface="Lucida Sans" panose="020B0602030504020204" pitchFamily="34" charset="0"/>
              </a:rPr>
              <a:t>chi’n</a:t>
            </a:r>
            <a:r>
              <a:rPr lang="en-GB" sz="1400" dirty="0" smtClean="0">
                <a:latin typeface="Lucida Sans" panose="020B0602030504020204" pitchFamily="34" charset="0"/>
              </a:rPr>
              <a:t> </a:t>
            </a:r>
            <a:r>
              <a:rPr lang="en-GB" sz="1400" dirty="0" err="1" smtClean="0">
                <a:latin typeface="Lucida Sans" panose="020B0602030504020204" pitchFamily="34" charset="0"/>
              </a:rPr>
              <a:t>teimlo</a:t>
            </a:r>
            <a:r>
              <a:rPr lang="en-GB" sz="1400" dirty="0" smtClean="0">
                <a:latin typeface="Lucida Sans" panose="020B0602030504020204" pitchFamily="34" charset="0"/>
              </a:rPr>
              <a:t>?</a:t>
            </a:r>
          </a:p>
          <a:p>
            <a:r>
              <a:rPr lang="en-GB" sz="1400" dirty="0" smtClean="0">
                <a:latin typeface="Lucida Sans" panose="020B0602030504020204" pitchFamily="34" charset="0"/>
              </a:rPr>
              <a:t>Beth </a:t>
            </a:r>
            <a:r>
              <a:rPr lang="en-GB" sz="1400" dirty="0" err="1" smtClean="0">
                <a:latin typeface="Lucida Sans" panose="020B0602030504020204" pitchFamily="34" charset="0"/>
              </a:rPr>
              <a:t>sy’n</a:t>
            </a:r>
            <a:r>
              <a:rPr lang="en-GB" sz="1400" dirty="0" smtClean="0">
                <a:latin typeface="Lucida Sans" panose="020B0602030504020204" pitchFamily="34" charset="0"/>
              </a:rPr>
              <a:t> </a:t>
            </a:r>
            <a:r>
              <a:rPr lang="en-GB" sz="1400" dirty="0" err="1" smtClean="0">
                <a:latin typeface="Lucida Sans" panose="020B0602030504020204" pitchFamily="34" charset="0"/>
              </a:rPr>
              <a:t>digwydd</a:t>
            </a:r>
            <a:r>
              <a:rPr lang="en-GB" sz="1400" dirty="0" smtClean="0">
                <a:latin typeface="Lucida Sans" panose="020B0602030504020204" pitchFamily="34" charset="0"/>
              </a:rPr>
              <a:t> </a:t>
            </a:r>
            <a:r>
              <a:rPr lang="en-GB" sz="1400" dirty="0" err="1" smtClean="0">
                <a:latin typeface="Lucida Sans" panose="020B0602030504020204" pitchFamily="34" charset="0"/>
              </a:rPr>
              <a:t>i’ch</a:t>
            </a:r>
            <a:r>
              <a:rPr lang="en-GB" sz="1400" dirty="0" smtClean="0">
                <a:latin typeface="Lucida Sans" panose="020B0602030504020204" pitchFamily="34" charset="0"/>
              </a:rPr>
              <a:t> </a:t>
            </a:r>
            <a:r>
              <a:rPr lang="en-GB" sz="1400" dirty="0" err="1" smtClean="0">
                <a:latin typeface="Lucida Sans" panose="020B0602030504020204" pitchFamily="34" charset="0"/>
              </a:rPr>
              <a:t>hyder</a:t>
            </a:r>
            <a:r>
              <a:rPr lang="en-GB" sz="1400" dirty="0" smtClean="0">
                <a:latin typeface="Lucida Sans" panose="020B0602030504020204" pitchFamily="34" charset="0"/>
              </a:rPr>
              <a:t> </a:t>
            </a:r>
            <a:r>
              <a:rPr lang="en-GB" sz="1400" dirty="0" err="1" smtClean="0">
                <a:latin typeface="Lucida Sans" panose="020B0602030504020204" pitchFamily="34" charset="0"/>
              </a:rPr>
              <a:t>a’ch</a:t>
            </a:r>
            <a:r>
              <a:rPr lang="en-GB" sz="1400" dirty="0" smtClean="0">
                <a:latin typeface="Lucida Sans" panose="020B0602030504020204" pitchFamily="34" charset="0"/>
              </a:rPr>
              <a:t> </a:t>
            </a:r>
            <a:r>
              <a:rPr lang="en-GB" sz="1400" dirty="0" err="1" smtClean="0">
                <a:latin typeface="Lucida Sans" panose="020B0602030504020204" pitchFamily="34" charset="0"/>
              </a:rPr>
              <a:t>hunan-fri</a:t>
            </a:r>
            <a:r>
              <a:rPr lang="en-GB" sz="1400" dirty="0" smtClean="0">
                <a:latin typeface="Lucida Sans" panose="020B0602030504020204" pitchFamily="34" charset="0"/>
              </a:rPr>
              <a:t>?</a:t>
            </a:r>
          </a:p>
          <a:p>
            <a:r>
              <a:rPr lang="en-GB" sz="1400" dirty="0" smtClean="0">
                <a:latin typeface="Lucida Sans" panose="020B0602030504020204" pitchFamily="34" charset="0"/>
              </a:rPr>
              <a:t>Beth am </a:t>
            </a:r>
            <a:r>
              <a:rPr lang="en-GB" sz="1400" dirty="0" err="1" smtClean="0">
                <a:latin typeface="Lucida Sans" panose="020B0602030504020204" pitchFamily="34" charset="0"/>
              </a:rPr>
              <a:t>eich</a:t>
            </a:r>
            <a:r>
              <a:rPr lang="en-GB" sz="1400" dirty="0" smtClean="0">
                <a:latin typeface="Lucida Sans" panose="020B0602030504020204" pitchFamily="34" charset="0"/>
              </a:rPr>
              <a:t> </a:t>
            </a:r>
            <a:r>
              <a:rPr lang="en-GB" sz="1400" dirty="0" err="1" smtClean="0">
                <a:latin typeface="Lucida Sans" panose="020B0602030504020204" pitchFamily="34" charset="0"/>
              </a:rPr>
              <a:t>hawliau</a:t>
            </a:r>
            <a:r>
              <a:rPr lang="en-GB" sz="1400" dirty="0" smtClean="0">
                <a:latin typeface="Lucida Sans" panose="020B0602030504020204" pitchFamily="34" charset="0"/>
              </a:rPr>
              <a:t>?</a:t>
            </a:r>
          </a:p>
          <a:p>
            <a:r>
              <a:rPr lang="en-GB" sz="1400" dirty="0" err="1" smtClean="0">
                <a:latin typeface="Lucida Sans" panose="020B0602030504020204" pitchFamily="34" charset="0"/>
              </a:rPr>
              <a:t>Sut</a:t>
            </a:r>
            <a:r>
              <a:rPr lang="en-GB" sz="1400" dirty="0" smtClean="0">
                <a:latin typeface="Lucida Sans" panose="020B0602030504020204" pitchFamily="34" charset="0"/>
              </a:rPr>
              <a:t> </a:t>
            </a:r>
            <a:r>
              <a:rPr lang="en-GB" sz="1400" dirty="0" err="1" smtClean="0">
                <a:latin typeface="Lucida Sans" panose="020B0602030504020204" pitchFamily="34" charset="0"/>
              </a:rPr>
              <a:t>fyddai</a:t>
            </a:r>
            <a:r>
              <a:rPr lang="en-GB" sz="1400" dirty="0" smtClean="0">
                <a:latin typeface="Lucida Sans" panose="020B0602030504020204" pitchFamily="34" charset="0"/>
              </a:rPr>
              <a:t> </a:t>
            </a:r>
            <a:r>
              <a:rPr lang="en-GB" sz="1400" dirty="0" err="1" smtClean="0">
                <a:latin typeface="Lucida Sans" panose="020B0602030504020204" pitchFamily="34" charset="0"/>
              </a:rPr>
              <a:t>hyn</a:t>
            </a:r>
            <a:r>
              <a:rPr lang="en-GB" sz="1400" dirty="0" smtClean="0">
                <a:latin typeface="Lucida Sans" panose="020B0602030504020204" pitchFamily="34" charset="0"/>
              </a:rPr>
              <a:t> </a:t>
            </a:r>
            <a:r>
              <a:rPr lang="en-GB" sz="1400" dirty="0" err="1" smtClean="0">
                <a:latin typeface="Lucida Sans" panose="020B0602030504020204" pitchFamily="34" charset="0"/>
              </a:rPr>
              <a:t>yn</a:t>
            </a:r>
            <a:r>
              <a:rPr lang="en-GB" sz="1400" dirty="0" smtClean="0">
                <a:latin typeface="Lucida Sans" panose="020B0602030504020204" pitchFamily="34" charset="0"/>
              </a:rPr>
              <a:t> </a:t>
            </a:r>
            <a:r>
              <a:rPr lang="en-GB" sz="1400" dirty="0" err="1" smtClean="0">
                <a:latin typeface="Lucida Sans" panose="020B0602030504020204" pitchFamily="34" charset="0"/>
              </a:rPr>
              <a:t>effeithio</a:t>
            </a:r>
            <a:r>
              <a:rPr lang="en-GB" sz="1400" dirty="0" smtClean="0">
                <a:latin typeface="Lucida Sans" panose="020B0602030504020204" pitchFamily="34" charset="0"/>
              </a:rPr>
              <a:t> </a:t>
            </a:r>
            <a:r>
              <a:rPr lang="en-GB" sz="1400" dirty="0" err="1" smtClean="0">
                <a:latin typeface="Lucida Sans" panose="020B0602030504020204" pitchFamily="34" charset="0"/>
              </a:rPr>
              <a:t>ar</a:t>
            </a:r>
            <a:r>
              <a:rPr lang="en-GB" sz="1400" dirty="0" smtClean="0">
                <a:latin typeface="Lucida Sans" panose="020B0602030504020204" pitchFamily="34" charset="0"/>
              </a:rPr>
              <a:t> </a:t>
            </a:r>
            <a:r>
              <a:rPr lang="en-GB" sz="1400" dirty="0" err="1" smtClean="0">
                <a:latin typeface="Lucida Sans" panose="020B0602030504020204" pitchFamily="34" charset="0"/>
              </a:rPr>
              <a:t>eich</a:t>
            </a:r>
            <a:r>
              <a:rPr lang="en-GB" sz="1400" dirty="0" smtClean="0">
                <a:latin typeface="Lucida Sans" panose="020B0602030504020204" pitchFamily="34" charset="0"/>
              </a:rPr>
              <a:t> </a:t>
            </a:r>
            <a:r>
              <a:rPr lang="en-GB" sz="1400" dirty="0" err="1" smtClean="0">
                <a:latin typeface="Lucida Sans" panose="020B0602030504020204" pitchFamily="34" charset="0"/>
              </a:rPr>
              <a:t>bywyd</a:t>
            </a:r>
            <a:r>
              <a:rPr lang="en-GB" sz="1400" dirty="0" smtClean="0">
                <a:latin typeface="Lucida Sans" panose="020B0602030504020204" pitchFamily="34" charset="0"/>
              </a:rPr>
              <a:t> </a:t>
            </a:r>
            <a:r>
              <a:rPr lang="en-GB" sz="1400" dirty="0" err="1" smtClean="0">
                <a:latin typeface="Lucida Sans" panose="020B0602030504020204" pitchFamily="34" charset="0"/>
              </a:rPr>
              <a:t>yma</a:t>
            </a:r>
            <a:r>
              <a:rPr lang="en-GB" sz="1400" dirty="0" smtClean="0">
                <a:latin typeface="Lucida Sans" panose="020B0602030504020204" pitchFamily="34" charset="0"/>
              </a:rPr>
              <a:t>?</a:t>
            </a:r>
          </a:p>
          <a:p>
            <a:r>
              <a:rPr lang="en-GB" sz="1400" dirty="0" err="1" smtClean="0">
                <a:latin typeface="Lucida Sans" panose="020B0602030504020204" pitchFamily="34" charset="0"/>
              </a:rPr>
              <a:t>Sut</a:t>
            </a:r>
            <a:r>
              <a:rPr lang="en-GB" sz="1400" dirty="0" smtClean="0">
                <a:latin typeface="Lucida Sans" panose="020B0602030504020204" pitchFamily="34" charset="0"/>
              </a:rPr>
              <a:t> </a:t>
            </a:r>
            <a:r>
              <a:rPr lang="en-GB" sz="1400" dirty="0" err="1" smtClean="0">
                <a:latin typeface="Lucida Sans" panose="020B0602030504020204" pitchFamily="34" charset="0"/>
              </a:rPr>
              <a:t>fyddai</a:t>
            </a:r>
            <a:r>
              <a:rPr lang="en-GB" sz="1400" dirty="0" smtClean="0">
                <a:latin typeface="Lucida Sans" panose="020B0602030504020204" pitchFamily="34" charset="0"/>
              </a:rPr>
              <a:t> </a:t>
            </a:r>
            <a:r>
              <a:rPr lang="en-GB" sz="1400" dirty="0" err="1" smtClean="0">
                <a:latin typeface="Lucida Sans" panose="020B0602030504020204" pitchFamily="34" charset="0"/>
              </a:rPr>
              <a:t>hyn</a:t>
            </a:r>
            <a:r>
              <a:rPr lang="en-GB" sz="1400" dirty="0" smtClean="0">
                <a:latin typeface="Lucida Sans" panose="020B0602030504020204" pitchFamily="34" charset="0"/>
              </a:rPr>
              <a:t> </a:t>
            </a:r>
            <a:r>
              <a:rPr lang="en-GB" sz="1400" dirty="0" err="1" smtClean="0">
                <a:latin typeface="Lucida Sans" panose="020B0602030504020204" pitchFamily="34" charset="0"/>
              </a:rPr>
              <a:t>yn</a:t>
            </a:r>
            <a:r>
              <a:rPr lang="en-GB" sz="1400" dirty="0" smtClean="0">
                <a:latin typeface="Lucida Sans" panose="020B0602030504020204" pitchFamily="34" charset="0"/>
              </a:rPr>
              <a:t> </a:t>
            </a:r>
            <a:r>
              <a:rPr lang="en-GB" sz="1400" dirty="0" err="1" smtClean="0">
                <a:latin typeface="Lucida Sans" panose="020B0602030504020204" pitchFamily="34" charset="0"/>
              </a:rPr>
              <a:t>cael</a:t>
            </a:r>
            <a:r>
              <a:rPr lang="en-GB" sz="1400" dirty="0" smtClean="0">
                <a:latin typeface="Lucida Sans" panose="020B0602030504020204" pitchFamily="34" charset="0"/>
              </a:rPr>
              <a:t> </a:t>
            </a:r>
            <a:r>
              <a:rPr lang="en-GB" sz="1400" dirty="0" err="1" smtClean="0">
                <a:latin typeface="Lucida Sans" panose="020B0602030504020204" pitchFamily="34" charset="0"/>
              </a:rPr>
              <a:t>effaith</a:t>
            </a:r>
            <a:r>
              <a:rPr lang="en-GB" sz="1400" dirty="0" smtClean="0">
                <a:latin typeface="Lucida Sans" panose="020B0602030504020204" pitchFamily="34" charset="0"/>
              </a:rPr>
              <a:t> </a:t>
            </a:r>
            <a:r>
              <a:rPr lang="en-GB" sz="1400" dirty="0" err="1" smtClean="0">
                <a:latin typeface="Lucida Sans" panose="020B0602030504020204" pitchFamily="34" charset="0"/>
              </a:rPr>
              <a:t>ar</a:t>
            </a:r>
            <a:r>
              <a:rPr lang="en-GB" sz="1400" dirty="0" smtClean="0">
                <a:latin typeface="Lucida Sans" panose="020B0602030504020204" pitchFamily="34" charset="0"/>
              </a:rPr>
              <a:t> </a:t>
            </a:r>
            <a:r>
              <a:rPr lang="en-GB" sz="1400" dirty="0" err="1" smtClean="0">
                <a:latin typeface="Lucida Sans" panose="020B0602030504020204" pitchFamily="34" charset="0"/>
              </a:rPr>
              <a:t>eich</a:t>
            </a:r>
            <a:r>
              <a:rPr lang="en-GB" sz="1400" dirty="0" smtClean="0">
                <a:latin typeface="Lucida Sans" panose="020B0602030504020204" pitchFamily="34" charset="0"/>
              </a:rPr>
              <a:t> </a:t>
            </a:r>
            <a:r>
              <a:rPr lang="en-GB" sz="1400" dirty="0" err="1" smtClean="0">
                <a:latin typeface="Lucida Sans" panose="020B0602030504020204" pitchFamily="34" charset="0"/>
              </a:rPr>
              <a:t>datblygiad</a:t>
            </a:r>
            <a:r>
              <a:rPr lang="en-GB" sz="1400" dirty="0" smtClean="0">
                <a:latin typeface="Lucida Sans" panose="020B0602030504020204" pitchFamily="34" charset="0"/>
              </a:rPr>
              <a:t>?</a:t>
            </a:r>
          </a:p>
          <a:p>
            <a:endParaRPr lang="en-GB" sz="1400" dirty="0" smtClean="0">
              <a:latin typeface="Lucida Sans" panose="020B0602030504020204" pitchFamily="34" charset="0"/>
            </a:endParaRPr>
          </a:p>
        </p:txBody>
      </p:sp>
      <p:sp>
        <p:nvSpPr>
          <p:cNvPr id="6148" name="Content Placeholder 3"/>
          <p:cNvSpPr>
            <a:spLocks noGrp="1"/>
          </p:cNvSpPr>
          <p:nvPr>
            <p:ph sz="half" idx="2"/>
          </p:nvPr>
        </p:nvSpPr>
        <p:spPr>
          <a:xfrm>
            <a:off x="4788024" y="908720"/>
            <a:ext cx="4248472" cy="4680522"/>
          </a:xfrm>
        </p:spPr>
        <p:txBody>
          <a:bodyPr>
            <a:normAutofit/>
          </a:bodyPr>
          <a:lstStyle/>
          <a:p>
            <a:r>
              <a:rPr lang="en-GB" sz="1400" dirty="0" smtClean="0">
                <a:solidFill>
                  <a:srgbClr val="002060"/>
                </a:solidFill>
                <a:latin typeface="Lucida Sans" panose="020B0602030504020204" pitchFamily="34" charset="0"/>
              </a:rPr>
              <a:t>Imagine you are a child and have just arrived in a new country and no one speaks your language;</a:t>
            </a:r>
          </a:p>
          <a:p>
            <a:r>
              <a:rPr lang="en-GB" sz="1400" dirty="0" smtClean="0">
                <a:solidFill>
                  <a:srgbClr val="002060"/>
                </a:solidFill>
                <a:latin typeface="Lucida Sans" panose="020B0602030504020204" pitchFamily="34" charset="0"/>
              </a:rPr>
              <a:t>You have to attend the local school and enter a classroom full of children and a leader speaking a language you don’t understand;</a:t>
            </a:r>
          </a:p>
          <a:p>
            <a:r>
              <a:rPr lang="en-GB" sz="1400" dirty="0" smtClean="0">
                <a:solidFill>
                  <a:srgbClr val="002060"/>
                </a:solidFill>
                <a:latin typeface="Lucida Sans" panose="020B0602030504020204" pitchFamily="34" charset="0"/>
              </a:rPr>
              <a:t>You are given the following activity to complete;</a:t>
            </a:r>
          </a:p>
          <a:p>
            <a:r>
              <a:rPr lang="en-GB" sz="1400" dirty="0" smtClean="0">
                <a:solidFill>
                  <a:srgbClr val="002060"/>
                </a:solidFill>
                <a:latin typeface="Lucida Sans" panose="020B0602030504020204" pitchFamily="34" charset="0"/>
              </a:rPr>
              <a:t>You cant ask for help, and if you could you wouldn’t be understood.</a:t>
            </a:r>
          </a:p>
          <a:p>
            <a:endParaRPr lang="en-GB" sz="1400" dirty="0">
              <a:solidFill>
                <a:srgbClr val="002060"/>
              </a:solidFill>
              <a:latin typeface="Lucida Sans" panose="020B0602030504020204" pitchFamily="34" charset="0"/>
            </a:endParaRPr>
          </a:p>
          <a:p>
            <a:r>
              <a:rPr lang="en-GB" sz="1400" dirty="0" smtClean="0">
                <a:solidFill>
                  <a:srgbClr val="002060"/>
                </a:solidFill>
                <a:latin typeface="Lucida Sans" panose="020B0602030504020204" pitchFamily="34" charset="0"/>
              </a:rPr>
              <a:t>How would you feel?</a:t>
            </a:r>
          </a:p>
          <a:p>
            <a:r>
              <a:rPr lang="en-GB" sz="1400" dirty="0" smtClean="0">
                <a:solidFill>
                  <a:srgbClr val="002060"/>
                </a:solidFill>
                <a:latin typeface="Lucida Sans" panose="020B0602030504020204" pitchFamily="34" charset="0"/>
              </a:rPr>
              <a:t>What is happening to your confidence and self esteem?</a:t>
            </a:r>
          </a:p>
          <a:p>
            <a:r>
              <a:rPr lang="en-GB" sz="1400" dirty="0" smtClean="0">
                <a:solidFill>
                  <a:srgbClr val="002060"/>
                </a:solidFill>
                <a:latin typeface="Lucida Sans" panose="020B0602030504020204" pitchFamily="34" charset="0"/>
              </a:rPr>
              <a:t>What about your rights?</a:t>
            </a:r>
          </a:p>
          <a:p>
            <a:r>
              <a:rPr lang="en-GB" sz="1400" dirty="0" smtClean="0">
                <a:solidFill>
                  <a:srgbClr val="002060"/>
                </a:solidFill>
                <a:latin typeface="Lucida Sans" panose="020B0602030504020204" pitchFamily="34" charset="0"/>
              </a:rPr>
              <a:t>How would this affect your life here?</a:t>
            </a:r>
          </a:p>
          <a:p>
            <a:r>
              <a:rPr lang="en-GB" sz="1400" dirty="0" smtClean="0">
                <a:solidFill>
                  <a:srgbClr val="002060"/>
                </a:solidFill>
                <a:latin typeface="Lucida Sans" panose="020B0602030504020204" pitchFamily="34" charset="0"/>
              </a:rPr>
              <a:t>How would this impact on your development?</a:t>
            </a:r>
            <a:endParaRPr lang="en-GB" sz="1400"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19824458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normAutofit fontScale="90000"/>
          </a:bodyPr>
          <a:lstStyle/>
          <a:p>
            <a:r>
              <a:rPr lang="en-GB" altLang="en-US" sz="3100" dirty="0" smtClean="0">
                <a:latin typeface="Lucida Sans" panose="020B0602030504020204" pitchFamily="34" charset="0"/>
              </a:rPr>
              <a:t>SIY </a:t>
            </a:r>
            <a:r>
              <a:rPr lang="en-GB" altLang="en-US" sz="3100" dirty="0" err="1" smtClean="0">
                <a:latin typeface="Lucida Sans" panose="020B0602030504020204" pitchFamily="34" charset="0"/>
              </a:rPr>
              <a:t>mewn</a:t>
            </a:r>
            <a:r>
              <a:rPr lang="en-GB" altLang="en-US" sz="3100" dirty="0" smtClean="0">
                <a:latin typeface="Lucida Sans" panose="020B0602030504020204" pitchFamily="34" charset="0"/>
              </a:rPr>
              <a:t> </a:t>
            </a:r>
            <a:r>
              <a:rPr lang="en-GB" altLang="en-US" sz="3100" dirty="0" err="1" smtClean="0">
                <a:latin typeface="Lucida Sans" panose="020B0602030504020204" pitchFamily="34" charset="0"/>
              </a:rPr>
              <a:t>Addysg</a:t>
            </a:r>
            <a:r>
              <a:rPr lang="en-GB" altLang="en-US" sz="3100" dirty="0" smtClean="0">
                <a:latin typeface="Lucida Sans" panose="020B0602030504020204" pitchFamily="34" charset="0"/>
              </a:rPr>
              <a:t> </a:t>
            </a:r>
            <a:br>
              <a:rPr lang="en-GB" altLang="en-US" sz="3100" dirty="0" smtClean="0">
                <a:latin typeface="Lucida Sans" panose="020B0602030504020204" pitchFamily="34" charset="0"/>
              </a:rPr>
            </a:br>
            <a:r>
              <a:rPr lang="en-GB" altLang="en-US" sz="3100" dirty="0" smtClean="0">
                <a:solidFill>
                  <a:srgbClr val="002060"/>
                </a:solidFill>
                <a:latin typeface="Lucida Sans" panose="020B0602030504020204" pitchFamily="34" charset="0"/>
              </a:rPr>
              <a:t>EAL in Education</a:t>
            </a:r>
            <a:r>
              <a:rPr lang="en-GB" altLang="en-US" sz="3200" dirty="0" smtClean="0">
                <a:latin typeface="Lucida Sans" panose="020B0602030504020204" pitchFamily="34" charset="0"/>
              </a:rPr>
              <a:t/>
            </a:r>
            <a:br>
              <a:rPr lang="en-GB" altLang="en-US" sz="3200" dirty="0" smtClean="0">
                <a:latin typeface="Lucida Sans" panose="020B0602030504020204" pitchFamily="34" charset="0"/>
              </a:rPr>
            </a:br>
            <a:endParaRPr lang="en-GB" altLang="en-US" sz="3200" dirty="0" smtClean="0">
              <a:solidFill>
                <a:srgbClr val="002060"/>
              </a:solidFill>
              <a:latin typeface="Lucida Sans" panose="020B0602030504020204" pitchFamily="34" charset="0"/>
            </a:endParaRPr>
          </a:p>
        </p:txBody>
      </p:sp>
      <p:sp>
        <p:nvSpPr>
          <p:cNvPr id="6147" name="Content Placeholder 2"/>
          <p:cNvSpPr>
            <a:spLocks noGrp="1"/>
          </p:cNvSpPr>
          <p:nvPr>
            <p:ph sz="half" idx="1"/>
          </p:nvPr>
        </p:nvSpPr>
        <p:spPr>
          <a:xfrm>
            <a:off x="457200" y="1196752"/>
            <a:ext cx="4038600" cy="4392489"/>
          </a:xfrm>
        </p:spPr>
        <p:txBody>
          <a:bodyPr>
            <a:normAutofit fontScale="62500" lnSpcReduction="20000"/>
          </a:bodyPr>
          <a:lstStyle/>
          <a:p>
            <a:pPr marL="0" indent="0">
              <a:buNone/>
            </a:pPr>
            <a:r>
              <a:rPr lang="cy-GB" altLang="en-US" dirty="0" smtClean="0">
                <a:latin typeface="Lucida Sans" panose="020B0602030504020204" pitchFamily="34" charset="0"/>
              </a:rPr>
              <a:t>Beth sydd angen i ddysgwr ei wneud?</a:t>
            </a:r>
          </a:p>
          <a:p>
            <a:r>
              <a:rPr lang="cy-GB" altLang="en-US" dirty="0">
                <a:latin typeface="Lucida Sans" panose="020B0602030504020204" pitchFamily="34" charset="0"/>
              </a:rPr>
              <a:t>y</a:t>
            </a:r>
            <a:r>
              <a:rPr lang="cy-GB" altLang="en-US" dirty="0" smtClean="0">
                <a:latin typeface="Lucida Sans" panose="020B0602030504020204" pitchFamily="34" charset="0"/>
              </a:rPr>
              <a:t>mrwymo mewn dysgu </a:t>
            </a:r>
            <a:r>
              <a:rPr lang="cy-GB" altLang="en-US" dirty="0" err="1" smtClean="0">
                <a:latin typeface="Lucida Sans" panose="020B0602030504020204" pitchFamily="34" charset="0"/>
              </a:rPr>
              <a:t>trwy’r</a:t>
            </a:r>
            <a:r>
              <a:rPr lang="cy-GB" altLang="en-US" dirty="0" smtClean="0">
                <a:latin typeface="Lucida Sans" panose="020B0602030504020204" pitchFamily="34" charset="0"/>
              </a:rPr>
              <a:t> cwricwlwm;</a:t>
            </a:r>
          </a:p>
          <a:p>
            <a:r>
              <a:rPr lang="cy-GB" altLang="en-US" dirty="0">
                <a:latin typeface="Lucida Sans" panose="020B0602030504020204" pitchFamily="34" charset="0"/>
              </a:rPr>
              <a:t>m</a:t>
            </a:r>
            <a:r>
              <a:rPr lang="cy-GB" altLang="en-US" dirty="0" smtClean="0">
                <a:latin typeface="Lucida Sans" panose="020B0602030504020204" pitchFamily="34" charset="0"/>
              </a:rPr>
              <a:t>ynd </a:t>
            </a:r>
            <a:r>
              <a:rPr lang="cy-GB" altLang="en-US" dirty="0" err="1" smtClean="0">
                <a:latin typeface="Lucida Sans" panose="020B0602030504020204" pitchFamily="34" charset="0"/>
              </a:rPr>
              <a:t>drwy’r</a:t>
            </a:r>
            <a:r>
              <a:rPr lang="cy-GB" altLang="en-US" dirty="0" smtClean="0">
                <a:latin typeface="Lucida Sans" panose="020B0602030504020204" pitchFamily="34" charset="0"/>
              </a:rPr>
              <a:t> broses ‘ddigalon’ o ddysgu cymdeithasu gyda phlant mewn iaith nad yw eto wedi’i ddysgu;</a:t>
            </a:r>
          </a:p>
          <a:p>
            <a:r>
              <a:rPr lang="cy-GB" altLang="en-US" dirty="0" smtClean="0">
                <a:latin typeface="Lucida Sans" panose="020B0602030504020204" pitchFamily="34" charset="0"/>
              </a:rPr>
              <a:t>dysgu’r arferion cymdeithasol o’r dosbarth a’r ysgol sydd wedi’u mewnblannu’n ddiwylliannol.</a:t>
            </a:r>
          </a:p>
          <a:p>
            <a:r>
              <a:rPr lang="cy-GB" altLang="en-US" dirty="0" smtClean="0">
                <a:latin typeface="Lucida Sans" panose="020B0602030504020204" pitchFamily="34" charset="0"/>
              </a:rPr>
              <a:t>Mae’r rhain yn debygol o fod yn llai cyson o fewn y cartref nac i’r mwyafrif o blant.</a:t>
            </a:r>
          </a:p>
          <a:p>
            <a:endParaRPr lang="cy-GB" altLang="en-US" dirty="0" smtClean="0">
              <a:latin typeface="Lucida Sans" panose="020B0602030504020204" pitchFamily="34" charset="0"/>
            </a:endParaRPr>
          </a:p>
        </p:txBody>
      </p:sp>
      <p:sp>
        <p:nvSpPr>
          <p:cNvPr id="6148" name="Content Placeholder 3"/>
          <p:cNvSpPr>
            <a:spLocks noGrp="1"/>
          </p:cNvSpPr>
          <p:nvPr>
            <p:ph sz="half" idx="2"/>
          </p:nvPr>
        </p:nvSpPr>
        <p:spPr>
          <a:xfrm>
            <a:off x="4648200" y="1268760"/>
            <a:ext cx="4038600" cy="4320481"/>
          </a:xfrm>
        </p:spPr>
        <p:txBody>
          <a:bodyPr>
            <a:normAutofit fontScale="62500" lnSpcReduction="20000"/>
          </a:bodyPr>
          <a:lstStyle/>
          <a:p>
            <a:pPr marL="0" indent="0">
              <a:buNone/>
            </a:pPr>
            <a:r>
              <a:rPr lang="en-GB" dirty="0" smtClean="0">
                <a:solidFill>
                  <a:srgbClr val="002060"/>
                </a:solidFill>
                <a:latin typeface="Lucida Sans" panose="020B0602030504020204" pitchFamily="34" charset="0"/>
              </a:rPr>
              <a:t>What does a learner need to do?</a:t>
            </a:r>
          </a:p>
          <a:p>
            <a:r>
              <a:rPr lang="en-GB" dirty="0" smtClean="0">
                <a:solidFill>
                  <a:srgbClr val="002060"/>
                </a:solidFill>
                <a:latin typeface="Lucida Sans" panose="020B0602030504020204" pitchFamily="34" charset="0"/>
              </a:rPr>
              <a:t>engage </a:t>
            </a:r>
            <a:r>
              <a:rPr lang="en-GB" dirty="0">
                <a:solidFill>
                  <a:srgbClr val="002060"/>
                </a:solidFill>
                <a:latin typeface="Lucida Sans" panose="020B0602030504020204" pitchFamily="34" charset="0"/>
              </a:rPr>
              <a:t>in learning through the curriculum; </a:t>
            </a:r>
          </a:p>
          <a:p>
            <a:r>
              <a:rPr lang="en-GB" dirty="0">
                <a:solidFill>
                  <a:srgbClr val="002060"/>
                </a:solidFill>
                <a:latin typeface="Lucida Sans" panose="020B0602030504020204" pitchFamily="34" charset="0"/>
              </a:rPr>
              <a:t>go through the </a:t>
            </a:r>
            <a:r>
              <a:rPr lang="en-GB" dirty="0" smtClean="0">
                <a:solidFill>
                  <a:srgbClr val="002060"/>
                </a:solidFill>
                <a:latin typeface="Lucida Sans" panose="020B0602030504020204" pitchFamily="34" charset="0"/>
              </a:rPr>
              <a:t>‘daunting’ </a:t>
            </a:r>
            <a:r>
              <a:rPr lang="en-GB" dirty="0">
                <a:solidFill>
                  <a:srgbClr val="002060"/>
                </a:solidFill>
                <a:latin typeface="Lucida Sans" panose="020B0602030504020204" pitchFamily="34" charset="0"/>
              </a:rPr>
              <a:t>process of learning to socialise with children in the language she has yet to learn; </a:t>
            </a:r>
          </a:p>
          <a:p>
            <a:r>
              <a:rPr lang="en-GB" dirty="0">
                <a:solidFill>
                  <a:srgbClr val="002060"/>
                </a:solidFill>
                <a:latin typeface="Lucida Sans" panose="020B0602030504020204" pitchFamily="34" charset="0"/>
              </a:rPr>
              <a:t>learn the social practices of the classroom and the school which are culturally embedded. </a:t>
            </a:r>
            <a:endParaRPr lang="en-GB" dirty="0" smtClean="0">
              <a:solidFill>
                <a:srgbClr val="002060"/>
              </a:solidFill>
              <a:latin typeface="Lucida Sans" panose="020B0602030504020204" pitchFamily="34" charset="0"/>
            </a:endParaRPr>
          </a:p>
          <a:p>
            <a:r>
              <a:rPr lang="en-GB" dirty="0" smtClean="0">
                <a:solidFill>
                  <a:srgbClr val="002060"/>
                </a:solidFill>
                <a:latin typeface="Lucida Sans" panose="020B0602030504020204" pitchFamily="34" charset="0"/>
              </a:rPr>
              <a:t>These </a:t>
            </a:r>
            <a:r>
              <a:rPr lang="en-GB" dirty="0">
                <a:solidFill>
                  <a:srgbClr val="002060"/>
                </a:solidFill>
                <a:latin typeface="Lucida Sans" panose="020B0602030504020204" pitchFamily="34" charset="0"/>
              </a:rPr>
              <a:t>are likely to be far less consistent with her home background than for the </a:t>
            </a:r>
            <a:r>
              <a:rPr lang="en-GB" dirty="0" smtClean="0">
                <a:solidFill>
                  <a:srgbClr val="002060"/>
                </a:solidFill>
                <a:latin typeface="Lucida Sans" panose="020B0602030504020204" pitchFamily="34" charset="0"/>
              </a:rPr>
              <a:t>majority </a:t>
            </a:r>
            <a:r>
              <a:rPr lang="en-GB" dirty="0">
                <a:solidFill>
                  <a:srgbClr val="002060"/>
                </a:solidFill>
                <a:latin typeface="Lucida Sans" panose="020B0602030504020204" pitchFamily="34" charset="0"/>
              </a:rPr>
              <a:t>of children. </a:t>
            </a:r>
            <a:endParaRPr lang="en-GB" dirty="0" smtClean="0">
              <a:solidFill>
                <a:srgbClr val="002060"/>
              </a:solidFill>
              <a:latin typeface="Lucida Sans" panose="020B0602030504020204" pitchFamily="34" charset="0"/>
            </a:endParaRPr>
          </a:p>
          <a:p>
            <a:pPr marL="914400" lvl="2" indent="0" algn="r">
              <a:buNone/>
            </a:pPr>
            <a:r>
              <a:rPr lang="en-GB" dirty="0" smtClean="0">
                <a:solidFill>
                  <a:srgbClr val="002060"/>
                </a:solidFill>
                <a:latin typeface="Lucida Sans" panose="020B0602030504020204" pitchFamily="34" charset="0"/>
              </a:rPr>
              <a:t>(NALDIC, 2012)</a:t>
            </a:r>
            <a:endParaRPr lang="en-GB" dirty="0">
              <a:solidFill>
                <a:srgbClr val="002060"/>
              </a:solidFill>
              <a:latin typeface="Lucida Sans" panose="020B0602030504020204" pitchFamily="34" charset="0"/>
            </a:endParaRPr>
          </a:p>
          <a:p>
            <a:endParaRPr lang="en-GB" altLang="en-US" dirty="0" smtClean="0">
              <a:solidFill>
                <a:srgbClr val="002060"/>
              </a:solidFill>
              <a:latin typeface="Lucida Sans" panose="020B0602030504020204" pitchFamily="34" charset="0"/>
            </a:endParaRPr>
          </a:p>
        </p:txBody>
      </p:sp>
    </p:spTree>
    <p:extLst>
      <p:ext uri="{BB962C8B-B14F-4D97-AF65-F5344CB8AC3E}">
        <p14:creationId xmlns:p14="http://schemas.microsoft.com/office/powerpoint/2010/main" val="21684052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Content Placeholder 4"/>
          <p:cNvPicPr>
            <a:picLocks noGrp="1" noChangeAspect="1"/>
          </p:cNvPicPr>
          <p:nvPr>
            <p:ph sz="half" idx="1"/>
          </p:nvPr>
        </p:nvPicPr>
        <p:blipFill>
          <a:blip r:embed="rId3"/>
          <a:stretch>
            <a:fillRect/>
          </a:stretch>
        </p:blipFill>
        <p:spPr>
          <a:xfrm>
            <a:off x="179512" y="75089"/>
            <a:ext cx="8712968" cy="5802183"/>
          </a:xfrm>
          <a:prstGeom prst="rect">
            <a:avLst/>
          </a:prstGeom>
        </p:spPr>
      </p:pic>
    </p:spTree>
    <p:extLst>
      <p:ext uri="{BB962C8B-B14F-4D97-AF65-F5344CB8AC3E}">
        <p14:creationId xmlns:p14="http://schemas.microsoft.com/office/powerpoint/2010/main" val="6816159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Content Placeholder 4"/>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457200" y="476672"/>
            <a:ext cx="8229600" cy="4797473"/>
          </a:xfrm>
        </p:spPr>
      </p:pic>
    </p:spTree>
    <p:extLst>
      <p:ext uri="{BB962C8B-B14F-4D97-AF65-F5344CB8AC3E}">
        <p14:creationId xmlns:p14="http://schemas.microsoft.com/office/powerpoint/2010/main" val="32700945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7" name="Content Placeholder 6"/>
          <p:cNvPicPr>
            <a:picLocks noGrp="1" noChangeAspect="1"/>
          </p:cNvPicPr>
          <p:nvPr>
            <p:ph sz="half" idx="1"/>
          </p:nvPr>
        </p:nvPicPr>
        <p:blipFill>
          <a:blip r:embed="rId4"/>
          <a:stretch>
            <a:fillRect/>
          </a:stretch>
        </p:blipFill>
        <p:spPr>
          <a:xfrm>
            <a:off x="0" y="116632"/>
            <a:ext cx="8686800" cy="5832648"/>
          </a:xfrm>
          <a:prstGeom prst="rect">
            <a:avLst/>
          </a:prstGeom>
        </p:spPr>
      </p:pic>
    </p:spTree>
    <p:extLst>
      <p:ext uri="{BB962C8B-B14F-4D97-AF65-F5344CB8AC3E}">
        <p14:creationId xmlns:p14="http://schemas.microsoft.com/office/powerpoint/2010/main" val="27575865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normAutofit fontScale="90000"/>
          </a:bodyPr>
          <a:lstStyle/>
          <a:p>
            <a:r>
              <a:rPr lang="en-GB" sz="2800" dirty="0" smtClean="0">
                <a:latin typeface="Lucida Sans" panose="020B0602030504020204" pitchFamily="34" charset="0"/>
              </a:rPr>
              <a:t>CCUHP</a:t>
            </a:r>
            <a:br>
              <a:rPr lang="en-GB" sz="2800" dirty="0" smtClean="0">
                <a:latin typeface="Lucida Sans" panose="020B0602030504020204" pitchFamily="34" charset="0"/>
              </a:rPr>
            </a:br>
            <a:r>
              <a:rPr lang="en-GB" sz="2800" dirty="0" smtClean="0">
                <a:solidFill>
                  <a:srgbClr val="002060"/>
                </a:solidFill>
                <a:latin typeface="Lucida Sans" panose="020B0602030504020204" pitchFamily="34" charset="0"/>
              </a:rPr>
              <a:t>UNCRC</a:t>
            </a:r>
            <a:endParaRPr lang="en-GB" sz="2800" dirty="0">
              <a:solidFill>
                <a:srgbClr val="002060"/>
              </a:solidFill>
              <a:latin typeface="Lucida Sans" panose="020B0602030504020204" pitchFamily="34" charset="0"/>
            </a:endParaRPr>
          </a:p>
        </p:txBody>
      </p:sp>
      <p:sp>
        <p:nvSpPr>
          <p:cNvPr id="3" name="Content Placeholder 2"/>
          <p:cNvSpPr>
            <a:spLocks noGrp="1"/>
          </p:cNvSpPr>
          <p:nvPr>
            <p:ph sz="half" idx="1"/>
          </p:nvPr>
        </p:nvSpPr>
        <p:spPr>
          <a:xfrm>
            <a:off x="179512" y="1196752"/>
            <a:ext cx="4336033" cy="4277072"/>
          </a:xfrm>
        </p:spPr>
        <p:txBody>
          <a:bodyPr>
            <a:normAutofit fontScale="47500" lnSpcReduction="20000"/>
          </a:bodyPr>
          <a:lstStyle/>
          <a:p>
            <a:r>
              <a:rPr lang="cy-GB" sz="3300" i="1" dirty="0" smtClean="0">
                <a:latin typeface="Lucida Sans" panose="020B0602030504020204" pitchFamily="34" charset="0"/>
              </a:rPr>
              <a:t>Erthygl 13 </a:t>
            </a:r>
            <a:r>
              <a:rPr lang="cy-GB" sz="3300" dirty="0">
                <a:latin typeface="Lucida Sans" panose="020B0602030504020204" pitchFamily="34" charset="0"/>
              </a:rPr>
              <a:t>– m</a:t>
            </a:r>
            <a:r>
              <a:rPr lang="cy-GB" sz="3300" dirty="0" smtClean="0">
                <a:latin typeface="Lucida Sans" panose="020B0602030504020204" pitchFamily="34" charset="0"/>
              </a:rPr>
              <a:t>ae </a:t>
            </a:r>
            <a:r>
              <a:rPr lang="cy-GB" sz="3300" dirty="0">
                <a:latin typeface="Lucida Sans" panose="020B0602030504020204" pitchFamily="34" charset="0"/>
              </a:rPr>
              <a:t>gan blant yr hawl i gael a rhannu gwybodaeth onid yw’r wybodaeth yn niweidiol iddyn nhw ac i eraill</a:t>
            </a:r>
            <a:r>
              <a:rPr lang="cy-GB" sz="3300" dirty="0" smtClean="0">
                <a:latin typeface="Lucida Sans" panose="020B0602030504020204" pitchFamily="34" charset="0"/>
              </a:rPr>
              <a:t>.</a:t>
            </a:r>
          </a:p>
          <a:p>
            <a:r>
              <a:rPr lang="cy-GB" sz="3300" i="1" dirty="0" smtClean="0">
                <a:latin typeface="Lucida Sans" panose="020B0602030504020204" pitchFamily="34" charset="0"/>
              </a:rPr>
              <a:t>Erthygl 28 </a:t>
            </a:r>
            <a:r>
              <a:rPr lang="cy-GB" sz="3300" dirty="0">
                <a:latin typeface="Lucida Sans" panose="020B0602030504020204" pitchFamily="34" charset="0"/>
              </a:rPr>
              <a:t>– </a:t>
            </a:r>
            <a:r>
              <a:rPr lang="cy-GB" sz="3300" dirty="0" smtClean="0">
                <a:latin typeface="Lucida Sans" panose="020B0602030504020204" pitchFamily="34" charset="0"/>
              </a:rPr>
              <a:t>mae </a:t>
            </a:r>
            <a:r>
              <a:rPr lang="cy-GB" sz="3300" dirty="0">
                <a:latin typeface="Lucida Sans" panose="020B0602030504020204" pitchFamily="34" charset="0"/>
              </a:rPr>
              <a:t>gan blant yr hawl i addysg. </a:t>
            </a:r>
            <a:endParaRPr lang="cy-GB" sz="3300" dirty="0" smtClean="0">
              <a:latin typeface="Lucida Sans" panose="020B0602030504020204" pitchFamily="34" charset="0"/>
            </a:endParaRPr>
          </a:p>
          <a:p>
            <a:r>
              <a:rPr lang="cy-GB" sz="3300" i="1" dirty="0" smtClean="0">
                <a:latin typeface="Lucida Sans" panose="020B0602030504020204" pitchFamily="34" charset="0"/>
              </a:rPr>
              <a:t>Erthygl 2 </a:t>
            </a:r>
            <a:r>
              <a:rPr lang="cy-GB" sz="3300" dirty="0">
                <a:latin typeface="Lucida Sans" panose="020B0602030504020204" pitchFamily="34" charset="0"/>
              </a:rPr>
              <a:t>–  </a:t>
            </a:r>
            <a:r>
              <a:rPr lang="cy-GB" sz="3300" dirty="0" smtClean="0">
                <a:latin typeface="Lucida Sans" panose="020B0602030504020204" pitchFamily="34" charset="0"/>
              </a:rPr>
              <a:t>mae’r </a:t>
            </a:r>
            <a:r>
              <a:rPr lang="cy-GB" sz="3300" dirty="0">
                <a:latin typeface="Lucida Sans" panose="020B0602030504020204" pitchFamily="34" charset="0"/>
              </a:rPr>
              <a:t>Confensiwn yn gymwys i bob un, beth bynnag </a:t>
            </a:r>
            <a:r>
              <a:rPr lang="cy-GB" sz="3300" dirty="0" err="1">
                <a:latin typeface="Lucida Sans" panose="020B0602030504020204" pitchFamily="34" charset="0"/>
              </a:rPr>
              <a:t>fo’i</a:t>
            </a:r>
            <a:r>
              <a:rPr lang="cy-GB" sz="3300" dirty="0">
                <a:latin typeface="Lucida Sans" panose="020B0602030504020204" pitchFamily="34" charset="0"/>
              </a:rPr>
              <a:t> hil, crefydd, galluoedd, beth bynnag a feddylia neu a ddywed a pha fath bynnag o deulu y daw ohono.</a:t>
            </a:r>
            <a:endParaRPr lang="en-GB" dirty="0" smtClean="0">
              <a:latin typeface="Lucida Sans" panose="020B0602030504020204" pitchFamily="34" charset="0"/>
            </a:endParaRPr>
          </a:p>
        </p:txBody>
      </p:sp>
      <p:sp>
        <p:nvSpPr>
          <p:cNvPr id="4" name="Content Placeholder 3"/>
          <p:cNvSpPr>
            <a:spLocks noGrp="1"/>
          </p:cNvSpPr>
          <p:nvPr>
            <p:ph sz="half" idx="2"/>
          </p:nvPr>
        </p:nvSpPr>
        <p:spPr>
          <a:xfrm>
            <a:off x="4648200" y="1124744"/>
            <a:ext cx="4038600" cy="4464497"/>
          </a:xfrm>
        </p:spPr>
        <p:txBody>
          <a:bodyPr>
            <a:normAutofit fontScale="47500" lnSpcReduction="20000"/>
          </a:bodyPr>
          <a:lstStyle/>
          <a:p>
            <a:r>
              <a:rPr lang="en-GB" sz="3400" i="1" dirty="0" smtClean="0">
                <a:solidFill>
                  <a:srgbClr val="002060"/>
                </a:solidFill>
                <a:latin typeface="Lucida Sans" panose="020B0602030504020204" pitchFamily="34" charset="0"/>
              </a:rPr>
              <a:t>Article 13 </a:t>
            </a:r>
            <a:r>
              <a:rPr lang="en-GB" sz="3400" dirty="0" smtClean="0">
                <a:solidFill>
                  <a:srgbClr val="002060"/>
                </a:solidFill>
                <a:latin typeface="Lucida Sans" panose="020B0602030504020204" pitchFamily="34" charset="0"/>
              </a:rPr>
              <a:t>- The </a:t>
            </a:r>
            <a:r>
              <a:rPr lang="en-GB" sz="3400" dirty="0">
                <a:solidFill>
                  <a:srgbClr val="002060"/>
                </a:solidFill>
                <a:latin typeface="Lucida Sans" panose="020B0602030504020204" pitchFamily="34" charset="0"/>
              </a:rPr>
              <a:t>child shall have the right to freedom of expression; this right shall include freedom to seek, receive and impart information and ideas of all kinds, regardless of frontiers, either orally, in writing or in print, in the form of art, or through any other media of the child's choice</a:t>
            </a:r>
            <a:r>
              <a:rPr lang="en-GB" sz="3400" dirty="0" smtClean="0">
                <a:solidFill>
                  <a:srgbClr val="002060"/>
                </a:solidFill>
                <a:latin typeface="Lucida Sans" panose="020B0602030504020204" pitchFamily="34" charset="0"/>
              </a:rPr>
              <a:t>.</a:t>
            </a:r>
          </a:p>
          <a:p>
            <a:r>
              <a:rPr lang="en-GB" sz="3400" i="1" dirty="0">
                <a:solidFill>
                  <a:srgbClr val="002060"/>
                </a:solidFill>
                <a:latin typeface="Lucida Sans" panose="020B0602030504020204" pitchFamily="34" charset="0"/>
              </a:rPr>
              <a:t>Article 28 - </a:t>
            </a:r>
            <a:r>
              <a:rPr lang="en-GB" sz="3400" dirty="0">
                <a:solidFill>
                  <a:srgbClr val="002060"/>
                </a:solidFill>
                <a:latin typeface="Lucida Sans" panose="020B0602030504020204" pitchFamily="34" charset="0"/>
              </a:rPr>
              <a:t>children and young people have the right to education no matter who they are, regardless of race, gender or disability; if they’re in detention, or if they’re a refugee</a:t>
            </a:r>
            <a:r>
              <a:rPr lang="en-GB" sz="3400" dirty="0" smtClean="0">
                <a:solidFill>
                  <a:srgbClr val="002060"/>
                </a:solidFill>
                <a:latin typeface="Lucida Sans" panose="020B0602030504020204" pitchFamily="34" charset="0"/>
              </a:rPr>
              <a:t>.</a:t>
            </a:r>
          </a:p>
          <a:p>
            <a:r>
              <a:rPr lang="en-GB" sz="3400" i="1" dirty="0">
                <a:solidFill>
                  <a:srgbClr val="002060"/>
                </a:solidFill>
                <a:latin typeface="Lucida Sans" panose="020B0602030504020204" pitchFamily="34" charset="0"/>
              </a:rPr>
              <a:t>Article </a:t>
            </a:r>
            <a:r>
              <a:rPr lang="en-GB" sz="3400" i="1" dirty="0" smtClean="0">
                <a:solidFill>
                  <a:srgbClr val="002060"/>
                </a:solidFill>
                <a:latin typeface="Lucida Sans" panose="020B0602030504020204" pitchFamily="34" charset="0"/>
              </a:rPr>
              <a:t>2 </a:t>
            </a:r>
            <a:r>
              <a:rPr lang="en-GB" sz="3400" dirty="0" smtClean="0">
                <a:solidFill>
                  <a:srgbClr val="002060"/>
                </a:solidFill>
                <a:latin typeface="Lucida Sans" panose="020B0602030504020204" pitchFamily="34" charset="0"/>
              </a:rPr>
              <a:t>- of </a:t>
            </a:r>
            <a:r>
              <a:rPr lang="en-GB" sz="3400" dirty="0">
                <a:solidFill>
                  <a:srgbClr val="002060"/>
                </a:solidFill>
                <a:latin typeface="Lucida Sans" panose="020B0602030504020204" pitchFamily="34" charset="0"/>
              </a:rPr>
              <a:t>the UNCRC says that individual children and young people shouldn't be discriminated against – direct and indirect discrimination</a:t>
            </a:r>
          </a:p>
          <a:p>
            <a:endParaRPr lang="en-GB" dirty="0"/>
          </a:p>
        </p:txBody>
      </p:sp>
    </p:spTree>
    <p:extLst>
      <p:ext uri="{BB962C8B-B14F-4D97-AF65-F5344CB8AC3E}">
        <p14:creationId xmlns:p14="http://schemas.microsoft.com/office/powerpoint/2010/main" val="14394980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smtClean="0">
                <a:latin typeface="Lucida Sans" panose="020B0602030504020204" pitchFamily="34" charset="0"/>
              </a:rPr>
              <a:t>Y </a:t>
            </a:r>
            <a:r>
              <a:rPr lang="en-GB" sz="3200" dirty="0" err="1" smtClean="0">
                <a:latin typeface="Lucida Sans" panose="020B0602030504020204" pitchFamily="34" charset="0"/>
              </a:rPr>
              <a:t>Plentyn</a:t>
            </a:r>
            <a:r>
              <a:rPr lang="en-GB" sz="3200" dirty="0" smtClean="0">
                <a:latin typeface="Lucida Sans" panose="020B0602030504020204" pitchFamily="34" charset="0"/>
              </a:rPr>
              <a:t> </a:t>
            </a:r>
            <a:r>
              <a:rPr lang="en-GB" sz="3200" dirty="0" err="1" smtClean="0">
                <a:latin typeface="Lucida Sans" panose="020B0602030504020204" pitchFamily="34" charset="0"/>
              </a:rPr>
              <a:t>Unigol</a:t>
            </a:r>
            <a:r>
              <a:rPr lang="en-GB" sz="3200" dirty="0" smtClean="0">
                <a:latin typeface="Lucida Sans" panose="020B0602030504020204" pitchFamily="34" charset="0"/>
              </a:rPr>
              <a:t/>
            </a:r>
            <a:br>
              <a:rPr lang="en-GB" sz="3200" dirty="0" smtClean="0">
                <a:latin typeface="Lucida Sans" panose="020B0602030504020204" pitchFamily="34" charset="0"/>
              </a:rPr>
            </a:br>
            <a:r>
              <a:rPr lang="en-GB" sz="3200" dirty="0" smtClean="0">
                <a:solidFill>
                  <a:srgbClr val="002060"/>
                </a:solidFill>
                <a:latin typeface="Lucida Sans" panose="020B0602030504020204" pitchFamily="34" charset="0"/>
              </a:rPr>
              <a:t>Individual Child</a:t>
            </a:r>
            <a:endParaRPr lang="en-GB" sz="3200" dirty="0">
              <a:solidFill>
                <a:srgbClr val="002060"/>
              </a:solidFill>
              <a:latin typeface="Lucida Sans" panose="020B0602030504020204" pitchFamily="34" charset="0"/>
            </a:endParaRPr>
          </a:p>
        </p:txBody>
      </p:sp>
      <p:sp>
        <p:nvSpPr>
          <p:cNvPr id="3" name="Content Placeholder 2"/>
          <p:cNvSpPr>
            <a:spLocks noGrp="1"/>
          </p:cNvSpPr>
          <p:nvPr>
            <p:ph sz="half" idx="1"/>
          </p:nvPr>
        </p:nvSpPr>
        <p:spPr/>
        <p:txBody>
          <a:bodyPr/>
          <a:lstStyle/>
          <a:p>
            <a:r>
              <a:rPr lang="en-GB" dirty="0" err="1" smtClean="0">
                <a:latin typeface="Lucida Sans" panose="020B0602030504020204" pitchFamily="34" charset="0"/>
              </a:rPr>
              <a:t>Cynhwysiant</a:t>
            </a:r>
            <a:endParaRPr lang="en-GB" dirty="0" smtClean="0">
              <a:latin typeface="Lucida Sans" panose="020B0602030504020204" pitchFamily="34" charset="0"/>
            </a:endParaRPr>
          </a:p>
          <a:p>
            <a:r>
              <a:rPr lang="en-GB" dirty="0" err="1" smtClean="0">
                <a:latin typeface="Lucida Sans" panose="020B0602030504020204" pitchFamily="34" charset="0"/>
              </a:rPr>
              <a:t>Asiantaeth</a:t>
            </a:r>
            <a:endParaRPr lang="en-GB" dirty="0" smtClean="0">
              <a:latin typeface="Lucida Sans" panose="020B0602030504020204" pitchFamily="34" charset="0"/>
            </a:endParaRPr>
          </a:p>
          <a:p>
            <a:r>
              <a:rPr lang="en-GB" dirty="0" err="1" smtClean="0">
                <a:latin typeface="Lucida Sans" panose="020B0602030504020204" pitchFamily="34" charset="0"/>
              </a:rPr>
              <a:t>Dewis</a:t>
            </a:r>
            <a:r>
              <a:rPr lang="en-GB" dirty="0" smtClean="0">
                <a:latin typeface="Lucida Sans" panose="020B0602030504020204" pitchFamily="34" charset="0"/>
              </a:rPr>
              <a:t> y plant</a:t>
            </a:r>
          </a:p>
          <a:p>
            <a:r>
              <a:rPr lang="en-GB" dirty="0" err="1" smtClean="0">
                <a:latin typeface="Lucida Sans" panose="020B0602030504020204" pitchFamily="34" charset="0"/>
              </a:rPr>
              <a:t>Gwerth</a:t>
            </a:r>
            <a:r>
              <a:rPr lang="en-GB" dirty="0" smtClean="0">
                <a:latin typeface="Lucida Sans" panose="020B0602030504020204" pitchFamily="34" charset="0"/>
              </a:rPr>
              <a:t> </a:t>
            </a:r>
            <a:r>
              <a:rPr lang="en-GB" dirty="0" err="1" smtClean="0">
                <a:latin typeface="Lucida Sans" panose="020B0602030504020204" pitchFamily="34" charset="0"/>
              </a:rPr>
              <a:t>mamiaith</a:t>
            </a:r>
            <a:r>
              <a:rPr lang="en-GB" dirty="0" smtClean="0">
                <a:latin typeface="Lucida Sans" panose="020B0602030504020204" pitchFamily="34" charset="0"/>
              </a:rPr>
              <a:t>/</a:t>
            </a:r>
            <a:r>
              <a:rPr lang="en-GB" dirty="0" err="1" smtClean="0">
                <a:latin typeface="Lucida Sans" panose="020B0602030504020204" pitchFamily="34" charset="0"/>
              </a:rPr>
              <a:t>iaith</a:t>
            </a:r>
            <a:r>
              <a:rPr lang="en-GB" dirty="0" smtClean="0">
                <a:latin typeface="Lucida Sans" panose="020B0602030504020204" pitchFamily="34" charset="0"/>
              </a:rPr>
              <a:t> y </a:t>
            </a:r>
            <a:r>
              <a:rPr lang="en-GB" dirty="0" err="1" smtClean="0">
                <a:latin typeface="Lucida Sans" panose="020B0602030504020204" pitchFamily="34" charset="0"/>
              </a:rPr>
              <a:t>cartref</a:t>
            </a:r>
            <a:r>
              <a:rPr lang="en-GB" dirty="0" smtClean="0">
                <a:latin typeface="Lucida Sans" panose="020B0602030504020204" pitchFamily="34" charset="0"/>
              </a:rPr>
              <a:t> y </a:t>
            </a:r>
            <a:r>
              <a:rPr lang="en-GB" dirty="0" err="1" smtClean="0">
                <a:latin typeface="Lucida Sans" panose="020B0602030504020204" pitchFamily="34" charset="0"/>
              </a:rPr>
              <a:t>plentyn</a:t>
            </a:r>
            <a:endParaRPr lang="en-GB" dirty="0">
              <a:latin typeface="Lucida Sans" panose="020B0602030504020204" pitchFamily="34" charset="0"/>
            </a:endParaRPr>
          </a:p>
        </p:txBody>
      </p:sp>
      <p:sp>
        <p:nvSpPr>
          <p:cNvPr id="4" name="Content Placeholder 3"/>
          <p:cNvSpPr>
            <a:spLocks noGrp="1"/>
          </p:cNvSpPr>
          <p:nvPr>
            <p:ph sz="half" idx="2"/>
          </p:nvPr>
        </p:nvSpPr>
        <p:spPr/>
        <p:txBody>
          <a:bodyPr/>
          <a:lstStyle/>
          <a:p>
            <a:r>
              <a:rPr lang="en-GB" dirty="0" smtClean="0">
                <a:solidFill>
                  <a:srgbClr val="002060"/>
                </a:solidFill>
                <a:latin typeface="Lucida Sans" panose="020B0602030504020204" pitchFamily="34" charset="0"/>
              </a:rPr>
              <a:t>Inclusion</a:t>
            </a:r>
          </a:p>
          <a:p>
            <a:r>
              <a:rPr lang="en-GB" dirty="0" smtClean="0">
                <a:solidFill>
                  <a:srgbClr val="002060"/>
                </a:solidFill>
                <a:latin typeface="Lucida Sans" panose="020B0602030504020204" pitchFamily="34" charset="0"/>
              </a:rPr>
              <a:t>Agency</a:t>
            </a:r>
          </a:p>
          <a:p>
            <a:r>
              <a:rPr lang="en-GB" dirty="0" smtClean="0">
                <a:solidFill>
                  <a:srgbClr val="002060"/>
                </a:solidFill>
                <a:latin typeface="Lucida Sans" panose="020B0602030504020204" pitchFamily="34" charset="0"/>
              </a:rPr>
              <a:t>Children’s choice</a:t>
            </a:r>
          </a:p>
          <a:p>
            <a:r>
              <a:rPr lang="en-GB" dirty="0" smtClean="0">
                <a:solidFill>
                  <a:srgbClr val="002060"/>
                </a:solidFill>
                <a:latin typeface="Lucida Sans" panose="020B0602030504020204" pitchFamily="34" charset="0"/>
              </a:rPr>
              <a:t>Value of Home Language</a:t>
            </a:r>
            <a:endParaRPr lang="en-GB"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25357040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err="1" smtClean="0">
                <a:latin typeface="Lucida Sans" panose="020B0602030504020204" pitchFamily="34" charset="0"/>
              </a:rPr>
              <a:t>Rhwystrau</a:t>
            </a:r>
            <a:r>
              <a:rPr lang="en-GB" sz="3200" dirty="0" smtClean="0">
                <a:latin typeface="Lucida Sans" panose="020B0602030504020204" pitchFamily="34" charset="0"/>
              </a:rPr>
              <a:t/>
            </a:r>
            <a:br>
              <a:rPr lang="en-GB" sz="3200" dirty="0" smtClean="0">
                <a:latin typeface="Lucida Sans" panose="020B0602030504020204" pitchFamily="34" charset="0"/>
              </a:rPr>
            </a:br>
            <a:r>
              <a:rPr lang="en-GB" sz="3200" dirty="0" smtClean="0">
                <a:solidFill>
                  <a:srgbClr val="002060"/>
                </a:solidFill>
                <a:latin typeface="Lucida Sans" panose="020B0602030504020204" pitchFamily="34" charset="0"/>
              </a:rPr>
              <a:t>Barriers</a:t>
            </a:r>
            <a:endParaRPr lang="en-GB" sz="3200" dirty="0">
              <a:solidFill>
                <a:srgbClr val="002060"/>
              </a:solidFill>
              <a:latin typeface="Lucida Sans" panose="020B0602030504020204" pitchFamily="34" charset="0"/>
            </a:endParaRPr>
          </a:p>
        </p:txBody>
      </p:sp>
      <p:sp>
        <p:nvSpPr>
          <p:cNvPr id="3" name="Content Placeholder 2"/>
          <p:cNvSpPr>
            <a:spLocks noGrp="1"/>
          </p:cNvSpPr>
          <p:nvPr>
            <p:ph sz="half" idx="1"/>
          </p:nvPr>
        </p:nvSpPr>
        <p:spPr>
          <a:xfrm>
            <a:off x="251520" y="1600201"/>
            <a:ext cx="4244280" cy="3989040"/>
          </a:xfrm>
        </p:spPr>
        <p:txBody>
          <a:bodyPr>
            <a:normAutofit fontScale="77500" lnSpcReduction="20000"/>
          </a:bodyPr>
          <a:lstStyle/>
          <a:p>
            <a:r>
              <a:rPr lang="en-GB" dirty="0" err="1" smtClean="0">
                <a:latin typeface="Lucida Sans" panose="020B0602030504020204" pitchFamily="34" charset="0"/>
              </a:rPr>
              <a:t>Gweithio’n</a:t>
            </a:r>
            <a:r>
              <a:rPr lang="en-GB" dirty="0" smtClean="0">
                <a:latin typeface="Lucida Sans" panose="020B0602030504020204" pitchFamily="34" charset="0"/>
              </a:rPr>
              <a:t> </a:t>
            </a:r>
            <a:r>
              <a:rPr lang="en-GB" dirty="0" err="1" smtClean="0">
                <a:latin typeface="Lucida Sans" panose="020B0602030504020204" pitchFamily="34" charset="0"/>
              </a:rPr>
              <a:t>agos</a:t>
            </a:r>
            <a:r>
              <a:rPr lang="en-GB" dirty="0" smtClean="0">
                <a:latin typeface="Lucida Sans" panose="020B0602030504020204" pitchFamily="34" charset="0"/>
              </a:rPr>
              <a:t> </a:t>
            </a:r>
            <a:r>
              <a:rPr lang="en-GB" dirty="0" err="1" smtClean="0">
                <a:latin typeface="Lucida Sans" panose="020B0602030504020204" pitchFamily="34" charset="0"/>
              </a:rPr>
              <a:t>gyda’r</a:t>
            </a:r>
            <a:r>
              <a:rPr lang="en-GB" dirty="0" smtClean="0">
                <a:latin typeface="Lucida Sans" panose="020B0602030504020204" pitchFamily="34" charset="0"/>
              </a:rPr>
              <a:t> </a:t>
            </a:r>
            <a:r>
              <a:rPr lang="en-GB" dirty="0" err="1" smtClean="0">
                <a:latin typeface="Lucida Sans" panose="020B0602030504020204" pitchFamily="34" charset="0"/>
              </a:rPr>
              <a:t>teulu</a:t>
            </a:r>
            <a:endParaRPr lang="en-GB" dirty="0" smtClean="0">
              <a:latin typeface="Lucida Sans" panose="020B0602030504020204" pitchFamily="34" charset="0"/>
            </a:endParaRPr>
          </a:p>
          <a:p>
            <a:r>
              <a:rPr lang="en-GB" dirty="0" err="1" smtClean="0">
                <a:latin typeface="Lucida Sans" panose="020B0602030504020204" pitchFamily="34" charset="0"/>
              </a:rPr>
              <a:t>Eu</a:t>
            </a:r>
            <a:r>
              <a:rPr lang="en-GB" dirty="0" smtClean="0">
                <a:latin typeface="Lucida Sans" panose="020B0602030504020204" pitchFamily="34" charset="0"/>
              </a:rPr>
              <a:t> </a:t>
            </a:r>
            <a:r>
              <a:rPr lang="en-GB" dirty="0" err="1" smtClean="0">
                <a:latin typeface="Lucida Sans" panose="020B0602030504020204" pitchFamily="34" charset="0"/>
              </a:rPr>
              <a:t>cynnwys</a:t>
            </a:r>
            <a:r>
              <a:rPr lang="en-GB" dirty="0" smtClean="0">
                <a:latin typeface="Lucida Sans" panose="020B0602030504020204" pitchFamily="34" charset="0"/>
              </a:rPr>
              <a:t> </a:t>
            </a:r>
            <a:r>
              <a:rPr lang="en-GB" dirty="0" err="1" smtClean="0">
                <a:latin typeface="Lucida Sans" panose="020B0602030504020204" pitchFamily="34" charset="0"/>
              </a:rPr>
              <a:t>mewn</a:t>
            </a:r>
            <a:r>
              <a:rPr lang="en-GB" dirty="0" smtClean="0">
                <a:latin typeface="Lucida Sans" panose="020B0602030504020204" pitchFamily="34" charset="0"/>
              </a:rPr>
              <a:t> </a:t>
            </a:r>
            <a:r>
              <a:rPr lang="en-GB" dirty="0" err="1" smtClean="0">
                <a:latin typeface="Lucida Sans" panose="020B0602030504020204" pitchFamily="34" charset="0"/>
              </a:rPr>
              <a:t>arferion</a:t>
            </a:r>
            <a:endParaRPr lang="en-GB" dirty="0" smtClean="0">
              <a:latin typeface="Lucida Sans" panose="020B0602030504020204" pitchFamily="34" charset="0"/>
            </a:endParaRPr>
          </a:p>
          <a:p>
            <a:r>
              <a:rPr lang="en-GB" dirty="0" err="1" smtClean="0">
                <a:latin typeface="Lucida Sans" panose="020B0602030504020204" pitchFamily="34" charset="0"/>
              </a:rPr>
              <a:t>Eu</a:t>
            </a:r>
            <a:r>
              <a:rPr lang="en-GB" dirty="0" smtClean="0">
                <a:latin typeface="Lucida Sans" panose="020B0602030504020204" pitchFamily="34" charset="0"/>
              </a:rPr>
              <a:t> </a:t>
            </a:r>
            <a:r>
              <a:rPr lang="en-GB" dirty="0" err="1" smtClean="0">
                <a:latin typeface="Lucida Sans" panose="020B0602030504020204" pitchFamily="34" charset="0"/>
              </a:rPr>
              <a:t>cynnwys</a:t>
            </a:r>
            <a:r>
              <a:rPr lang="en-GB" dirty="0" smtClean="0">
                <a:latin typeface="Lucida Sans" panose="020B0602030504020204" pitchFamily="34" charset="0"/>
              </a:rPr>
              <a:t> </a:t>
            </a:r>
            <a:r>
              <a:rPr lang="en-GB" dirty="0" err="1" smtClean="0">
                <a:latin typeface="Lucida Sans" panose="020B0602030504020204" pitchFamily="34" charset="0"/>
              </a:rPr>
              <a:t>mewn</a:t>
            </a:r>
            <a:r>
              <a:rPr lang="en-GB" dirty="0" smtClean="0">
                <a:latin typeface="Lucida Sans" panose="020B0602030504020204" pitchFamily="34" charset="0"/>
              </a:rPr>
              <a:t> </a:t>
            </a:r>
            <a:r>
              <a:rPr lang="en-GB" dirty="0" err="1" smtClean="0">
                <a:latin typeface="Lucida Sans" panose="020B0602030504020204" pitchFamily="34" charset="0"/>
              </a:rPr>
              <a:t>gweithgareddau</a:t>
            </a:r>
            <a:endParaRPr lang="en-GB" dirty="0" smtClean="0">
              <a:latin typeface="Lucida Sans" panose="020B0602030504020204" pitchFamily="34" charset="0"/>
            </a:endParaRPr>
          </a:p>
          <a:p>
            <a:r>
              <a:rPr lang="en-GB" dirty="0" err="1" smtClean="0">
                <a:latin typeface="Lucida Sans" panose="020B0602030504020204" pitchFamily="34" charset="0"/>
              </a:rPr>
              <a:t>Integreiddio</a:t>
            </a:r>
            <a:r>
              <a:rPr lang="en-GB" dirty="0" smtClean="0">
                <a:latin typeface="Lucida Sans" panose="020B0602030504020204" pitchFamily="34" charset="0"/>
              </a:rPr>
              <a:t> </a:t>
            </a:r>
            <a:r>
              <a:rPr lang="en-GB" dirty="0" err="1" smtClean="0">
                <a:latin typeface="Lucida Sans" panose="020B0602030504020204" pitchFamily="34" charset="0"/>
              </a:rPr>
              <a:t>diwylliannau</a:t>
            </a:r>
            <a:endParaRPr lang="en-GB" dirty="0" smtClean="0">
              <a:latin typeface="Lucida Sans" panose="020B0602030504020204" pitchFamily="34" charset="0"/>
            </a:endParaRPr>
          </a:p>
          <a:p>
            <a:r>
              <a:rPr lang="en-GB" dirty="0" err="1" smtClean="0">
                <a:latin typeface="Lucida Sans" panose="020B0602030504020204" pitchFamily="34" charset="0"/>
              </a:rPr>
              <a:t>Deall</a:t>
            </a:r>
            <a:r>
              <a:rPr lang="en-GB" dirty="0" smtClean="0">
                <a:latin typeface="Lucida Sans" panose="020B0602030504020204" pitchFamily="34" charset="0"/>
              </a:rPr>
              <a:t> </a:t>
            </a:r>
            <a:r>
              <a:rPr lang="en-GB" dirty="0" err="1" smtClean="0">
                <a:latin typeface="Lucida Sans" panose="020B0602030504020204" pitchFamily="34" charset="0"/>
              </a:rPr>
              <a:t>caffael</a:t>
            </a:r>
            <a:r>
              <a:rPr lang="en-GB" dirty="0" smtClean="0">
                <a:latin typeface="Lucida Sans" panose="020B0602030504020204" pitchFamily="34" charset="0"/>
              </a:rPr>
              <a:t> </a:t>
            </a:r>
            <a:r>
              <a:rPr lang="en-GB" dirty="0" err="1" smtClean="0">
                <a:latin typeface="Lucida Sans" panose="020B0602030504020204" pitchFamily="34" charset="0"/>
              </a:rPr>
              <a:t>iaith</a:t>
            </a:r>
            <a:endParaRPr lang="en-GB" dirty="0" smtClean="0">
              <a:latin typeface="Lucida Sans" panose="020B0602030504020204" pitchFamily="34" charset="0"/>
            </a:endParaRPr>
          </a:p>
          <a:p>
            <a:r>
              <a:rPr lang="en-GB" dirty="0" err="1" smtClean="0">
                <a:latin typeface="Lucida Sans" panose="020B0602030504020204" pitchFamily="34" charset="0"/>
              </a:rPr>
              <a:t>Cymdeithas</a:t>
            </a:r>
            <a:endParaRPr lang="en-GB" dirty="0" smtClean="0">
              <a:latin typeface="Lucida Sans" panose="020B0602030504020204" pitchFamily="34" charset="0"/>
            </a:endParaRPr>
          </a:p>
          <a:p>
            <a:r>
              <a:rPr lang="en-GB" dirty="0" err="1" smtClean="0">
                <a:latin typeface="Lucida Sans" panose="020B0602030504020204" pitchFamily="34" charset="0"/>
              </a:rPr>
              <a:t>Canfyddiadau</a:t>
            </a:r>
            <a:r>
              <a:rPr lang="en-GB" dirty="0" smtClean="0">
                <a:latin typeface="Lucida Sans" panose="020B0602030504020204" pitchFamily="34" charset="0"/>
              </a:rPr>
              <a:t>/Stigma/</a:t>
            </a:r>
          </a:p>
          <a:p>
            <a:pPr marL="0" indent="0">
              <a:buNone/>
            </a:pPr>
            <a:r>
              <a:rPr lang="en-GB" dirty="0">
                <a:latin typeface="Lucida Sans" panose="020B0602030504020204" pitchFamily="34" charset="0"/>
              </a:rPr>
              <a:t> </a:t>
            </a:r>
            <a:r>
              <a:rPr lang="en-GB" dirty="0" smtClean="0">
                <a:latin typeface="Lucida Sans" panose="020B0602030504020204" pitchFamily="34" charset="0"/>
              </a:rPr>
              <a:t>   </a:t>
            </a:r>
            <a:r>
              <a:rPr lang="en-GB" dirty="0" err="1" smtClean="0">
                <a:latin typeface="Lucida Sans" panose="020B0602030504020204" pitchFamily="34" charset="0"/>
              </a:rPr>
              <a:t>Agweddau</a:t>
            </a:r>
            <a:endParaRPr lang="en-GB" dirty="0" smtClean="0">
              <a:latin typeface="Lucida Sans" panose="020B0602030504020204" pitchFamily="34" charset="0"/>
            </a:endParaRPr>
          </a:p>
          <a:p>
            <a:endParaRPr lang="en-GB" dirty="0">
              <a:latin typeface="Lucida Sans" panose="020B0602030504020204" pitchFamily="34" charset="0"/>
            </a:endParaRPr>
          </a:p>
        </p:txBody>
      </p:sp>
      <p:sp>
        <p:nvSpPr>
          <p:cNvPr id="4" name="Content Placeholder 3"/>
          <p:cNvSpPr>
            <a:spLocks noGrp="1"/>
          </p:cNvSpPr>
          <p:nvPr>
            <p:ph sz="half" idx="2"/>
          </p:nvPr>
        </p:nvSpPr>
        <p:spPr/>
        <p:txBody>
          <a:bodyPr>
            <a:normAutofit fontScale="77500" lnSpcReduction="20000"/>
          </a:bodyPr>
          <a:lstStyle/>
          <a:p>
            <a:r>
              <a:rPr lang="en-GB" dirty="0" smtClean="0">
                <a:solidFill>
                  <a:srgbClr val="002060"/>
                </a:solidFill>
                <a:latin typeface="Lucida Sans" panose="020B0602030504020204" pitchFamily="34" charset="0"/>
              </a:rPr>
              <a:t>Engaging with Family</a:t>
            </a:r>
          </a:p>
          <a:p>
            <a:r>
              <a:rPr lang="en-GB" dirty="0" smtClean="0">
                <a:solidFill>
                  <a:srgbClr val="002060"/>
                </a:solidFill>
                <a:latin typeface="Lucida Sans" panose="020B0602030504020204" pitchFamily="34" charset="0"/>
              </a:rPr>
              <a:t>Inclusion in routines</a:t>
            </a:r>
          </a:p>
          <a:p>
            <a:r>
              <a:rPr lang="en-GB" dirty="0" smtClean="0">
                <a:solidFill>
                  <a:srgbClr val="002060"/>
                </a:solidFill>
                <a:latin typeface="Lucida Sans" panose="020B0602030504020204" pitchFamily="34" charset="0"/>
              </a:rPr>
              <a:t>Inclusion in activities</a:t>
            </a:r>
          </a:p>
          <a:p>
            <a:r>
              <a:rPr lang="en-GB" dirty="0" smtClean="0">
                <a:solidFill>
                  <a:srgbClr val="002060"/>
                </a:solidFill>
                <a:latin typeface="Lucida Sans" panose="020B0602030504020204" pitchFamily="34" charset="0"/>
              </a:rPr>
              <a:t>Integrating Cultures</a:t>
            </a:r>
          </a:p>
          <a:p>
            <a:r>
              <a:rPr lang="en-GB" dirty="0" smtClean="0">
                <a:solidFill>
                  <a:srgbClr val="002060"/>
                </a:solidFill>
                <a:latin typeface="Lucida Sans" panose="020B0602030504020204" pitchFamily="34" charset="0"/>
              </a:rPr>
              <a:t>Language acquisition understanding</a:t>
            </a:r>
          </a:p>
          <a:p>
            <a:r>
              <a:rPr lang="en-GB" dirty="0" smtClean="0">
                <a:solidFill>
                  <a:srgbClr val="002060"/>
                </a:solidFill>
                <a:latin typeface="Lucida Sans" panose="020B0602030504020204" pitchFamily="34" charset="0"/>
              </a:rPr>
              <a:t>Community</a:t>
            </a:r>
          </a:p>
          <a:p>
            <a:r>
              <a:rPr lang="en-GB" dirty="0" smtClean="0">
                <a:solidFill>
                  <a:srgbClr val="002060"/>
                </a:solidFill>
                <a:latin typeface="Lucida Sans" panose="020B0602030504020204" pitchFamily="34" charset="0"/>
              </a:rPr>
              <a:t>Perceptions/Stigma/ Attitudes</a:t>
            </a:r>
          </a:p>
          <a:p>
            <a:endParaRPr lang="en-GB" dirty="0"/>
          </a:p>
        </p:txBody>
      </p:sp>
    </p:spTree>
    <p:extLst>
      <p:ext uri="{BB962C8B-B14F-4D97-AF65-F5344CB8AC3E}">
        <p14:creationId xmlns:p14="http://schemas.microsoft.com/office/powerpoint/2010/main" val="33362235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smtClean="0">
                <a:latin typeface="Lucida Sans" panose="020B0602030504020204" pitchFamily="34" charset="0"/>
              </a:rPr>
              <a:t>Tasg</a:t>
            </a:r>
            <a:r>
              <a:rPr lang="en-GB" dirty="0" smtClean="0">
                <a:latin typeface="Lucida Sans" panose="020B0602030504020204" pitchFamily="34" charset="0"/>
              </a:rPr>
              <a:t>            </a:t>
            </a:r>
            <a:r>
              <a:rPr lang="en-GB" dirty="0" smtClean="0">
                <a:solidFill>
                  <a:srgbClr val="002060"/>
                </a:solidFill>
                <a:latin typeface="Lucida Sans" panose="020B0602030504020204" pitchFamily="34" charset="0"/>
              </a:rPr>
              <a:t>Task</a:t>
            </a:r>
            <a:endParaRPr lang="en-GB" dirty="0">
              <a:solidFill>
                <a:srgbClr val="002060"/>
              </a:solidFill>
              <a:latin typeface="Lucida Sans" panose="020B0602030504020204" pitchFamily="34" charset="0"/>
            </a:endParaRPr>
          </a:p>
        </p:txBody>
      </p:sp>
      <p:sp>
        <p:nvSpPr>
          <p:cNvPr id="3" name="Content Placeholder 2"/>
          <p:cNvSpPr>
            <a:spLocks noGrp="1"/>
          </p:cNvSpPr>
          <p:nvPr>
            <p:ph sz="half" idx="1"/>
          </p:nvPr>
        </p:nvSpPr>
        <p:spPr/>
        <p:txBody>
          <a:bodyPr>
            <a:normAutofit/>
          </a:bodyPr>
          <a:lstStyle/>
          <a:p>
            <a:r>
              <a:rPr lang="en-GB" dirty="0" err="1" smtClean="0">
                <a:latin typeface="Lucida Sans" panose="020B0602030504020204" pitchFamily="34" charset="0"/>
              </a:rPr>
              <a:t>Sut</a:t>
            </a:r>
            <a:r>
              <a:rPr lang="en-GB" dirty="0" smtClean="0">
                <a:latin typeface="Lucida Sans" panose="020B0602030504020204" pitchFamily="34" charset="0"/>
              </a:rPr>
              <a:t> </a:t>
            </a:r>
            <a:r>
              <a:rPr lang="en-GB" dirty="0" err="1" smtClean="0">
                <a:latin typeface="Lucida Sans" panose="020B0602030504020204" pitchFamily="34" charset="0"/>
              </a:rPr>
              <a:t>fyddai</a:t>
            </a:r>
            <a:r>
              <a:rPr lang="en-GB" dirty="0" smtClean="0">
                <a:latin typeface="Lucida Sans" panose="020B0602030504020204" pitchFamily="34" charset="0"/>
              </a:rPr>
              <a:t> </a:t>
            </a:r>
            <a:r>
              <a:rPr lang="en-GB" dirty="0" err="1" smtClean="0">
                <a:latin typeface="Lucida Sans" panose="020B0602030504020204" pitchFamily="34" charset="0"/>
              </a:rPr>
              <a:t>chi’n</a:t>
            </a:r>
            <a:r>
              <a:rPr lang="en-GB" dirty="0" smtClean="0">
                <a:latin typeface="Lucida Sans" panose="020B0602030504020204" pitchFamily="34" charset="0"/>
              </a:rPr>
              <a:t> </a:t>
            </a:r>
            <a:r>
              <a:rPr lang="en-GB" dirty="0" err="1" smtClean="0">
                <a:latin typeface="Lucida Sans" panose="020B0602030504020204" pitchFamily="34" charset="0"/>
              </a:rPr>
              <a:t>cefnogi</a:t>
            </a:r>
            <a:r>
              <a:rPr lang="en-GB" dirty="0" smtClean="0">
                <a:latin typeface="Lucida Sans" panose="020B0602030504020204" pitchFamily="34" charset="0"/>
              </a:rPr>
              <a:t> </a:t>
            </a:r>
            <a:r>
              <a:rPr lang="en-GB" dirty="0" err="1" smtClean="0">
                <a:latin typeface="Lucida Sans" panose="020B0602030504020204" pitchFamily="34" charset="0"/>
              </a:rPr>
              <a:t>plentyn</a:t>
            </a:r>
            <a:r>
              <a:rPr lang="en-GB" dirty="0" smtClean="0">
                <a:latin typeface="Lucida Sans" panose="020B0602030504020204" pitchFamily="34" charset="0"/>
              </a:rPr>
              <a:t> a SIY?</a:t>
            </a:r>
          </a:p>
          <a:p>
            <a:r>
              <a:rPr lang="en-GB" dirty="0" smtClean="0">
                <a:latin typeface="Lucida Sans" panose="020B0602030504020204" pitchFamily="34" charset="0"/>
              </a:rPr>
              <a:t>Beth </a:t>
            </a:r>
            <a:r>
              <a:rPr lang="en-GB" dirty="0" err="1" smtClean="0">
                <a:latin typeface="Lucida Sans" panose="020B0602030504020204" pitchFamily="34" charset="0"/>
              </a:rPr>
              <a:t>rydych</a:t>
            </a:r>
            <a:r>
              <a:rPr lang="en-GB" dirty="0" smtClean="0">
                <a:latin typeface="Lucida Sans" panose="020B0602030504020204" pitchFamily="34" charset="0"/>
              </a:rPr>
              <a:t> </a:t>
            </a:r>
            <a:r>
              <a:rPr lang="en-GB" dirty="0" err="1" smtClean="0">
                <a:latin typeface="Lucida Sans" panose="020B0602030504020204" pitchFamily="34" charset="0"/>
              </a:rPr>
              <a:t>chi’n</a:t>
            </a:r>
            <a:r>
              <a:rPr lang="en-GB" dirty="0" smtClean="0">
                <a:latin typeface="Lucida Sans" panose="020B0602030504020204" pitchFamily="34" charset="0"/>
              </a:rPr>
              <a:t> </a:t>
            </a:r>
            <a:r>
              <a:rPr lang="en-GB" dirty="0" err="1" smtClean="0">
                <a:latin typeface="Lucida Sans" panose="020B0602030504020204" pitchFamily="34" charset="0"/>
              </a:rPr>
              <a:t>defnyddio</a:t>
            </a:r>
            <a:r>
              <a:rPr lang="en-GB" dirty="0" smtClean="0">
                <a:latin typeface="Lucida Sans" panose="020B0602030504020204" pitchFamily="34" charset="0"/>
              </a:rPr>
              <a:t> </a:t>
            </a:r>
            <a:r>
              <a:rPr lang="en-GB" dirty="0" err="1" smtClean="0">
                <a:latin typeface="Lucida Sans" panose="020B0602030504020204" pitchFamily="34" charset="0"/>
              </a:rPr>
              <a:t>yn</a:t>
            </a:r>
            <a:r>
              <a:rPr lang="en-GB" dirty="0" smtClean="0">
                <a:latin typeface="Lucida Sans" panose="020B0602030504020204" pitchFamily="34" charset="0"/>
              </a:rPr>
              <a:t> </a:t>
            </a:r>
            <a:r>
              <a:rPr lang="en-GB" dirty="0" err="1" smtClean="0">
                <a:latin typeface="Lucida Sans" panose="020B0602030504020204" pitchFamily="34" charset="0"/>
              </a:rPr>
              <a:t>eich</a:t>
            </a:r>
            <a:r>
              <a:rPr lang="en-GB" dirty="0" smtClean="0">
                <a:latin typeface="Lucida Sans" panose="020B0602030504020204" pitchFamily="34" charset="0"/>
              </a:rPr>
              <a:t> </a:t>
            </a:r>
            <a:r>
              <a:rPr lang="en-GB" dirty="0" err="1" smtClean="0">
                <a:latin typeface="Lucida Sans" panose="020B0602030504020204" pitchFamily="34" charset="0"/>
              </a:rPr>
              <a:t>lleoliadau</a:t>
            </a:r>
            <a:r>
              <a:rPr lang="en-GB" dirty="0" smtClean="0">
                <a:latin typeface="Lucida Sans" panose="020B0602030504020204" pitchFamily="34" charset="0"/>
              </a:rPr>
              <a:t>?</a:t>
            </a:r>
            <a:endParaRPr lang="en-GB" dirty="0">
              <a:latin typeface="Lucida Sans" panose="020B0602030504020204" pitchFamily="34" charset="0"/>
            </a:endParaRPr>
          </a:p>
        </p:txBody>
      </p:sp>
      <p:sp>
        <p:nvSpPr>
          <p:cNvPr id="4" name="Content Placeholder 3"/>
          <p:cNvSpPr>
            <a:spLocks noGrp="1"/>
          </p:cNvSpPr>
          <p:nvPr>
            <p:ph sz="half" idx="2"/>
          </p:nvPr>
        </p:nvSpPr>
        <p:spPr/>
        <p:txBody>
          <a:bodyPr>
            <a:normAutofit/>
          </a:bodyPr>
          <a:lstStyle/>
          <a:p>
            <a:r>
              <a:rPr lang="en-GB" dirty="0" smtClean="0">
                <a:solidFill>
                  <a:srgbClr val="002060"/>
                </a:solidFill>
                <a:latin typeface="Lucida Sans" panose="020B0602030504020204" pitchFamily="34" charset="0"/>
              </a:rPr>
              <a:t>How would you support a child with EAL?</a:t>
            </a:r>
          </a:p>
          <a:p>
            <a:r>
              <a:rPr lang="en-GB" dirty="0" smtClean="0">
                <a:solidFill>
                  <a:srgbClr val="002060"/>
                </a:solidFill>
                <a:latin typeface="Lucida Sans" panose="020B0602030504020204" pitchFamily="34" charset="0"/>
              </a:rPr>
              <a:t>What do you use in your setting</a:t>
            </a:r>
            <a:r>
              <a:rPr lang="en-GB" dirty="0" smtClean="0"/>
              <a:t>?</a:t>
            </a:r>
          </a:p>
          <a:p>
            <a:endParaRPr lang="en-GB" dirty="0"/>
          </a:p>
        </p:txBody>
      </p:sp>
    </p:spTree>
    <p:extLst>
      <p:ext uri="{BB962C8B-B14F-4D97-AF65-F5344CB8AC3E}">
        <p14:creationId xmlns:p14="http://schemas.microsoft.com/office/powerpoint/2010/main" val="5630024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err="1" smtClean="0">
                <a:latin typeface="Lucida Sans" panose="020B0602030504020204" pitchFamily="34" charset="0"/>
              </a:rPr>
              <a:t>Adnoddau</a:t>
            </a:r>
            <a:r>
              <a:rPr lang="en-GB" sz="3200" dirty="0" smtClean="0">
                <a:latin typeface="Lucida Sans" panose="020B0602030504020204" pitchFamily="34" charset="0"/>
              </a:rPr>
              <a:t> </a:t>
            </a:r>
            <a:r>
              <a:rPr lang="en-GB" sz="3200" dirty="0" err="1" smtClean="0">
                <a:latin typeface="Lucida Sans" panose="020B0602030504020204" pitchFamily="34" charset="0"/>
              </a:rPr>
              <a:t>a’r</a:t>
            </a:r>
            <a:r>
              <a:rPr lang="en-GB" sz="3200" dirty="0" smtClean="0">
                <a:latin typeface="Lucida Sans" panose="020B0602030504020204" pitchFamily="34" charset="0"/>
              </a:rPr>
              <a:t> </a:t>
            </a:r>
            <a:r>
              <a:rPr lang="en-GB" sz="3200" dirty="0" err="1" smtClean="0">
                <a:latin typeface="Lucida Sans" panose="020B0602030504020204" pitchFamily="34" charset="0"/>
              </a:rPr>
              <a:t>Amgylchedd</a:t>
            </a:r>
            <a:r>
              <a:rPr lang="en-GB" sz="3200" dirty="0" smtClean="0">
                <a:latin typeface="Lucida Sans" panose="020B0602030504020204" pitchFamily="34" charset="0"/>
              </a:rPr>
              <a:t/>
            </a:r>
            <a:br>
              <a:rPr lang="en-GB" sz="3200" dirty="0" smtClean="0">
                <a:latin typeface="Lucida Sans" panose="020B0602030504020204" pitchFamily="34" charset="0"/>
              </a:rPr>
            </a:br>
            <a:r>
              <a:rPr lang="en-GB" sz="3200" dirty="0" smtClean="0">
                <a:solidFill>
                  <a:srgbClr val="002060"/>
                </a:solidFill>
                <a:latin typeface="Lucida Sans" panose="020B0602030504020204" pitchFamily="34" charset="0"/>
              </a:rPr>
              <a:t>Resources and the Environment</a:t>
            </a:r>
            <a:endParaRPr lang="en-GB" sz="3200" dirty="0">
              <a:solidFill>
                <a:srgbClr val="002060"/>
              </a:solidFill>
              <a:latin typeface="Lucida Sans" panose="020B0602030504020204" pitchFamily="34" charset="0"/>
            </a:endParaRPr>
          </a:p>
        </p:txBody>
      </p:sp>
      <p:sp>
        <p:nvSpPr>
          <p:cNvPr id="3" name="Content Placeholder 2"/>
          <p:cNvSpPr>
            <a:spLocks noGrp="1"/>
          </p:cNvSpPr>
          <p:nvPr>
            <p:ph sz="half" idx="1"/>
          </p:nvPr>
        </p:nvSpPr>
        <p:spPr/>
        <p:txBody>
          <a:bodyPr>
            <a:normAutofit fontScale="92500"/>
          </a:bodyPr>
          <a:lstStyle/>
          <a:p>
            <a:r>
              <a:rPr lang="en-GB" dirty="0" err="1" smtClean="0">
                <a:latin typeface="Lucida Sans" panose="020B0602030504020204" pitchFamily="34" charset="0"/>
              </a:rPr>
              <a:t>Cefnogaeth</a:t>
            </a:r>
            <a:r>
              <a:rPr lang="en-GB" dirty="0" smtClean="0">
                <a:latin typeface="Lucida Sans" panose="020B0602030504020204" pitchFamily="34" charset="0"/>
              </a:rPr>
              <a:t> </a:t>
            </a:r>
            <a:r>
              <a:rPr lang="en-GB" dirty="0" err="1" smtClean="0">
                <a:latin typeface="Lucida Sans" panose="020B0602030504020204" pitchFamily="34" charset="0"/>
              </a:rPr>
              <a:t>i</a:t>
            </a:r>
            <a:r>
              <a:rPr lang="en-GB" dirty="0" smtClean="0">
                <a:latin typeface="Lucida Sans" panose="020B0602030504020204" pitchFamily="34" charset="0"/>
              </a:rPr>
              <a:t> </a:t>
            </a:r>
            <a:r>
              <a:rPr lang="en-GB" dirty="0" err="1" smtClean="0">
                <a:latin typeface="Lucida Sans" panose="020B0602030504020204" pitchFamily="34" charset="0"/>
              </a:rPr>
              <a:t>Fyfyrwyr</a:t>
            </a:r>
            <a:endParaRPr lang="en-GB" dirty="0" smtClean="0">
              <a:latin typeface="Lucida Sans" panose="020B0602030504020204" pitchFamily="34" charset="0"/>
            </a:endParaRPr>
          </a:p>
          <a:p>
            <a:r>
              <a:rPr lang="en-GB" dirty="0" err="1" smtClean="0">
                <a:latin typeface="Lucida Sans" panose="020B0602030504020204" pitchFamily="34" charset="0"/>
              </a:rPr>
              <a:t>Cefnogaeth</a:t>
            </a:r>
            <a:r>
              <a:rPr lang="en-GB" dirty="0" smtClean="0">
                <a:latin typeface="Lucida Sans" panose="020B0602030504020204" pitchFamily="34" charset="0"/>
              </a:rPr>
              <a:t> </a:t>
            </a:r>
            <a:r>
              <a:rPr lang="en-GB" dirty="0" err="1" smtClean="0">
                <a:latin typeface="Lucida Sans" panose="020B0602030504020204" pitchFamily="34" charset="0"/>
              </a:rPr>
              <a:t>i</a:t>
            </a:r>
            <a:r>
              <a:rPr lang="en-GB" dirty="0" smtClean="0">
                <a:latin typeface="Lucida Sans" panose="020B0602030504020204" pitchFamily="34" charset="0"/>
              </a:rPr>
              <a:t> Staff</a:t>
            </a:r>
          </a:p>
          <a:p>
            <a:r>
              <a:rPr lang="en-GB" dirty="0" err="1" smtClean="0">
                <a:latin typeface="Lucida Sans" panose="020B0602030504020204" pitchFamily="34" charset="0"/>
              </a:rPr>
              <a:t>Arferion</a:t>
            </a:r>
            <a:endParaRPr lang="en-GB" dirty="0" smtClean="0">
              <a:latin typeface="Lucida Sans" panose="020B0602030504020204" pitchFamily="34" charset="0"/>
            </a:endParaRPr>
          </a:p>
          <a:p>
            <a:r>
              <a:rPr lang="en-GB" dirty="0" err="1" smtClean="0">
                <a:latin typeface="Lucida Sans" panose="020B0602030504020204" pitchFamily="34" charset="0"/>
              </a:rPr>
              <a:t>Cyfathrebu</a:t>
            </a:r>
            <a:endParaRPr lang="en-GB" dirty="0" smtClean="0">
              <a:latin typeface="Lucida Sans" panose="020B0602030504020204" pitchFamily="34" charset="0"/>
            </a:endParaRPr>
          </a:p>
          <a:p>
            <a:r>
              <a:rPr lang="en-GB" dirty="0" err="1" smtClean="0">
                <a:latin typeface="Lucida Sans" panose="020B0602030504020204" pitchFamily="34" charset="0"/>
              </a:rPr>
              <a:t>Cefnogi</a:t>
            </a:r>
            <a:r>
              <a:rPr lang="en-GB" dirty="0" smtClean="0">
                <a:latin typeface="Lucida Sans" panose="020B0602030504020204" pitchFamily="34" charset="0"/>
              </a:rPr>
              <a:t> </a:t>
            </a:r>
            <a:r>
              <a:rPr lang="en-GB" dirty="0" err="1" smtClean="0">
                <a:latin typeface="Lucida Sans" panose="020B0602030504020204" pitchFamily="34" charset="0"/>
              </a:rPr>
              <a:t>caffael</a:t>
            </a:r>
            <a:r>
              <a:rPr lang="en-GB" dirty="0" smtClean="0">
                <a:latin typeface="Lucida Sans" panose="020B0602030504020204" pitchFamily="34" charset="0"/>
              </a:rPr>
              <a:t> </a:t>
            </a:r>
            <a:r>
              <a:rPr lang="en-GB" dirty="0" err="1" smtClean="0">
                <a:latin typeface="Lucida Sans" panose="020B0602030504020204" pitchFamily="34" charset="0"/>
              </a:rPr>
              <a:t>iaith</a:t>
            </a:r>
            <a:r>
              <a:rPr lang="en-GB" dirty="0" smtClean="0">
                <a:latin typeface="Lucida Sans" panose="020B0602030504020204" pitchFamily="34" charset="0"/>
              </a:rPr>
              <a:t> – </a:t>
            </a:r>
            <a:r>
              <a:rPr lang="en-GB" dirty="0" err="1" smtClean="0">
                <a:latin typeface="Lucida Sans" panose="020B0602030504020204" pitchFamily="34" charset="0"/>
              </a:rPr>
              <a:t>modelu</a:t>
            </a:r>
            <a:r>
              <a:rPr lang="en-GB" dirty="0" smtClean="0">
                <a:latin typeface="Lucida Sans" panose="020B0602030504020204" pitchFamily="34" charset="0"/>
              </a:rPr>
              <a:t>, </a:t>
            </a:r>
            <a:r>
              <a:rPr lang="en-GB" dirty="0" err="1" smtClean="0">
                <a:latin typeface="Lucida Sans" panose="020B0602030504020204" pitchFamily="34" charset="0"/>
              </a:rPr>
              <a:t>ailadrodd</a:t>
            </a:r>
            <a:endParaRPr lang="en-GB" dirty="0">
              <a:latin typeface="Lucida Sans" panose="020B0602030504020204" pitchFamily="34" charset="0"/>
            </a:endParaRPr>
          </a:p>
        </p:txBody>
      </p:sp>
      <p:sp>
        <p:nvSpPr>
          <p:cNvPr id="4" name="Content Placeholder 3"/>
          <p:cNvSpPr>
            <a:spLocks noGrp="1"/>
          </p:cNvSpPr>
          <p:nvPr>
            <p:ph sz="half" idx="2"/>
          </p:nvPr>
        </p:nvSpPr>
        <p:spPr/>
        <p:txBody>
          <a:bodyPr>
            <a:normAutofit fontScale="92500"/>
          </a:bodyPr>
          <a:lstStyle/>
          <a:p>
            <a:r>
              <a:rPr lang="en-GB" dirty="0" smtClean="0">
                <a:solidFill>
                  <a:srgbClr val="002060"/>
                </a:solidFill>
                <a:latin typeface="Lucida Sans" panose="020B0602030504020204" pitchFamily="34" charset="0"/>
              </a:rPr>
              <a:t>Support for Students</a:t>
            </a:r>
          </a:p>
          <a:p>
            <a:r>
              <a:rPr lang="en-GB" dirty="0" smtClean="0">
                <a:solidFill>
                  <a:srgbClr val="002060"/>
                </a:solidFill>
                <a:latin typeface="Lucida Sans" panose="020B0602030504020204" pitchFamily="34" charset="0"/>
              </a:rPr>
              <a:t>Support for Staff</a:t>
            </a:r>
          </a:p>
          <a:p>
            <a:r>
              <a:rPr lang="en-GB" dirty="0" smtClean="0">
                <a:solidFill>
                  <a:srgbClr val="002060"/>
                </a:solidFill>
                <a:latin typeface="Lucida Sans" panose="020B0602030504020204" pitchFamily="34" charset="0"/>
              </a:rPr>
              <a:t>Routines</a:t>
            </a:r>
          </a:p>
          <a:p>
            <a:r>
              <a:rPr lang="en-GB" dirty="0" smtClean="0">
                <a:solidFill>
                  <a:srgbClr val="002060"/>
                </a:solidFill>
                <a:latin typeface="Lucida Sans" panose="020B0602030504020204" pitchFamily="34" charset="0"/>
              </a:rPr>
              <a:t>Communication</a:t>
            </a:r>
          </a:p>
          <a:p>
            <a:r>
              <a:rPr lang="en-GB" dirty="0" smtClean="0">
                <a:solidFill>
                  <a:srgbClr val="002060"/>
                </a:solidFill>
                <a:latin typeface="Lucida Sans" panose="020B0602030504020204" pitchFamily="34" charset="0"/>
              </a:rPr>
              <a:t>Supporting language acquisition – modelling, repetition</a:t>
            </a:r>
          </a:p>
        </p:txBody>
      </p:sp>
    </p:spTree>
    <p:extLst>
      <p:ext uri="{BB962C8B-B14F-4D97-AF65-F5344CB8AC3E}">
        <p14:creationId xmlns:p14="http://schemas.microsoft.com/office/powerpoint/2010/main" val="37382997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err="1" smtClean="0">
                <a:latin typeface="Lucida Sans" panose="020B0602030504020204" pitchFamily="34" charset="0"/>
              </a:rPr>
              <a:t>Gweithio</a:t>
            </a:r>
            <a:r>
              <a:rPr lang="en-GB" sz="3200" dirty="0" smtClean="0">
                <a:latin typeface="Lucida Sans" panose="020B0602030504020204" pitchFamily="34" charset="0"/>
              </a:rPr>
              <a:t> </a:t>
            </a:r>
            <a:r>
              <a:rPr lang="en-GB" sz="3200" dirty="0" err="1" smtClean="0">
                <a:latin typeface="Lucida Sans" panose="020B0602030504020204" pitchFamily="34" charset="0"/>
              </a:rPr>
              <a:t>gyda</a:t>
            </a:r>
            <a:r>
              <a:rPr lang="en-GB" sz="3200" dirty="0" smtClean="0">
                <a:latin typeface="Lucida Sans" panose="020B0602030504020204" pitchFamily="34" charset="0"/>
              </a:rPr>
              <a:t> </a:t>
            </a:r>
            <a:r>
              <a:rPr lang="en-GB" sz="3200" dirty="0" err="1" smtClean="0">
                <a:latin typeface="Lucida Sans" panose="020B0602030504020204" pitchFamily="34" charset="0"/>
              </a:rPr>
              <a:t>Theuluoedd</a:t>
            </a:r>
            <a:r>
              <a:rPr lang="en-GB" sz="3200" dirty="0" smtClean="0">
                <a:latin typeface="Lucida Sans" panose="020B0602030504020204" pitchFamily="34" charset="0"/>
              </a:rPr>
              <a:t/>
            </a:r>
            <a:br>
              <a:rPr lang="en-GB" sz="3200" dirty="0" smtClean="0">
                <a:latin typeface="Lucida Sans" panose="020B0602030504020204" pitchFamily="34" charset="0"/>
              </a:rPr>
            </a:br>
            <a:r>
              <a:rPr lang="en-GB" sz="3200" dirty="0" smtClean="0">
                <a:solidFill>
                  <a:srgbClr val="002060"/>
                </a:solidFill>
                <a:latin typeface="Lucida Sans" panose="020B0602030504020204" pitchFamily="34" charset="0"/>
              </a:rPr>
              <a:t>Working with Families</a:t>
            </a:r>
            <a:endParaRPr lang="en-GB" sz="3200" dirty="0">
              <a:solidFill>
                <a:srgbClr val="002060"/>
              </a:solidFill>
              <a:latin typeface="Lucida Sans" panose="020B0602030504020204" pitchFamily="34" charset="0"/>
            </a:endParaRPr>
          </a:p>
        </p:txBody>
      </p:sp>
      <p:sp>
        <p:nvSpPr>
          <p:cNvPr id="3" name="Content Placeholder 2"/>
          <p:cNvSpPr>
            <a:spLocks noGrp="1"/>
          </p:cNvSpPr>
          <p:nvPr>
            <p:ph sz="half" idx="1"/>
          </p:nvPr>
        </p:nvSpPr>
        <p:spPr/>
        <p:txBody>
          <a:bodyPr/>
          <a:lstStyle/>
          <a:p>
            <a:r>
              <a:rPr lang="cy-GB" dirty="0" smtClean="0">
                <a:latin typeface="Lucida Sans" panose="020B0602030504020204" pitchFamily="34" charset="0"/>
              </a:rPr>
              <a:t>Cyfathrebu</a:t>
            </a:r>
          </a:p>
          <a:p>
            <a:r>
              <a:rPr lang="cy-GB" dirty="0" smtClean="0">
                <a:latin typeface="Lucida Sans" panose="020B0602030504020204" pitchFamily="34" charset="0"/>
              </a:rPr>
              <a:t>Caniatâd</a:t>
            </a:r>
          </a:p>
          <a:p>
            <a:r>
              <a:rPr lang="cy-GB" dirty="0" smtClean="0">
                <a:latin typeface="Lucida Sans" panose="020B0602030504020204" pitchFamily="34" charset="0"/>
              </a:rPr>
              <a:t>Ymrwymiad</a:t>
            </a:r>
          </a:p>
          <a:p>
            <a:r>
              <a:rPr lang="cy-GB" dirty="0" smtClean="0">
                <a:latin typeface="Lucida Sans" panose="020B0602030504020204" pitchFamily="34" charset="0"/>
              </a:rPr>
              <a:t>Cefnogaeth</a:t>
            </a:r>
            <a:endParaRPr lang="cy-GB" dirty="0">
              <a:latin typeface="Lucida Sans" panose="020B0602030504020204" pitchFamily="34" charset="0"/>
            </a:endParaRPr>
          </a:p>
        </p:txBody>
      </p:sp>
      <p:sp>
        <p:nvSpPr>
          <p:cNvPr id="4" name="Content Placeholder 3"/>
          <p:cNvSpPr>
            <a:spLocks noGrp="1"/>
          </p:cNvSpPr>
          <p:nvPr>
            <p:ph sz="half" idx="2"/>
          </p:nvPr>
        </p:nvSpPr>
        <p:spPr/>
        <p:txBody>
          <a:bodyPr/>
          <a:lstStyle/>
          <a:p>
            <a:r>
              <a:rPr lang="en-GB" dirty="0" smtClean="0">
                <a:solidFill>
                  <a:srgbClr val="002060"/>
                </a:solidFill>
                <a:latin typeface="Lucida Sans" panose="020B0602030504020204" pitchFamily="34" charset="0"/>
              </a:rPr>
              <a:t>Communication</a:t>
            </a:r>
          </a:p>
          <a:p>
            <a:r>
              <a:rPr lang="en-GB" dirty="0" smtClean="0">
                <a:solidFill>
                  <a:srgbClr val="002060"/>
                </a:solidFill>
                <a:latin typeface="Lucida Sans" panose="020B0602030504020204" pitchFamily="34" charset="0"/>
              </a:rPr>
              <a:t>Consent</a:t>
            </a:r>
          </a:p>
          <a:p>
            <a:r>
              <a:rPr lang="en-GB" dirty="0" smtClean="0">
                <a:solidFill>
                  <a:srgbClr val="002060"/>
                </a:solidFill>
                <a:latin typeface="Lucida Sans" panose="020B0602030504020204" pitchFamily="34" charset="0"/>
              </a:rPr>
              <a:t>Engagement</a:t>
            </a:r>
          </a:p>
          <a:p>
            <a:r>
              <a:rPr lang="en-GB" dirty="0" smtClean="0">
                <a:solidFill>
                  <a:srgbClr val="002060"/>
                </a:solidFill>
                <a:latin typeface="Lucida Sans" panose="020B0602030504020204" pitchFamily="34" charset="0"/>
              </a:rPr>
              <a:t>Support</a:t>
            </a:r>
            <a:endParaRPr lang="en-GB"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35594417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err="1" smtClean="0">
                <a:latin typeface="Lucida Sans" panose="020B0602030504020204" pitchFamily="34" charset="0"/>
              </a:rPr>
              <a:t>Gwaith</a:t>
            </a:r>
            <a:r>
              <a:rPr lang="en-GB" sz="2800" dirty="0" smtClean="0">
                <a:latin typeface="Lucida Sans" panose="020B0602030504020204" pitchFamily="34" charset="0"/>
              </a:rPr>
              <a:t> </a:t>
            </a:r>
            <a:r>
              <a:rPr lang="en-GB" sz="2800" dirty="0" err="1" smtClean="0">
                <a:latin typeface="Lucida Sans" panose="020B0602030504020204" pitchFamily="34" charset="0"/>
              </a:rPr>
              <a:t>Amlasiantaethol</a:t>
            </a:r>
            <a:r>
              <a:rPr lang="en-GB" sz="2800" dirty="0" smtClean="0">
                <a:latin typeface="Lucida Sans" panose="020B0602030504020204" pitchFamily="34" charset="0"/>
              </a:rPr>
              <a:t/>
            </a:r>
            <a:br>
              <a:rPr lang="en-GB" sz="2800" dirty="0" smtClean="0">
                <a:latin typeface="Lucida Sans" panose="020B0602030504020204" pitchFamily="34" charset="0"/>
              </a:rPr>
            </a:br>
            <a:r>
              <a:rPr lang="en-GB" sz="2800" dirty="0" smtClean="0">
                <a:solidFill>
                  <a:srgbClr val="002060"/>
                </a:solidFill>
                <a:latin typeface="Lucida Sans" panose="020B0602030504020204" pitchFamily="34" charset="0"/>
              </a:rPr>
              <a:t>Multiagency Working</a:t>
            </a:r>
            <a:endParaRPr lang="en-GB" sz="2800" dirty="0">
              <a:solidFill>
                <a:srgbClr val="002060"/>
              </a:solidFill>
              <a:latin typeface="Lucida Sans" panose="020B0602030504020204" pitchFamily="34" charset="0"/>
            </a:endParaRPr>
          </a:p>
        </p:txBody>
      </p:sp>
      <p:sp>
        <p:nvSpPr>
          <p:cNvPr id="3" name="Content Placeholder 2"/>
          <p:cNvSpPr>
            <a:spLocks noGrp="1"/>
          </p:cNvSpPr>
          <p:nvPr>
            <p:ph sz="half" idx="1"/>
          </p:nvPr>
        </p:nvSpPr>
        <p:spPr/>
        <p:txBody>
          <a:bodyPr/>
          <a:lstStyle/>
          <a:p>
            <a:r>
              <a:rPr lang="en-GB" dirty="0" err="1" smtClean="0">
                <a:latin typeface="Lucida Sans" panose="020B0602030504020204" pitchFamily="34" charset="0"/>
              </a:rPr>
              <a:t>Ymwelwyr</a:t>
            </a:r>
            <a:r>
              <a:rPr lang="en-GB" dirty="0" smtClean="0">
                <a:latin typeface="Lucida Sans" panose="020B0602030504020204" pitchFamily="34" charset="0"/>
              </a:rPr>
              <a:t> </a:t>
            </a:r>
            <a:r>
              <a:rPr lang="en-GB" dirty="0" err="1" smtClean="0">
                <a:latin typeface="Lucida Sans" panose="020B0602030504020204" pitchFamily="34" charset="0"/>
              </a:rPr>
              <a:t>Iechyd</a:t>
            </a:r>
            <a:r>
              <a:rPr lang="en-GB" dirty="0" smtClean="0">
                <a:latin typeface="Lucida Sans" panose="020B0602030504020204" pitchFamily="34" charset="0"/>
              </a:rPr>
              <a:t> – </a:t>
            </a:r>
            <a:r>
              <a:rPr lang="en-GB" dirty="0" err="1" smtClean="0">
                <a:latin typeface="Lucida Sans" panose="020B0602030504020204" pitchFamily="34" charset="0"/>
              </a:rPr>
              <a:t>Cyswllt</a:t>
            </a:r>
            <a:r>
              <a:rPr lang="en-GB" dirty="0" smtClean="0">
                <a:latin typeface="Lucida Sans" panose="020B0602030504020204" pitchFamily="34" charset="0"/>
              </a:rPr>
              <a:t> </a:t>
            </a:r>
            <a:r>
              <a:rPr lang="en-GB" dirty="0" err="1" smtClean="0">
                <a:latin typeface="Lucida Sans" panose="020B0602030504020204" pitchFamily="34" charset="0"/>
              </a:rPr>
              <a:t>Iaith</a:t>
            </a:r>
            <a:endParaRPr lang="en-GB" dirty="0" smtClean="0">
              <a:latin typeface="Lucida Sans" panose="020B0602030504020204" pitchFamily="34" charset="0"/>
            </a:endParaRPr>
          </a:p>
          <a:p>
            <a:r>
              <a:rPr lang="en-GB" i="1" dirty="0" smtClean="0">
                <a:latin typeface="Lucida Sans" panose="020B0602030504020204" pitchFamily="34" charset="0"/>
              </a:rPr>
              <a:t>‘EMLAS’</a:t>
            </a:r>
          </a:p>
          <a:p>
            <a:r>
              <a:rPr lang="en-GB" dirty="0" err="1" smtClean="0">
                <a:latin typeface="Lucida Sans" panose="020B0602030504020204" pitchFamily="34" charset="0"/>
              </a:rPr>
              <a:t>Cysylltiadau</a:t>
            </a:r>
            <a:r>
              <a:rPr lang="en-GB" dirty="0" smtClean="0">
                <a:latin typeface="Lucida Sans" panose="020B0602030504020204" pitchFamily="34" charset="0"/>
              </a:rPr>
              <a:t> </a:t>
            </a:r>
            <a:r>
              <a:rPr lang="en-GB" dirty="0" err="1" smtClean="0">
                <a:latin typeface="Lucida Sans" panose="020B0602030504020204" pitchFamily="34" charset="0"/>
              </a:rPr>
              <a:t>Cymdeithasol</a:t>
            </a:r>
            <a:endParaRPr lang="en-GB" dirty="0" smtClean="0">
              <a:latin typeface="Lucida Sans" panose="020B0602030504020204" pitchFamily="34" charset="0"/>
            </a:endParaRPr>
          </a:p>
          <a:p>
            <a:r>
              <a:rPr lang="en-GB" dirty="0" smtClean="0">
                <a:latin typeface="Lucida Sans" panose="020B0602030504020204" pitchFamily="34" charset="0"/>
              </a:rPr>
              <a:t>Staff </a:t>
            </a:r>
            <a:r>
              <a:rPr lang="en-GB" dirty="0" err="1" smtClean="0">
                <a:latin typeface="Lucida Sans" panose="020B0602030504020204" pitchFamily="34" charset="0"/>
              </a:rPr>
              <a:t>cefnogol</a:t>
            </a:r>
            <a:endParaRPr lang="en-GB" dirty="0" smtClean="0">
              <a:latin typeface="Lucida Sans" panose="020B0602030504020204" pitchFamily="34" charset="0"/>
            </a:endParaRPr>
          </a:p>
          <a:p>
            <a:r>
              <a:rPr lang="en-GB" dirty="0" err="1" smtClean="0">
                <a:latin typeface="Lucida Sans" panose="020B0602030504020204" pitchFamily="34" charset="0"/>
              </a:rPr>
              <a:t>Technoleg</a:t>
            </a:r>
            <a:r>
              <a:rPr lang="en-GB" dirty="0" smtClean="0">
                <a:latin typeface="Lucida Sans" panose="020B0602030504020204" pitchFamily="34" charset="0"/>
              </a:rPr>
              <a:t> </a:t>
            </a:r>
            <a:r>
              <a:rPr lang="en-GB" dirty="0" err="1" smtClean="0">
                <a:latin typeface="Lucida Sans" panose="020B0602030504020204" pitchFamily="34" charset="0"/>
              </a:rPr>
              <a:t>e.e</a:t>
            </a:r>
            <a:r>
              <a:rPr lang="en-GB" dirty="0" smtClean="0">
                <a:latin typeface="Lucida Sans" panose="020B0602030504020204" pitchFamily="34" charset="0"/>
              </a:rPr>
              <a:t>. ‘</a:t>
            </a:r>
            <a:r>
              <a:rPr lang="en-GB" i="1" dirty="0" err="1" smtClean="0">
                <a:latin typeface="Lucida Sans" panose="020B0602030504020204" pitchFamily="34" charset="0"/>
              </a:rPr>
              <a:t>iTranslate</a:t>
            </a:r>
            <a:r>
              <a:rPr lang="en-GB" i="1" dirty="0" smtClean="0">
                <a:latin typeface="Lucida Sans" panose="020B0602030504020204" pitchFamily="34" charset="0"/>
              </a:rPr>
              <a:t>’</a:t>
            </a:r>
            <a:endParaRPr lang="en-GB" i="1" dirty="0">
              <a:latin typeface="Lucida Sans" panose="020B0602030504020204" pitchFamily="34" charset="0"/>
            </a:endParaRPr>
          </a:p>
        </p:txBody>
      </p:sp>
      <p:sp>
        <p:nvSpPr>
          <p:cNvPr id="4" name="Content Placeholder 3"/>
          <p:cNvSpPr>
            <a:spLocks noGrp="1"/>
          </p:cNvSpPr>
          <p:nvPr>
            <p:ph sz="half" idx="2"/>
          </p:nvPr>
        </p:nvSpPr>
        <p:spPr/>
        <p:txBody>
          <a:bodyPr/>
          <a:lstStyle/>
          <a:p>
            <a:r>
              <a:rPr lang="en-GB" dirty="0" smtClean="0">
                <a:solidFill>
                  <a:srgbClr val="002060"/>
                </a:solidFill>
                <a:latin typeface="Lucida Sans" panose="020B0602030504020204" pitchFamily="34" charset="0"/>
              </a:rPr>
              <a:t>Health Visitors – Language Link</a:t>
            </a:r>
          </a:p>
          <a:p>
            <a:r>
              <a:rPr lang="en-GB" dirty="0" smtClean="0">
                <a:solidFill>
                  <a:srgbClr val="002060"/>
                </a:solidFill>
                <a:latin typeface="Lucida Sans" panose="020B0602030504020204" pitchFamily="34" charset="0"/>
              </a:rPr>
              <a:t>EMLAS</a:t>
            </a:r>
          </a:p>
          <a:p>
            <a:r>
              <a:rPr lang="en-GB" dirty="0" smtClean="0">
                <a:solidFill>
                  <a:srgbClr val="002060"/>
                </a:solidFill>
                <a:latin typeface="Lucida Sans" panose="020B0602030504020204" pitchFamily="34" charset="0"/>
              </a:rPr>
              <a:t>Community Links </a:t>
            </a:r>
          </a:p>
          <a:p>
            <a:r>
              <a:rPr lang="en-GB" dirty="0" smtClean="0">
                <a:solidFill>
                  <a:srgbClr val="002060"/>
                </a:solidFill>
                <a:latin typeface="Lucida Sans" panose="020B0602030504020204" pitchFamily="34" charset="0"/>
              </a:rPr>
              <a:t>Support staff</a:t>
            </a:r>
          </a:p>
          <a:p>
            <a:r>
              <a:rPr lang="en-GB" dirty="0" smtClean="0">
                <a:solidFill>
                  <a:srgbClr val="002060"/>
                </a:solidFill>
                <a:latin typeface="Lucida Sans" panose="020B0602030504020204" pitchFamily="34" charset="0"/>
              </a:rPr>
              <a:t>Technology e.g. </a:t>
            </a:r>
            <a:r>
              <a:rPr lang="en-GB" dirty="0" err="1" smtClean="0">
                <a:solidFill>
                  <a:srgbClr val="002060"/>
                </a:solidFill>
                <a:latin typeface="Lucida Sans" panose="020B0602030504020204" pitchFamily="34" charset="0"/>
              </a:rPr>
              <a:t>iTranslate</a:t>
            </a:r>
            <a:endParaRPr lang="en-GB"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24789903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iTranslate</a:t>
            </a:r>
            <a:endParaRPr lang="en-GB" dirty="0"/>
          </a:p>
        </p:txBody>
      </p:sp>
      <p:pic>
        <p:nvPicPr>
          <p:cNvPr id="5" name="Content Placeholder 4"/>
          <p:cNvPicPr>
            <a:picLocks noGrp="1" noChangeAspect="1"/>
          </p:cNvPicPr>
          <p:nvPr>
            <p:ph sz="half" idx="1"/>
          </p:nvPr>
        </p:nvPicPr>
        <p:blipFill>
          <a:blip r:embed="rId3"/>
          <a:stretch>
            <a:fillRect/>
          </a:stretch>
        </p:blipFill>
        <p:spPr>
          <a:xfrm>
            <a:off x="107504" y="116632"/>
            <a:ext cx="8928992" cy="5534365"/>
          </a:xfrm>
          <a:prstGeom prst="rect">
            <a:avLst/>
          </a:prstGeom>
        </p:spPr>
      </p:pic>
    </p:spTree>
    <p:extLst>
      <p:ext uri="{BB962C8B-B14F-4D97-AF65-F5344CB8AC3E}">
        <p14:creationId xmlns:p14="http://schemas.microsoft.com/office/powerpoint/2010/main" val="7635285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normAutofit fontScale="90000"/>
          </a:bodyPr>
          <a:lstStyle/>
          <a:p>
            <a:r>
              <a:rPr lang="en-GB" altLang="en-US" dirty="0" smtClean="0"/>
              <a:t> </a:t>
            </a:r>
            <a:r>
              <a:rPr lang="en-GB" altLang="en-US" sz="3200" dirty="0" err="1" smtClean="0">
                <a:latin typeface="Lucida Sans" panose="020B0602030504020204" pitchFamily="34" charset="0"/>
              </a:rPr>
              <a:t>Cyfeiriadau</a:t>
            </a:r>
            <a:r>
              <a:rPr lang="en-GB" altLang="en-US" sz="3200" dirty="0" smtClean="0">
                <a:latin typeface="Lucida Sans" panose="020B0602030504020204" pitchFamily="34" charset="0"/>
              </a:rPr>
              <a:t/>
            </a:r>
            <a:br>
              <a:rPr lang="en-GB" altLang="en-US" sz="3200" dirty="0" smtClean="0">
                <a:latin typeface="Lucida Sans" panose="020B0602030504020204" pitchFamily="34" charset="0"/>
              </a:rPr>
            </a:br>
            <a:r>
              <a:rPr lang="en-GB" altLang="en-US" sz="3200" dirty="0" smtClean="0">
                <a:solidFill>
                  <a:srgbClr val="002060"/>
                </a:solidFill>
                <a:latin typeface="Lucida Sans" panose="020B0602030504020204" pitchFamily="34" charset="0"/>
              </a:rPr>
              <a:t>References</a:t>
            </a:r>
          </a:p>
        </p:txBody>
      </p:sp>
      <p:sp>
        <p:nvSpPr>
          <p:cNvPr id="2" name="Content Placeholder 1"/>
          <p:cNvSpPr>
            <a:spLocks noGrp="1"/>
          </p:cNvSpPr>
          <p:nvPr>
            <p:ph idx="1"/>
          </p:nvPr>
        </p:nvSpPr>
        <p:spPr/>
        <p:txBody>
          <a:bodyPr>
            <a:normAutofit fontScale="92500" lnSpcReduction="10000"/>
          </a:bodyPr>
          <a:lstStyle/>
          <a:p>
            <a:endParaRPr lang="en-GB" sz="1800" dirty="0" smtClean="0">
              <a:latin typeface="Lucida Sans" panose="020B0602030504020204" pitchFamily="34" charset="0"/>
            </a:endParaRPr>
          </a:p>
          <a:p>
            <a:pPr marL="0" indent="0">
              <a:buNone/>
            </a:pPr>
            <a:r>
              <a:rPr lang="en-GB" sz="1800" dirty="0" smtClean="0">
                <a:latin typeface="Lucida Sans" panose="020B0602030504020204" pitchFamily="34" charset="0"/>
              </a:rPr>
              <a:t>Davies, N. (2012) ‘</a:t>
            </a:r>
            <a:r>
              <a:rPr lang="en-GB" sz="1800" dirty="0">
                <a:latin typeface="Lucida Sans" panose="020B0602030504020204" pitchFamily="34" charset="0"/>
              </a:rPr>
              <a:t>The EAL learner's </a:t>
            </a:r>
            <a:r>
              <a:rPr lang="en-GB" sz="1800" dirty="0" smtClean="0">
                <a:latin typeface="Lucida Sans" panose="020B0602030504020204" pitchFamily="34" charset="0"/>
              </a:rPr>
              <a:t>task’ Available online: </a:t>
            </a:r>
            <a:r>
              <a:rPr lang="en-GB" sz="1800" dirty="0" smtClean="0">
                <a:latin typeface="Lucida Sans" panose="020B0602030504020204" pitchFamily="34" charset="0"/>
                <a:hlinkClick r:id="rId3"/>
              </a:rPr>
              <a:t>https</a:t>
            </a:r>
            <a:r>
              <a:rPr lang="en-GB" sz="1800" dirty="0">
                <a:latin typeface="Lucida Sans" panose="020B0602030504020204" pitchFamily="34" charset="0"/>
                <a:hlinkClick r:id="rId3"/>
              </a:rPr>
              <a:t>://www.naldic.org.uk/eal-teaching-and-learning/outline-guidance/task</a:t>
            </a:r>
            <a:r>
              <a:rPr lang="en-GB" sz="1800" dirty="0" smtClean="0">
                <a:latin typeface="Lucida Sans" panose="020B0602030504020204" pitchFamily="34" charset="0"/>
                <a:hlinkClick r:id="rId3"/>
              </a:rPr>
              <a:t>/</a:t>
            </a:r>
            <a:r>
              <a:rPr lang="en-GB" sz="1800" dirty="0" smtClean="0">
                <a:latin typeface="Lucida Sans" panose="020B0602030504020204" pitchFamily="34" charset="0"/>
              </a:rPr>
              <a:t> </a:t>
            </a:r>
            <a:r>
              <a:rPr lang="en-GB" sz="1800" dirty="0">
                <a:latin typeface="Lucida Sans" panose="020B0602030504020204" pitchFamily="34" charset="0"/>
              </a:rPr>
              <a:t>[</a:t>
            </a:r>
            <a:r>
              <a:rPr lang="en-GB" sz="1800" dirty="0" smtClean="0">
                <a:latin typeface="Lucida Sans" panose="020B0602030504020204" pitchFamily="34" charset="0"/>
              </a:rPr>
              <a:t>Accessed on 2</a:t>
            </a:r>
            <a:r>
              <a:rPr lang="en-GB" sz="1800" baseline="30000" dirty="0" smtClean="0">
                <a:latin typeface="Lucida Sans" panose="020B0602030504020204" pitchFamily="34" charset="0"/>
              </a:rPr>
              <a:t>nd</a:t>
            </a:r>
            <a:r>
              <a:rPr lang="en-GB" sz="1800" dirty="0" smtClean="0">
                <a:latin typeface="Lucida Sans" panose="020B0602030504020204" pitchFamily="34" charset="0"/>
              </a:rPr>
              <a:t> March 2017]</a:t>
            </a:r>
          </a:p>
          <a:p>
            <a:pPr marL="0" indent="0">
              <a:buNone/>
            </a:pPr>
            <a:r>
              <a:rPr lang="en-GB" sz="1800" dirty="0" err="1" smtClean="0">
                <a:latin typeface="Lucida Sans" panose="020B0602030504020204" pitchFamily="34" charset="0"/>
              </a:rPr>
              <a:t>Demie</a:t>
            </a:r>
            <a:r>
              <a:rPr lang="en-GB" sz="1800" dirty="0" smtClean="0">
                <a:latin typeface="Lucida Sans" panose="020B0602030504020204" pitchFamily="34" charset="0"/>
              </a:rPr>
              <a:t>, F. and Strand, S. (2006) ‘</a:t>
            </a:r>
            <a:r>
              <a:rPr lang="en-GB" sz="1800" dirty="0" smtClean="0">
                <a:solidFill>
                  <a:srgbClr val="292526"/>
                </a:solidFill>
                <a:latin typeface="Lucida Sans" panose="020B0602030504020204" pitchFamily="34" charset="0"/>
              </a:rPr>
              <a:t>English </a:t>
            </a:r>
            <a:r>
              <a:rPr lang="en-GB" sz="1800" dirty="0">
                <a:solidFill>
                  <a:srgbClr val="292526"/>
                </a:solidFill>
                <a:latin typeface="Lucida Sans" panose="020B0602030504020204" pitchFamily="34" charset="0"/>
              </a:rPr>
              <a:t>language acquisition </a:t>
            </a:r>
            <a:r>
              <a:rPr lang="en-GB" sz="1800" dirty="0" smtClean="0">
                <a:solidFill>
                  <a:srgbClr val="292526"/>
                </a:solidFill>
                <a:latin typeface="Lucida Sans" panose="020B0602030504020204" pitchFamily="34" charset="0"/>
              </a:rPr>
              <a:t>and educational </a:t>
            </a:r>
            <a:r>
              <a:rPr lang="en-GB" sz="1800" dirty="0">
                <a:solidFill>
                  <a:srgbClr val="292526"/>
                </a:solidFill>
                <a:latin typeface="Lucida Sans" panose="020B0602030504020204" pitchFamily="34" charset="0"/>
              </a:rPr>
              <a:t>attainment at the end </a:t>
            </a:r>
            <a:r>
              <a:rPr lang="en-GB" sz="1800" dirty="0" smtClean="0">
                <a:solidFill>
                  <a:srgbClr val="292526"/>
                </a:solidFill>
                <a:latin typeface="Lucida Sans" panose="020B0602030504020204" pitchFamily="34" charset="0"/>
              </a:rPr>
              <a:t>of secondary school’ </a:t>
            </a:r>
            <a:r>
              <a:rPr lang="en-GB" sz="1800" i="1" dirty="0">
                <a:latin typeface="Lucida Sans" panose="020B0602030504020204" pitchFamily="34" charset="0"/>
              </a:rPr>
              <a:t>Educational Studies</a:t>
            </a:r>
            <a:r>
              <a:rPr lang="en-GB" sz="1800" i="1" dirty="0" smtClean="0">
                <a:latin typeface="Lucida Sans" panose="020B0602030504020204" pitchFamily="34" charset="0"/>
              </a:rPr>
              <a:t>, </a:t>
            </a:r>
            <a:r>
              <a:rPr lang="en-GB" sz="1800" dirty="0" smtClean="0">
                <a:latin typeface="Lucida Sans" panose="020B0602030504020204" pitchFamily="34" charset="0"/>
              </a:rPr>
              <a:t>Volume 32 (2) pp. 215-231.</a:t>
            </a:r>
          </a:p>
          <a:p>
            <a:pPr marL="0" indent="0">
              <a:buNone/>
            </a:pPr>
            <a:r>
              <a:rPr lang="en-GB" sz="1800" dirty="0" smtClean="0">
                <a:latin typeface="Lucida Sans" panose="020B0602030504020204" pitchFamily="34" charset="0"/>
              </a:rPr>
              <a:t>Strand, S., </a:t>
            </a:r>
            <a:r>
              <a:rPr lang="en-GB" sz="1800" dirty="0" err="1" smtClean="0">
                <a:latin typeface="Lucida Sans" panose="020B0602030504020204" pitchFamily="34" charset="0"/>
              </a:rPr>
              <a:t>Malmberg</a:t>
            </a:r>
            <a:r>
              <a:rPr lang="en-GB" sz="1800" dirty="0" smtClean="0">
                <a:latin typeface="Lucida Sans" panose="020B0602030504020204" pitchFamily="34" charset="0"/>
              </a:rPr>
              <a:t>, L. and Hall, J. </a:t>
            </a:r>
            <a:r>
              <a:rPr lang="en-GB" sz="1800" dirty="0">
                <a:latin typeface="Lucida Sans" panose="020B0602030504020204" pitchFamily="34" charset="0"/>
              </a:rPr>
              <a:t>(2015) </a:t>
            </a:r>
            <a:r>
              <a:rPr lang="en-GB" sz="1800" i="1" dirty="0">
                <a:latin typeface="Lucida Sans" panose="020B0602030504020204" pitchFamily="34" charset="0"/>
              </a:rPr>
              <a:t>English as an Additional Language (EAL) and educational achievement in England: An analysis of the National Pupil </a:t>
            </a:r>
            <a:r>
              <a:rPr lang="en-GB" sz="1800" i="1" dirty="0" smtClean="0">
                <a:latin typeface="Lucida Sans" panose="020B0602030504020204" pitchFamily="34" charset="0"/>
              </a:rPr>
              <a:t>Database. </a:t>
            </a:r>
            <a:r>
              <a:rPr lang="en-GB" sz="1800" dirty="0" smtClean="0">
                <a:latin typeface="Lucida Sans" panose="020B0602030504020204" pitchFamily="34" charset="0"/>
              </a:rPr>
              <a:t>Oxford: Education Endowment Foundation</a:t>
            </a:r>
          </a:p>
          <a:p>
            <a:pPr marL="0" indent="0">
              <a:buNone/>
            </a:pPr>
            <a:r>
              <a:rPr lang="en-GB" sz="1800" dirty="0">
                <a:latin typeface="Lucida Sans" panose="020B0602030504020204" pitchFamily="34" charset="0"/>
              </a:rPr>
              <a:t>UNICEF (1989) </a:t>
            </a:r>
            <a:r>
              <a:rPr lang="en-GB" sz="1800" dirty="0" smtClean="0">
                <a:latin typeface="Lucida Sans" panose="020B0602030504020204" pitchFamily="34" charset="0"/>
              </a:rPr>
              <a:t>‘The </a:t>
            </a:r>
            <a:r>
              <a:rPr lang="en-GB" sz="1800" dirty="0">
                <a:latin typeface="Lucida Sans" panose="020B0602030504020204" pitchFamily="34" charset="0"/>
              </a:rPr>
              <a:t>United </a:t>
            </a:r>
            <a:r>
              <a:rPr lang="en-GB" sz="1800" dirty="0" smtClean="0">
                <a:latin typeface="Lucida Sans" panose="020B0602030504020204" pitchFamily="34" charset="0"/>
              </a:rPr>
              <a:t>Nations Convention </a:t>
            </a:r>
            <a:r>
              <a:rPr lang="en-GB" sz="1800" dirty="0">
                <a:latin typeface="Lucida Sans" panose="020B0602030504020204" pitchFamily="34" charset="0"/>
              </a:rPr>
              <a:t>on </a:t>
            </a:r>
            <a:r>
              <a:rPr lang="en-GB" sz="1800" dirty="0" smtClean="0">
                <a:latin typeface="Lucida Sans" panose="020B0602030504020204" pitchFamily="34" charset="0"/>
              </a:rPr>
              <a:t>the Rights </a:t>
            </a:r>
            <a:r>
              <a:rPr lang="en-GB" sz="1800" dirty="0">
                <a:latin typeface="Lucida Sans" panose="020B0602030504020204" pitchFamily="34" charset="0"/>
              </a:rPr>
              <a:t>of the </a:t>
            </a:r>
            <a:r>
              <a:rPr lang="en-GB" sz="1800" dirty="0" smtClean="0">
                <a:latin typeface="Lucida Sans" panose="020B0602030504020204" pitchFamily="34" charset="0"/>
              </a:rPr>
              <a:t>Child’ </a:t>
            </a:r>
            <a:r>
              <a:rPr lang="en-GB" sz="1800" dirty="0">
                <a:latin typeface="Lucida Sans" panose="020B0602030504020204" pitchFamily="34" charset="0"/>
              </a:rPr>
              <a:t>Available Online: </a:t>
            </a:r>
            <a:r>
              <a:rPr lang="en-GB" sz="1800" dirty="0">
                <a:latin typeface="Lucida Sans" panose="020B0602030504020204" pitchFamily="34" charset="0"/>
                <a:hlinkClick r:id="rId4"/>
              </a:rPr>
              <a:t>http://</a:t>
            </a:r>
            <a:r>
              <a:rPr lang="en-GB" sz="1800" dirty="0" smtClean="0">
                <a:latin typeface="Lucida Sans" panose="020B0602030504020204" pitchFamily="34" charset="0"/>
                <a:hlinkClick r:id="rId4"/>
              </a:rPr>
              <a:t>353ld710iigr2n4po7k4kgvv-wpengine.netdna-ssl.com/wp-content/uploads/2010/05/UNCRC_united_nations_convention_on_the_rights_of_the_child.pdf</a:t>
            </a:r>
            <a:r>
              <a:rPr lang="en-GB" sz="1800" dirty="0" smtClean="0">
                <a:latin typeface="Lucida Sans" panose="020B0602030504020204" pitchFamily="34" charset="0"/>
              </a:rPr>
              <a:t> [Accessed on 2nd March 2017]</a:t>
            </a:r>
          </a:p>
          <a:p>
            <a:endParaRPr lang="en-GB" sz="1800" dirty="0" smtClean="0">
              <a:latin typeface="Lucida Sans" panose="020B0602030504020204" pitchFamily="34" charset="0"/>
            </a:endParaRPr>
          </a:p>
          <a:p>
            <a:pPr marL="0" indent="0">
              <a:buNone/>
            </a:pPr>
            <a:endParaRPr lang="en-GB" sz="1800" dirty="0">
              <a:latin typeface="Lucida Sans" panose="020B0602030504020204" pitchFamily="34" charset="0"/>
            </a:endParaRPr>
          </a:p>
          <a:p>
            <a:pPr marL="0" indent="0">
              <a:buNone/>
            </a:pPr>
            <a:endParaRPr lang="en-GB" dirty="0"/>
          </a:p>
        </p:txBody>
      </p:sp>
    </p:spTree>
    <p:extLst>
      <p:ext uri="{BB962C8B-B14F-4D97-AF65-F5344CB8AC3E}">
        <p14:creationId xmlns:p14="http://schemas.microsoft.com/office/powerpoint/2010/main" val="291535464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20140311PresentationUWTSDTemplate</Template>
  <TotalTime>611</TotalTime>
  <Words>1532</Words>
  <Application>Microsoft Office PowerPoint</Application>
  <PresentationFormat>On-screen Show (4:3)</PresentationFormat>
  <Paragraphs>213</Paragraphs>
  <Slides>17</Slides>
  <Notes>15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ＭＳ Ｐゴシック</vt:lpstr>
      <vt:lpstr>Arial</vt:lpstr>
      <vt:lpstr>Calibri</vt:lpstr>
      <vt:lpstr>Lucida Sans</vt:lpstr>
      <vt:lpstr>Myriad Pro</vt:lpstr>
      <vt:lpstr>20140311PresentationUWTSDTemplate</vt:lpstr>
      <vt:lpstr> EAEE4006/C EAEE4011/C  Amlieithrwydd, aml feddwl Multilingualism, Multithinking </vt:lpstr>
      <vt:lpstr>Amcanion  Aims</vt:lpstr>
      <vt:lpstr>NOS Criteria</vt:lpstr>
      <vt:lpstr>Tasg Grŵp                Group Task</vt:lpstr>
      <vt:lpstr>SIY mewn Addysg  EAL in Education </vt:lpstr>
      <vt:lpstr>PowerPoint Presentation</vt:lpstr>
      <vt:lpstr>PowerPoint Presentation</vt:lpstr>
      <vt:lpstr>PowerPoint Presentation</vt:lpstr>
      <vt:lpstr>CCUHP UNCRC</vt:lpstr>
      <vt:lpstr>Y Plentyn Unigol Individual Child</vt:lpstr>
      <vt:lpstr>Rhwystrau Barriers</vt:lpstr>
      <vt:lpstr>Tasg            Task</vt:lpstr>
      <vt:lpstr>Adnoddau a’r Amgylchedd Resources and the Environment</vt:lpstr>
      <vt:lpstr>Gweithio gyda Theuluoedd Working with Families</vt:lpstr>
      <vt:lpstr>Gwaith Amlasiantaethol Multiagency Working</vt:lpstr>
      <vt:lpstr>iTranslate</vt:lpstr>
      <vt:lpstr> Cyfeiriadau References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Dawn Jones</cp:lastModifiedBy>
  <cp:revision>20</cp:revision>
  <dcterms:created xsi:type="dcterms:W3CDTF">2015-04-14T15:21:28Z</dcterms:created>
  <dcterms:modified xsi:type="dcterms:W3CDTF">2017-07-04T16:33:53Z</dcterms:modified>
</cp:coreProperties>
</file>