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1"/>
  </p:sldMasterIdLst>
  <p:sldIdLst>
    <p:sldId id="275" r:id="rId2"/>
    <p:sldId id="276" r:id="rId3"/>
    <p:sldId id="272" r:id="rId4"/>
    <p:sldId id="270" r:id="rId5"/>
    <p:sldId id="271" r:id="rId6"/>
    <p:sldId id="261" r:id="rId7"/>
    <p:sldId id="267" r:id="rId8"/>
    <p:sldId id="263" r:id="rId9"/>
    <p:sldId id="266" r:id="rId10"/>
    <p:sldId id="265" r:id="rId11"/>
    <p:sldId id="27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1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C6529E-F3E6-4DBE-AC8E-7C386BE1365B}" type="doc">
      <dgm:prSet loTypeId="urn:microsoft.com/office/officeart/2005/8/layout/defaul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CBC7F2-F7AE-49DE-817F-A44C2B908DF0}">
      <dgm:prSet/>
      <dgm:spPr/>
      <dgm:t>
        <a:bodyPr/>
        <a:lstStyle/>
        <a:p>
          <a:r>
            <a:rPr lang="en-GB" dirty="0"/>
            <a:t>Amira is a 3-year-old child recently joined a Nursery</a:t>
          </a:r>
          <a:endParaRPr lang="en-US" dirty="0"/>
        </a:p>
      </dgm:t>
    </dgm:pt>
    <dgm:pt modelId="{F27EFDE8-43B8-4ABA-B955-D9F65459BC92}" type="parTrans" cxnId="{E80F6E58-91A9-4C90-A07F-05A779C1D72A}">
      <dgm:prSet/>
      <dgm:spPr/>
      <dgm:t>
        <a:bodyPr/>
        <a:lstStyle/>
        <a:p>
          <a:endParaRPr lang="en-US"/>
        </a:p>
      </dgm:t>
    </dgm:pt>
    <dgm:pt modelId="{3CFB11CB-1D6E-44F6-BE20-DC2E553238BD}" type="sibTrans" cxnId="{E80F6E58-91A9-4C90-A07F-05A779C1D72A}">
      <dgm:prSet/>
      <dgm:spPr/>
      <dgm:t>
        <a:bodyPr/>
        <a:lstStyle/>
        <a:p>
          <a:endParaRPr lang="en-US"/>
        </a:p>
      </dgm:t>
    </dgm:pt>
    <dgm:pt modelId="{2B8267A0-A86E-4ACF-8A35-D0D243D30B90}">
      <dgm:prSet/>
      <dgm:spPr/>
      <dgm:t>
        <a:bodyPr/>
        <a:lstStyle/>
        <a:p>
          <a:r>
            <a:rPr lang="en-GB" dirty="0"/>
            <a:t>She shows </a:t>
          </a:r>
          <a:endParaRPr lang="en-US" dirty="0"/>
        </a:p>
      </dgm:t>
    </dgm:pt>
    <dgm:pt modelId="{C51F0F29-F322-43B4-A99E-A61B21279E5A}" type="parTrans" cxnId="{64E9B474-FFAA-4370-BCAA-DDEAAAEB536A}">
      <dgm:prSet/>
      <dgm:spPr/>
      <dgm:t>
        <a:bodyPr/>
        <a:lstStyle/>
        <a:p>
          <a:endParaRPr lang="en-US"/>
        </a:p>
      </dgm:t>
    </dgm:pt>
    <dgm:pt modelId="{7E36C275-AAE9-4870-B8D9-22C8DE0CF30D}" type="sibTrans" cxnId="{64E9B474-FFAA-4370-BCAA-DDEAAAEB536A}">
      <dgm:prSet/>
      <dgm:spPr/>
      <dgm:t>
        <a:bodyPr/>
        <a:lstStyle/>
        <a:p>
          <a:endParaRPr lang="en-US"/>
        </a:p>
      </dgm:t>
    </dgm:pt>
    <dgm:pt modelId="{2D7A8F13-575A-48EC-89DD-835ED70DAC10}">
      <dgm:prSet/>
      <dgm:spPr/>
      <dgm:t>
        <a:bodyPr/>
        <a:lstStyle/>
        <a:p>
          <a:r>
            <a:rPr lang="en-GB" dirty="0"/>
            <a:t>anxiety when separated from carers </a:t>
          </a:r>
          <a:endParaRPr lang="en-US" dirty="0"/>
        </a:p>
      </dgm:t>
    </dgm:pt>
    <dgm:pt modelId="{2E53668F-2705-4576-824E-5A045BCBF895}" type="parTrans" cxnId="{D9E2E1BE-5D02-4D50-877C-A59003966B08}">
      <dgm:prSet/>
      <dgm:spPr/>
      <dgm:t>
        <a:bodyPr/>
        <a:lstStyle/>
        <a:p>
          <a:endParaRPr lang="en-US"/>
        </a:p>
      </dgm:t>
    </dgm:pt>
    <dgm:pt modelId="{8E470BC7-8A5D-45A3-8766-9B824A623982}" type="sibTrans" cxnId="{D9E2E1BE-5D02-4D50-877C-A59003966B08}">
      <dgm:prSet/>
      <dgm:spPr/>
      <dgm:t>
        <a:bodyPr/>
        <a:lstStyle/>
        <a:p>
          <a:endParaRPr lang="en-US"/>
        </a:p>
      </dgm:t>
    </dgm:pt>
    <dgm:pt modelId="{97158425-0353-4EB0-AEA5-F87A5F6EFC4A}">
      <dgm:prSet/>
      <dgm:spPr/>
      <dgm:t>
        <a:bodyPr/>
        <a:lstStyle/>
        <a:p>
          <a:r>
            <a:rPr lang="en-GB" dirty="0"/>
            <a:t>Limited verbal communication</a:t>
          </a:r>
          <a:endParaRPr lang="en-US" dirty="0"/>
        </a:p>
      </dgm:t>
    </dgm:pt>
    <dgm:pt modelId="{9C0E10F2-056F-4553-A5D4-DB08A9CB4806}" type="parTrans" cxnId="{4E78ACDF-0CE5-47FA-ABF4-1FA8921FD898}">
      <dgm:prSet/>
      <dgm:spPr/>
      <dgm:t>
        <a:bodyPr/>
        <a:lstStyle/>
        <a:p>
          <a:endParaRPr lang="en-US"/>
        </a:p>
      </dgm:t>
    </dgm:pt>
    <dgm:pt modelId="{C3FADFD8-FEAA-47A1-A23F-0E42E1033853}" type="sibTrans" cxnId="{4E78ACDF-0CE5-47FA-ABF4-1FA8921FD898}">
      <dgm:prSet/>
      <dgm:spPr/>
      <dgm:t>
        <a:bodyPr/>
        <a:lstStyle/>
        <a:p>
          <a:endParaRPr lang="en-US"/>
        </a:p>
      </dgm:t>
    </dgm:pt>
    <dgm:pt modelId="{5936DEC0-C7DA-455B-8C6C-9670B5640462}">
      <dgm:prSet/>
      <dgm:spPr/>
      <dgm:t>
        <a:bodyPr/>
        <a:lstStyle/>
        <a:p>
          <a:r>
            <a:rPr lang="en-GB" dirty="0"/>
            <a:t>Difficulty joining group play</a:t>
          </a:r>
          <a:endParaRPr lang="en-US" dirty="0"/>
        </a:p>
      </dgm:t>
    </dgm:pt>
    <dgm:pt modelId="{A21AA774-0626-40DA-9034-33CD945AFD78}" type="parTrans" cxnId="{1D9AF078-4EBA-42A4-AF57-D018BF0E1F30}">
      <dgm:prSet/>
      <dgm:spPr/>
      <dgm:t>
        <a:bodyPr/>
        <a:lstStyle/>
        <a:p>
          <a:endParaRPr lang="en-US"/>
        </a:p>
      </dgm:t>
    </dgm:pt>
    <dgm:pt modelId="{7F12AD2F-2534-42F7-8C0C-D6C6DDA758C4}" type="sibTrans" cxnId="{1D9AF078-4EBA-42A4-AF57-D018BF0E1F30}">
      <dgm:prSet/>
      <dgm:spPr/>
      <dgm:t>
        <a:bodyPr/>
        <a:lstStyle/>
        <a:p>
          <a:endParaRPr lang="en-US"/>
        </a:p>
      </dgm:t>
    </dgm:pt>
    <dgm:pt modelId="{40AA63F8-47A6-4C80-85A1-D4A001508687}" type="pres">
      <dgm:prSet presAssocID="{10C6529E-F3E6-4DBE-AC8E-7C386BE1365B}" presName="diagram" presStyleCnt="0">
        <dgm:presLayoutVars>
          <dgm:dir/>
          <dgm:resizeHandles val="exact"/>
        </dgm:presLayoutVars>
      </dgm:prSet>
      <dgm:spPr/>
    </dgm:pt>
    <dgm:pt modelId="{F9E102A6-56F2-434A-B088-52FE65BBADB9}" type="pres">
      <dgm:prSet presAssocID="{6FCBC7F2-F7AE-49DE-817F-A44C2B908DF0}" presName="node" presStyleLbl="node1" presStyleIdx="0" presStyleCnt="5">
        <dgm:presLayoutVars>
          <dgm:bulletEnabled val="1"/>
        </dgm:presLayoutVars>
      </dgm:prSet>
      <dgm:spPr/>
    </dgm:pt>
    <dgm:pt modelId="{2E106AFC-8FCD-4F66-8E9E-ED74E2B6A194}" type="pres">
      <dgm:prSet presAssocID="{3CFB11CB-1D6E-44F6-BE20-DC2E553238BD}" presName="sibTrans" presStyleCnt="0"/>
      <dgm:spPr/>
    </dgm:pt>
    <dgm:pt modelId="{25DD7F16-5842-402F-A258-11F4B89F6D4E}" type="pres">
      <dgm:prSet presAssocID="{2B8267A0-A86E-4ACF-8A35-D0D243D30B90}" presName="node" presStyleLbl="node1" presStyleIdx="1" presStyleCnt="5">
        <dgm:presLayoutVars>
          <dgm:bulletEnabled val="1"/>
        </dgm:presLayoutVars>
      </dgm:prSet>
      <dgm:spPr/>
    </dgm:pt>
    <dgm:pt modelId="{1B8E6DF2-C248-4C82-878A-692CA725762D}" type="pres">
      <dgm:prSet presAssocID="{7E36C275-AAE9-4870-B8D9-22C8DE0CF30D}" presName="sibTrans" presStyleCnt="0"/>
      <dgm:spPr/>
    </dgm:pt>
    <dgm:pt modelId="{D5B13D6C-787C-43E4-BCE7-7F067C96F917}" type="pres">
      <dgm:prSet presAssocID="{2D7A8F13-575A-48EC-89DD-835ED70DAC10}" presName="node" presStyleLbl="node1" presStyleIdx="2" presStyleCnt="5">
        <dgm:presLayoutVars>
          <dgm:bulletEnabled val="1"/>
        </dgm:presLayoutVars>
      </dgm:prSet>
      <dgm:spPr/>
    </dgm:pt>
    <dgm:pt modelId="{3A01A666-4D8C-4986-8011-C54DD6E479F9}" type="pres">
      <dgm:prSet presAssocID="{8E470BC7-8A5D-45A3-8766-9B824A623982}" presName="sibTrans" presStyleCnt="0"/>
      <dgm:spPr/>
    </dgm:pt>
    <dgm:pt modelId="{9FFD2B5D-548B-4A8B-AE40-25EA23D3D760}" type="pres">
      <dgm:prSet presAssocID="{97158425-0353-4EB0-AEA5-F87A5F6EFC4A}" presName="node" presStyleLbl="node1" presStyleIdx="3" presStyleCnt="5">
        <dgm:presLayoutVars>
          <dgm:bulletEnabled val="1"/>
        </dgm:presLayoutVars>
      </dgm:prSet>
      <dgm:spPr/>
    </dgm:pt>
    <dgm:pt modelId="{FB605615-E077-4E6D-AF71-A0B6E9BFD308}" type="pres">
      <dgm:prSet presAssocID="{C3FADFD8-FEAA-47A1-A23F-0E42E1033853}" presName="sibTrans" presStyleCnt="0"/>
      <dgm:spPr/>
    </dgm:pt>
    <dgm:pt modelId="{B6642CA9-7552-4E1A-96D4-65B490180562}" type="pres">
      <dgm:prSet presAssocID="{5936DEC0-C7DA-455B-8C6C-9670B5640462}" presName="node" presStyleLbl="node1" presStyleIdx="4" presStyleCnt="5">
        <dgm:presLayoutVars>
          <dgm:bulletEnabled val="1"/>
        </dgm:presLayoutVars>
      </dgm:prSet>
      <dgm:spPr/>
    </dgm:pt>
  </dgm:ptLst>
  <dgm:cxnLst>
    <dgm:cxn modelId="{C1B4475B-931F-4246-852C-CD919B394098}" type="presOf" srcId="{10C6529E-F3E6-4DBE-AC8E-7C386BE1365B}" destId="{40AA63F8-47A6-4C80-85A1-D4A001508687}" srcOrd="0" destOrd="0" presId="urn:microsoft.com/office/officeart/2005/8/layout/default"/>
    <dgm:cxn modelId="{948D9B42-9951-4BF9-85AB-74006029CF49}" type="presOf" srcId="{5936DEC0-C7DA-455B-8C6C-9670B5640462}" destId="{B6642CA9-7552-4E1A-96D4-65B490180562}" srcOrd="0" destOrd="0" presId="urn:microsoft.com/office/officeart/2005/8/layout/default"/>
    <dgm:cxn modelId="{B36F9949-26F0-44F9-AF17-72978ED11E1B}" type="presOf" srcId="{97158425-0353-4EB0-AEA5-F87A5F6EFC4A}" destId="{9FFD2B5D-548B-4A8B-AE40-25EA23D3D760}" srcOrd="0" destOrd="0" presId="urn:microsoft.com/office/officeart/2005/8/layout/default"/>
    <dgm:cxn modelId="{64E9B474-FFAA-4370-BCAA-DDEAAAEB536A}" srcId="{10C6529E-F3E6-4DBE-AC8E-7C386BE1365B}" destId="{2B8267A0-A86E-4ACF-8A35-D0D243D30B90}" srcOrd="1" destOrd="0" parTransId="{C51F0F29-F322-43B4-A99E-A61B21279E5A}" sibTransId="{7E36C275-AAE9-4870-B8D9-22C8DE0CF30D}"/>
    <dgm:cxn modelId="{E80F6E58-91A9-4C90-A07F-05A779C1D72A}" srcId="{10C6529E-F3E6-4DBE-AC8E-7C386BE1365B}" destId="{6FCBC7F2-F7AE-49DE-817F-A44C2B908DF0}" srcOrd="0" destOrd="0" parTransId="{F27EFDE8-43B8-4ABA-B955-D9F65459BC92}" sibTransId="{3CFB11CB-1D6E-44F6-BE20-DC2E553238BD}"/>
    <dgm:cxn modelId="{1D9AF078-4EBA-42A4-AF57-D018BF0E1F30}" srcId="{10C6529E-F3E6-4DBE-AC8E-7C386BE1365B}" destId="{5936DEC0-C7DA-455B-8C6C-9670B5640462}" srcOrd="4" destOrd="0" parTransId="{A21AA774-0626-40DA-9034-33CD945AFD78}" sibTransId="{7F12AD2F-2534-42F7-8C0C-D6C6DDA758C4}"/>
    <dgm:cxn modelId="{FF6D578E-C388-418B-826A-AEBC046E9181}" type="presOf" srcId="{6FCBC7F2-F7AE-49DE-817F-A44C2B908DF0}" destId="{F9E102A6-56F2-434A-B088-52FE65BBADB9}" srcOrd="0" destOrd="0" presId="urn:microsoft.com/office/officeart/2005/8/layout/default"/>
    <dgm:cxn modelId="{8116DBB2-7D16-4976-9A7C-5699C4A86E13}" type="presOf" srcId="{2D7A8F13-575A-48EC-89DD-835ED70DAC10}" destId="{D5B13D6C-787C-43E4-BCE7-7F067C96F917}" srcOrd="0" destOrd="0" presId="urn:microsoft.com/office/officeart/2005/8/layout/default"/>
    <dgm:cxn modelId="{D9E2E1BE-5D02-4D50-877C-A59003966B08}" srcId="{10C6529E-F3E6-4DBE-AC8E-7C386BE1365B}" destId="{2D7A8F13-575A-48EC-89DD-835ED70DAC10}" srcOrd="2" destOrd="0" parTransId="{2E53668F-2705-4576-824E-5A045BCBF895}" sibTransId="{8E470BC7-8A5D-45A3-8766-9B824A623982}"/>
    <dgm:cxn modelId="{81D4CECF-5B1A-4912-B7D2-5491D516C386}" type="presOf" srcId="{2B8267A0-A86E-4ACF-8A35-D0D243D30B90}" destId="{25DD7F16-5842-402F-A258-11F4B89F6D4E}" srcOrd="0" destOrd="0" presId="urn:microsoft.com/office/officeart/2005/8/layout/default"/>
    <dgm:cxn modelId="{4E78ACDF-0CE5-47FA-ABF4-1FA8921FD898}" srcId="{10C6529E-F3E6-4DBE-AC8E-7C386BE1365B}" destId="{97158425-0353-4EB0-AEA5-F87A5F6EFC4A}" srcOrd="3" destOrd="0" parTransId="{9C0E10F2-056F-4553-A5D4-DB08A9CB4806}" sibTransId="{C3FADFD8-FEAA-47A1-A23F-0E42E1033853}"/>
    <dgm:cxn modelId="{8E493BFA-DD16-4A6B-846E-E1813DCDBEAF}" type="presParOf" srcId="{40AA63F8-47A6-4C80-85A1-D4A001508687}" destId="{F9E102A6-56F2-434A-B088-52FE65BBADB9}" srcOrd="0" destOrd="0" presId="urn:microsoft.com/office/officeart/2005/8/layout/default"/>
    <dgm:cxn modelId="{6824A747-F2D8-4838-93B0-7C6DBDABF494}" type="presParOf" srcId="{40AA63F8-47A6-4C80-85A1-D4A001508687}" destId="{2E106AFC-8FCD-4F66-8E9E-ED74E2B6A194}" srcOrd="1" destOrd="0" presId="urn:microsoft.com/office/officeart/2005/8/layout/default"/>
    <dgm:cxn modelId="{BB581112-1506-48A0-A3E9-9051F734F352}" type="presParOf" srcId="{40AA63F8-47A6-4C80-85A1-D4A001508687}" destId="{25DD7F16-5842-402F-A258-11F4B89F6D4E}" srcOrd="2" destOrd="0" presId="urn:microsoft.com/office/officeart/2005/8/layout/default"/>
    <dgm:cxn modelId="{4DD31E14-5497-4739-8ABA-483A689AD10E}" type="presParOf" srcId="{40AA63F8-47A6-4C80-85A1-D4A001508687}" destId="{1B8E6DF2-C248-4C82-878A-692CA725762D}" srcOrd="3" destOrd="0" presId="urn:microsoft.com/office/officeart/2005/8/layout/default"/>
    <dgm:cxn modelId="{B6459948-35BC-439E-9769-E8535EC7914E}" type="presParOf" srcId="{40AA63F8-47A6-4C80-85A1-D4A001508687}" destId="{D5B13D6C-787C-43E4-BCE7-7F067C96F917}" srcOrd="4" destOrd="0" presId="urn:microsoft.com/office/officeart/2005/8/layout/default"/>
    <dgm:cxn modelId="{2D2BD9CB-8AD9-4FE0-BAB0-C18FC472E340}" type="presParOf" srcId="{40AA63F8-47A6-4C80-85A1-D4A001508687}" destId="{3A01A666-4D8C-4986-8011-C54DD6E479F9}" srcOrd="5" destOrd="0" presId="urn:microsoft.com/office/officeart/2005/8/layout/default"/>
    <dgm:cxn modelId="{4745DD59-2B73-49CD-AD45-B20759602C78}" type="presParOf" srcId="{40AA63F8-47A6-4C80-85A1-D4A001508687}" destId="{9FFD2B5D-548B-4A8B-AE40-25EA23D3D760}" srcOrd="6" destOrd="0" presId="urn:microsoft.com/office/officeart/2005/8/layout/default"/>
    <dgm:cxn modelId="{728589BA-5F65-4EAE-B7CF-A4636513D0EC}" type="presParOf" srcId="{40AA63F8-47A6-4C80-85A1-D4A001508687}" destId="{FB605615-E077-4E6D-AF71-A0B6E9BFD308}" srcOrd="7" destOrd="0" presId="urn:microsoft.com/office/officeart/2005/8/layout/default"/>
    <dgm:cxn modelId="{2DB049D9-8941-4B22-A3FA-1C840DAAF9E7}" type="presParOf" srcId="{40AA63F8-47A6-4C80-85A1-D4A001508687}" destId="{B6642CA9-7552-4E1A-96D4-65B49018056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52F1DF-2E30-4F7D-8180-CF0B12A318F3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C887014-77D9-4343-8207-D9AE80728F61}">
      <dgm:prSet/>
      <dgm:spPr/>
      <dgm:t>
        <a:bodyPr/>
        <a:lstStyle/>
        <a:p>
          <a:r>
            <a:rPr lang="en-GB" dirty="0"/>
            <a:t>Secure Base : feeling safe to explore knowing caregiver is available</a:t>
          </a:r>
          <a:endParaRPr lang="en-US" dirty="0"/>
        </a:p>
      </dgm:t>
    </dgm:pt>
    <dgm:pt modelId="{FDED295D-A873-4D01-B20A-BC0B88EF185F}" type="parTrans" cxnId="{4DDC4313-D77D-4F3C-A755-5B7776511483}">
      <dgm:prSet/>
      <dgm:spPr/>
      <dgm:t>
        <a:bodyPr/>
        <a:lstStyle/>
        <a:p>
          <a:endParaRPr lang="en-US"/>
        </a:p>
      </dgm:t>
    </dgm:pt>
    <dgm:pt modelId="{1B407762-CC8E-4C93-A8BA-6A0328EC15B4}" type="sibTrans" cxnId="{4DDC4313-D77D-4F3C-A755-5B7776511483}">
      <dgm:prSet/>
      <dgm:spPr/>
      <dgm:t>
        <a:bodyPr/>
        <a:lstStyle/>
        <a:p>
          <a:endParaRPr lang="en-US"/>
        </a:p>
      </dgm:t>
    </dgm:pt>
    <dgm:pt modelId="{F27633FE-C4E2-406A-AE8F-EFA5E008AF97}">
      <dgm:prSet/>
      <dgm:spPr>
        <a:solidFill>
          <a:schemeClr val="accent2"/>
        </a:solidFill>
      </dgm:spPr>
      <dgm:t>
        <a:bodyPr/>
        <a:lstStyle/>
        <a:p>
          <a:r>
            <a:rPr lang="en-GB" dirty="0"/>
            <a:t>Internal Working Model : early attachments shape future relationships</a:t>
          </a:r>
          <a:endParaRPr lang="en-US" dirty="0"/>
        </a:p>
      </dgm:t>
    </dgm:pt>
    <dgm:pt modelId="{5C96AC68-2882-4B5D-ADCA-7C33E95936A7}" type="parTrans" cxnId="{D3E93643-B1D2-472D-A618-47E22A900F32}">
      <dgm:prSet/>
      <dgm:spPr/>
      <dgm:t>
        <a:bodyPr/>
        <a:lstStyle/>
        <a:p>
          <a:endParaRPr lang="en-US"/>
        </a:p>
      </dgm:t>
    </dgm:pt>
    <dgm:pt modelId="{4F094160-450A-4644-B67C-67925BC9D54D}" type="sibTrans" cxnId="{D3E93643-B1D2-472D-A618-47E22A900F32}">
      <dgm:prSet/>
      <dgm:spPr/>
      <dgm:t>
        <a:bodyPr/>
        <a:lstStyle/>
        <a:p>
          <a:endParaRPr lang="en-US"/>
        </a:p>
      </dgm:t>
    </dgm:pt>
    <dgm:pt modelId="{65983376-E523-4F43-B2FD-D84F2C54B8CF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dirty="0"/>
            <a:t>Separation Anxiety : distress when attachment figure is absent</a:t>
          </a:r>
          <a:endParaRPr lang="en-US" dirty="0"/>
        </a:p>
      </dgm:t>
    </dgm:pt>
    <dgm:pt modelId="{D6578854-A0C5-43BD-84B7-17B322772993}" type="parTrans" cxnId="{1231C1BE-AC40-4513-9AEF-49D72B923F4E}">
      <dgm:prSet/>
      <dgm:spPr/>
      <dgm:t>
        <a:bodyPr/>
        <a:lstStyle/>
        <a:p>
          <a:endParaRPr lang="en-US"/>
        </a:p>
      </dgm:t>
    </dgm:pt>
    <dgm:pt modelId="{7475A394-FEC1-46EC-9A4C-A410078E73D8}" type="sibTrans" cxnId="{1231C1BE-AC40-4513-9AEF-49D72B923F4E}">
      <dgm:prSet/>
      <dgm:spPr/>
      <dgm:t>
        <a:bodyPr/>
        <a:lstStyle/>
        <a:p>
          <a:endParaRPr lang="en-US"/>
        </a:p>
      </dgm:t>
    </dgm:pt>
    <dgm:pt modelId="{F6828F8E-686E-42AB-8F02-636BBBA31BB9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dirty="0"/>
            <a:t>Critical Period : 0–3 years vital for secure attachment</a:t>
          </a:r>
          <a:endParaRPr lang="en-US" dirty="0"/>
        </a:p>
      </dgm:t>
    </dgm:pt>
    <dgm:pt modelId="{327DB2EF-69F1-4B35-BD0A-CE02653F2140}" type="parTrans" cxnId="{0D27B72F-3A04-4761-BFC7-D4ADC7D4319E}">
      <dgm:prSet/>
      <dgm:spPr/>
      <dgm:t>
        <a:bodyPr/>
        <a:lstStyle/>
        <a:p>
          <a:endParaRPr lang="en-US"/>
        </a:p>
      </dgm:t>
    </dgm:pt>
    <dgm:pt modelId="{C55F394D-BADB-4E34-9616-D60A99CD2D08}" type="sibTrans" cxnId="{0D27B72F-3A04-4761-BFC7-D4ADC7D4319E}">
      <dgm:prSet/>
      <dgm:spPr/>
      <dgm:t>
        <a:bodyPr/>
        <a:lstStyle/>
        <a:p>
          <a:endParaRPr lang="en-US"/>
        </a:p>
      </dgm:t>
    </dgm:pt>
    <dgm:pt modelId="{CBF570B2-1FC9-4CE2-BB9C-B0E46BAFAF7B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dirty="0"/>
            <a:t>Monotropy : preference for one main caregiver</a:t>
          </a:r>
          <a:endParaRPr lang="en-US" dirty="0"/>
        </a:p>
      </dgm:t>
    </dgm:pt>
    <dgm:pt modelId="{93AC1439-EC1C-4AE2-AD1F-4C266B4C6C9D}" type="parTrans" cxnId="{208D92CE-723A-45AD-94E1-543513D51EFC}">
      <dgm:prSet/>
      <dgm:spPr/>
      <dgm:t>
        <a:bodyPr/>
        <a:lstStyle/>
        <a:p>
          <a:endParaRPr lang="en-US"/>
        </a:p>
      </dgm:t>
    </dgm:pt>
    <dgm:pt modelId="{F393256E-F475-4B3E-B99F-EA56614767F1}" type="sibTrans" cxnId="{208D92CE-723A-45AD-94E1-543513D51EFC}">
      <dgm:prSet/>
      <dgm:spPr/>
      <dgm:t>
        <a:bodyPr/>
        <a:lstStyle/>
        <a:p>
          <a:endParaRPr lang="en-US"/>
        </a:p>
      </dgm:t>
    </dgm:pt>
    <dgm:pt modelId="{52A6524C-2BA1-4FB6-9A2E-2913D66E1863}" type="pres">
      <dgm:prSet presAssocID="{5F52F1DF-2E30-4F7D-8180-CF0B12A318F3}" presName="diagram" presStyleCnt="0">
        <dgm:presLayoutVars>
          <dgm:dir/>
          <dgm:resizeHandles val="exact"/>
        </dgm:presLayoutVars>
      </dgm:prSet>
      <dgm:spPr/>
    </dgm:pt>
    <dgm:pt modelId="{0C7239A7-66B1-46DB-8D2D-6EC4F8E40013}" type="pres">
      <dgm:prSet presAssocID="{BC887014-77D9-4343-8207-D9AE80728F61}" presName="node" presStyleLbl="node1" presStyleIdx="0" presStyleCnt="5" custScaleX="130434">
        <dgm:presLayoutVars>
          <dgm:bulletEnabled val="1"/>
        </dgm:presLayoutVars>
      </dgm:prSet>
      <dgm:spPr/>
    </dgm:pt>
    <dgm:pt modelId="{B522179D-D14D-4705-B75B-EFADEA62800E}" type="pres">
      <dgm:prSet presAssocID="{1B407762-CC8E-4C93-A8BA-6A0328EC15B4}" presName="sibTrans" presStyleCnt="0"/>
      <dgm:spPr/>
    </dgm:pt>
    <dgm:pt modelId="{61A2ACD0-29C3-47C8-82B6-A7E5ED05EF52}" type="pres">
      <dgm:prSet presAssocID="{F27633FE-C4E2-406A-AE8F-EFA5E008AF97}" presName="node" presStyleLbl="node1" presStyleIdx="1" presStyleCnt="5" custScaleX="117270">
        <dgm:presLayoutVars>
          <dgm:bulletEnabled val="1"/>
        </dgm:presLayoutVars>
      </dgm:prSet>
      <dgm:spPr/>
    </dgm:pt>
    <dgm:pt modelId="{0ED2BCBD-3FBA-4D4E-B780-C1C95223C5E9}" type="pres">
      <dgm:prSet presAssocID="{4F094160-450A-4644-B67C-67925BC9D54D}" presName="sibTrans" presStyleCnt="0"/>
      <dgm:spPr/>
    </dgm:pt>
    <dgm:pt modelId="{60C904DA-8583-47F4-95EB-AF8892884F00}" type="pres">
      <dgm:prSet presAssocID="{65983376-E523-4F43-B2FD-D84F2C54B8CF}" presName="node" presStyleLbl="node1" presStyleIdx="2" presStyleCnt="5" custScaleX="140764">
        <dgm:presLayoutVars>
          <dgm:bulletEnabled val="1"/>
        </dgm:presLayoutVars>
      </dgm:prSet>
      <dgm:spPr/>
    </dgm:pt>
    <dgm:pt modelId="{66A521C7-9A4F-4CF0-9997-4566CE0B68CD}" type="pres">
      <dgm:prSet presAssocID="{7475A394-FEC1-46EC-9A4C-A410078E73D8}" presName="sibTrans" presStyleCnt="0"/>
      <dgm:spPr/>
    </dgm:pt>
    <dgm:pt modelId="{416AA707-242B-469B-A625-AD263839ED1D}" type="pres">
      <dgm:prSet presAssocID="{F6828F8E-686E-42AB-8F02-636BBBA31BB9}" presName="node" presStyleLbl="node1" presStyleIdx="3" presStyleCnt="5">
        <dgm:presLayoutVars>
          <dgm:bulletEnabled val="1"/>
        </dgm:presLayoutVars>
      </dgm:prSet>
      <dgm:spPr/>
    </dgm:pt>
    <dgm:pt modelId="{6E4225F0-C7BC-440D-95A9-A9B3A880F4BA}" type="pres">
      <dgm:prSet presAssocID="{C55F394D-BADB-4E34-9616-D60A99CD2D08}" presName="sibTrans" presStyleCnt="0"/>
      <dgm:spPr/>
    </dgm:pt>
    <dgm:pt modelId="{F8330D71-3F92-4FFB-BDE4-D0A4CDB7ECF8}" type="pres">
      <dgm:prSet presAssocID="{CBF570B2-1FC9-4CE2-BB9C-B0E46BAFAF7B}" presName="node" presStyleLbl="node1" presStyleIdx="4" presStyleCnt="5" custScaleX="250279">
        <dgm:presLayoutVars>
          <dgm:bulletEnabled val="1"/>
        </dgm:presLayoutVars>
      </dgm:prSet>
      <dgm:spPr/>
    </dgm:pt>
  </dgm:ptLst>
  <dgm:cxnLst>
    <dgm:cxn modelId="{4DDC4313-D77D-4F3C-A755-5B7776511483}" srcId="{5F52F1DF-2E30-4F7D-8180-CF0B12A318F3}" destId="{BC887014-77D9-4343-8207-D9AE80728F61}" srcOrd="0" destOrd="0" parTransId="{FDED295D-A873-4D01-B20A-BC0B88EF185F}" sibTransId="{1B407762-CC8E-4C93-A8BA-6A0328EC15B4}"/>
    <dgm:cxn modelId="{BCA6381B-2CF9-4DC1-98D2-20715BC32562}" type="presOf" srcId="{F27633FE-C4E2-406A-AE8F-EFA5E008AF97}" destId="{61A2ACD0-29C3-47C8-82B6-A7E5ED05EF52}" srcOrd="0" destOrd="0" presId="urn:microsoft.com/office/officeart/2005/8/layout/default"/>
    <dgm:cxn modelId="{4B6ACB1F-D42D-45C4-95E7-85798157C03A}" type="presOf" srcId="{CBF570B2-1FC9-4CE2-BB9C-B0E46BAFAF7B}" destId="{F8330D71-3F92-4FFB-BDE4-D0A4CDB7ECF8}" srcOrd="0" destOrd="0" presId="urn:microsoft.com/office/officeart/2005/8/layout/default"/>
    <dgm:cxn modelId="{0D27B72F-3A04-4761-BFC7-D4ADC7D4319E}" srcId="{5F52F1DF-2E30-4F7D-8180-CF0B12A318F3}" destId="{F6828F8E-686E-42AB-8F02-636BBBA31BB9}" srcOrd="3" destOrd="0" parTransId="{327DB2EF-69F1-4B35-BD0A-CE02653F2140}" sibTransId="{C55F394D-BADB-4E34-9616-D60A99CD2D08}"/>
    <dgm:cxn modelId="{D3E93643-B1D2-472D-A618-47E22A900F32}" srcId="{5F52F1DF-2E30-4F7D-8180-CF0B12A318F3}" destId="{F27633FE-C4E2-406A-AE8F-EFA5E008AF97}" srcOrd="1" destOrd="0" parTransId="{5C96AC68-2882-4B5D-ADCA-7C33E95936A7}" sibTransId="{4F094160-450A-4644-B67C-67925BC9D54D}"/>
    <dgm:cxn modelId="{FD585165-1537-47BE-9148-9232D44F94A2}" type="presOf" srcId="{F6828F8E-686E-42AB-8F02-636BBBA31BB9}" destId="{416AA707-242B-469B-A625-AD263839ED1D}" srcOrd="0" destOrd="0" presId="urn:microsoft.com/office/officeart/2005/8/layout/default"/>
    <dgm:cxn modelId="{D8C8758F-7560-4AED-B7BE-B80AF2B78209}" type="presOf" srcId="{BC887014-77D9-4343-8207-D9AE80728F61}" destId="{0C7239A7-66B1-46DB-8D2D-6EC4F8E40013}" srcOrd="0" destOrd="0" presId="urn:microsoft.com/office/officeart/2005/8/layout/default"/>
    <dgm:cxn modelId="{1231C1BE-AC40-4513-9AEF-49D72B923F4E}" srcId="{5F52F1DF-2E30-4F7D-8180-CF0B12A318F3}" destId="{65983376-E523-4F43-B2FD-D84F2C54B8CF}" srcOrd="2" destOrd="0" parTransId="{D6578854-A0C5-43BD-84B7-17B322772993}" sibTransId="{7475A394-FEC1-46EC-9A4C-A410078E73D8}"/>
    <dgm:cxn modelId="{9F4FE1C5-EC45-4997-89AF-F349AEDF2F4E}" type="presOf" srcId="{5F52F1DF-2E30-4F7D-8180-CF0B12A318F3}" destId="{52A6524C-2BA1-4FB6-9A2E-2913D66E1863}" srcOrd="0" destOrd="0" presId="urn:microsoft.com/office/officeart/2005/8/layout/default"/>
    <dgm:cxn modelId="{208D92CE-723A-45AD-94E1-543513D51EFC}" srcId="{5F52F1DF-2E30-4F7D-8180-CF0B12A318F3}" destId="{CBF570B2-1FC9-4CE2-BB9C-B0E46BAFAF7B}" srcOrd="4" destOrd="0" parTransId="{93AC1439-EC1C-4AE2-AD1F-4C266B4C6C9D}" sibTransId="{F393256E-F475-4B3E-B99F-EA56614767F1}"/>
    <dgm:cxn modelId="{0854F7D8-1E4B-4369-AD67-F9F5F0A6FFD9}" type="presOf" srcId="{65983376-E523-4F43-B2FD-D84F2C54B8CF}" destId="{60C904DA-8583-47F4-95EB-AF8892884F00}" srcOrd="0" destOrd="0" presId="urn:microsoft.com/office/officeart/2005/8/layout/default"/>
    <dgm:cxn modelId="{9D3A4A0B-AA06-4E0B-B0F4-B6F04F2B8E39}" type="presParOf" srcId="{52A6524C-2BA1-4FB6-9A2E-2913D66E1863}" destId="{0C7239A7-66B1-46DB-8D2D-6EC4F8E40013}" srcOrd="0" destOrd="0" presId="urn:microsoft.com/office/officeart/2005/8/layout/default"/>
    <dgm:cxn modelId="{25F67266-81DF-45AF-9981-8BF6831A161C}" type="presParOf" srcId="{52A6524C-2BA1-4FB6-9A2E-2913D66E1863}" destId="{B522179D-D14D-4705-B75B-EFADEA62800E}" srcOrd="1" destOrd="0" presId="urn:microsoft.com/office/officeart/2005/8/layout/default"/>
    <dgm:cxn modelId="{E5435A1C-3205-4F89-A21F-B027A099F4F8}" type="presParOf" srcId="{52A6524C-2BA1-4FB6-9A2E-2913D66E1863}" destId="{61A2ACD0-29C3-47C8-82B6-A7E5ED05EF52}" srcOrd="2" destOrd="0" presId="urn:microsoft.com/office/officeart/2005/8/layout/default"/>
    <dgm:cxn modelId="{4901F08F-EFDC-41E4-B5D2-3542988673E0}" type="presParOf" srcId="{52A6524C-2BA1-4FB6-9A2E-2913D66E1863}" destId="{0ED2BCBD-3FBA-4D4E-B780-C1C95223C5E9}" srcOrd="3" destOrd="0" presId="urn:microsoft.com/office/officeart/2005/8/layout/default"/>
    <dgm:cxn modelId="{A6F4CD68-C044-4D06-A2C2-8971D93894F7}" type="presParOf" srcId="{52A6524C-2BA1-4FB6-9A2E-2913D66E1863}" destId="{60C904DA-8583-47F4-95EB-AF8892884F00}" srcOrd="4" destOrd="0" presId="urn:microsoft.com/office/officeart/2005/8/layout/default"/>
    <dgm:cxn modelId="{013AA79B-99AC-4883-AA10-91AEC529A723}" type="presParOf" srcId="{52A6524C-2BA1-4FB6-9A2E-2913D66E1863}" destId="{66A521C7-9A4F-4CF0-9997-4566CE0B68CD}" srcOrd="5" destOrd="0" presId="urn:microsoft.com/office/officeart/2005/8/layout/default"/>
    <dgm:cxn modelId="{58E36986-93FF-41A9-AB4A-8F584AE9DFC2}" type="presParOf" srcId="{52A6524C-2BA1-4FB6-9A2E-2913D66E1863}" destId="{416AA707-242B-469B-A625-AD263839ED1D}" srcOrd="6" destOrd="0" presId="urn:microsoft.com/office/officeart/2005/8/layout/default"/>
    <dgm:cxn modelId="{EBEB8F3A-AE1A-4EB8-895C-43DF1B200EF1}" type="presParOf" srcId="{52A6524C-2BA1-4FB6-9A2E-2913D66E1863}" destId="{6E4225F0-C7BC-440D-95A9-A9B3A880F4BA}" srcOrd="7" destOrd="0" presId="urn:microsoft.com/office/officeart/2005/8/layout/default"/>
    <dgm:cxn modelId="{FA867A06-C798-437E-AA69-18B45AECEDD7}" type="presParOf" srcId="{52A6524C-2BA1-4FB6-9A2E-2913D66E1863}" destId="{F8330D71-3F92-4FFB-BDE4-D0A4CDB7ECF8}" srcOrd="8" destOrd="0" presId="urn:microsoft.com/office/officeart/2005/8/layout/default"/>
  </dgm:cxnLst>
  <dgm:bg/>
  <dgm:whole>
    <a:ln>
      <a:solidFill>
        <a:schemeClr val="tx2">
          <a:lumMod val="20000"/>
          <a:lumOff val="80000"/>
        </a:schemeClr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102A6-56F2-434A-B088-52FE65BBADB9}">
      <dsp:nvSpPr>
        <dsp:cNvPr id="0" name=""/>
        <dsp:cNvSpPr/>
      </dsp:nvSpPr>
      <dsp:spPr>
        <a:xfrm>
          <a:off x="602321" y="1331"/>
          <a:ext cx="2291761" cy="13750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Amira is a 3-year-old child recently joined a Nursery</a:t>
          </a:r>
          <a:endParaRPr lang="en-US" sz="2200" kern="1200" dirty="0"/>
        </a:p>
      </dsp:txBody>
      <dsp:txXfrm>
        <a:off x="602321" y="1331"/>
        <a:ext cx="2291761" cy="1375056"/>
      </dsp:txXfrm>
    </dsp:sp>
    <dsp:sp modelId="{25DD7F16-5842-402F-A258-11F4B89F6D4E}">
      <dsp:nvSpPr>
        <dsp:cNvPr id="0" name=""/>
        <dsp:cNvSpPr/>
      </dsp:nvSpPr>
      <dsp:spPr>
        <a:xfrm>
          <a:off x="3123259" y="1331"/>
          <a:ext cx="2291761" cy="13750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She shows </a:t>
          </a:r>
          <a:endParaRPr lang="en-US" sz="2200" kern="1200" dirty="0"/>
        </a:p>
      </dsp:txBody>
      <dsp:txXfrm>
        <a:off x="3123259" y="1331"/>
        <a:ext cx="2291761" cy="1375056"/>
      </dsp:txXfrm>
    </dsp:sp>
    <dsp:sp modelId="{D5B13D6C-787C-43E4-BCE7-7F067C96F917}">
      <dsp:nvSpPr>
        <dsp:cNvPr id="0" name=""/>
        <dsp:cNvSpPr/>
      </dsp:nvSpPr>
      <dsp:spPr>
        <a:xfrm>
          <a:off x="602321" y="1605564"/>
          <a:ext cx="2291761" cy="13750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anxiety when separated from carers </a:t>
          </a:r>
          <a:endParaRPr lang="en-US" sz="2200" kern="1200" dirty="0"/>
        </a:p>
      </dsp:txBody>
      <dsp:txXfrm>
        <a:off x="602321" y="1605564"/>
        <a:ext cx="2291761" cy="1375056"/>
      </dsp:txXfrm>
    </dsp:sp>
    <dsp:sp modelId="{9FFD2B5D-548B-4A8B-AE40-25EA23D3D760}">
      <dsp:nvSpPr>
        <dsp:cNvPr id="0" name=""/>
        <dsp:cNvSpPr/>
      </dsp:nvSpPr>
      <dsp:spPr>
        <a:xfrm>
          <a:off x="3123259" y="1605564"/>
          <a:ext cx="2291761" cy="13750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Limited verbal communication</a:t>
          </a:r>
          <a:endParaRPr lang="en-US" sz="2200" kern="1200" dirty="0"/>
        </a:p>
      </dsp:txBody>
      <dsp:txXfrm>
        <a:off x="3123259" y="1605564"/>
        <a:ext cx="2291761" cy="1375056"/>
      </dsp:txXfrm>
    </dsp:sp>
    <dsp:sp modelId="{B6642CA9-7552-4E1A-96D4-65B490180562}">
      <dsp:nvSpPr>
        <dsp:cNvPr id="0" name=""/>
        <dsp:cNvSpPr/>
      </dsp:nvSpPr>
      <dsp:spPr>
        <a:xfrm>
          <a:off x="1862790" y="3209797"/>
          <a:ext cx="2291761" cy="13750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Difficulty joining group play</a:t>
          </a:r>
          <a:endParaRPr lang="en-US" sz="2200" kern="1200" dirty="0"/>
        </a:p>
      </dsp:txBody>
      <dsp:txXfrm>
        <a:off x="1862790" y="3209797"/>
        <a:ext cx="2291761" cy="1375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239A7-66B1-46DB-8D2D-6EC4F8E40013}">
      <dsp:nvSpPr>
        <dsp:cNvPr id="0" name=""/>
        <dsp:cNvSpPr/>
      </dsp:nvSpPr>
      <dsp:spPr>
        <a:xfrm>
          <a:off x="66153" y="2844"/>
          <a:ext cx="3320527" cy="152745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Secure Base : feeling safe to explore knowing caregiver is available</a:t>
          </a:r>
          <a:endParaRPr lang="en-US" sz="2400" kern="1200" dirty="0"/>
        </a:p>
      </dsp:txBody>
      <dsp:txXfrm>
        <a:off x="66153" y="2844"/>
        <a:ext cx="3320527" cy="1527451"/>
      </dsp:txXfrm>
    </dsp:sp>
    <dsp:sp modelId="{61A2ACD0-29C3-47C8-82B6-A7E5ED05EF52}">
      <dsp:nvSpPr>
        <dsp:cNvPr id="0" name=""/>
        <dsp:cNvSpPr/>
      </dsp:nvSpPr>
      <dsp:spPr>
        <a:xfrm>
          <a:off x="3641256" y="2844"/>
          <a:ext cx="2985404" cy="1527451"/>
        </a:xfrm>
        <a:prstGeom prst="rect">
          <a:avLst/>
        </a:prstGeom>
        <a:solidFill>
          <a:schemeClr val="accent2"/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Internal Working Model : early attachments shape future relationships</a:t>
          </a:r>
          <a:endParaRPr lang="en-US" sz="2400" kern="1200" dirty="0"/>
        </a:p>
      </dsp:txBody>
      <dsp:txXfrm>
        <a:off x="3641256" y="2844"/>
        <a:ext cx="2985404" cy="1527451"/>
      </dsp:txXfrm>
    </dsp:sp>
    <dsp:sp modelId="{60C904DA-8583-47F4-95EB-AF8892884F00}">
      <dsp:nvSpPr>
        <dsp:cNvPr id="0" name=""/>
        <dsp:cNvSpPr/>
      </dsp:nvSpPr>
      <dsp:spPr>
        <a:xfrm>
          <a:off x="154490" y="1784871"/>
          <a:ext cx="3583503" cy="1527451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Separation Anxiety : distress when attachment figure is absent</a:t>
          </a:r>
          <a:endParaRPr lang="en-US" sz="2400" kern="1200" dirty="0"/>
        </a:p>
      </dsp:txBody>
      <dsp:txXfrm>
        <a:off x="154490" y="1784871"/>
        <a:ext cx="3583503" cy="1527451"/>
      </dsp:txXfrm>
    </dsp:sp>
    <dsp:sp modelId="{416AA707-242B-469B-A625-AD263839ED1D}">
      <dsp:nvSpPr>
        <dsp:cNvPr id="0" name=""/>
        <dsp:cNvSpPr/>
      </dsp:nvSpPr>
      <dsp:spPr>
        <a:xfrm>
          <a:off x="3992570" y="1784871"/>
          <a:ext cx="2545752" cy="1527451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Critical Period : 0–3 years vital for secure attachment</a:t>
          </a:r>
          <a:endParaRPr lang="en-US" sz="2400" kern="1200" dirty="0"/>
        </a:p>
      </dsp:txBody>
      <dsp:txXfrm>
        <a:off x="3992570" y="1784871"/>
        <a:ext cx="2545752" cy="1527451"/>
      </dsp:txXfrm>
    </dsp:sp>
    <dsp:sp modelId="{F8330D71-3F92-4FFB-BDE4-D0A4CDB7ECF8}">
      <dsp:nvSpPr>
        <dsp:cNvPr id="0" name=""/>
        <dsp:cNvSpPr/>
      </dsp:nvSpPr>
      <dsp:spPr>
        <a:xfrm>
          <a:off x="160664" y="3566898"/>
          <a:ext cx="6371485" cy="1527451"/>
        </a:xfrm>
        <a:prstGeom prst="rect">
          <a:avLst/>
        </a:prstGeom>
        <a:solidFill>
          <a:schemeClr val="accent1">
            <a:lumMod val="7500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Monotropy : preference for one main caregiver</a:t>
          </a:r>
          <a:endParaRPr lang="en-US" sz="2400" kern="1200" dirty="0"/>
        </a:p>
      </dsp:txBody>
      <dsp:txXfrm>
        <a:off x="160664" y="3566898"/>
        <a:ext cx="6371485" cy="15274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326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823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516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389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9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44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51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024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260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22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7520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0589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13823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1842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5093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153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677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06846-41B1-C039-A839-0E1644FF1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738" y="2025446"/>
            <a:ext cx="9458960" cy="4693920"/>
          </a:xfrm>
        </p:spPr>
        <p:txBody>
          <a:bodyPr>
            <a:normAutofit/>
          </a:bodyPr>
          <a:lstStyle/>
          <a:p>
            <a:r>
              <a:rPr lang="en-GB" dirty="0"/>
              <a:t>	 </a:t>
            </a:r>
            <a:r>
              <a:rPr lang="en-GB" sz="2800" b="1" dirty="0">
                <a:solidFill>
                  <a:schemeClr val="tx1"/>
                </a:solidFill>
              </a:rPr>
              <a:t>MEHERET ZELEKE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      STUDENT ID 2426669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      MODUAL PSYCOLOGY IN HEALTH AND SOCIAL CARE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      MODUAL CODE LCHS4010</a:t>
            </a:r>
            <a:br>
              <a:rPr lang="en-GB" sz="2800" b="1" dirty="0">
                <a:solidFill>
                  <a:schemeClr val="tx1"/>
                </a:solidFill>
              </a:rPr>
            </a:br>
            <a:r>
              <a:rPr lang="en-GB" sz="2800" b="1" dirty="0">
                <a:solidFill>
                  <a:schemeClr val="tx1"/>
                </a:solidFill>
              </a:rPr>
              <a:t>      LECTURER NAME DR HELEN PARSONS</a:t>
            </a:r>
            <a:br>
              <a:rPr lang="en-GB" sz="2000" dirty="0">
                <a:solidFill>
                  <a:schemeClr val="tx1"/>
                </a:solidFill>
              </a:rPr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64803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roup 83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86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8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0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4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6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8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0" name="Isosceles Triangle 99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0" name="Picture 9" descr="Mother holding baby's hand">
            <a:extLst>
              <a:ext uri="{FF2B5EF4-FFF2-40B4-BE49-F238E27FC236}">
                <a16:creationId xmlns:a16="http://schemas.microsoft.com/office/drawing/2014/main" id="{B090AC2F-227C-36E0-B306-94AB56EBA4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7311" b="16080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948AE52C-AD58-4D7E-BBEC-741EA69A9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" name="Parallelogram 84">
            <a:extLst>
              <a:ext uri="{FF2B5EF4-FFF2-40B4-BE49-F238E27FC236}">
                <a16:creationId xmlns:a16="http://schemas.microsoft.com/office/drawing/2014/main" id="{EB3158C7-B011-4D27-BC9D-27EA5BE02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7295AA18-FA8B-4B5D-9477-7F5F512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5E377175-C211-4D7B-89F7-92406DBD7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1" name="Rectangle 23">
            <a:extLst>
              <a:ext uri="{FF2B5EF4-FFF2-40B4-BE49-F238E27FC236}">
                <a16:creationId xmlns:a16="http://schemas.microsoft.com/office/drawing/2014/main" id="{40EA1C2A-B332-4211-8479-EA99BC303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3" name="Rectangle 25">
            <a:extLst>
              <a:ext uri="{FF2B5EF4-FFF2-40B4-BE49-F238E27FC236}">
                <a16:creationId xmlns:a16="http://schemas.microsoft.com/office/drawing/2014/main" id="{24A97CC0-C913-4A9C-B6E8-755C7D15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5" name="Isosceles Triangle 94">
            <a:extLst>
              <a:ext uri="{FF2B5EF4-FFF2-40B4-BE49-F238E27FC236}">
                <a16:creationId xmlns:a16="http://schemas.microsoft.com/office/drawing/2014/main" id="{9DFA36DF-98BD-46D3-A75B-97154DB4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BED8A-D42E-4C02-37B3-E65D2FE81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88" y="1678665"/>
            <a:ext cx="7672215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800" dirty="0"/>
              <a:t>BOWLBY’S ATTACHEMENT THEORY AND</a:t>
            </a:r>
            <a:br>
              <a:rPr lang="en-US" sz="4800" dirty="0"/>
            </a:br>
            <a:r>
              <a:rPr lang="en-US" sz="4800" dirty="0"/>
              <a:t>APPLICATION TO AMIRA</a:t>
            </a:r>
          </a:p>
        </p:txBody>
      </p:sp>
      <p:sp>
        <p:nvSpPr>
          <p:cNvPr id="97" name="Rectangle 27">
            <a:extLst>
              <a:ext uri="{FF2B5EF4-FFF2-40B4-BE49-F238E27FC236}">
                <a16:creationId xmlns:a16="http://schemas.microsoft.com/office/drawing/2014/main" id="{D1D22F90-51DE-40F7-96EE-8E9894DF0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9" name="Rectangle 28">
            <a:extLst>
              <a:ext uri="{FF2B5EF4-FFF2-40B4-BE49-F238E27FC236}">
                <a16:creationId xmlns:a16="http://schemas.microsoft.com/office/drawing/2014/main" id="{F45D120E-4F36-4767-98FA-949993B8E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1" name="Rectangle 29">
            <a:extLst>
              <a:ext uri="{FF2B5EF4-FFF2-40B4-BE49-F238E27FC236}">
                <a16:creationId xmlns:a16="http://schemas.microsoft.com/office/drawing/2014/main" id="{B541A2F0-1EDC-4D03-94AC-35BC742CEA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" name="Isosceles Triangle 102">
            <a:extLst>
              <a:ext uri="{FF2B5EF4-FFF2-40B4-BE49-F238E27FC236}">
                <a16:creationId xmlns:a16="http://schemas.microsoft.com/office/drawing/2014/main" id="{08CE2AE4-51CC-4060-8818-423BB07BF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442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16E39-F048-73C2-52B2-77273F004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412" y="609600"/>
            <a:ext cx="796834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Supporting Amira’s Development in Nursery using Bowlby’s Attachment Theory</a:t>
            </a:r>
          </a:p>
        </p:txBody>
      </p:sp>
      <p:pic>
        <p:nvPicPr>
          <p:cNvPr id="6" name="Picture 5" descr="Children playing with toy blocks">
            <a:extLst>
              <a:ext uri="{FF2B5EF4-FFF2-40B4-BE49-F238E27FC236}">
                <a16:creationId xmlns:a16="http://schemas.microsoft.com/office/drawing/2014/main" id="{5E1B4460-70C5-690D-4D73-BA324AD9CD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57" r="3733" b="2"/>
          <a:stretch>
            <a:fillRect/>
          </a:stretch>
        </p:blipFill>
        <p:spPr>
          <a:xfrm>
            <a:off x="332012" y="2509563"/>
            <a:ext cx="4259550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6CB27DD-D98C-4A82-9A5E-422827825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Isosceles Triangle 30">
            <a:extLst>
              <a:ext uri="{FF2B5EF4-FFF2-40B4-BE49-F238E27FC236}">
                <a16:creationId xmlns:a16="http://schemas.microsoft.com/office/drawing/2014/main" id="{A912E26A-2737-4A42-92C0-4ED8933C8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53FDEBA-5ECD-15E6-23C6-C6646A642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9527404"/>
              </p:ext>
            </p:extLst>
          </p:nvPr>
        </p:nvGraphicFramePr>
        <p:xfrm>
          <a:off x="3824748" y="1769809"/>
          <a:ext cx="6017342" cy="4586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5269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326BA-0DB1-AB76-0EF5-B755755DD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Overview of Bowlby’s Attachment</a:t>
            </a:r>
            <a:b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539C5-ECB8-7B9F-EC77-44B754381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6084" y="609600"/>
            <a:ext cx="5511296" cy="554566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 Developed by John Bowlby (1969)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 Highlighted emotional connections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      between caregiver and child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 Attachment provides a secure base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      for exploring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Innervations in Early attachment are linked with social difficulty or anxiety   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Early experiences are essential for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      emotional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9477910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9068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A3B6ED-3CDD-0BA2-483D-25205FE02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chemeClr val="accent1">
                    <a:lumMod val="75000"/>
                  </a:schemeClr>
                </a:solidFill>
              </a:rPr>
              <a:t>key Concepts</a:t>
            </a:r>
            <a:br>
              <a:rPr lang="en-GB" sz="4400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lang="en-GB" sz="44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4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42625" y="0"/>
            <a:ext cx="64493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A5727E-65B2-1CC1-6026-78C6CA18FA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3902643"/>
              </p:ext>
            </p:extLst>
          </p:nvPr>
        </p:nvGraphicFramePr>
        <p:xfrm>
          <a:off x="4852543" y="670560"/>
          <a:ext cx="6692814" cy="5097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65728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1097F62-2004-8809-1802-EC8815F0F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      Applying the Theory to 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C4AAF-F458-C093-330B-DDCACDA85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5221226" cy="52247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  - Amira shows distress at separation, possible   insecure attachment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- Restricted verbal communication indicate anxiety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- Inability to play in group indicates lack of confidence or trust/insecure attachment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- Bowlby suggests frequent emotional reassurance helps to establish security</a:t>
            </a:r>
          </a:p>
        </p:txBody>
      </p:sp>
    </p:spTree>
    <p:extLst>
      <p:ext uri="{BB962C8B-B14F-4D97-AF65-F5344CB8AC3E}">
        <p14:creationId xmlns:p14="http://schemas.microsoft.com/office/powerpoint/2010/main" val="3003218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4A5A35EE-7AE1-4E24-8916-B0122B97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puzzle pieces">
            <a:extLst>
              <a:ext uri="{FF2B5EF4-FFF2-40B4-BE49-F238E27FC236}">
                <a16:creationId xmlns:a16="http://schemas.microsoft.com/office/drawing/2014/main" id="{E2CE0A3B-DA3A-E3A1-AC83-EA985F528F46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2" b="10584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grpSp>
        <p:nvGrpSpPr>
          <p:cNvPr id="52" name="Group 51">
            <a:extLst>
              <a:ext uri="{FF2B5EF4-FFF2-40B4-BE49-F238E27FC236}">
                <a16:creationId xmlns:a16="http://schemas.microsoft.com/office/drawing/2014/main" id="{F3BC879B-A529-47C3-A6A5-914D67AAA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CE937C4-AD3B-4C21-A5D1-4010EAA70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986751B-E456-450E-8103-86D186F55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Rectangle 23">
              <a:extLst>
                <a:ext uri="{FF2B5EF4-FFF2-40B4-BE49-F238E27FC236}">
                  <a16:creationId xmlns:a16="http://schemas.microsoft.com/office/drawing/2014/main" id="{7A7080CB-F07A-45DB-98B4-1BCEEFC2D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5">
              <a:extLst>
                <a:ext uri="{FF2B5EF4-FFF2-40B4-BE49-F238E27FC236}">
                  <a16:creationId xmlns:a16="http://schemas.microsoft.com/office/drawing/2014/main" id="{43DABF26-4789-46EF-843D-D8974E5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CF33A112-C756-43C1-8DA7-13D97888B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Rectangle 27">
              <a:extLst>
                <a:ext uri="{FF2B5EF4-FFF2-40B4-BE49-F238E27FC236}">
                  <a16:creationId xmlns:a16="http://schemas.microsoft.com/office/drawing/2014/main" id="{FDCCB7E1-C0C5-4607-ADB9-05E385551A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Rectangle 28">
              <a:extLst>
                <a:ext uri="{FF2B5EF4-FFF2-40B4-BE49-F238E27FC236}">
                  <a16:creationId xmlns:a16="http://schemas.microsoft.com/office/drawing/2014/main" id="{71C3B597-3C1A-490D-B48E-19BF2BD8D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9">
              <a:extLst>
                <a:ext uri="{FF2B5EF4-FFF2-40B4-BE49-F238E27FC236}">
                  <a16:creationId xmlns:a16="http://schemas.microsoft.com/office/drawing/2014/main" id="{DA3635CF-FEC9-43B7-A12B-1A736C7C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Isosceles Triangle 41">
              <a:extLst>
                <a:ext uri="{FF2B5EF4-FFF2-40B4-BE49-F238E27FC236}">
                  <a16:creationId xmlns:a16="http://schemas.microsoft.com/office/drawing/2014/main" id="{CEDF3AA6-619F-44C9-A06F-9C38A9119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Isosceles Triangle 56">
              <a:extLst>
                <a:ext uri="{FF2B5EF4-FFF2-40B4-BE49-F238E27FC236}">
                  <a16:creationId xmlns:a16="http://schemas.microsoft.com/office/drawing/2014/main" id="{79D458F0-4F1F-4713-88F7-B65AFE8E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E4742F-2367-6F89-7E11-605C67540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Strategies to</a:t>
            </a:r>
            <a:br>
              <a:rPr lang="en-GB" sz="2800"/>
            </a:br>
            <a:r>
              <a:rPr lang="en-GB" sz="2800"/>
              <a:t>Support</a:t>
            </a:r>
            <a:br>
              <a:rPr lang="en-GB" sz="2800"/>
            </a:br>
            <a:r>
              <a:rPr lang="en-GB" sz="2800"/>
              <a:t>Amira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061E9-F51C-D44A-DD25-195269239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Key Person Approach : emotional relationship developed by regular and consistent carer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Gradual Separation : gradual stages of separation through time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Provide a predictable Routine and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      security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Comfort and Responsiveness : respond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     distress empathetically</a:t>
            </a:r>
          </a:p>
          <a:p>
            <a:pPr>
              <a:lnSpc>
                <a:spcPct val="90000"/>
              </a:lnSpc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Family Collaboration with nursery staff to tailor her experience to Amira’s needs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311507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40C03-D6AF-1AAD-B9BC-3BFD3B92E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/>
              <a:t>   Nature and Nurture in Development</a:t>
            </a:r>
            <a:endParaRPr lang="en-GB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CF787-0D85-FCBD-09F3-2493BEE97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90"/>
            <a:ext cx="8470898" cy="342926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Nature: Amira’s temperament may make her cautious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Nurture: consistent, sensitive care strengthens attachment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Attachment results from interplay of biology and environment, therefore both Nature and Nature play an equal role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Positive experiences can build resilience and security</a:t>
            </a:r>
          </a:p>
        </p:txBody>
      </p:sp>
      <p:sp>
        <p:nvSpPr>
          <p:cNvPr id="18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481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3376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2133042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24631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6597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5488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655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4821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42BFA2A-77A0-4F60-A32A-685681C84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82154" y="-8467"/>
            <a:ext cx="7109846" cy="6866467"/>
          </a:xfrm>
          <a:custGeom>
            <a:avLst/>
            <a:gdLst>
              <a:gd name="connsiteX0" fmla="*/ 0 w 7109846"/>
              <a:gd name="connsiteY0" fmla="*/ 0 h 6866467"/>
              <a:gd name="connsiteX1" fmla="*/ 1249825 w 7109846"/>
              <a:gd name="connsiteY1" fmla="*/ 0 h 6866467"/>
              <a:gd name="connsiteX2" fmla="*/ 1249825 w 7109846"/>
              <a:gd name="connsiteY2" fmla="*/ 8467 h 6866467"/>
              <a:gd name="connsiteX3" fmla="*/ 7109846 w 7109846"/>
              <a:gd name="connsiteY3" fmla="*/ 8467 h 6866467"/>
              <a:gd name="connsiteX4" fmla="*/ 7109846 w 7109846"/>
              <a:gd name="connsiteY4" fmla="*/ 6866467 h 6866467"/>
              <a:gd name="connsiteX5" fmla="*/ 1249825 w 7109846"/>
              <a:gd name="connsiteY5" fmla="*/ 6866467 h 6866467"/>
              <a:gd name="connsiteX6" fmla="*/ 1109382 w 7109846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09846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7109846" y="8467"/>
                </a:lnTo>
                <a:lnTo>
                  <a:pt x="7109846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BE04FE-C687-D75B-2B18-99E639580A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3843375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Evaluation of</a:t>
            </a:r>
            <a:b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Bowlby’s</a:t>
            </a:r>
            <a:b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6FADDA-5BE7-F617-50CD-CCCE4EB034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16084" y="609600"/>
            <a:ext cx="5511296" cy="55456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STRENGTHS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</a:rPr>
              <a:t> Highlights importance of emotional security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</a:rPr>
              <a:t> Influences early years practice (key person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     system)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</a:rPr>
              <a:t>Supported by Ainsworth’s research (1978)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     LIMITATIONS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</a:rPr>
              <a:t> Overemphasis on one caregiver (monotropy)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</a:rPr>
              <a:t> Culturally biased – does not consider more collectivist cultures 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4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</a:rPr>
              <a:t> Underestimates resilience and later secure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     attachment formation</a:t>
            </a:r>
          </a:p>
        </p:txBody>
      </p:sp>
    </p:spTree>
    <p:extLst>
      <p:ext uri="{BB962C8B-B14F-4D97-AF65-F5344CB8AC3E}">
        <p14:creationId xmlns:p14="http://schemas.microsoft.com/office/powerpoint/2010/main" val="3555066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D7E9C27-CCBB-1646-2CC7-5C6CF6B6D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4F00A-9F72-83FE-C2DE-41D2B716D9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Bowlby’s theory explains Amira’s</a:t>
            </a:r>
          </a:p>
          <a:p>
            <a:pPr marL="0" indent="0">
              <a:buNone/>
            </a:pPr>
            <a:r>
              <a:rPr lang="en-GB" dirty="0"/>
              <a:t>      anxiety as insecure attachment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Secure, nurturing nursery</a:t>
            </a:r>
          </a:p>
          <a:p>
            <a:pPr marL="0" indent="0">
              <a:buNone/>
            </a:pPr>
            <a:r>
              <a:rPr lang="en-GB" dirty="0"/>
              <a:t>      relationships can improve her</a:t>
            </a:r>
          </a:p>
          <a:p>
            <a:pPr marL="0" indent="0">
              <a:buNone/>
            </a:pPr>
            <a:r>
              <a:rPr lang="en-GB" dirty="0"/>
              <a:t>      confidence</a:t>
            </a:r>
          </a:p>
          <a:p>
            <a:endParaRPr lang="en-GB" dirty="0"/>
          </a:p>
          <a:p>
            <a:r>
              <a:rPr lang="en-GB" dirty="0"/>
              <a:t>Biological and environmental</a:t>
            </a:r>
          </a:p>
          <a:p>
            <a:pPr marL="0" indent="0">
              <a:buNone/>
            </a:pPr>
            <a:r>
              <a:rPr lang="en-GB" dirty="0"/>
              <a:t>     factors interact in her development</a:t>
            </a:r>
          </a:p>
          <a:p>
            <a:endParaRPr lang="en-GB" dirty="0"/>
          </a:p>
          <a:p>
            <a:r>
              <a:rPr lang="en-GB" dirty="0"/>
              <a:t>Attachment theory helps create</a:t>
            </a:r>
          </a:p>
          <a:p>
            <a:pPr marL="0" indent="0">
              <a:buNone/>
            </a:pPr>
            <a:r>
              <a:rPr lang="en-GB" dirty="0"/>
              <a:t>     emotionally supportive</a:t>
            </a:r>
          </a:p>
          <a:p>
            <a:pPr marL="0" indent="0">
              <a:buNone/>
            </a:pPr>
            <a:r>
              <a:rPr lang="en-GB" dirty="0"/>
              <a:t>     environments</a:t>
            </a:r>
          </a:p>
        </p:txBody>
      </p:sp>
    </p:spTree>
    <p:extLst>
      <p:ext uri="{BB962C8B-B14F-4D97-AF65-F5344CB8AC3E}">
        <p14:creationId xmlns:p14="http://schemas.microsoft.com/office/powerpoint/2010/main" val="27030391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52DE5-4C23-741B-A9DF-713D4F4EB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209DB-426A-8BCC-3CDF-39CF03BB53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41121"/>
            <a:ext cx="8596668" cy="551687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4400" dirty="0"/>
              <a:t>1. Bowlby, J. (1969). Attachment and Loss: Vol. 1.Attachment. London: Basic Books.</a:t>
            </a:r>
          </a:p>
          <a:p>
            <a:endParaRPr lang="en-GB" sz="4400" dirty="0"/>
          </a:p>
          <a:p>
            <a:r>
              <a:rPr lang="en-GB" sz="4400" dirty="0"/>
              <a:t>2. Ainsworth, M. D. S. (1978). Patterns of Attachment. Hillsdale, NJ: Erlbaum.</a:t>
            </a:r>
          </a:p>
          <a:p>
            <a:endParaRPr lang="en-GB" sz="4400" dirty="0"/>
          </a:p>
          <a:p>
            <a:r>
              <a:rPr lang="en-GB" sz="4400" dirty="0"/>
              <a:t>3. Gilhooly, K., Green, M., Gillett, R., &amp; </a:t>
            </a:r>
            <a:r>
              <a:rPr lang="en-GB" sz="4400" dirty="0" err="1"/>
              <a:t>Giljibrand,R</a:t>
            </a:r>
            <a:r>
              <a:rPr lang="en-GB" sz="4400" dirty="0"/>
              <a:t>. (2021). Developmental   Psychology for Childhood Studies. London: Sage.</a:t>
            </a:r>
          </a:p>
          <a:p>
            <a:endParaRPr lang="en-GB" sz="4400" dirty="0"/>
          </a:p>
          <a:p>
            <a:r>
              <a:rPr lang="en-GB" sz="4400" dirty="0"/>
              <a:t>4. Department for Education. (2021). Statutory Framework for the EYFS. London: DfE.</a:t>
            </a:r>
          </a:p>
          <a:p>
            <a:endParaRPr lang="en-GB" sz="4400" dirty="0"/>
          </a:p>
          <a:p>
            <a:r>
              <a:rPr lang="en-GB" sz="4400" dirty="0"/>
              <a:t>5. Schore, A. N. (2001). Infant Mental Health Journal, 22(1–2), 7–66.</a:t>
            </a:r>
          </a:p>
          <a:p>
            <a:endParaRPr lang="en-GB" sz="4400" dirty="0"/>
          </a:p>
          <a:p>
            <a:r>
              <a:rPr lang="en-GB" sz="4400" dirty="0"/>
              <a:t>6. Rutter, M. (1981). Maternal Deprivation Reassessed. London: Penguin.</a:t>
            </a:r>
          </a:p>
          <a:p>
            <a:endParaRPr lang="en-GB" sz="4400" dirty="0"/>
          </a:p>
          <a:p>
            <a:r>
              <a:rPr lang="en-GB" sz="4400" dirty="0"/>
              <a:t>7. Howe, D. (2011). Attachment Across the </a:t>
            </a:r>
            <a:r>
              <a:rPr lang="en-GB" sz="4400" dirty="0" err="1"/>
              <a:t>Lifecourse</a:t>
            </a:r>
            <a:r>
              <a:rPr lang="en-GB" sz="4400" dirty="0"/>
              <a:t>. Palgrave Macmillan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597307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7281</TotalTime>
  <Words>576</Words>
  <Application>Microsoft Office PowerPoint</Application>
  <PresentationFormat>Widescreen</PresentationFormat>
  <Paragraphs>105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  MEHERET ZELEKE       STUDENT ID 2426669       MODUAL PSYCOLOGY IN HEALTH AND SOCIAL CARE       MODUAL CODE LCHS4010       LECTURER NAME DR HELEN PARSONS </vt:lpstr>
      <vt:lpstr>BOWLBY’S ATTACHEMENT THEORY AND APPLICATION TO AMIRA</vt:lpstr>
      <vt:lpstr>Supporting Amira’s Development in Nursery using Bowlby’s Attachment Theory</vt:lpstr>
      <vt:lpstr>Overview of Bowlby’s Attachment Theory</vt:lpstr>
      <vt:lpstr>key Concepts  </vt:lpstr>
      <vt:lpstr>      Applying the Theory to Amira</vt:lpstr>
      <vt:lpstr>Strategies to Support Amira</vt:lpstr>
      <vt:lpstr>   Nature and Nurture in Development</vt:lpstr>
      <vt:lpstr>Evaluation of Bowlby’s Theory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Meheret Abiyo Zeleke (2426669)</dc:creator>
  <cp:lastModifiedBy>Meheret Abiyo Zeleke (2426669)</cp:lastModifiedBy>
  <cp:revision>6</cp:revision>
  <dcterms:created xsi:type="dcterms:W3CDTF">2025-10-07T13:24:31Z</dcterms:created>
  <dcterms:modified xsi:type="dcterms:W3CDTF">2025-10-12T14:48:28Z</dcterms:modified>
</cp:coreProperties>
</file>