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5" r:id="rId8"/>
  </p:sldMasterIdLst>
  <p:notesMasterIdLst>
    <p:notesMasterId r:id="rId25"/>
  </p:notesMasterIdLst>
  <p:sldIdLst>
    <p:sldId id="256" r:id="rId9"/>
    <p:sldId id="294" r:id="rId10"/>
    <p:sldId id="295" r:id="rId11"/>
    <p:sldId id="400" r:id="rId12"/>
    <p:sldId id="406" r:id="rId13"/>
    <p:sldId id="407" r:id="rId14"/>
    <p:sldId id="408" r:id="rId15"/>
    <p:sldId id="409" r:id="rId16"/>
    <p:sldId id="410" r:id="rId17"/>
    <p:sldId id="411" r:id="rId18"/>
    <p:sldId id="412" r:id="rId19"/>
    <p:sldId id="413" r:id="rId20"/>
    <p:sldId id="414" r:id="rId21"/>
    <p:sldId id="415" r:id="rId22"/>
    <p:sldId id="416" r:id="rId23"/>
    <p:sldId id="40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73869C-7327-4E3F-B2CD-00CD05FF3D93}" v="3" dt="2023-05-23T05:01:59.7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5" d="100"/>
          <a:sy n="95" d="100"/>
        </p:scale>
        <p:origin x="9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CB73869C-7327-4E3F-B2CD-00CD05FF3D93}"/>
    <pc:docChg chg="undo custSel addSld delSld modSld delMainMaster">
      <pc:chgData name="Nitheesh Kaliyamurthy" userId="2821ebda-f4ac-4963-9a4e-a836dfc45829" providerId="ADAL" clId="{CB73869C-7327-4E3F-B2CD-00CD05FF3D93}" dt="2023-05-23T05:08:59.113" v="523" actId="33524"/>
      <pc:docMkLst>
        <pc:docMk/>
      </pc:docMkLst>
      <pc:sldChg chg="add del">
        <pc:chgData name="Nitheesh Kaliyamurthy" userId="2821ebda-f4ac-4963-9a4e-a836dfc45829" providerId="ADAL" clId="{CB73869C-7327-4E3F-B2CD-00CD05FF3D93}" dt="2023-05-23T05:01:55.933" v="1"/>
        <pc:sldMkLst>
          <pc:docMk/>
          <pc:sldMk cId="3053837800" sldId="256"/>
        </pc:sldMkLst>
      </pc:sldChg>
      <pc:sldChg chg="del">
        <pc:chgData name="Nitheesh Kaliyamurthy" userId="2821ebda-f4ac-4963-9a4e-a836dfc45829" providerId="ADAL" clId="{CB73869C-7327-4E3F-B2CD-00CD05FF3D93}" dt="2023-05-23T05:02:01.656" v="2" actId="47"/>
        <pc:sldMkLst>
          <pc:docMk/>
          <pc:sldMk cId="1436145131" sldId="292"/>
        </pc:sldMkLst>
      </pc:sldChg>
      <pc:sldChg chg="modSp mod">
        <pc:chgData name="Nitheesh Kaliyamurthy" userId="2821ebda-f4ac-4963-9a4e-a836dfc45829" providerId="ADAL" clId="{CB73869C-7327-4E3F-B2CD-00CD05FF3D93}" dt="2023-05-23T05:03:50.333" v="53" actId="6549"/>
        <pc:sldMkLst>
          <pc:docMk/>
          <pc:sldMk cId="3229398234" sldId="295"/>
        </pc:sldMkLst>
        <pc:spChg chg="mod">
          <ac:chgData name="Nitheesh Kaliyamurthy" userId="2821ebda-f4ac-4963-9a4e-a836dfc45829" providerId="ADAL" clId="{CB73869C-7327-4E3F-B2CD-00CD05FF3D93}" dt="2023-05-23T05:03:50.333" v="53" actId="6549"/>
          <ac:spMkLst>
            <pc:docMk/>
            <pc:sldMk cId="3229398234" sldId="295"/>
            <ac:spMk id="3" creationId="{00000000-0000-0000-0000-000000000000}"/>
          </ac:spMkLst>
        </pc:spChg>
        <pc:spChg chg="mod">
          <ac:chgData name="Nitheesh Kaliyamurthy" userId="2821ebda-f4ac-4963-9a4e-a836dfc45829" providerId="ADAL" clId="{CB73869C-7327-4E3F-B2CD-00CD05FF3D93}" dt="2023-05-23T05:03:25.898" v="38" actId="6549"/>
          <ac:spMkLst>
            <pc:docMk/>
            <pc:sldMk cId="3229398234" sldId="295"/>
            <ac:spMk id="4" creationId="{00000000-0000-0000-0000-000000000000}"/>
          </ac:spMkLst>
        </pc:spChg>
      </pc:sldChg>
      <pc:sldChg chg="modSp mod modNotesTx">
        <pc:chgData name="Nitheesh Kaliyamurthy" userId="2821ebda-f4ac-4963-9a4e-a836dfc45829" providerId="ADAL" clId="{CB73869C-7327-4E3F-B2CD-00CD05FF3D93}" dt="2023-05-23T05:08:37.904" v="522" actId="20577"/>
        <pc:sldMkLst>
          <pc:docMk/>
          <pc:sldMk cId="3781481883" sldId="407"/>
        </pc:sldMkLst>
        <pc:spChg chg="mod">
          <ac:chgData name="Nitheesh Kaliyamurthy" userId="2821ebda-f4ac-4963-9a4e-a836dfc45829" providerId="ADAL" clId="{CB73869C-7327-4E3F-B2CD-00CD05FF3D93}" dt="2023-05-23T05:08:37.904" v="522" actId="20577"/>
          <ac:spMkLst>
            <pc:docMk/>
            <pc:sldMk cId="3781481883" sldId="407"/>
            <ac:spMk id="5" creationId="{70EF733A-51C9-4841-81B5-FF55AEB4CF5A}"/>
          </ac:spMkLst>
        </pc:spChg>
      </pc:sldChg>
      <pc:sldChg chg="modSp mod">
        <pc:chgData name="Nitheesh Kaliyamurthy" userId="2821ebda-f4ac-4963-9a4e-a836dfc45829" providerId="ADAL" clId="{CB73869C-7327-4E3F-B2CD-00CD05FF3D93}" dt="2023-05-23T05:08:59.113" v="523" actId="33524"/>
        <pc:sldMkLst>
          <pc:docMk/>
          <pc:sldMk cId="4154100192" sldId="408"/>
        </pc:sldMkLst>
        <pc:spChg chg="mod">
          <ac:chgData name="Nitheesh Kaliyamurthy" userId="2821ebda-f4ac-4963-9a4e-a836dfc45829" providerId="ADAL" clId="{CB73869C-7327-4E3F-B2CD-00CD05FF3D93}" dt="2023-05-23T05:08:59.113" v="523" actId="33524"/>
          <ac:spMkLst>
            <pc:docMk/>
            <pc:sldMk cId="4154100192" sldId="408"/>
            <ac:spMk id="5" creationId="{70EF733A-51C9-4841-81B5-FF55AEB4CF5A}"/>
          </ac:spMkLst>
        </pc:spChg>
      </pc:sldChg>
      <pc:sldMasterChg chg="del delSldLayout">
        <pc:chgData name="Nitheesh Kaliyamurthy" userId="2821ebda-f4ac-4963-9a4e-a836dfc45829" providerId="ADAL" clId="{CB73869C-7327-4E3F-B2CD-00CD05FF3D93}" dt="2023-05-23T05:02:01.656" v="2" actId="47"/>
        <pc:sldMasterMkLst>
          <pc:docMk/>
          <pc:sldMasterMk cId="3149329868" sldId="2147483673"/>
        </pc:sldMasterMkLst>
        <pc:sldLayoutChg chg="del">
          <pc:chgData name="Nitheesh Kaliyamurthy" userId="2821ebda-f4ac-4963-9a4e-a836dfc45829" providerId="ADAL" clId="{CB73869C-7327-4E3F-B2CD-00CD05FF3D93}" dt="2023-05-23T05:02:01.656" v="2" actId="47"/>
          <pc:sldLayoutMkLst>
            <pc:docMk/>
            <pc:sldMasterMk cId="3149329868" sldId="2147483673"/>
            <pc:sldLayoutMk cId="3713822330" sldId="214748367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149832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 you wake up – Breakfast – Time you start to office – Time you reach office – Coffee/ Tea (Favorite) – What is your 1</a:t>
            </a:r>
            <a:r>
              <a:rPr lang="en-US" baseline="30000" dirty="0"/>
              <a:t>st</a:t>
            </a:r>
            <a:r>
              <a:rPr lang="en-US" dirty="0"/>
              <a:t> Task for the day – Lunch – Time you leave home – Entertainment of the day </a:t>
            </a:r>
            <a:r>
              <a:rPr lang="en-US" dirty="0" err="1"/>
              <a:t>etc</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582992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570327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r>
              <a:rPr lang="en-US" dirty="0">
                <a:solidFill>
                  <a:schemeClr val="tx2"/>
                </a:solidFill>
                <a:latin typeface="Arial" panose="020B0604020202020204" pitchFamily="34" charset="0"/>
                <a:cs typeface="Arial" panose="020B0604020202020204" pitchFamily="34" charset="0"/>
              </a:rPr>
              <a:t>Using the American Standard Code for Information Interchange (ASCII), each character is represented by eight bits. For example:</a:t>
            </a:r>
          </a:p>
          <a:p>
            <a:pPr algn="just"/>
            <a:endParaRPr lang="en-US" dirty="0">
              <a:solidFill>
                <a:schemeClr val="tx2"/>
              </a:solidFill>
              <a:latin typeface="Arial" panose="020B0604020202020204" pitchFamily="34" charset="0"/>
              <a:cs typeface="Arial" panose="020B0604020202020204" pitchFamily="34" charset="0"/>
            </a:endParaRPr>
          </a:p>
          <a:p>
            <a:pPr algn="just"/>
            <a:r>
              <a:rPr lang="en-US" dirty="0">
                <a:solidFill>
                  <a:schemeClr val="tx2"/>
                </a:solidFill>
                <a:latin typeface="Arial" panose="020B0604020202020204" pitchFamily="34" charset="0"/>
                <a:cs typeface="Arial" panose="020B0604020202020204" pitchFamily="34" charset="0"/>
              </a:rPr>
              <a:t>    Capital letter: A = 01000001</a:t>
            </a:r>
          </a:p>
          <a:p>
            <a:pPr algn="just"/>
            <a:r>
              <a:rPr lang="en-US" dirty="0">
                <a:solidFill>
                  <a:schemeClr val="tx2"/>
                </a:solidFill>
                <a:latin typeface="Arial" panose="020B0604020202020204" pitchFamily="34" charset="0"/>
                <a:cs typeface="Arial" panose="020B0604020202020204" pitchFamily="34" charset="0"/>
              </a:rPr>
              <a:t>    Number: 9 = 00111001</a:t>
            </a:r>
          </a:p>
          <a:p>
            <a:pPr algn="just"/>
            <a:r>
              <a:rPr lang="en-US" dirty="0">
                <a:solidFill>
                  <a:schemeClr val="tx2"/>
                </a:solidFill>
                <a:latin typeface="Arial" panose="020B0604020202020204" pitchFamily="34" charset="0"/>
                <a:cs typeface="Arial" panose="020B0604020202020204" pitchFamily="34" charset="0"/>
              </a:rPr>
              <a:t>    Special character: # = 00100011</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741123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977423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625341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958244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9430434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9908090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236458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73663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814148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5/23/2023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09594446"/>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0.png"/><Relationship Id="rId2" Type="http://schemas.openxmlformats.org/officeDocument/2006/relationships/slideLayout" Target="../slideLayouts/slideLayout3.xml"/><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notesSlide" Target="../notesSlides/notesSlide2.xml"/><Relationship Id="rId7" Type="http://schemas.openxmlformats.org/officeDocument/2006/relationships/image" Target="../media/image14.png"/><Relationship Id="rId12" Type="http://schemas.openxmlformats.org/officeDocument/2006/relationships/image" Target="../media/image19.png"/><Relationship Id="rId2" Type="http://schemas.openxmlformats.org/officeDocument/2006/relationships/slideLayout" Target="../slideLayouts/slideLayout3.xml"/><Relationship Id="rId1" Type="http://schemas.openxmlformats.org/officeDocument/2006/relationships/tags" Target="../tags/tag2.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ags" Target="../tags/tag5.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tags" Target="../tags/tag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notesSlide" Target="../notesSlides/notesSlide8.xml"/><Relationship Id="rId7" Type="http://schemas.openxmlformats.org/officeDocument/2006/relationships/image" Target="../media/image27.png"/><Relationship Id="rId2" Type="http://schemas.openxmlformats.org/officeDocument/2006/relationships/slideLayout" Target="../slideLayouts/slideLayout3.xml"/><Relationship Id="rId1" Type="http://schemas.openxmlformats.org/officeDocument/2006/relationships/tags" Target="../tags/tag8.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tags" Target="../tags/tag9.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xml"/><Relationship Id="rId1" Type="http://schemas.openxmlformats.org/officeDocument/2006/relationships/tags" Target="../tags/tag10.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xml"/><Relationship Id="rId1" Type="http://schemas.openxmlformats.org/officeDocument/2006/relationships/tags" Target="../tags/tag11.xml"/><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tags" Target="../tags/tag12.xml"/><Relationship Id="rId5" Type="http://schemas.openxmlformats.org/officeDocument/2006/relationships/image" Target="../media/image35.png"/><Relationship Id="rId4" Type="http://schemas.openxmlformats.org/officeDocument/2006/relationships/image" Target="../media/image3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Networks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3416320"/>
          </a:xfrm>
          <a:prstGeom prst="rect">
            <a:avLst/>
          </a:prstGeom>
        </p:spPr>
        <p:txBody>
          <a:bodyPr wrap="square">
            <a:spAutoFit/>
          </a:bodyPr>
          <a:lstStyle/>
          <a:p>
            <a:pPr algn="just">
              <a:spcBef>
                <a:spcPts val="0"/>
              </a:spcBef>
            </a:pPr>
            <a:r>
              <a:rPr lang="en-US" i="1" dirty="0">
                <a:solidFill>
                  <a:schemeClr val="tx1">
                    <a:lumMod val="50000"/>
                  </a:schemeClr>
                </a:solidFill>
              </a:rPr>
              <a:t>This session, you will understand the concept of network, its entities (data, devices), metrics (bandwidth, throughput), roles (server, client/host) and components.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You will also understand the importance of documenting the network.</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Tutorial session: Sign up and complete the 3 Packet Tracer Course and get your certificate/ digital badge. Download the latest packet tracer file, Install and complete a simple activity.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3693319"/>
          </a:xfrm>
          <a:prstGeom prst="rect">
            <a:avLst/>
          </a:prstGeom>
        </p:spPr>
        <p:txBody>
          <a:bodyPr wrap="square">
            <a:spAutoFit/>
          </a:bodyPr>
          <a:lstStyle/>
          <a:p>
            <a:pPr marL="285750" indent="-285750" fontAlgn="t">
              <a:buFont typeface="Wingdings" panose="05000000000000000000" pitchFamily="2" charset="2"/>
              <a:buChar char="ü"/>
            </a:pPr>
            <a:r>
              <a:rPr lang="en-US" b="1" dirty="0">
                <a:solidFill>
                  <a:schemeClr val="bg1"/>
                </a:solidFill>
              </a:rPr>
              <a:t>Network Types</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Data Transmission</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Bandwidth and Throughput</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Clients and Servers</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Network Components</a:t>
            </a:r>
          </a:p>
          <a:p>
            <a:pPr marL="285750" indent="-285750" fontAlgn="t">
              <a:buFont typeface="Wingdings" panose="05000000000000000000" pitchFamily="2" charset="2"/>
              <a:buChar char="ü"/>
            </a:pPr>
            <a:r>
              <a:rPr lang="en-US" b="1" dirty="0">
                <a:solidFill>
                  <a:schemeClr val="bg1"/>
                </a:solidFill>
              </a:rPr>
              <a:t>Wireless Networks</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Local Network Connections</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Network Documentation</a:t>
            </a:r>
          </a:p>
          <a:p>
            <a:pPr marL="285750" indent="-285750" fontAlgn="t">
              <a:buFont typeface="Wingdings" panose="05000000000000000000" pitchFamily="2" charset="2"/>
              <a:buChar char="ü"/>
            </a:pPr>
            <a:endParaRPr lang="en-US" b="1" dirty="0">
              <a:solidFill>
                <a:schemeClr val="bg1"/>
              </a:solidFill>
            </a:endParaRPr>
          </a:p>
          <a:p>
            <a:pPr marL="285750" indent="-285750" fontAlgn="t">
              <a:buFont typeface="Wingdings" panose="05000000000000000000" pitchFamily="2" charset="2"/>
              <a:buChar char="ü"/>
            </a:pPr>
            <a:r>
              <a:rPr lang="en-US" b="1" dirty="0">
                <a:solidFill>
                  <a:schemeClr val="bg1"/>
                </a:solidFill>
              </a:rPr>
              <a:t>This week’s Tutorial</a:t>
            </a:r>
            <a:endParaRPr lang="en-GB" b="1" dirty="0">
              <a:solidFill>
                <a:schemeClr val="bg1"/>
              </a:solidFill>
            </a:endParaRPr>
          </a:p>
          <a:p>
            <a:pPr marL="742950" lvl="1" indent="-285750" fontAlgn="t">
              <a:buFont typeface="Wingdings" panose="05000000000000000000" pitchFamily="2" charset="2"/>
              <a:buChar char="§"/>
            </a:pPr>
            <a:r>
              <a:rPr lang="en-US" i="1" dirty="0">
                <a:solidFill>
                  <a:schemeClr val="accent6">
                    <a:lumMod val="75000"/>
                  </a:schemeClr>
                </a:solidFill>
              </a:rPr>
              <a:t>Lab Activity 1</a:t>
            </a:r>
            <a:endParaRPr lang="en-US" sz="2800" i="1" dirty="0">
              <a:solidFill>
                <a:schemeClr val="accent6">
                  <a:lumMod val="75000"/>
                </a:schemeClr>
              </a:solidFill>
            </a:endParaRPr>
          </a:p>
          <a:p>
            <a:pPr marL="285750" indent="-285750" fontAlgn="t">
              <a:buFont typeface="Wingdings" panose="05000000000000000000" pitchFamily="2" charset="2"/>
              <a:buChar char="ü"/>
            </a:pPr>
            <a:endParaRPr lang="en-GB" b="1"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Types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468009" cy="4455952"/>
          </a:xfrm>
        </p:spPr>
        <p:txBody>
          <a:bodyPr/>
          <a:lstStyle/>
          <a:p>
            <a:pPr marL="342900" indent="-342900" algn="just">
              <a:buFont typeface="Wingdings" panose="05000000000000000000" pitchFamily="2" charset="2"/>
              <a:buChar char="ü"/>
            </a:pPr>
            <a:r>
              <a:rPr lang="en-GB" dirty="0">
                <a:solidFill>
                  <a:srgbClr val="002060"/>
                </a:solidFill>
              </a:rPr>
              <a:t>Everything is Online – “Internet”</a:t>
            </a:r>
          </a:p>
          <a:p>
            <a:pPr marL="743010" lvl="1" indent="-342900" algn="just">
              <a:buFont typeface="Wingdings" panose="05000000000000000000" pitchFamily="2" charset="2"/>
              <a:buChar char="ü"/>
            </a:pPr>
            <a:r>
              <a:rPr lang="en-US" sz="2000" dirty="0">
                <a:solidFill>
                  <a:srgbClr val="002060"/>
                </a:solidFill>
              </a:rPr>
              <a:t>The internet is a worldwide collection of </a:t>
            </a:r>
            <a:r>
              <a:rPr lang="en-US" sz="2000" b="1" dirty="0">
                <a:solidFill>
                  <a:srgbClr val="002060"/>
                </a:solidFill>
              </a:rPr>
              <a:t>interconnected networks</a:t>
            </a:r>
            <a:r>
              <a:rPr lang="en-US" sz="2000" dirty="0">
                <a:solidFill>
                  <a:srgbClr val="002060"/>
                </a:solidFill>
              </a:rPr>
              <a:t>, cooperating with each other to exchange information using common standards. </a:t>
            </a:r>
          </a:p>
          <a:p>
            <a:pPr marL="342900" indent="-342900" algn="just">
              <a:buFont typeface="Wingdings" panose="05000000000000000000" pitchFamily="2" charset="2"/>
              <a:buChar char="ü"/>
            </a:pPr>
            <a:r>
              <a:rPr lang="en-US" dirty="0">
                <a:solidFill>
                  <a:srgbClr val="002060"/>
                </a:solidFill>
                <a:cs typeface="+mn-cs"/>
              </a:rPr>
              <a:t>Local Networks</a:t>
            </a:r>
          </a:p>
          <a:p>
            <a:pPr marL="342900" indent="-342900" algn="just">
              <a:buFont typeface="Wingdings" panose="05000000000000000000" pitchFamily="2" charset="2"/>
              <a:buChar char="ü"/>
            </a:pPr>
            <a:endParaRPr lang="en-GB" dirty="0">
              <a:solidFill>
                <a:srgbClr val="002060"/>
              </a:solidFill>
            </a:endParaRPr>
          </a:p>
          <a:p>
            <a:pPr marL="743010" lvl="1" indent="-342900" algn="just">
              <a:buFont typeface="Wingdings" panose="05000000000000000000" pitchFamily="2" charset="2"/>
              <a:buChar char="ü"/>
            </a:pPr>
            <a:endParaRPr lang="en-US" sz="2000"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p:txBody>
      </p:sp>
      <p:sp>
        <p:nvSpPr>
          <p:cNvPr id="7" name="TextBox 6">
            <a:extLst>
              <a:ext uri="{FF2B5EF4-FFF2-40B4-BE49-F238E27FC236}">
                <a16:creationId xmlns:a16="http://schemas.microsoft.com/office/drawing/2014/main" id="{0FFDCF18-2205-49E5-B425-A662C07C6C86}"/>
              </a:ext>
            </a:extLst>
          </p:cNvPr>
          <p:cNvSpPr txBox="1"/>
          <p:nvPr/>
        </p:nvSpPr>
        <p:spPr>
          <a:xfrm>
            <a:off x="810689" y="4423762"/>
            <a:ext cx="2168793" cy="830997"/>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Small home networks connect a few computers to each other and to the internet.</a:t>
            </a:r>
          </a:p>
        </p:txBody>
      </p:sp>
      <p:pic>
        <p:nvPicPr>
          <p:cNvPr id="8" name="Picture 7">
            <a:extLst>
              <a:ext uri="{FF2B5EF4-FFF2-40B4-BE49-F238E27FC236}">
                <a16:creationId xmlns:a16="http://schemas.microsoft.com/office/drawing/2014/main" id="{B8DD30A8-2F57-406C-9C2D-59D4B123AEDD}"/>
              </a:ext>
            </a:extLst>
          </p:cNvPr>
          <p:cNvPicPr>
            <a:picLocks noChangeAspect="1"/>
          </p:cNvPicPr>
          <p:nvPr/>
        </p:nvPicPr>
        <p:blipFill>
          <a:blip r:embed="rId4"/>
          <a:stretch>
            <a:fillRect/>
          </a:stretch>
        </p:blipFill>
        <p:spPr>
          <a:xfrm>
            <a:off x="887058" y="2302410"/>
            <a:ext cx="2092424" cy="2078350"/>
          </a:xfrm>
          <a:prstGeom prst="rect">
            <a:avLst/>
          </a:prstGeom>
        </p:spPr>
      </p:pic>
      <p:sp>
        <p:nvSpPr>
          <p:cNvPr id="9" name="TextBox 8">
            <a:extLst>
              <a:ext uri="{FF2B5EF4-FFF2-40B4-BE49-F238E27FC236}">
                <a16:creationId xmlns:a16="http://schemas.microsoft.com/office/drawing/2014/main" id="{E04CF48C-4881-4665-B6F5-C4AB7BBFF2D8}"/>
              </a:ext>
            </a:extLst>
          </p:cNvPr>
          <p:cNvSpPr txBox="1"/>
          <p:nvPr/>
        </p:nvSpPr>
        <p:spPr>
          <a:xfrm>
            <a:off x="3097736" y="4473602"/>
            <a:ext cx="3047447" cy="830997"/>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The SOHO network allows computers in a home office or a remote office to connect to a corporate network, or access centralized, shared resources.</a:t>
            </a:r>
          </a:p>
        </p:txBody>
      </p:sp>
      <p:pic>
        <p:nvPicPr>
          <p:cNvPr id="10" name="Picture 9">
            <a:extLst>
              <a:ext uri="{FF2B5EF4-FFF2-40B4-BE49-F238E27FC236}">
                <a16:creationId xmlns:a16="http://schemas.microsoft.com/office/drawing/2014/main" id="{FF29B573-2FEE-4ACD-90D3-681E5E3E03F5}"/>
              </a:ext>
            </a:extLst>
          </p:cNvPr>
          <p:cNvPicPr>
            <a:picLocks noChangeAspect="1"/>
          </p:cNvPicPr>
          <p:nvPr/>
        </p:nvPicPr>
        <p:blipFill>
          <a:blip r:embed="rId5"/>
          <a:stretch>
            <a:fillRect/>
          </a:stretch>
        </p:blipFill>
        <p:spPr>
          <a:xfrm>
            <a:off x="3206366" y="2302410"/>
            <a:ext cx="2830186" cy="2078350"/>
          </a:xfrm>
          <a:prstGeom prst="rect">
            <a:avLst/>
          </a:prstGeom>
        </p:spPr>
      </p:pic>
      <p:sp>
        <p:nvSpPr>
          <p:cNvPr id="11" name="TextBox 10">
            <a:extLst>
              <a:ext uri="{FF2B5EF4-FFF2-40B4-BE49-F238E27FC236}">
                <a16:creationId xmlns:a16="http://schemas.microsoft.com/office/drawing/2014/main" id="{0FFDCF18-2205-49E5-B425-A662C07C6C86}"/>
              </a:ext>
            </a:extLst>
          </p:cNvPr>
          <p:cNvSpPr txBox="1"/>
          <p:nvPr/>
        </p:nvSpPr>
        <p:spPr>
          <a:xfrm>
            <a:off x="6196999" y="4473601"/>
            <a:ext cx="2122053" cy="1200329"/>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Medium to large networks, such as those used by corporations and schools, can have many locations with hundreds or thousands of interconnected hosts.</a:t>
            </a:r>
          </a:p>
        </p:txBody>
      </p:sp>
      <p:pic>
        <p:nvPicPr>
          <p:cNvPr id="12" name="Picture 11">
            <a:extLst>
              <a:ext uri="{FF2B5EF4-FFF2-40B4-BE49-F238E27FC236}">
                <a16:creationId xmlns:a16="http://schemas.microsoft.com/office/drawing/2014/main" id="{07A99760-6949-49B0-969F-107173DC1B5A}"/>
              </a:ext>
            </a:extLst>
          </p:cNvPr>
          <p:cNvPicPr>
            <a:picLocks noChangeAspect="1"/>
          </p:cNvPicPr>
          <p:nvPr/>
        </p:nvPicPr>
        <p:blipFill>
          <a:blip r:embed="rId6"/>
          <a:stretch>
            <a:fillRect/>
          </a:stretch>
        </p:blipFill>
        <p:spPr>
          <a:xfrm>
            <a:off x="6249458" y="2302410"/>
            <a:ext cx="2014929" cy="2081355"/>
          </a:xfrm>
          <a:prstGeom prst="rect">
            <a:avLst/>
          </a:prstGeom>
        </p:spPr>
      </p:pic>
      <p:sp>
        <p:nvSpPr>
          <p:cNvPr id="13" name="TextBox 12">
            <a:extLst>
              <a:ext uri="{FF2B5EF4-FFF2-40B4-BE49-F238E27FC236}">
                <a16:creationId xmlns:a16="http://schemas.microsoft.com/office/drawing/2014/main" id="{E04CF48C-4881-4665-B6F5-C4AB7BBFF2D8}"/>
              </a:ext>
            </a:extLst>
          </p:cNvPr>
          <p:cNvSpPr txBox="1"/>
          <p:nvPr/>
        </p:nvSpPr>
        <p:spPr>
          <a:xfrm>
            <a:off x="8491532" y="4516094"/>
            <a:ext cx="3206826" cy="646331"/>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The internet is a network of networks that connects hundreds of millions of computers world-wide.</a:t>
            </a:r>
          </a:p>
        </p:txBody>
      </p:sp>
      <p:pic>
        <p:nvPicPr>
          <p:cNvPr id="14" name="Picture 13">
            <a:extLst>
              <a:ext uri="{FF2B5EF4-FFF2-40B4-BE49-F238E27FC236}">
                <a16:creationId xmlns:a16="http://schemas.microsoft.com/office/drawing/2014/main" id="{5DD5E01D-2ACE-40A4-8015-D65605172618}"/>
              </a:ext>
            </a:extLst>
          </p:cNvPr>
          <p:cNvPicPr>
            <a:picLocks noChangeAspect="1"/>
          </p:cNvPicPr>
          <p:nvPr/>
        </p:nvPicPr>
        <p:blipFill>
          <a:blip r:embed="rId7"/>
          <a:stretch>
            <a:fillRect/>
          </a:stretch>
        </p:blipFill>
        <p:spPr>
          <a:xfrm>
            <a:off x="8544123" y="2302410"/>
            <a:ext cx="3159843" cy="2078349"/>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Networks and its Entities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468009" cy="4455952"/>
          </a:xfrm>
        </p:spPr>
        <p:txBody>
          <a:bodyPr/>
          <a:lstStyle/>
          <a:p>
            <a:pPr marL="342900" indent="-342900" algn="just">
              <a:buFont typeface="Wingdings" panose="05000000000000000000" pitchFamily="2" charset="2"/>
              <a:buChar char="ü"/>
            </a:pPr>
            <a:r>
              <a:rPr lang="en-GB" dirty="0">
                <a:solidFill>
                  <a:srgbClr val="002060"/>
                </a:solidFill>
              </a:rPr>
              <a:t>Mobile devices and Smart devices</a:t>
            </a:r>
          </a:p>
          <a:p>
            <a:pPr marL="342900" indent="-342900" algn="just">
              <a:buFont typeface="Wingdings" panose="05000000000000000000" pitchFamily="2" charset="2"/>
              <a:buChar char="ü"/>
            </a:pPr>
            <a:r>
              <a:rPr lang="en-GB" dirty="0">
                <a:solidFill>
                  <a:srgbClr val="002060"/>
                </a:solidFill>
              </a:rPr>
              <a:t>Connected home devices</a:t>
            </a:r>
          </a:p>
        </p:txBody>
      </p:sp>
      <p:sp>
        <p:nvSpPr>
          <p:cNvPr id="15" name="TextBox 14">
            <a:extLst>
              <a:ext uri="{FF2B5EF4-FFF2-40B4-BE49-F238E27FC236}">
                <a16:creationId xmlns:a16="http://schemas.microsoft.com/office/drawing/2014/main" id="{3057944C-56F6-449E-9890-CD800D6D8FE5}"/>
              </a:ext>
            </a:extLst>
          </p:cNvPr>
          <p:cNvSpPr txBox="1"/>
          <p:nvPr/>
        </p:nvSpPr>
        <p:spPr>
          <a:xfrm>
            <a:off x="261464" y="4368298"/>
            <a:ext cx="5819373" cy="738664"/>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Smart phones combine the functions of many different products together, such as a telephone, camera, GPS receiver, media player, and touch screen computer.</a:t>
            </a:r>
          </a:p>
        </p:txBody>
      </p:sp>
      <p:pic>
        <p:nvPicPr>
          <p:cNvPr id="16" name="Picture 15">
            <a:extLst>
              <a:ext uri="{FF2B5EF4-FFF2-40B4-BE49-F238E27FC236}">
                <a16:creationId xmlns:a16="http://schemas.microsoft.com/office/drawing/2014/main" id="{13206885-FD45-49F4-8D3E-C06C712728F5}"/>
              </a:ext>
            </a:extLst>
          </p:cNvPr>
          <p:cNvPicPr>
            <a:picLocks noChangeAspect="1"/>
          </p:cNvPicPr>
          <p:nvPr/>
        </p:nvPicPr>
        <p:blipFill>
          <a:blip r:embed="rId4"/>
          <a:stretch>
            <a:fillRect/>
          </a:stretch>
        </p:blipFill>
        <p:spPr>
          <a:xfrm>
            <a:off x="274183" y="1797848"/>
            <a:ext cx="1194751" cy="2247901"/>
          </a:xfrm>
          <a:prstGeom prst="rect">
            <a:avLst/>
          </a:prstGeom>
        </p:spPr>
      </p:pic>
      <p:pic>
        <p:nvPicPr>
          <p:cNvPr id="19" name="Picture 18">
            <a:extLst>
              <a:ext uri="{FF2B5EF4-FFF2-40B4-BE49-F238E27FC236}">
                <a16:creationId xmlns:a16="http://schemas.microsoft.com/office/drawing/2014/main" id="{0FAC7CB3-A5F6-4DC7-BC64-BD8E148E337B}"/>
              </a:ext>
            </a:extLst>
          </p:cNvPr>
          <p:cNvPicPr>
            <a:picLocks noChangeAspect="1"/>
          </p:cNvPicPr>
          <p:nvPr/>
        </p:nvPicPr>
        <p:blipFill>
          <a:blip r:embed="rId5"/>
          <a:stretch>
            <a:fillRect/>
          </a:stretch>
        </p:blipFill>
        <p:spPr>
          <a:xfrm>
            <a:off x="2456715" y="3025000"/>
            <a:ext cx="826775" cy="1127855"/>
          </a:xfrm>
          <a:prstGeom prst="rect">
            <a:avLst/>
          </a:prstGeom>
        </p:spPr>
      </p:pic>
      <p:pic>
        <p:nvPicPr>
          <p:cNvPr id="20" name="Picture 19">
            <a:extLst>
              <a:ext uri="{FF2B5EF4-FFF2-40B4-BE49-F238E27FC236}">
                <a16:creationId xmlns:a16="http://schemas.microsoft.com/office/drawing/2014/main" id="{88BB6926-86F9-410A-BB41-98C61175F064}"/>
              </a:ext>
            </a:extLst>
          </p:cNvPr>
          <p:cNvPicPr>
            <a:picLocks noChangeAspect="1"/>
          </p:cNvPicPr>
          <p:nvPr/>
        </p:nvPicPr>
        <p:blipFill>
          <a:blip r:embed="rId6"/>
          <a:stretch>
            <a:fillRect/>
          </a:stretch>
        </p:blipFill>
        <p:spPr>
          <a:xfrm>
            <a:off x="1637556" y="1797848"/>
            <a:ext cx="1055948" cy="1134066"/>
          </a:xfrm>
          <a:prstGeom prst="rect">
            <a:avLst/>
          </a:prstGeom>
        </p:spPr>
      </p:pic>
      <p:pic>
        <p:nvPicPr>
          <p:cNvPr id="21" name="Picture 20">
            <a:extLst>
              <a:ext uri="{FF2B5EF4-FFF2-40B4-BE49-F238E27FC236}">
                <a16:creationId xmlns:a16="http://schemas.microsoft.com/office/drawing/2014/main" id="{1204535C-85D1-4990-9013-93BAD3E75A34}"/>
              </a:ext>
            </a:extLst>
          </p:cNvPr>
          <p:cNvPicPr>
            <a:picLocks noChangeAspect="1"/>
          </p:cNvPicPr>
          <p:nvPr/>
        </p:nvPicPr>
        <p:blipFill>
          <a:blip r:embed="rId7"/>
          <a:stretch>
            <a:fillRect/>
          </a:stretch>
        </p:blipFill>
        <p:spPr>
          <a:xfrm>
            <a:off x="6158472" y="162615"/>
            <a:ext cx="1557530" cy="1001467"/>
          </a:xfrm>
          <a:prstGeom prst="rect">
            <a:avLst/>
          </a:prstGeom>
        </p:spPr>
      </p:pic>
      <p:pic>
        <p:nvPicPr>
          <p:cNvPr id="22" name="Picture 21">
            <a:extLst>
              <a:ext uri="{FF2B5EF4-FFF2-40B4-BE49-F238E27FC236}">
                <a16:creationId xmlns:a16="http://schemas.microsoft.com/office/drawing/2014/main" id="{F2F4E62D-6820-40E2-8A21-5678F1B45DB5}"/>
              </a:ext>
            </a:extLst>
          </p:cNvPr>
          <p:cNvPicPr>
            <a:picLocks noChangeAspect="1"/>
          </p:cNvPicPr>
          <p:nvPr/>
        </p:nvPicPr>
        <p:blipFill>
          <a:blip r:embed="rId8"/>
          <a:stretch>
            <a:fillRect/>
          </a:stretch>
        </p:blipFill>
        <p:spPr>
          <a:xfrm>
            <a:off x="6158473" y="1265570"/>
            <a:ext cx="1547902" cy="779642"/>
          </a:xfrm>
          <a:prstGeom prst="rect">
            <a:avLst/>
          </a:prstGeom>
        </p:spPr>
      </p:pic>
      <p:sp>
        <p:nvSpPr>
          <p:cNvPr id="23" name="TextBox 22">
            <a:extLst>
              <a:ext uri="{FF2B5EF4-FFF2-40B4-BE49-F238E27FC236}">
                <a16:creationId xmlns:a16="http://schemas.microsoft.com/office/drawing/2014/main" id="{E81BF50A-ACFA-4712-BF59-C7413459B497}"/>
              </a:ext>
            </a:extLst>
          </p:cNvPr>
          <p:cNvSpPr txBox="1"/>
          <p:nvPr/>
        </p:nvSpPr>
        <p:spPr>
          <a:xfrm>
            <a:off x="7890463" y="231613"/>
            <a:ext cx="3883924" cy="954107"/>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With a connected security system, many items in a home, such as lighting and climate controls, can be monitored and configured remotely using a mobile device.</a:t>
            </a:r>
          </a:p>
        </p:txBody>
      </p:sp>
      <p:sp>
        <p:nvSpPr>
          <p:cNvPr id="24" name="TextBox 23">
            <a:extLst>
              <a:ext uri="{FF2B5EF4-FFF2-40B4-BE49-F238E27FC236}">
                <a16:creationId xmlns:a16="http://schemas.microsoft.com/office/drawing/2014/main" id="{C928D95C-98C9-434A-A123-05E5C8BDE982}"/>
              </a:ext>
            </a:extLst>
          </p:cNvPr>
          <p:cNvSpPr txBox="1"/>
          <p:nvPr/>
        </p:nvSpPr>
        <p:spPr>
          <a:xfrm>
            <a:off x="7890463" y="1269854"/>
            <a:ext cx="3922689" cy="738664"/>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Household appliances such as refrigerators, ovens, and dishwashers can be connected to the internet. </a:t>
            </a:r>
          </a:p>
        </p:txBody>
      </p:sp>
      <p:sp>
        <p:nvSpPr>
          <p:cNvPr id="25" name="TextBox 24">
            <a:extLst>
              <a:ext uri="{FF2B5EF4-FFF2-40B4-BE49-F238E27FC236}">
                <a16:creationId xmlns:a16="http://schemas.microsoft.com/office/drawing/2014/main" id="{1C03E58D-EE9B-4263-948A-5479E5100C82}"/>
              </a:ext>
            </a:extLst>
          </p:cNvPr>
          <p:cNvSpPr txBox="1"/>
          <p:nvPr/>
        </p:nvSpPr>
        <p:spPr>
          <a:xfrm>
            <a:off x="7893827" y="2176786"/>
            <a:ext cx="3938708" cy="954107"/>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Many modern cars, known as Smart Cars, can connect to the internet to access maps, audio and video content, or information about a destination. </a:t>
            </a:r>
          </a:p>
        </p:txBody>
      </p:sp>
      <p:pic>
        <p:nvPicPr>
          <p:cNvPr id="26" name="Picture 25">
            <a:extLst>
              <a:ext uri="{FF2B5EF4-FFF2-40B4-BE49-F238E27FC236}">
                <a16:creationId xmlns:a16="http://schemas.microsoft.com/office/drawing/2014/main" id="{AF5D3D66-7029-4116-AE1E-1F4745CE4DF5}"/>
              </a:ext>
            </a:extLst>
          </p:cNvPr>
          <p:cNvPicPr>
            <a:picLocks noChangeAspect="1"/>
          </p:cNvPicPr>
          <p:nvPr/>
        </p:nvPicPr>
        <p:blipFill>
          <a:blip r:embed="rId9"/>
          <a:stretch>
            <a:fillRect/>
          </a:stretch>
        </p:blipFill>
        <p:spPr>
          <a:xfrm>
            <a:off x="6158472" y="2233510"/>
            <a:ext cx="1557530" cy="1044122"/>
          </a:xfrm>
          <a:prstGeom prst="rect">
            <a:avLst/>
          </a:prstGeom>
        </p:spPr>
      </p:pic>
      <p:sp>
        <p:nvSpPr>
          <p:cNvPr id="27" name="TextBox 26">
            <a:extLst>
              <a:ext uri="{FF2B5EF4-FFF2-40B4-BE49-F238E27FC236}">
                <a16:creationId xmlns:a16="http://schemas.microsoft.com/office/drawing/2014/main" id="{68617F2F-C05D-4418-98CC-E4B196AD8257}"/>
              </a:ext>
            </a:extLst>
          </p:cNvPr>
          <p:cNvSpPr txBox="1"/>
          <p:nvPr/>
        </p:nvSpPr>
        <p:spPr>
          <a:xfrm>
            <a:off x="7913210" y="3564602"/>
            <a:ext cx="3938708" cy="738664"/>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Radio frequency identification (RFIDs) tags can be placed in or on objects to track them or monitor sensors for many conditions.</a:t>
            </a:r>
          </a:p>
        </p:txBody>
      </p:sp>
      <p:pic>
        <p:nvPicPr>
          <p:cNvPr id="28" name="Picture 27">
            <a:extLst>
              <a:ext uri="{FF2B5EF4-FFF2-40B4-BE49-F238E27FC236}">
                <a16:creationId xmlns:a16="http://schemas.microsoft.com/office/drawing/2014/main" id="{7DAABEE8-DB9B-4496-B4B5-CDFF5F6ED141}"/>
              </a:ext>
            </a:extLst>
          </p:cNvPr>
          <p:cNvPicPr>
            <a:picLocks noChangeAspect="1"/>
          </p:cNvPicPr>
          <p:nvPr/>
        </p:nvPicPr>
        <p:blipFill>
          <a:blip r:embed="rId10"/>
          <a:stretch>
            <a:fillRect/>
          </a:stretch>
        </p:blipFill>
        <p:spPr>
          <a:xfrm>
            <a:off x="6158472" y="3435475"/>
            <a:ext cx="1557530" cy="1022591"/>
          </a:xfrm>
          <a:prstGeom prst="rect">
            <a:avLst/>
          </a:prstGeom>
        </p:spPr>
      </p:pic>
      <p:pic>
        <p:nvPicPr>
          <p:cNvPr id="29" name="Picture 28">
            <a:extLst>
              <a:ext uri="{FF2B5EF4-FFF2-40B4-BE49-F238E27FC236}">
                <a16:creationId xmlns:a16="http://schemas.microsoft.com/office/drawing/2014/main" id="{39A85FD3-3E85-465B-A2A8-A517E570C063}"/>
              </a:ext>
            </a:extLst>
          </p:cNvPr>
          <p:cNvPicPr>
            <a:picLocks noChangeAspect="1"/>
          </p:cNvPicPr>
          <p:nvPr/>
        </p:nvPicPr>
        <p:blipFill>
          <a:blip r:embed="rId11"/>
          <a:stretch>
            <a:fillRect/>
          </a:stretch>
        </p:blipFill>
        <p:spPr>
          <a:xfrm>
            <a:off x="3648016" y="1593712"/>
            <a:ext cx="2303274" cy="1431288"/>
          </a:xfrm>
          <a:prstGeom prst="rect">
            <a:avLst/>
          </a:prstGeom>
        </p:spPr>
      </p:pic>
      <p:pic>
        <p:nvPicPr>
          <p:cNvPr id="30" name="Picture 29">
            <a:extLst>
              <a:ext uri="{FF2B5EF4-FFF2-40B4-BE49-F238E27FC236}">
                <a16:creationId xmlns:a16="http://schemas.microsoft.com/office/drawing/2014/main" id="{283226F1-EF7A-47F7-86BA-589C9AFDB710}"/>
              </a:ext>
            </a:extLst>
          </p:cNvPr>
          <p:cNvPicPr>
            <a:picLocks noChangeAspect="1"/>
          </p:cNvPicPr>
          <p:nvPr/>
        </p:nvPicPr>
        <p:blipFill>
          <a:blip r:embed="rId12"/>
          <a:stretch>
            <a:fillRect/>
          </a:stretch>
        </p:blipFill>
        <p:spPr>
          <a:xfrm>
            <a:off x="6158472" y="4534686"/>
            <a:ext cx="1580085" cy="1077524"/>
          </a:xfrm>
          <a:prstGeom prst="rect">
            <a:avLst/>
          </a:prstGeom>
        </p:spPr>
      </p:pic>
      <p:sp>
        <p:nvSpPr>
          <p:cNvPr id="31" name="TextBox 30">
            <a:extLst>
              <a:ext uri="{FF2B5EF4-FFF2-40B4-BE49-F238E27FC236}">
                <a16:creationId xmlns:a16="http://schemas.microsoft.com/office/drawing/2014/main" id="{68617F2F-C05D-4418-98CC-E4B196AD8257}"/>
              </a:ext>
            </a:extLst>
          </p:cNvPr>
          <p:cNvSpPr txBox="1"/>
          <p:nvPr/>
        </p:nvSpPr>
        <p:spPr>
          <a:xfrm>
            <a:off x="7893827" y="4596394"/>
            <a:ext cx="3919325" cy="954107"/>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Medical devices such as pacemakers, insulin pumps, and hospital monitors provide users or medical professionals with direct feedback or alerts when vital signs are at specific levels.</a:t>
            </a:r>
          </a:p>
        </p:txBody>
      </p:sp>
    </p:spTree>
    <p:custDataLst>
      <p:tags r:id="rId1"/>
    </p:custDataLst>
    <p:extLst>
      <p:ext uri="{BB962C8B-B14F-4D97-AF65-F5344CB8AC3E}">
        <p14:creationId xmlns:p14="http://schemas.microsoft.com/office/powerpoint/2010/main" val="4093118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Data</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468009" cy="4455952"/>
          </a:xfrm>
        </p:spPr>
        <p:txBody>
          <a:bodyPr/>
          <a:lstStyle/>
          <a:p>
            <a:pPr marL="342900" indent="-342900" algn="just">
              <a:buFont typeface="Wingdings" panose="05000000000000000000" pitchFamily="2" charset="2"/>
              <a:buChar char="§"/>
            </a:pPr>
            <a:r>
              <a:rPr lang="en-US" dirty="0">
                <a:solidFill>
                  <a:schemeClr val="tx2"/>
                </a:solidFill>
              </a:rPr>
              <a:t>Any information -  DATA – Needs classification – To understand, secure, store, process etc.</a:t>
            </a:r>
          </a:p>
          <a:p>
            <a:pPr marL="342900" indent="-342900" algn="just">
              <a:buFont typeface="Wingdings" panose="05000000000000000000" pitchFamily="2" charset="2"/>
              <a:buChar char="§"/>
            </a:pPr>
            <a:r>
              <a:rPr lang="en-US" b="1" dirty="0">
                <a:solidFill>
                  <a:schemeClr val="tx2"/>
                </a:solidFill>
              </a:rPr>
              <a:t>Let's talk more about data to understand…</a:t>
            </a:r>
          </a:p>
          <a:p>
            <a:pPr marL="743010" lvl="1" indent="-342900" algn="just">
              <a:buFont typeface="Wingdings" panose="05000000000000000000" pitchFamily="2" charset="2"/>
              <a:buChar char="§"/>
            </a:pPr>
            <a:r>
              <a:rPr lang="en-US" sz="2000" b="1" dirty="0">
                <a:solidFill>
                  <a:schemeClr val="tx2"/>
                </a:solidFill>
              </a:rPr>
              <a:t>Talk about your daily activities.</a:t>
            </a:r>
          </a:p>
          <a:p>
            <a:pPr marL="743010" lvl="1" indent="-342900" algn="just">
              <a:buFont typeface="Wingdings" panose="05000000000000000000" pitchFamily="2" charset="2"/>
              <a:buChar char="§"/>
            </a:pPr>
            <a:r>
              <a:rPr lang="en-US" sz="2000" b="1" dirty="0">
                <a:solidFill>
                  <a:schemeClr val="tx2"/>
                </a:solidFill>
              </a:rPr>
              <a:t>Complete the Questions given to you. </a:t>
            </a:r>
          </a:p>
          <a:p>
            <a:pPr marL="743010" lvl="1" indent="-342900" algn="just">
              <a:buFont typeface="Wingdings" panose="05000000000000000000" pitchFamily="2" charset="2"/>
              <a:buChar char="§"/>
            </a:pPr>
            <a:r>
              <a:rPr lang="en-US" sz="2000" b="1" dirty="0">
                <a:solidFill>
                  <a:schemeClr val="tx2"/>
                </a:solidFill>
              </a:rPr>
              <a:t>Tell about your classmate.</a:t>
            </a:r>
            <a:endParaRPr lang="en-US" sz="1400" b="1" dirty="0">
              <a:solidFill>
                <a:schemeClr val="tx2"/>
              </a:solidFill>
            </a:endParaRPr>
          </a:p>
        </p:txBody>
      </p:sp>
    </p:spTree>
    <p:custDataLst>
      <p:tags r:id="rId1"/>
    </p:custDataLst>
    <p:extLst>
      <p:ext uri="{BB962C8B-B14F-4D97-AF65-F5344CB8AC3E}">
        <p14:creationId xmlns:p14="http://schemas.microsoft.com/office/powerpoint/2010/main" val="3781481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Data</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468009" cy="4455952"/>
          </a:xfrm>
        </p:spPr>
        <p:txBody>
          <a:bodyPr/>
          <a:lstStyle/>
          <a:p>
            <a:pPr marL="342900" indent="-342900" algn="just">
              <a:buFont typeface="Wingdings" panose="05000000000000000000" pitchFamily="2" charset="2"/>
              <a:buChar char="§"/>
            </a:pPr>
            <a:r>
              <a:rPr lang="en-US" b="1" dirty="0">
                <a:solidFill>
                  <a:schemeClr val="tx2"/>
                </a:solidFill>
              </a:rPr>
              <a:t>Look at your activity. Just reading/ telling is a story. Just you talk to anyone you know.</a:t>
            </a:r>
          </a:p>
          <a:p>
            <a:pPr marL="342900" indent="-342900" algn="just">
              <a:buFont typeface="Wingdings" panose="05000000000000000000" pitchFamily="2" charset="2"/>
              <a:buChar char="§"/>
            </a:pPr>
            <a:r>
              <a:rPr lang="en-US" b="1" dirty="0">
                <a:solidFill>
                  <a:schemeClr val="tx2"/>
                </a:solidFill>
              </a:rPr>
              <a:t>But how valuable it is?</a:t>
            </a:r>
          </a:p>
          <a:p>
            <a:pPr marL="342900" indent="-342900" algn="just">
              <a:buFont typeface="Wingdings" panose="05000000000000000000" pitchFamily="2" charset="2"/>
              <a:buChar char="§"/>
            </a:pPr>
            <a:r>
              <a:rPr lang="en-US" b="1" dirty="0">
                <a:solidFill>
                  <a:schemeClr val="tx2"/>
                </a:solidFill>
              </a:rPr>
              <a:t>To CONVERT DATA INTO INFORMATION or Value, it needs classification. I mean value as </a:t>
            </a:r>
            <a:r>
              <a:rPr lang="en-US" i="1" dirty="0">
                <a:solidFill>
                  <a:schemeClr val="tx2"/>
                </a:solidFill>
              </a:rPr>
              <a:t>understand, secure, store, process etc</a:t>
            </a:r>
            <a:r>
              <a:rPr lang="en-US" dirty="0">
                <a:solidFill>
                  <a:schemeClr val="tx2"/>
                </a:solidFill>
              </a:rPr>
              <a:t>.</a:t>
            </a:r>
          </a:p>
          <a:p>
            <a:pPr marL="342900" indent="-342900" algn="just">
              <a:buFont typeface="Wingdings" panose="05000000000000000000" pitchFamily="2" charset="2"/>
              <a:buChar char="§"/>
            </a:pPr>
            <a:endParaRPr lang="en-US" b="1" dirty="0">
              <a:solidFill>
                <a:schemeClr val="tx2"/>
              </a:solidFill>
            </a:endParaRPr>
          </a:p>
          <a:p>
            <a:pPr marL="743010" lvl="1" indent="-342900" algn="just">
              <a:buFont typeface="Wingdings" panose="05000000000000000000" pitchFamily="2" charset="2"/>
              <a:buChar char="§"/>
            </a:pPr>
            <a:r>
              <a:rPr lang="en-US" sz="2000" b="1" dirty="0">
                <a:solidFill>
                  <a:schemeClr val="tx2"/>
                </a:solidFill>
              </a:rPr>
              <a:t>Volunteered data</a:t>
            </a:r>
            <a:r>
              <a:rPr lang="en-US" sz="2000" dirty="0">
                <a:solidFill>
                  <a:schemeClr val="tx2"/>
                </a:solidFill>
              </a:rPr>
              <a:t> - This is created and explicitly shared by individuals, such as social network profiles. This type of data might include video files, pictures, text or audio files.</a:t>
            </a:r>
          </a:p>
          <a:p>
            <a:pPr marL="743010" lvl="1" indent="-342900" algn="just">
              <a:buFont typeface="Wingdings" panose="05000000000000000000" pitchFamily="2" charset="2"/>
              <a:buChar char="§"/>
            </a:pPr>
            <a:endParaRPr lang="en-US" sz="2000" dirty="0">
              <a:solidFill>
                <a:schemeClr val="tx2"/>
              </a:solidFill>
            </a:endParaRPr>
          </a:p>
          <a:p>
            <a:pPr marL="743010" lvl="1" indent="-342900" algn="just">
              <a:buFont typeface="Wingdings" panose="05000000000000000000" pitchFamily="2" charset="2"/>
              <a:buChar char="§"/>
            </a:pPr>
            <a:r>
              <a:rPr lang="en-US" sz="2000" b="1" dirty="0">
                <a:solidFill>
                  <a:schemeClr val="tx2"/>
                </a:solidFill>
              </a:rPr>
              <a:t>Observed data</a:t>
            </a:r>
            <a:r>
              <a:rPr lang="en-US" sz="2000" dirty="0">
                <a:solidFill>
                  <a:schemeClr val="tx2"/>
                </a:solidFill>
              </a:rPr>
              <a:t> - This is captured by recording the actions of individuals, such as location data when using cell phones.</a:t>
            </a:r>
          </a:p>
          <a:p>
            <a:pPr marL="743010" lvl="1" indent="-342900" algn="just">
              <a:buFont typeface="Wingdings" panose="05000000000000000000" pitchFamily="2" charset="2"/>
              <a:buChar char="§"/>
            </a:pPr>
            <a:endParaRPr lang="en-US" sz="2000" b="1" dirty="0">
              <a:solidFill>
                <a:schemeClr val="tx2"/>
              </a:solidFill>
            </a:endParaRPr>
          </a:p>
          <a:p>
            <a:pPr marL="743010" lvl="1" indent="-342900" algn="just">
              <a:buFont typeface="Wingdings" panose="05000000000000000000" pitchFamily="2" charset="2"/>
              <a:buChar char="§"/>
            </a:pPr>
            <a:r>
              <a:rPr lang="en-US" sz="2000" b="1" dirty="0">
                <a:solidFill>
                  <a:schemeClr val="tx2"/>
                </a:solidFill>
              </a:rPr>
              <a:t>Inferred data</a:t>
            </a:r>
            <a:r>
              <a:rPr lang="en-US" sz="2000" dirty="0">
                <a:solidFill>
                  <a:schemeClr val="tx2"/>
                </a:solidFill>
              </a:rPr>
              <a:t> - This is data such as a credit score, which is based on analysis of volunteered or observed data.</a:t>
            </a:r>
          </a:p>
        </p:txBody>
      </p:sp>
    </p:spTree>
    <p:custDataLst>
      <p:tags r:id="rId1"/>
    </p:custDataLst>
    <p:extLst>
      <p:ext uri="{BB962C8B-B14F-4D97-AF65-F5344CB8AC3E}">
        <p14:creationId xmlns:p14="http://schemas.microsoft.com/office/powerpoint/2010/main" val="4154100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Data Transmission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5716311" cy="4455952"/>
          </a:xfrm>
        </p:spPr>
        <p:txBody>
          <a:bodyPr/>
          <a:lstStyle/>
          <a:p>
            <a:pPr marL="342900" indent="-342900" algn="just">
              <a:buFont typeface="Wingdings" panose="05000000000000000000" pitchFamily="2" charset="2"/>
              <a:buChar char="ü"/>
            </a:pPr>
            <a:r>
              <a:rPr lang="en-GB" dirty="0">
                <a:solidFill>
                  <a:schemeClr val="tx2"/>
                </a:solidFill>
              </a:rPr>
              <a:t>The data you look/talk about, is different from how a computer looks/works with.</a:t>
            </a:r>
          </a:p>
          <a:p>
            <a:pPr marL="342900" indent="-342900" algn="just">
              <a:buFont typeface="Wingdings" panose="05000000000000000000" pitchFamily="2" charset="2"/>
              <a:buChar char="ü"/>
            </a:pPr>
            <a:r>
              <a:rPr lang="en-US" dirty="0">
                <a:solidFill>
                  <a:schemeClr val="tx2"/>
                </a:solidFill>
                <a:latin typeface="Arial" panose="020B0604020202020204" pitchFamily="34" charset="0"/>
                <a:cs typeface="Arial" panose="020B0604020202020204" pitchFamily="34" charset="0"/>
              </a:rPr>
              <a:t>Computers and networks only work with binary digits, zeros and ones? </a:t>
            </a:r>
          </a:p>
          <a:p>
            <a:pPr marL="342900" indent="-342900" algn="just">
              <a:buFont typeface="Wingdings" panose="05000000000000000000" pitchFamily="2" charset="2"/>
              <a:buChar char="ü"/>
            </a:pPr>
            <a:r>
              <a:rPr lang="en-US" dirty="0">
                <a:solidFill>
                  <a:schemeClr val="tx2"/>
                </a:solidFill>
                <a:latin typeface="Arial" panose="020B0604020202020204" pitchFamily="34" charset="0"/>
                <a:cs typeface="Arial" panose="020B0604020202020204" pitchFamily="34" charset="0"/>
              </a:rPr>
              <a:t>Each bit can only have one of two possible values, 0 or 1. </a:t>
            </a:r>
          </a:p>
          <a:p>
            <a:pPr marL="342900" indent="-342900" algn="just">
              <a:buFont typeface="Wingdings" panose="05000000000000000000" pitchFamily="2" charset="2"/>
              <a:buChar char="ü"/>
            </a:pPr>
            <a:r>
              <a:rPr lang="en-US" dirty="0">
                <a:solidFill>
                  <a:schemeClr val="tx2"/>
                </a:solidFill>
                <a:latin typeface="Arial" panose="020B0604020202020204" pitchFamily="34" charset="0"/>
                <a:cs typeface="Arial" panose="020B0604020202020204" pitchFamily="34" charset="0"/>
              </a:rPr>
              <a:t>The term bit is an abbreviation of “binary digit” and represents the smallest piece of data. </a:t>
            </a:r>
          </a:p>
          <a:p>
            <a:pPr marL="342900" indent="-342900" algn="just">
              <a:buFont typeface="Wingdings" panose="05000000000000000000" pitchFamily="2" charset="2"/>
              <a:buChar char="ü"/>
            </a:pPr>
            <a:r>
              <a:rPr lang="en-US" dirty="0">
                <a:solidFill>
                  <a:schemeClr val="tx2"/>
                </a:solidFill>
                <a:latin typeface="Arial" panose="020B0604020202020204" pitchFamily="34" charset="0"/>
                <a:cs typeface="Arial" panose="020B0604020202020204" pitchFamily="34" charset="0"/>
              </a:rPr>
              <a:t>Humans interpret words and pictures, computers interpret only patterns of bits. </a:t>
            </a:r>
          </a:p>
          <a:p>
            <a:pPr marL="342900" indent="-342900" algn="just">
              <a:buFont typeface="Wingdings" panose="05000000000000000000" pitchFamily="2" charset="2"/>
              <a:buChar char="ü"/>
            </a:pPr>
            <a:r>
              <a:rPr lang="en-US" dirty="0">
                <a:solidFill>
                  <a:schemeClr val="tx2"/>
                </a:solidFill>
                <a:latin typeface="Arial" panose="020B0604020202020204" pitchFamily="34" charset="0"/>
                <a:cs typeface="Arial" panose="020B0604020202020204" pitchFamily="34" charset="0"/>
              </a:rPr>
              <a:t>Each group of eight bits, such as the representations of letters and numbers, is known as a byte.</a:t>
            </a:r>
          </a:p>
        </p:txBody>
      </p:sp>
      <p:sp>
        <p:nvSpPr>
          <p:cNvPr id="23" name="TextBox 22">
            <a:extLst>
              <a:ext uri="{FF2B5EF4-FFF2-40B4-BE49-F238E27FC236}">
                <a16:creationId xmlns:a16="http://schemas.microsoft.com/office/drawing/2014/main" id="{E81BF50A-ACFA-4712-BF59-C7413459B497}"/>
              </a:ext>
            </a:extLst>
          </p:cNvPr>
          <p:cNvSpPr txBox="1"/>
          <p:nvPr/>
        </p:nvSpPr>
        <p:spPr>
          <a:xfrm>
            <a:off x="7940602" y="587379"/>
            <a:ext cx="3883924" cy="738664"/>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Electrical signals </a:t>
            </a:r>
            <a:r>
              <a:rPr lang="en-US" sz="1400" dirty="0">
                <a:latin typeface="Arial" panose="020B0604020202020204" pitchFamily="34" charset="0"/>
                <a:cs typeface="Arial" panose="020B0604020202020204" pitchFamily="34" charset="0"/>
              </a:rPr>
              <a:t>- Transmission is achieved by representing data as electrical pulses on copper wire.</a:t>
            </a:r>
          </a:p>
        </p:txBody>
      </p:sp>
      <p:sp>
        <p:nvSpPr>
          <p:cNvPr id="25" name="TextBox 24">
            <a:extLst>
              <a:ext uri="{FF2B5EF4-FFF2-40B4-BE49-F238E27FC236}">
                <a16:creationId xmlns:a16="http://schemas.microsoft.com/office/drawing/2014/main" id="{1C03E58D-EE9B-4263-948A-5479E5100C82}"/>
              </a:ext>
            </a:extLst>
          </p:cNvPr>
          <p:cNvSpPr txBox="1"/>
          <p:nvPr/>
        </p:nvSpPr>
        <p:spPr>
          <a:xfrm>
            <a:off x="7940602" y="2355766"/>
            <a:ext cx="3938708" cy="738664"/>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Optical signals </a:t>
            </a:r>
            <a:r>
              <a:rPr lang="en-US" sz="1400" dirty="0">
                <a:latin typeface="Arial" panose="020B0604020202020204" pitchFamily="34" charset="0"/>
                <a:cs typeface="Arial" panose="020B0604020202020204" pitchFamily="34" charset="0"/>
              </a:rPr>
              <a:t>- Transmission is achieved by converting the electrical signals into light pulses.</a:t>
            </a:r>
          </a:p>
        </p:txBody>
      </p:sp>
      <p:sp>
        <p:nvSpPr>
          <p:cNvPr id="27" name="TextBox 26">
            <a:extLst>
              <a:ext uri="{FF2B5EF4-FFF2-40B4-BE49-F238E27FC236}">
                <a16:creationId xmlns:a16="http://schemas.microsoft.com/office/drawing/2014/main" id="{68617F2F-C05D-4418-98CC-E4B196AD8257}"/>
              </a:ext>
            </a:extLst>
          </p:cNvPr>
          <p:cNvSpPr txBox="1"/>
          <p:nvPr/>
        </p:nvSpPr>
        <p:spPr>
          <a:xfrm>
            <a:off x="7940602" y="4227061"/>
            <a:ext cx="3938708" cy="738664"/>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Wireless signals </a:t>
            </a:r>
            <a:r>
              <a:rPr lang="en-US" sz="1400" dirty="0">
                <a:latin typeface="Arial" panose="020B0604020202020204" pitchFamily="34" charset="0"/>
                <a:cs typeface="Arial" panose="020B0604020202020204" pitchFamily="34" charset="0"/>
              </a:rPr>
              <a:t>- Transmission is achieved by using infrared, microwave, or radio waves through the air.</a:t>
            </a:r>
          </a:p>
        </p:txBody>
      </p:sp>
      <p:pic>
        <p:nvPicPr>
          <p:cNvPr id="32" name="Picture 31"/>
          <p:cNvPicPr>
            <a:picLocks noChangeAspect="1"/>
          </p:cNvPicPr>
          <p:nvPr/>
        </p:nvPicPr>
        <p:blipFill rotWithShape="1">
          <a:blip r:embed="rId4"/>
          <a:srcRect r="75468"/>
          <a:stretch/>
        </p:blipFill>
        <p:spPr>
          <a:xfrm>
            <a:off x="6938979" y="283763"/>
            <a:ext cx="608828" cy="1569885"/>
          </a:xfrm>
          <a:prstGeom prst="rect">
            <a:avLst/>
          </a:prstGeom>
        </p:spPr>
      </p:pic>
      <p:pic>
        <p:nvPicPr>
          <p:cNvPr id="33" name="Picture 32"/>
          <p:cNvPicPr>
            <a:picLocks noChangeAspect="1"/>
          </p:cNvPicPr>
          <p:nvPr/>
        </p:nvPicPr>
        <p:blipFill rotWithShape="1">
          <a:blip r:embed="rId4"/>
          <a:srcRect l="40752" r="38954"/>
          <a:stretch/>
        </p:blipFill>
        <p:spPr>
          <a:xfrm>
            <a:off x="6992488" y="1968254"/>
            <a:ext cx="501810" cy="1564159"/>
          </a:xfrm>
          <a:prstGeom prst="rect">
            <a:avLst/>
          </a:prstGeom>
        </p:spPr>
      </p:pic>
      <p:pic>
        <p:nvPicPr>
          <p:cNvPr id="34" name="Picture 33"/>
          <p:cNvPicPr>
            <a:picLocks noChangeAspect="1"/>
          </p:cNvPicPr>
          <p:nvPr/>
        </p:nvPicPr>
        <p:blipFill rotWithShape="1">
          <a:blip r:embed="rId4"/>
          <a:srcRect l="80637" r="2651"/>
          <a:stretch/>
        </p:blipFill>
        <p:spPr>
          <a:xfrm>
            <a:off x="7032740" y="3799078"/>
            <a:ext cx="421306" cy="1594631"/>
          </a:xfrm>
          <a:prstGeom prst="rect">
            <a:avLst/>
          </a:prstGeom>
        </p:spPr>
      </p:pic>
    </p:spTree>
    <p:custDataLst>
      <p:tags r:id="rId1"/>
    </p:custDataLst>
    <p:extLst>
      <p:ext uri="{BB962C8B-B14F-4D97-AF65-F5344CB8AC3E}">
        <p14:creationId xmlns:p14="http://schemas.microsoft.com/office/powerpoint/2010/main" val="2252977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Bandwidth and Throughput</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11622064" cy="4455952"/>
          </a:xfrm>
        </p:spPr>
        <p:txBody>
          <a:bodyPr/>
          <a:lstStyle/>
          <a:p>
            <a:pPr marL="342900" indent="-342900" algn="just">
              <a:buFont typeface="Wingdings" panose="05000000000000000000" pitchFamily="2" charset="2"/>
              <a:buChar char="§"/>
            </a:pPr>
            <a:r>
              <a:rPr lang="en-US" dirty="0">
                <a:solidFill>
                  <a:schemeClr val="tx2"/>
                </a:solidFill>
                <a:latin typeface="Arial" panose="020B0604020202020204" pitchFamily="34" charset="0"/>
                <a:cs typeface="Arial" panose="020B0604020202020204" pitchFamily="34" charset="0"/>
              </a:rPr>
              <a:t>Bandwidth is the capacity of a medium to carry data. Digital bandwidth measures the amount of data that can flow from one place to another in a given amount of time. Bandwidth is typically measured in the number of bits that (theoretically) can be sent across the media in a second.</a:t>
            </a:r>
          </a:p>
          <a:p>
            <a:pPr marL="342900" indent="-342900" algn="just">
              <a:buFont typeface="Wingdings" panose="05000000000000000000" pitchFamily="2" charset="2"/>
              <a:buChar char="§"/>
            </a:pPr>
            <a:r>
              <a:rPr lang="en-US" dirty="0">
                <a:solidFill>
                  <a:schemeClr val="tx2"/>
                </a:solidFill>
                <a:latin typeface="Arial" panose="020B0604020202020204" pitchFamily="34" charset="0"/>
                <a:cs typeface="Arial" panose="020B0604020202020204" pitchFamily="34" charset="0"/>
              </a:rPr>
              <a:t>Like bandwidth, throughput is the measure of the transfer of bits across the media over a given period of time. </a:t>
            </a:r>
          </a:p>
        </p:txBody>
      </p:sp>
      <p:graphicFrame>
        <p:nvGraphicFramePr>
          <p:cNvPr id="10" name="Table 9"/>
          <p:cNvGraphicFramePr>
            <a:graphicFrameLocks noGrp="1"/>
          </p:cNvGraphicFramePr>
          <p:nvPr>
            <p:extLst>
              <p:ext uri="{D42A27DB-BD31-4B8C-83A1-F6EECF244321}">
                <p14:modId xmlns:p14="http://schemas.microsoft.com/office/powerpoint/2010/main" val="2231271004"/>
              </p:ext>
            </p:extLst>
          </p:nvPr>
        </p:nvGraphicFramePr>
        <p:xfrm>
          <a:off x="771115" y="2826028"/>
          <a:ext cx="7011225" cy="2590800"/>
        </p:xfrm>
        <a:graphic>
          <a:graphicData uri="http://schemas.openxmlformats.org/drawingml/2006/table">
            <a:tbl>
              <a:tblPr/>
              <a:tblGrid>
                <a:gridCol w="2337075">
                  <a:extLst>
                    <a:ext uri="{9D8B030D-6E8A-4147-A177-3AD203B41FA5}">
                      <a16:colId xmlns:a16="http://schemas.microsoft.com/office/drawing/2014/main" val="20000"/>
                    </a:ext>
                  </a:extLst>
                </a:gridCol>
                <a:gridCol w="1144121">
                  <a:extLst>
                    <a:ext uri="{9D8B030D-6E8A-4147-A177-3AD203B41FA5}">
                      <a16:colId xmlns:a16="http://schemas.microsoft.com/office/drawing/2014/main" val="20001"/>
                    </a:ext>
                  </a:extLst>
                </a:gridCol>
                <a:gridCol w="3530029">
                  <a:extLst>
                    <a:ext uri="{9D8B030D-6E8A-4147-A177-3AD203B41FA5}">
                      <a16:colId xmlns:a16="http://schemas.microsoft.com/office/drawing/2014/main" val="20002"/>
                    </a:ext>
                  </a:extLst>
                </a:gridCol>
              </a:tblGrid>
              <a:tr h="247835">
                <a:tc>
                  <a:txBody>
                    <a:bodyPr/>
                    <a:lstStyle/>
                    <a:p>
                      <a:r>
                        <a:rPr lang="en-US" sz="1400" dirty="0">
                          <a:solidFill>
                            <a:srgbClr val="FFFFFF"/>
                          </a:solidFill>
                        </a:rPr>
                        <a:t>Unit of Bandwidth</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4472C4"/>
                    </a:solidFill>
                  </a:tcPr>
                </a:tc>
                <a:tc>
                  <a:txBody>
                    <a:bodyPr/>
                    <a:lstStyle/>
                    <a:p>
                      <a:r>
                        <a:rPr lang="en-US" sz="1400" dirty="0">
                          <a:solidFill>
                            <a:srgbClr val="FFFFFF"/>
                          </a:solidFill>
                        </a:rPr>
                        <a:t>Abbreviation</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4472C4"/>
                    </a:solidFill>
                  </a:tcPr>
                </a:tc>
                <a:tc>
                  <a:txBody>
                    <a:bodyPr/>
                    <a:lstStyle/>
                    <a:p>
                      <a:r>
                        <a:rPr lang="en-US" sz="1400" dirty="0">
                          <a:solidFill>
                            <a:srgbClr val="FFFFFF"/>
                          </a:solidFill>
                        </a:rPr>
                        <a:t>Equivalence</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4472C4"/>
                    </a:solidFill>
                  </a:tcPr>
                </a:tc>
                <a:extLst>
                  <a:ext uri="{0D108BD9-81ED-4DB2-BD59-A6C34878D82A}">
                    <a16:rowId xmlns:a16="http://schemas.microsoft.com/office/drawing/2014/main" val="10000"/>
                  </a:ext>
                </a:extLst>
              </a:tr>
              <a:tr h="247835">
                <a:tc>
                  <a:txBody>
                    <a:bodyPr/>
                    <a:lstStyle/>
                    <a:p>
                      <a:r>
                        <a:rPr lang="en-US" sz="1400" dirty="0">
                          <a:solidFill>
                            <a:srgbClr val="58585B"/>
                          </a:solidFill>
                        </a:rPr>
                        <a:t>Bits per second</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1 bps = fundamental unit of bandwidth</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10001"/>
                  </a:ext>
                </a:extLst>
              </a:tr>
              <a:tr h="247835">
                <a:tc>
                  <a:txBody>
                    <a:bodyPr/>
                    <a:lstStyle/>
                    <a:p>
                      <a:r>
                        <a:rPr lang="en-US" sz="1400" dirty="0">
                          <a:solidFill>
                            <a:srgbClr val="58585B"/>
                          </a:solidFill>
                        </a:rPr>
                        <a:t>Kilobyte: Thousands of bits per second</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tc>
                  <a:txBody>
                    <a:bodyPr/>
                    <a:lstStyle/>
                    <a:p>
                      <a:r>
                        <a:rPr lang="en-US" sz="1400" dirty="0">
                          <a:solidFill>
                            <a:srgbClr val="58585B"/>
                          </a:solidFill>
                        </a:rPr>
                        <a:t>kbps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tc>
                  <a:txBody>
                    <a:bodyPr/>
                    <a:lstStyle/>
                    <a:p>
                      <a:r>
                        <a:rPr lang="en-US" sz="1400" dirty="0">
                          <a:solidFill>
                            <a:srgbClr val="58585B"/>
                          </a:solidFill>
                        </a:rPr>
                        <a:t>1 kbps = 1,000 bps = 10</a:t>
                      </a:r>
                      <a:r>
                        <a:rPr lang="en-US" sz="1400" baseline="30000" dirty="0">
                          <a:solidFill>
                            <a:srgbClr val="58585B"/>
                          </a:solidFill>
                        </a:rPr>
                        <a:t>3</a:t>
                      </a:r>
                      <a:r>
                        <a:rPr lang="en-US" sz="1400" dirty="0">
                          <a:solidFill>
                            <a:srgbClr val="58585B"/>
                          </a:solidFill>
                        </a:rPr>
                        <a:t> 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0002"/>
                  </a:ext>
                </a:extLst>
              </a:tr>
              <a:tr h="247835">
                <a:tc>
                  <a:txBody>
                    <a:bodyPr/>
                    <a:lstStyle/>
                    <a:p>
                      <a:r>
                        <a:rPr lang="en-US" sz="1400" dirty="0">
                          <a:solidFill>
                            <a:srgbClr val="58585B"/>
                          </a:solidFill>
                        </a:rPr>
                        <a:t>Megabyte: Millions of bits per second</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Mbps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1 Mbps = 1,000,000 bps = 10</a:t>
                      </a:r>
                      <a:r>
                        <a:rPr lang="en-US" sz="1400" baseline="30000" dirty="0">
                          <a:solidFill>
                            <a:srgbClr val="58585B"/>
                          </a:solidFill>
                        </a:rPr>
                        <a:t>6</a:t>
                      </a:r>
                      <a:r>
                        <a:rPr lang="en-US" sz="1400" dirty="0">
                          <a:solidFill>
                            <a:srgbClr val="58585B"/>
                          </a:solidFill>
                        </a:rPr>
                        <a:t> 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10003"/>
                  </a:ext>
                </a:extLst>
              </a:tr>
              <a:tr h="247835">
                <a:tc>
                  <a:txBody>
                    <a:bodyPr/>
                    <a:lstStyle/>
                    <a:p>
                      <a:r>
                        <a:rPr lang="en-US" sz="1400" dirty="0">
                          <a:solidFill>
                            <a:srgbClr val="58585B"/>
                          </a:solidFill>
                        </a:rPr>
                        <a:t>Gigabyte: Billions of bits per second</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tc>
                  <a:txBody>
                    <a:bodyPr/>
                    <a:lstStyle/>
                    <a:p>
                      <a:r>
                        <a:rPr lang="en-US" sz="1400" dirty="0">
                          <a:solidFill>
                            <a:srgbClr val="58585B"/>
                          </a:solidFill>
                        </a:rPr>
                        <a:t>Gbps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tc>
                  <a:txBody>
                    <a:bodyPr/>
                    <a:lstStyle/>
                    <a:p>
                      <a:r>
                        <a:rPr lang="en-US" sz="1400" dirty="0">
                          <a:solidFill>
                            <a:srgbClr val="58585B"/>
                          </a:solidFill>
                        </a:rPr>
                        <a:t>1 Gbps = 1,000,000,000 bps = 10</a:t>
                      </a:r>
                      <a:r>
                        <a:rPr lang="en-US" sz="1400" baseline="30000" dirty="0">
                          <a:solidFill>
                            <a:srgbClr val="58585B"/>
                          </a:solidFill>
                        </a:rPr>
                        <a:t>9</a:t>
                      </a:r>
                      <a:r>
                        <a:rPr lang="en-US" sz="1400" dirty="0">
                          <a:solidFill>
                            <a:srgbClr val="58585B"/>
                          </a:solidFill>
                        </a:rPr>
                        <a:t> 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0004"/>
                  </a:ext>
                </a:extLst>
              </a:tr>
              <a:tr h="247835">
                <a:tc>
                  <a:txBody>
                    <a:bodyPr/>
                    <a:lstStyle/>
                    <a:p>
                      <a:r>
                        <a:rPr lang="en-US" sz="1400" dirty="0">
                          <a:solidFill>
                            <a:srgbClr val="58585B"/>
                          </a:solidFill>
                        </a:rPr>
                        <a:t>Terabyte: Trillions of bits per second</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Tbps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1 Tbps = 1,000,000,000,000 bps = 10</a:t>
                      </a:r>
                      <a:r>
                        <a:rPr lang="en-US" sz="1400" baseline="30000" dirty="0">
                          <a:solidFill>
                            <a:srgbClr val="58585B"/>
                          </a:solidFill>
                        </a:rPr>
                        <a:t>12</a:t>
                      </a:r>
                      <a:r>
                        <a:rPr lang="en-US" sz="1400" dirty="0">
                          <a:solidFill>
                            <a:srgbClr val="58585B"/>
                          </a:solidFill>
                        </a:rPr>
                        <a:t> 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10005"/>
                  </a:ext>
                </a:extLst>
              </a:tr>
            </a:tbl>
          </a:graphicData>
        </a:graphic>
      </p:graphicFrame>
      <p:sp>
        <p:nvSpPr>
          <p:cNvPr id="2" name="Rectangle 1"/>
          <p:cNvSpPr/>
          <p:nvPr/>
        </p:nvSpPr>
        <p:spPr>
          <a:xfrm>
            <a:off x="7876761" y="2168745"/>
            <a:ext cx="4109830" cy="3539430"/>
          </a:xfrm>
          <a:prstGeom prst="rect">
            <a:avLst/>
          </a:prstGeom>
        </p:spPr>
        <p:txBody>
          <a:bodyPr wrap="square">
            <a:spAutoFit/>
          </a:bodyPr>
          <a:lstStyle/>
          <a:p>
            <a:pPr algn="just"/>
            <a:r>
              <a:rPr lang="en-US" sz="1400" dirty="0">
                <a:solidFill>
                  <a:schemeClr val="tx2"/>
                </a:solidFill>
                <a:latin typeface="Arial" panose="020B0604020202020204" pitchFamily="34" charset="0"/>
                <a:cs typeface="Arial" panose="020B0604020202020204" pitchFamily="34" charset="0"/>
              </a:rPr>
              <a:t>However, due to a number of factors, throughput does not usually match the specified bandwidth. Many factors influence throughput including:</a:t>
            </a:r>
          </a:p>
          <a:p>
            <a:pPr algn="just"/>
            <a:endParaRPr lang="en-US" sz="1400" dirty="0">
              <a:solidFill>
                <a:schemeClr val="tx2"/>
              </a:solidFill>
              <a:latin typeface="Arial" panose="020B0604020202020204" pitchFamily="34" charset="0"/>
              <a:cs typeface="Arial" panose="020B0604020202020204" pitchFamily="34" charset="0"/>
            </a:endParaRPr>
          </a:p>
          <a:p>
            <a:pPr algn="just"/>
            <a:r>
              <a:rPr lang="en-US" sz="1400" dirty="0">
                <a:solidFill>
                  <a:schemeClr val="tx2"/>
                </a:solidFill>
                <a:latin typeface="Arial" panose="020B0604020202020204" pitchFamily="34" charset="0"/>
                <a:cs typeface="Arial" panose="020B0604020202020204" pitchFamily="34" charset="0"/>
              </a:rPr>
              <a:t>The amount of data being sent and received over the connection</a:t>
            </a:r>
          </a:p>
          <a:p>
            <a:pPr algn="just"/>
            <a:endParaRPr lang="en-US" sz="1400" dirty="0">
              <a:solidFill>
                <a:schemeClr val="tx2"/>
              </a:solidFill>
              <a:latin typeface="Arial" panose="020B0604020202020204" pitchFamily="34" charset="0"/>
              <a:cs typeface="Arial" panose="020B0604020202020204" pitchFamily="34" charset="0"/>
            </a:endParaRPr>
          </a:p>
          <a:p>
            <a:pPr algn="just"/>
            <a:r>
              <a:rPr lang="en-US" sz="1400" dirty="0">
                <a:solidFill>
                  <a:schemeClr val="tx2"/>
                </a:solidFill>
                <a:latin typeface="Arial" panose="020B0604020202020204" pitchFamily="34" charset="0"/>
                <a:cs typeface="Arial" panose="020B0604020202020204" pitchFamily="34" charset="0"/>
              </a:rPr>
              <a:t>The types of data being transmitted</a:t>
            </a:r>
          </a:p>
          <a:p>
            <a:pPr algn="just"/>
            <a:endParaRPr lang="en-US" sz="1400" dirty="0">
              <a:solidFill>
                <a:schemeClr val="tx2"/>
              </a:solidFill>
              <a:latin typeface="Arial" panose="020B0604020202020204" pitchFamily="34" charset="0"/>
              <a:cs typeface="Arial" panose="020B0604020202020204" pitchFamily="34" charset="0"/>
            </a:endParaRPr>
          </a:p>
          <a:p>
            <a:pPr algn="just"/>
            <a:r>
              <a:rPr lang="en-US" sz="1400" dirty="0">
                <a:solidFill>
                  <a:schemeClr val="tx2"/>
                </a:solidFill>
                <a:latin typeface="Arial" panose="020B0604020202020204" pitchFamily="34" charset="0"/>
                <a:cs typeface="Arial" panose="020B0604020202020204" pitchFamily="34" charset="0"/>
              </a:rPr>
              <a:t>The latency created by the number of network devices encountered between source and destination</a:t>
            </a:r>
          </a:p>
          <a:p>
            <a:pPr algn="just"/>
            <a:endParaRPr lang="en-US" sz="1400" dirty="0">
              <a:solidFill>
                <a:schemeClr val="tx2"/>
              </a:solidFill>
              <a:latin typeface="Arial" panose="020B0604020202020204" pitchFamily="34" charset="0"/>
              <a:cs typeface="Arial" panose="020B0604020202020204" pitchFamily="34" charset="0"/>
            </a:endParaRPr>
          </a:p>
          <a:p>
            <a:pPr algn="just"/>
            <a:r>
              <a:rPr lang="en-US" sz="1400" dirty="0">
                <a:solidFill>
                  <a:schemeClr val="tx2"/>
                </a:solidFill>
                <a:latin typeface="Arial" panose="020B0604020202020204" pitchFamily="34" charset="0"/>
                <a:cs typeface="Arial" panose="020B0604020202020204" pitchFamily="34" charset="0"/>
              </a:rPr>
              <a:t>Latency refers to the amount of time, including delays, for data to travel from one given point to another.</a:t>
            </a:r>
          </a:p>
        </p:txBody>
      </p:sp>
      <p:sp>
        <p:nvSpPr>
          <p:cNvPr id="4" name="Rectangle 3"/>
          <p:cNvSpPr/>
          <p:nvPr/>
        </p:nvSpPr>
        <p:spPr>
          <a:xfrm>
            <a:off x="4924839" y="125701"/>
            <a:ext cx="7096540" cy="584775"/>
          </a:xfrm>
          <a:prstGeom prst="rect">
            <a:avLst/>
          </a:prstGeom>
        </p:spPr>
        <p:txBody>
          <a:bodyPr wrap="square">
            <a:spAutoFit/>
          </a:bodyPr>
          <a:lstStyle/>
          <a:p>
            <a:pPr algn="just"/>
            <a:r>
              <a:rPr lang="en-US" sz="1600" b="1" i="1" dirty="0">
                <a:solidFill>
                  <a:schemeClr val="tx2"/>
                </a:solidFill>
                <a:latin typeface="Arial" panose="020B0604020202020204" pitchFamily="34" charset="0"/>
                <a:cs typeface="Arial" panose="020B0604020202020204" pitchFamily="34" charset="0"/>
              </a:rPr>
              <a:t>Bandwidth (Like No. of Lanes in a Highway) and Throughput (No. of Vehicles, Type of commuters, Traffic Congestions </a:t>
            </a:r>
            <a:r>
              <a:rPr lang="en-US" sz="1600" b="1" i="1" dirty="0" err="1">
                <a:solidFill>
                  <a:schemeClr val="tx2"/>
                </a:solidFill>
                <a:latin typeface="Arial" panose="020B0604020202020204" pitchFamily="34" charset="0"/>
                <a:cs typeface="Arial" panose="020B0604020202020204" pitchFamily="34" charset="0"/>
              </a:rPr>
              <a:t>etc</a:t>
            </a:r>
            <a:r>
              <a:rPr lang="en-US" sz="1600" b="1" i="1" dirty="0">
                <a:solidFill>
                  <a:schemeClr val="tx2"/>
                </a:solidFill>
                <a:latin typeface="Arial" panose="020B0604020202020204" pitchFamily="34" charset="0"/>
                <a:cs typeface="Arial" panose="020B0604020202020204" pitchFamily="34" charset="0"/>
              </a:rPr>
              <a:t>)</a:t>
            </a:r>
          </a:p>
        </p:txBody>
      </p:sp>
    </p:spTree>
    <p:custDataLst>
      <p:tags r:id="rId1"/>
    </p:custDataLst>
    <p:extLst>
      <p:ext uri="{BB962C8B-B14F-4D97-AF65-F5344CB8AC3E}">
        <p14:creationId xmlns:p14="http://schemas.microsoft.com/office/powerpoint/2010/main" val="93754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4"/>
          <a:stretch>
            <a:fillRect/>
          </a:stretch>
        </p:blipFill>
        <p:spPr>
          <a:xfrm>
            <a:off x="253448" y="121683"/>
            <a:ext cx="4931229" cy="139818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Client/Server</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7018682" y="1318685"/>
            <a:ext cx="5035192" cy="2512850"/>
          </a:xfrm>
        </p:spPr>
        <p:txBody>
          <a:bodyPr/>
          <a:lstStyle/>
          <a:p>
            <a:pPr marL="0" indent="0" algn="just"/>
            <a:r>
              <a:rPr lang="en-US" sz="1800" dirty="0">
                <a:solidFill>
                  <a:schemeClr val="tx2"/>
                </a:solidFill>
                <a:latin typeface="Arial" panose="020B0604020202020204" pitchFamily="34" charset="0"/>
                <a:cs typeface="Arial" panose="020B0604020202020204" pitchFamily="34" charset="0"/>
              </a:rPr>
              <a:t>Clients are computer hosts that have software installed that enables the hosts to request and display the information obtained from the server. </a:t>
            </a:r>
          </a:p>
          <a:p>
            <a:pPr marL="0" indent="0" algn="just"/>
            <a:r>
              <a:rPr lang="en-US" sz="1800" dirty="0">
                <a:solidFill>
                  <a:schemeClr val="tx2"/>
                </a:solidFill>
                <a:latin typeface="Arial" panose="020B0604020202020204" pitchFamily="34" charset="0"/>
                <a:cs typeface="Arial" panose="020B0604020202020204" pitchFamily="34" charset="0"/>
              </a:rPr>
              <a:t>Servers are hosts that have software installed which enable them to provide information, like email or web pages, to other hosts on the network. </a:t>
            </a:r>
          </a:p>
        </p:txBody>
      </p:sp>
      <p:pic>
        <p:nvPicPr>
          <p:cNvPr id="10" name="Picture 9"/>
          <p:cNvPicPr>
            <a:picLocks noChangeAspect="1"/>
          </p:cNvPicPr>
          <p:nvPr/>
        </p:nvPicPr>
        <p:blipFill>
          <a:blip r:embed="rId5"/>
          <a:stretch>
            <a:fillRect/>
          </a:stretch>
        </p:blipFill>
        <p:spPr>
          <a:xfrm>
            <a:off x="7766038" y="201647"/>
            <a:ext cx="4287836" cy="1058536"/>
          </a:xfrm>
          <a:prstGeom prst="rect">
            <a:avLst/>
          </a:prstGeom>
        </p:spPr>
      </p:pic>
      <p:sp>
        <p:nvSpPr>
          <p:cNvPr id="2" name="Rectangle 1"/>
          <p:cNvSpPr/>
          <p:nvPr/>
        </p:nvSpPr>
        <p:spPr>
          <a:xfrm>
            <a:off x="160682" y="1432659"/>
            <a:ext cx="6761922" cy="1477328"/>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In small businesses and homes, many computers function as the servers and clients on the network. This type of network is called a peer-to-peer (P2P) network. </a:t>
            </a:r>
          </a:p>
          <a:p>
            <a:pPr algn="just"/>
            <a:r>
              <a:rPr lang="en-US" dirty="0">
                <a:latin typeface="Arial" panose="020B0604020202020204" pitchFamily="34" charset="0"/>
                <a:cs typeface="Arial" panose="020B0604020202020204" pitchFamily="34" charset="0"/>
              </a:rPr>
              <a:t>The simplest P2P network consists of two directly connected computers using either a wired or wireless connection. </a:t>
            </a:r>
          </a:p>
        </p:txBody>
      </p:sp>
      <p:sp>
        <p:nvSpPr>
          <p:cNvPr id="4" name="Rectangle 3"/>
          <p:cNvSpPr/>
          <p:nvPr/>
        </p:nvSpPr>
        <p:spPr>
          <a:xfrm>
            <a:off x="160682" y="3185135"/>
            <a:ext cx="3869635" cy="2308324"/>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Advantages of P2P:</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Easy to set up</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Less complex than other networks</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Lower cost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Can be used for simple tasks such as transferring files and sharing printers</a:t>
            </a:r>
          </a:p>
        </p:txBody>
      </p:sp>
      <p:sp>
        <p:nvSpPr>
          <p:cNvPr id="6" name="Rectangle 5"/>
          <p:cNvSpPr/>
          <p:nvPr/>
        </p:nvSpPr>
        <p:spPr>
          <a:xfrm>
            <a:off x="3982989" y="2908136"/>
            <a:ext cx="3317303" cy="2585323"/>
          </a:xfrm>
          <a:prstGeom prst="rect">
            <a:avLst/>
          </a:prstGeom>
        </p:spPr>
        <p:txBody>
          <a:bodyPr wrap="square">
            <a:spAutoFit/>
          </a:bodyPr>
          <a:lstStyle/>
          <a:p>
            <a:pPr marL="285750" indent="-28575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Disadvantages of P2P:</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No central administration</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Not as secure as other networks</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Not scalable</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All devices may act as both clients and server which can slow their performance</a:t>
            </a:r>
          </a:p>
        </p:txBody>
      </p:sp>
      <p:pic>
        <p:nvPicPr>
          <p:cNvPr id="15" name="Picture 14">
            <a:extLst>
              <a:ext uri="{FF2B5EF4-FFF2-40B4-BE49-F238E27FC236}">
                <a16:creationId xmlns:a16="http://schemas.microsoft.com/office/drawing/2014/main" id="{8C1B8BFE-0DA0-46A7-A2FF-D34676E6155C}"/>
              </a:ext>
            </a:extLst>
          </p:cNvPr>
          <p:cNvPicPr>
            <a:picLocks noChangeAspect="1"/>
          </p:cNvPicPr>
          <p:nvPr/>
        </p:nvPicPr>
        <p:blipFill>
          <a:blip r:embed="rId6"/>
          <a:stretch>
            <a:fillRect/>
          </a:stretch>
        </p:blipFill>
        <p:spPr>
          <a:xfrm>
            <a:off x="7986092" y="3351870"/>
            <a:ext cx="2708413" cy="2349517"/>
          </a:xfrm>
          <a:prstGeom prst="rect">
            <a:avLst/>
          </a:prstGeom>
        </p:spPr>
      </p:pic>
    </p:spTree>
    <p:custDataLst>
      <p:tags r:id="rId1"/>
    </p:custDataLst>
    <p:extLst>
      <p:ext uri="{BB962C8B-B14F-4D97-AF65-F5344CB8AC3E}">
        <p14:creationId xmlns:p14="http://schemas.microsoft.com/office/powerpoint/2010/main" val="2713402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2060195" cy="975783"/>
          </a:xfrm>
        </p:spPr>
        <p:txBody>
          <a:bodyPr/>
          <a:lstStyle/>
          <a:p>
            <a:pPr algn="r"/>
            <a:r>
              <a:rPr lang="en-US" sz="2133" dirty="0"/>
              <a:t>Wireless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8420095" y="3882075"/>
            <a:ext cx="3531613" cy="1671813"/>
          </a:xfrm>
        </p:spPr>
        <p:txBody>
          <a:bodyPr/>
          <a:lstStyle/>
          <a:p>
            <a:pPr marL="0" indent="0" algn="just"/>
            <a:r>
              <a:rPr lang="en-US" sz="1400" dirty="0">
                <a:solidFill>
                  <a:schemeClr val="tx2"/>
                </a:solidFill>
                <a:latin typeface="Arial" panose="020B0604020202020204" pitchFamily="34" charset="0"/>
                <a:cs typeface="Arial" panose="020B0604020202020204" pitchFamily="34" charset="0"/>
              </a:rPr>
              <a:t>The abbreviations 3G, 4G, 4G-LTE, and 5G are used to describe enhanced cell phone networks that are optimized for the fast transmission of data. The “G” in these designations represents the word “generation,” so 5G is the fifth generation of the cell network. </a:t>
            </a:r>
          </a:p>
        </p:txBody>
      </p:sp>
      <p:sp>
        <p:nvSpPr>
          <p:cNvPr id="15" name="TextBox 14">
            <a:extLst>
              <a:ext uri="{FF2B5EF4-FFF2-40B4-BE49-F238E27FC236}">
                <a16:creationId xmlns:a16="http://schemas.microsoft.com/office/drawing/2014/main" id="{247D7A17-9E22-4BE5-85F9-7EA993E87D07}"/>
              </a:ext>
            </a:extLst>
          </p:cNvPr>
          <p:cNvSpPr txBox="1"/>
          <p:nvPr/>
        </p:nvSpPr>
        <p:spPr>
          <a:xfrm>
            <a:off x="4225336" y="280125"/>
            <a:ext cx="3921551" cy="954107"/>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The </a:t>
            </a:r>
            <a:r>
              <a:rPr lang="en-US" sz="1400" b="1" dirty="0">
                <a:latin typeface="Arial" panose="020B0604020202020204" pitchFamily="34" charset="0"/>
                <a:cs typeface="Arial" panose="020B0604020202020204" pitchFamily="34" charset="0"/>
              </a:rPr>
              <a:t>GPS</a:t>
            </a:r>
            <a:r>
              <a:rPr lang="en-US" sz="1400" dirty="0">
                <a:latin typeface="Arial" panose="020B0604020202020204" pitchFamily="34" charset="0"/>
                <a:cs typeface="Arial" panose="020B0604020202020204" pitchFamily="34" charset="0"/>
              </a:rPr>
              <a:t> uses satellites to transmit signals that cover the globe. The smart phone can receive these signals and calculate the phone’s location to an accuracy of within 10 meters.</a:t>
            </a:r>
          </a:p>
        </p:txBody>
      </p:sp>
      <p:pic>
        <p:nvPicPr>
          <p:cNvPr id="16" name="Picture 15">
            <a:extLst>
              <a:ext uri="{FF2B5EF4-FFF2-40B4-BE49-F238E27FC236}">
                <a16:creationId xmlns:a16="http://schemas.microsoft.com/office/drawing/2014/main" id="{C844110B-2FEC-4EC8-A5E4-1D11C5CDBFFC}"/>
              </a:ext>
            </a:extLst>
          </p:cNvPr>
          <p:cNvPicPr>
            <a:picLocks noChangeAspect="1"/>
          </p:cNvPicPr>
          <p:nvPr/>
        </p:nvPicPr>
        <p:blipFill>
          <a:blip r:embed="rId4"/>
          <a:stretch>
            <a:fillRect/>
          </a:stretch>
        </p:blipFill>
        <p:spPr>
          <a:xfrm>
            <a:off x="160661" y="150942"/>
            <a:ext cx="3733800" cy="1333500"/>
          </a:xfrm>
          <a:prstGeom prst="rect">
            <a:avLst/>
          </a:prstGeom>
        </p:spPr>
      </p:pic>
      <p:sp>
        <p:nvSpPr>
          <p:cNvPr id="17" name="TextBox 16">
            <a:extLst>
              <a:ext uri="{FF2B5EF4-FFF2-40B4-BE49-F238E27FC236}">
                <a16:creationId xmlns:a16="http://schemas.microsoft.com/office/drawing/2014/main" id="{412C9D34-D9E3-419C-AFDB-91C1EAE66FF2}"/>
              </a:ext>
            </a:extLst>
          </p:cNvPr>
          <p:cNvSpPr txBox="1"/>
          <p:nvPr/>
        </p:nvSpPr>
        <p:spPr>
          <a:xfrm>
            <a:off x="4225336" y="1484442"/>
            <a:ext cx="3921551" cy="1384995"/>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Wi-Fi</a:t>
            </a:r>
            <a:r>
              <a:rPr lang="en-US" sz="1400" dirty="0">
                <a:latin typeface="Arial" panose="020B0604020202020204" pitchFamily="34" charset="0"/>
                <a:cs typeface="Arial" panose="020B0604020202020204" pitchFamily="34" charset="0"/>
              </a:rPr>
              <a:t> transmitters and receivers located within the smartphone let the phone connect to local networks and the internet. To receive and send data on a Wi-Fi network, the phone needs to be within the range of the signal from a wireless network access point.</a:t>
            </a:r>
          </a:p>
        </p:txBody>
      </p:sp>
      <p:pic>
        <p:nvPicPr>
          <p:cNvPr id="18" name="Picture 17">
            <a:extLst>
              <a:ext uri="{FF2B5EF4-FFF2-40B4-BE49-F238E27FC236}">
                <a16:creationId xmlns:a16="http://schemas.microsoft.com/office/drawing/2014/main" id="{3D54C614-2475-45D1-9902-5828E454917C}"/>
              </a:ext>
            </a:extLst>
          </p:cNvPr>
          <p:cNvPicPr>
            <a:picLocks noChangeAspect="1"/>
          </p:cNvPicPr>
          <p:nvPr/>
        </p:nvPicPr>
        <p:blipFill>
          <a:blip r:embed="rId5"/>
          <a:stretch>
            <a:fillRect/>
          </a:stretch>
        </p:blipFill>
        <p:spPr>
          <a:xfrm>
            <a:off x="159029" y="1554367"/>
            <a:ext cx="3735432" cy="1245144"/>
          </a:xfrm>
          <a:prstGeom prst="rect">
            <a:avLst/>
          </a:prstGeom>
        </p:spPr>
      </p:pic>
      <p:pic>
        <p:nvPicPr>
          <p:cNvPr id="19" name="Picture 18">
            <a:extLst>
              <a:ext uri="{FF2B5EF4-FFF2-40B4-BE49-F238E27FC236}">
                <a16:creationId xmlns:a16="http://schemas.microsoft.com/office/drawing/2014/main" id="{4AC5B52D-9417-4111-AE63-C902215E90DC}"/>
              </a:ext>
            </a:extLst>
          </p:cNvPr>
          <p:cNvPicPr>
            <a:picLocks noChangeAspect="1"/>
          </p:cNvPicPr>
          <p:nvPr/>
        </p:nvPicPr>
        <p:blipFill>
          <a:blip r:embed="rId6"/>
          <a:stretch>
            <a:fillRect/>
          </a:stretch>
        </p:blipFill>
        <p:spPr>
          <a:xfrm>
            <a:off x="159029" y="2951980"/>
            <a:ext cx="3735432" cy="1258569"/>
          </a:xfrm>
          <a:prstGeom prst="rect">
            <a:avLst/>
          </a:prstGeom>
        </p:spPr>
      </p:pic>
      <p:pic>
        <p:nvPicPr>
          <p:cNvPr id="20" name="Picture 19">
            <a:extLst>
              <a:ext uri="{FF2B5EF4-FFF2-40B4-BE49-F238E27FC236}">
                <a16:creationId xmlns:a16="http://schemas.microsoft.com/office/drawing/2014/main" id="{A3C36F6B-D8C9-40E0-A42D-9A6DA6A44490}"/>
              </a:ext>
            </a:extLst>
          </p:cNvPr>
          <p:cNvPicPr>
            <a:picLocks noChangeAspect="1"/>
          </p:cNvPicPr>
          <p:nvPr/>
        </p:nvPicPr>
        <p:blipFill>
          <a:blip r:embed="rId7"/>
          <a:stretch>
            <a:fillRect/>
          </a:stretch>
        </p:blipFill>
        <p:spPr>
          <a:xfrm>
            <a:off x="98496" y="4363018"/>
            <a:ext cx="3795965" cy="1283007"/>
          </a:xfrm>
          <a:prstGeom prst="rect">
            <a:avLst/>
          </a:prstGeom>
        </p:spPr>
      </p:pic>
      <p:sp>
        <p:nvSpPr>
          <p:cNvPr id="21" name="TextBox 20">
            <a:extLst>
              <a:ext uri="{FF2B5EF4-FFF2-40B4-BE49-F238E27FC236}">
                <a16:creationId xmlns:a16="http://schemas.microsoft.com/office/drawing/2014/main" id="{247D7A17-9E22-4BE5-85F9-7EA993E87D07}"/>
              </a:ext>
            </a:extLst>
          </p:cNvPr>
          <p:cNvSpPr txBox="1"/>
          <p:nvPr/>
        </p:nvSpPr>
        <p:spPr>
          <a:xfrm>
            <a:off x="4225335" y="2943257"/>
            <a:ext cx="3921551" cy="1169551"/>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Bluetooth</a:t>
            </a:r>
            <a:r>
              <a:rPr lang="en-US" sz="1400" dirty="0">
                <a:latin typeface="Arial" panose="020B0604020202020204" pitchFamily="34" charset="0"/>
                <a:cs typeface="Arial" panose="020B0604020202020204" pitchFamily="34" charset="0"/>
              </a:rPr>
              <a:t> is wireless technology that allows devices to communicate over short distances. Because Bluetooth technology can be used to transmit both data and voice, it can be used to create small local networks. </a:t>
            </a:r>
          </a:p>
        </p:txBody>
      </p:sp>
      <p:sp>
        <p:nvSpPr>
          <p:cNvPr id="22" name="TextBox 21">
            <a:extLst>
              <a:ext uri="{FF2B5EF4-FFF2-40B4-BE49-F238E27FC236}">
                <a16:creationId xmlns:a16="http://schemas.microsoft.com/office/drawing/2014/main" id="{412C9D34-D9E3-419C-AFDB-91C1EAE66FF2}"/>
              </a:ext>
            </a:extLst>
          </p:cNvPr>
          <p:cNvSpPr txBox="1"/>
          <p:nvPr/>
        </p:nvSpPr>
        <p:spPr>
          <a:xfrm>
            <a:off x="4225335" y="4384337"/>
            <a:ext cx="3921551" cy="1169551"/>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NFC </a:t>
            </a:r>
            <a:r>
              <a:rPr lang="en-US" sz="1400" dirty="0">
                <a:latin typeface="Arial" panose="020B0604020202020204" pitchFamily="34" charset="0"/>
                <a:cs typeface="Arial" panose="020B0604020202020204" pitchFamily="34" charset="0"/>
              </a:rPr>
              <a:t>stands for near field communications. NFC is a wireless communication technology that enables data to be exchanged by devices that are in very close proximity to each other, usually less than a few centimeters. </a:t>
            </a:r>
          </a:p>
        </p:txBody>
      </p:sp>
      <p:pic>
        <p:nvPicPr>
          <p:cNvPr id="23" name="Picture 22">
            <a:extLst>
              <a:ext uri="{FF2B5EF4-FFF2-40B4-BE49-F238E27FC236}">
                <a16:creationId xmlns:a16="http://schemas.microsoft.com/office/drawing/2014/main" id="{7D74C4F3-525B-41B9-95B1-64E7E899E531}"/>
              </a:ext>
            </a:extLst>
          </p:cNvPr>
          <p:cNvPicPr>
            <a:picLocks noChangeAspect="1"/>
          </p:cNvPicPr>
          <p:nvPr/>
        </p:nvPicPr>
        <p:blipFill rotWithShape="1">
          <a:blip r:embed="rId8"/>
          <a:srcRect l="50923" t="7824" r="28966" b="7429"/>
          <a:stretch/>
        </p:blipFill>
        <p:spPr>
          <a:xfrm>
            <a:off x="11036940" y="2491425"/>
            <a:ext cx="1136856" cy="1390650"/>
          </a:xfrm>
          <a:prstGeom prst="rect">
            <a:avLst/>
          </a:prstGeom>
        </p:spPr>
      </p:pic>
      <p:pic>
        <p:nvPicPr>
          <p:cNvPr id="24" name="Picture 23">
            <a:extLst>
              <a:ext uri="{FF2B5EF4-FFF2-40B4-BE49-F238E27FC236}">
                <a16:creationId xmlns:a16="http://schemas.microsoft.com/office/drawing/2014/main" id="{7D74C4F3-525B-41B9-95B1-64E7E899E531}"/>
              </a:ext>
            </a:extLst>
          </p:cNvPr>
          <p:cNvPicPr>
            <a:picLocks noChangeAspect="1"/>
          </p:cNvPicPr>
          <p:nvPr/>
        </p:nvPicPr>
        <p:blipFill rotWithShape="1">
          <a:blip r:embed="rId8"/>
          <a:srcRect l="1910" t="5958" r="77548" b="5253"/>
          <a:stretch/>
        </p:blipFill>
        <p:spPr>
          <a:xfrm>
            <a:off x="8198006" y="61853"/>
            <a:ext cx="1491873" cy="1871722"/>
          </a:xfrm>
          <a:prstGeom prst="rect">
            <a:avLst/>
          </a:prstGeom>
        </p:spPr>
      </p:pic>
      <p:pic>
        <p:nvPicPr>
          <p:cNvPr id="25" name="Picture 24">
            <a:extLst>
              <a:ext uri="{FF2B5EF4-FFF2-40B4-BE49-F238E27FC236}">
                <a16:creationId xmlns:a16="http://schemas.microsoft.com/office/drawing/2014/main" id="{7D74C4F3-525B-41B9-95B1-64E7E899E531}"/>
              </a:ext>
            </a:extLst>
          </p:cNvPr>
          <p:cNvPicPr>
            <a:picLocks noChangeAspect="1"/>
          </p:cNvPicPr>
          <p:nvPr/>
        </p:nvPicPr>
        <p:blipFill rotWithShape="1">
          <a:blip r:embed="rId8"/>
          <a:srcRect l="26446" t="7088" r="53690" b="6895"/>
          <a:stretch/>
        </p:blipFill>
        <p:spPr>
          <a:xfrm>
            <a:off x="9628506" y="1357285"/>
            <a:ext cx="1405740" cy="1766969"/>
          </a:xfrm>
          <a:prstGeom prst="rect">
            <a:avLst/>
          </a:prstGeom>
        </p:spPr>
      </p:pic>
    </p:spTree>
    <p:custDataLst>
      <p:tags r:id="rId1"/>
    </p:custDataLst>
    <p:extLst>
      <p:ext uri="{BB962C8B-B14F-4D97-AF65-F5344CB8AC3E}">
        <p14:creationId xmlns:p14="http://schemas.microsoft.com/office/powerpoint/2010/main" val="2365949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LAN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980582" y="190166"/>
            <a:ext cx="5035192" cy="2512850"/>
          </a:xfrm>
        </p:spPr>
        <p:txBody>
          <a:bodyPr/>
          <a:lstStyle/>
          <a:p>
            <a:pPr marL="285750" indent="-285750" algn="just">
              <a:buFont typeface="Wingdings" panose="05000000000000000000" pitchFamily="2" charset="2"/>
              <a:buChar char="§"/>
            </a:pPr>
            <a:r>
              <a:rPr lang="en-US" sz="1600" b="1" dirty="0">
                <a:solidFill>
                  <a:schemeClr val="tx2"/>
                </a:solidFill>
                <a:latin typeface="Arial" panose="020B0604020202020204" pitchFamily="34" charset="0"/>
                <a:cs typeface="Arial" panose="020B0604020202020204" pitchFamily="34" charset="0"/>
              </a:rPr>
              <a:t>Hosts</a:t>
            </a:r>
            <a:r>
              <a:rPr lang="en-US" sz="1600" dirty="0">
                <a:solidFill>
                  <a:schemeClr val="tx2"/>
                </a:solidFill>
                <a:latin typeface="Arial" panose="020B0604020202020204" pitchFamily="34" charset="0"/>
                <a:cs typeface="Arial" panose="020B0604020202020204" pitchFamily="34" charset="0"/>
              </a:rPr>
              <a:t> - Hosts send and receive user traffic. A host is a generic name for most end-user devices. A host has an IP address. Examples of hosts are personal computers and network attached printers.</a:t>
            </a:r>
          </a:p>
          <a:p>
            <a:pPr marL="285750" indent="-285750" algn="just">
              <a:buFont typeface="Wingdings" panose="05000000000000000000" pitchFamily="2" charset="2"/>
              <a:buChar char="§"/>
            </a:pPr>
            <a:r>
              <a:rPr lang="en-US" sz="1600" b="1" dirty="0">
                <a:solidFill>
                  <a:schemeClr val="tx2"/>
                </a:solidFill>
                <a:latin typeface="Arial" panose="020B0604020202020204" pitchFamily="34" charset="0"/>
                <a:cs typeface="Arial" panose="020B0604020202020204" pitchFamily="34" charset="0"/>
              </a:rPr>
              <a:t>Peripherals</a:t>
            </a:r>
            <a:r>
              <a:rPr lang="en-US" sz="1600" dirty="0">
                <a:solidFill>
                  <a:schemeClr val="tx2"/>
                </a:solidFill>
                <a:latin typeface="Arial" panose="020B0604020202020204" pitchFamily="34" charset="0"/>
                <a:cs typeface="Arial" panose="020B0604020202020204" pitchFamily="34" charset="0"/>
              </a:rPr>
              <a:t> - Shared peripheral devices do not communicate directly on the network. Instead, peripherals rely on their connected host to perform all network operations. Examples of shared peripherals are cameras, scanners, and locally attached printers.</a:t>
            </a:r>
          </a:p>
          <a:p>
            <a:pPr marL="285750" indent="-285750" algn="just">
              <a:buFont typeface="Wingdings" panose="05000000000000000000" pitchFamily="2" charset="2"/>
              <a:buChar char="§"/>
            </a:pPr>
            <a:r>
              <a:rPr lang="en-US" sz="1600" b="1" dirty="0">
                <a:solidFill>
                  <a:schemeClr val="tx2"/>
                </a:solidFill>
                <a:latin typeface="Arial" panose="020B0604020202020204" pitchFamily="34" charset="0"/>
                <a:cs typeface="Arial" panose="020B0604020202020204" pitchFamily="34" charset="0"/>
              </a:rPr>
              <a:t>Network devices </a:t>
            </a:r>
            <a:r>
              <a:rPr lang="en-US" sz="1600" dirty="0">
                <a:solidFill>
                  <a:schemeClr val="tx2"/>
                </a:solidFill>
                <a:latin typeface="Arial" panose="020B0604020202020204" pitchFamily="34" charset="0"/>
                <a:cs typeface="Arial" panose="020B0604020202020204" pitchFamily="34" charset="0"/>
              </a:rPr>
              <a:t>- Networking devices connect other devices, mainly hosts. These devices move and control network traffic. Examples of network devices include hubs, switches, and routers.</a:t>
            </a:r>
          </a:p>
          <a:p>
            <a:pPr marL="285750" indent="-285750" algn="just">
              <a:buFont typeface="Wingdings" panose="05000000000000000000" pitchFamily="2" charset="2"/>
              <a:buChar char="§"/>
            </a:pPr>
            <a:r>
              <a:rPr lang="en-US" sz="1600" b="1" dirty="0">
                <a:solidFill>
                  <a:schemeClr val="tx2"/>
                </a:solidFill>
                <a:latin typeface="Arial" panose="020B0604020202020204" pitchFamily="34" charset="0"/>
                <a:cs typeface="Arial" panose="020B0604020202020204" pitchFamily="34" charset="0"/>
              </a:rPr>
              <a:t>Network media </a:t>
            </a:r>
            <a:r>
              <a:rPr lang="en-US" sz="1600" dirty="0">
                <a:solidFill>
                  <a:schemeClr val="tx2"/>
                </a:solidFill>
                <a:latin typeface="Arial" panose="020B0604020202020204" pitchFamily="34" charset="0"/>
                <a:cs typeface="Arial" panose="020B0604020202020204" pitchFamily="34" charset="0"/>
              </a:rPr>
              <a:t>- Network media provides connections between hosts and network devices. Network media can be wired, such as copper and fiber optic, or use wireless technologies.</a:t>
            </a:r>
          </a:p>
        </p:txBody>
      </p:sp>
      <p:sp>
        <p:nvSpPr>
          <p:cNvPr id="2" name="Rectangle 1"/>
          <p:cNvSpPr/>
          <p:nvPr/>
        </p:nvSpPr>
        <p:spPr>
          <a:xfrm>
            <a:off x="160682" y="671691"/>
            <a:ext cx="6761922" cy="2031325"/>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There are many components that can be part of a local area network (LAN). </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Some examples of network components are personal computers, servers, networking devices, and cabling. </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These components can be grouped into four main categories:</a:t>
            </a:r>
          </a:p>
        </p:txBody>
      </p:sp>
      <p:pic>
        <p:nvPicPr>
          <p:cNvPr id="13" name="Picture 12">
            <a:extLst>
              <a:ext uri="{FF2B5EF4-FFF2-40B4-BE49-F238E27FC236}">
                <a16:creationId xmlns:a16="http://schemas.microsoft.com/office/drawing/2014/main" id="{FF29B573-2FEE-4ACD-90D3-681E5E3E03F5}"/>
              </a:ext>
            </a:extLst>
          </p:cNvPr>
          <p:cNvPicPr>
            <a:picLocks noChangeAspect="1"/>
          </p:cNvPicPr>
          <p:nvPr/>
        </p:nvPicPr>
        <p:blipFill>
          <a:blip r:embed="rId4"/>
          <a:stretch>
            <a:fillRect/>
          </a:stretch>
        </p:blipFill>
        <p:spPr>
          <a:xfrm>
            <a:off x="1734752" y="2835808"/>
            <a:ext cx="3542097" cy="2601143"/>
          </a:xfrm>
          <a:prstGeom prst="rect">
            <a:avLst/>
          </a:prstGeom>
        </p:spPr>
      </p:pic>
    </p:spTree>
    <p:custDataLst>
      <p:tags r:id="rId1"/>
    </p:custDataLst>
    <p:extLst>
      <p:ext uri="{BB962C8B-B14F-4D97-AF65-F5344CB8AC3E}">
        <p14:creationId xmlns:p14="http://schemas.microsoft.com/office/powerpoint/2010/main" val="1845707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LAN</a:t>
            </a:r>
            <a:endParaRPr lang="en-US" sz="3200" dirty="0"/>
          </a:p>
        </p:txBody>
      </p:sp>
      <p:sp>
        <p:nvSpPr>
          <p:cNvPr id="2" name="Rectangle 1"/>
          <p:cNvSpPr/>
          <p:nvPr/>
        </p:nvSpPr>
        <p:spPr>
          <a:xfrm>
            <a:off x="120510" y="597013"/>
            <a:ext cx="7285799" cy="2985433"/>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To physically connect to a network, an end-user device must have a network interface card (NIC) and some configuration of the operating system so that the device can participate in the network. </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There are three parts to the IP configuration which must be correct for the device to send and receive information on the network:</a:t>
            </a:r>
          </a:p>
          <a:p>
            <a:pPr marL="285750" indent="-285750" algn="just">
              <a:buFont typeface="Wingdings" panose="05000000000000000000" pitchFamily="2" charset="2"/>
              <a:buChar char="§"/>
            </a:pPr>
            <a:r>
              <a:rPr lang="en-US" sz="1600" b="1" dirty="0">
                <a:latin typeface="Arial" panose="020B0604020202020204" pitchFamily="34" charset="0"/>
                <a:cs typeface="Arial" panose="020B0604020202020204" pitchFamily="34" charset="0"/>
              </a:rPr>
              <a:t>IP address </a:t>
            </a:r>
            <a:r>
              <a:rPr lang="en-US" sz="1600" dirty="0">
                <a:latin typeface="Arial" panose="020B0604020202020204" pitchFamily="34" charset="0"/>
                <a:cs typeface="Arial" panose="020B0604020202020204" pitchFamily="34" charset="0"/>
              </a:rPr>
              <a:t>- This identifies the host on the network.</a:t>
            </a:r>
          </a:p>
          <a:p>
            <a:pPr marL="285750" indent="-285750" algn="just">
              <a:buFont typeface="Wingdings" panose="05000000000000000000" pitchFamily="2" charset="2"/>
              <a:buChar char="§"/>
            </a:pPr>
            <a:r>
              <a:rPr lang="en-US" sz="1600" b="1" dirty="0">
                <a:latin typeface="Arial" panose="020B0604020202020204" pitchFamily="34" charset="0"/>
                <a:cs typeface="Arial" panose="020B0604020202020204" pitchFamily="34" charset="0"/>
              </a:rPr>
              <a:t>Subnet mask </a:t>
            </a:r>
            <a:r>
              <a:rPr lang="en-US" sz="1600" dirty="0">
                <a:latin typeface="Arial" panose="020B0604020202020204" pitchFamily="34" charset="0"/>
                <a:cs typeface="Arial" panose="020B0604020202020204" pitchFamily="34" charset="0"/>
              </a:rPr>
              <a:t>- This is used to identify the network on which the host is connected.</a:t>
            </a:r>
          </a:p>
          <a:p>
            <a:pPr marL="285750" indent="-285750" algn="just">
              <a:buFont typeface="Wingdings" panose="05000000000000000000" pitchFamily="2" charset="2"/>
              <a:buChar char="§"/>
            </a:pPr>
            <a:r>
              <a:rPr lang="en-US" sz="1600" b="1" dirty="0">
                <a:latin typeface="Arial" panose="020B0604020202020204" pitchFamily="34" charset="0"/>
                <a:cs typeface="Arial" panose="020B0604020202020204" pitchFamily="34" charset="0"/>
              </a:rPr>
              <a:t>Default gateway </a:t>
            </a:r>
            <a:r>
              <a:rPr lang="en-US" sz="1600" dirty="0">
                <a:latin typeface="Arial" panose="020B0604020202020204" pitchFamily="34" charset="0"/>
                <a:cs typeface="Arial" panose="020B0604020202020204" pitchFamily="34" charset="0"/>
              </a:rPr>
              <a:t>- This identifies the networking device that the host uses to access the internet or another remote network. </a:t>
            </a:r>
          </a:p>
        </p:txBody>
      </p:sp>
      <p:pic>
        <p:nvPicPr>
          <p:cNvPr id="7" name="Picture 6">
            <a:extLst>
              <a:ext uri="{FF2B5EF4-FFF2-40B4-BE49-F238E27FC236}">
                <a16:creationId xmlns:a16="http://schemas.microsoft.com/office/drawing/2014/main" id="{47695F0C-45DE-41D1-B484-20E1F7748E3E}"/>
              </a:ext>
            </a:extLst>
          </p:cNvPr>
          <p:cNvPicPr>
            <a:picLocks noChangeAspect="1"/>
          </p:cNvPicPr>
          <p:nvPr/>
        </p:nvPicPr>
        <p:blipFill>
          <a:blip r:embed="rId4"/>
          <a:stretch>
            <a:fillRect/>
          </a:stretch>
        </p:blipFill>
        <p:spPr>
          <a:xfrm>
            <a:off x="7446480" y="913459"/>
            <a:ext cx="4588359" cy="3236878"/>
          </a:xfrm>
          <a:prstGeom prst="rect">
            <a:avLst/>
          </a:prstGeom>
        </p:spPr>
      </p:pic>
      <p:pic>
        <p:nvPicPr>
          <p:cNvPr id="12" name="Picture 11">
            <a:extLst>
              <a:ext uri="{FF2B5EF4-FFF2-40B4-BE49-F238E27FC236}">
                <a16:creationId xmlns:a16="http://schemas.microsoft.com/office/drawing/2014/main" id="{BE794C51-9B20-43C6-A9BB-76CC7272DDB4}"/>
              </a:ext>
            </a:extLst>
          </p:cNvPr>
          <p:cNvPicPr>
            <a:picLocks noChangeAspect="1"/>
          </p:cNvPicPr>
          <p:nvPr/>
        </p:nvPicPr>
        <p:blipFill rotWithShape="1">
          <a:blip r:embed="rId5"/>
          <a:srcRect t="43944" b="7235"/>
          <a:stretch/>
        </p:blipFill>
        <p:spPr>
          <a:xfrm>
            <a:off x="7083286" y="3357563"/>
            <a:ext cx="2783427" cy="2257424"/>
          </a:xfrm>
          <a:prstGeom prst="rect">
            <a:avLst/>
          </a:prstGeom>
        </p:spPr>
      </p:pic>
      <p:pic>
        <p:nvPicPr>
          <p:cNvPr id="8" name="Picture 7">
            <a:extLst>
              <a:ext uri="{FF2B5EF4-FFF2-40B4-BE49-F238E27FC236}">
                <a16:creationId xmlns:a16="http://schemas.microsoft.com/office/drawing/2014/main" id="{BE794C51-9B20-43C6-A9BB-76CC7272DDB4}"/>
              </a:ext>
            </a:extLst>
          </p:cNvPr>
          <p:cNvPicPr>
            <a:picLocks noChangeAspect="1"/>
          </p:cNvPicPr>
          <p:nvPr/>
        </p:nvPicPr>
        <p:blipFill rotWithShape="1">
          <a:blip r:embed="rId5"/>
          <a:srcRect l="15993" t="29995" r="23382" b="61408"/>
          <a:stretch/>
        </p:blipFill>
        <p:spPr>
          <a:xfrm>
            <a:off x="8958263" y="3357563"/>
            <a:ext cx="1071562" cy="252411"/>
          </a:xfrm>
          <a:prstGeom prst="rect">
            <a:avLst/>
          </a:prstGeom>
        </p:spPr>
      </p:pic>
      <p:pic>
        <p:nvPicPr>
          <p:cNvPr id="9" name="Picture 8">
            <a:extLst>
              <a:ext uri="{FF2B5EF4-FFF2-40B4-BE49-F238E27FC236}">
                <a16:creationId xmlns:a16="http://schemas.microsoft.com/office/drawing/2014/main" id="{646FCB63-E7D8-4CAD-93A8-E1FEA02DC993}"/>
              </a:ext>
            </a:extLst>
          </p:cNvPr>
          <p:cNvPicPr>
            <a:picLocks noChangeAspect="1"/>
          </p:cNvPicPr>
          <p:nvPr/>
        </p:nvPicPr>
        <p:blipFill rotWithShape="1">
          <a:blip r:embed="rId6"/>
          <a:srcRect t="27634"/>
          <a:stretch/>
        </p:blipFill>
        <p:spPr>
          <a:xfrm>
            <a:off x="5048979" y="3429001"/>
            <a:ext cx="2102262" cy="2185986"/>
          </a:xfrm>
          <a:prstGeom prst="rect">
            <a:avLst/>
          </a:prstGeom>
        </p:spPr>
      </p:pic>
      <p:sp>
        <p:nvSpPr>
          <p:cNvPr id="6" name="Rectangle 5"/>
          <p:cNvSpPr/>
          <p:nvPr/>
        </p:nvSpPr>
        <p:spPr>
          <a:xfrm>
            <a:off x="9663114" y="174795"/>
            <a:ext cx="2371725" cy="1754326"/>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The IP address that is entered is referred to as a </a:t>
            </a:r>
            <a:r>
              <a:rPr lang="en-US" b="1" dirty="0">
                <a:latin typeface="Arial" panose="020B0604020202020204" pitchFamily="34" charset="0"/>
                <a:cs typeface="Arial" panose="020B0604020202020204" pitchFamily="34" charset="0"/>
              </a:rPr>
              <a:t>static address </a:t>
            </a:r>
            <a:r>
              <a:rPr lang="en-US" dirty="0">
                <a:latin typeface="Arial" panose="020B0604020202020204" pitchFamily="34" charset="0"/>
                <a:cs typeface="Arial" panose="020B0604020202020204" pitchFamily="34" charset="0"/>
              </a:rPr>
              <a:t>and must be unique on the network.</a:t>
            </a:r>
            <a:endParaRPr lang="en-GB" dirty="0"/>
          </a:p>
        </p:txBody>
      </p:sp>
    </p:spTree>
    <p:custDataLst>
      <p:tags r:id="rId1"/>
    </p:custDataLst>
    <p:extLst>
      <p:ext uri="{BB962C8B-B14F-4D97-AF65-F5344CB8AC3E}">
        <p14:creationId xmlns:p14="http://schemas.microsoft.com/office/powerpoint/2010/main" val="3108448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Documentation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922604" y="4252578"/>
            <a:ext cx="5035192" cy="1329072"/>
          </a:xfrm>
        </p:spPr>
        <p:txBody>
          <a:bodyPr/>
          <a:lstStyle/>
          <a:p>
            <a:pPr marL="0" indent="0" algn="just"/>
            <a:r>
              <a:rPr lang="en-US" sz="1600" dirty="0">
                <a:solidFill>
                  <a:schemeClr val="tx2"/>
                </a:solidFill>
                <a:latin typeface="Arial" panose="020B0604020202020204" pitchFamily="34" charset="0"/>
                <a:cs typeface="Arial" panose="020B0604020202020204" pitchFamily="34" charset="0"/>
              </a:rPr>
              <a:t>The physical topology shows where the wiring is installed and the locations of the networking devices that connect the hosts. These diagrams use symbols or icons to represent the different devices and connections that make up a network. </a:t>
            </a:r>
          </a:p>
        </p:txBody>
      </p:sp>
      <p:sp>
        <p:nvSpPr>
          <p:cNvPr id="2" name="Rectangle 1"/>
          <p:cNvSpPr/>
          <p:nvPr/>
        </p:nvSpPr>
        <p:spPr>
          <a:xfrm>
            <a:off x="160682" y="671691"/>
            <a:ext cx="6630643" cy="1200329"/>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The use of logical device naming and addressing conventions that are well documented can greatly simplify the task of training and network management and can help as well with troubleshooting when problems arise.</a:t>
            </a:r>
          </a:p>
        </p:txBody>
      </p:sp>
      <p:pic>
        <p:nvPicPr>
          <p:cNvPr id="6" name="Picture 5">
            <a:extLst>
              <a:ext uri="{FF2B5EF4-FFF2-40B4-BE49-F238E27FC236}">
                <a16:creationId xmlns:a16="http://schemas.microsoft.com/office/drawing/2014/main" id="{E3443B54-9C4F-4647-8076-B31485C3CA7B}"/>
              </a:ext>
            </a:extLst>
          </p:cNvPr>
          <p:cNvPicPr>
            <a:picLocks noChangeAspect="1"/>
          </p:cNvPicPr>
          <p:nvPr/>
        </p:nvPicPr>
        <p:blipFill>
          <a:blip r:embed="rId4"/>
          <a:stretch>
            <a:fillRect/>
          </a:stretch>
        </p:blipFill>
        <p:spPr>
          <a:xfrm>
            <a:off x="1708339" y="2051022"/>
            <a:ext cx="4450971" cy="3173440"/>
          </a:xfrm>
          <a:prstGeom prst="rect">
            <a:avLst/>
          </a:prstGeom>
        </p:spPr>
      </p:pic>
      <p:pic>
        <p:nvPicPr>
          <p:cNvPr id="7" name="Picture 6">
            <a:extLst>
              <a:ext uri="{FF2B5EF4-FFF2-40B4-BE49-F238E27FC236}">
                <a16:creationId xmlns:a16="http://schemas.microsoft.com/office/drawing/2014/main" id="{D39738AF-916A-461B-9053-4C202EE5E932}"/>
              </a:ext>
            </a:extLst>
          </p:cNvPr>
          <p:cNvPicPr>
            <a:picLocks noChangeAspect="1"/>
          </p:cNvPicPr>
          <p:nvPr/>
        </p:nvPicPr>
        <p:blipFill>
          <a:blip r:embed="rId5"/>
          <a:stretch>
            <a:fillRect/>
          </a:stretch>
        </p:blipFill>
        <p:spPr>
          <a:xfrm>
            <a:off x="6868616" y="343602"/>
            <a:ext cx="5242422" cy="3713656"/>
          </a:xfrm>
          <a:prstGeom prst="rect">
            <a:avLst/>
          </a:prstGeom>
        </p:spPr>
      </p:pic>
    </p:spTree>
    <p:custDataLst>
      <p:tags r:id="rId1"/>
    </p:custDataLst>
    <p:extLst>
      <p:ext uri="{BB962C8B-B14F-4D97-AF65-F5344CB8AC3E}">
        <p14:creationId xmlns:p14="http://schemas.microsoft.com/office/powerpoint/2010/main" val="245034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Documentation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74529" y="87593"/>
            <a:ext cx="5035192" cy="1329072"/>
          </a:xfrm>
        </p:spPr>
        <p:txBody>
          <a:bodyPr/>
          <a:lstStyle/>
          <a:p>
            <a:pPr marL="0" indent="0" algn="just"/>
            <a:r>
              <a:rPr lang="en-US" sz="1600" dirty="0">
                <a:solidFill>
                  <a:schemeClr val="tx2"/>
                </a:solidFill>
                <a:latin typeface="Arial" panose="020B0604020202020204" pitchFamily="34" charset="0"/>
                <a:cs typeface="Arial" panose="020B0604020202020204" pitchFamily="34" charset="0"/>
              </a:rPr>
              <a:t>A physical topology shows how network devices connect.</a:t>
            </a:r>
          </a:p>
          <a:p>
            <a:pPr marL="0" indent="0" algn="just"/>
            <a:r>
              <a:rPr lang="en-US" sz="1600" dirty="0">
                <a:solidFill>
                  <a:schemeClr val="tx2"/>
                </a:solidFill>
                <a:latin typeface="Arial" panose="020B0604020202020204" pitchFamily="34" charset="0"/>
                <a:cs typeface="Arial" panose="020B0604020202020204" pitchFamily="34" charset="0"/>
              </a:rPr>
              <a:t>A diagram called a logical topology illustrates the relevant network configuration information.</a:t>
            </a:r>
          </a:p>
        </p:txBody>
      </p:sp>
      <p:pic>
        <p:nvPicPr>
          <p:cNvPr id="9" name="Picture 8">
            <a:extLst>
              <a:ext uri="{FF2B5EF4-FFF2-40B4-BE49-F238E27FC236}">
                <a16:creationId xmlns:a16="http://schemas.microsoft.com/office/drawing/2014/main" id="{15BA7149-3B48-410A-ADB6-B75B8E9F450E}"/>
              </a:ext>
            </a:extLst>
          </p:cNvPr>
          <p:cNvPicPr>
            <a:picLocks noChangeAspect="1"/>
          </p:cNvPicPr>
          <p:nvPr/>
        </p:nvPicPr>
        <p:blipFill>
          <a:blip r:embed="rId4"/>
          <a:stretch>
            <a:fillRect/>
          </a:stretch>
        </p:blipFill>
        <p:spPr>
          <a:xfrm>
            <a:off x="321615" y="1416665"/>
            <a:ext cx="4558897" cy="3922098"/>
          </a:xfrm>
          <a:prstGeom prst="rect">
            <a:avLst/>
          </a:prstGeom>
        </p:spPr>
      </p:pic>
      <p:pic>
        <p:nvPicPr>
          <p:cNvPr id="10" name="Picture 9">
            <a:extLst>
              <a:ext uri="{FF2B5EF4-FFF2-40B4-BE49-F238E27FC236}">
                <a16:creationId xmlns:a16="http://schemas.microsoft.com/office/drawing/2014/main" id="{C56CBA22-6769-41A8-897D-5D0FF38E3F5B}"/>
              </a:ext>
            </a:extLst>
          </p:cNvPr>
          <p:cNvPicPr>
            <a:picLocks noChangeAspect="1"/>
          </p:cNvPicPr>
          <p:nvPr/>
        </p:nvPicPr>
        <p:blipFill>
          <a:blip r:embed="rId5"/>
          <a:stretch>
            <a:fillRect/>
          </a:stretch>
        </p:blipFill>
        <p:spPr>
          <a:xfrm>
            <a:off x="5685981" y="1947249"/>
            <a:ext cx="5665112" cy="3391514"/>
          </a:xfrm>
          <a:prstGeom prst="rect">
            <a:avLst/>
          </a:prstGeom>
        </p:spPr>
      </p:pic>
      <p:sp>
        <p:nvSpPr>
          <p:cNvPr id="11" name="TextBox 10">
            <a:extLst>
              <a:ext uri="{FF2B5EF4-FFF2-40B4-BE49-F238E27FC236}">
                <a16:creationId xmlns:a16="http://schemas.microsoft.com/office/drawing/2014/main" id="{C11F7499-4F10-4F21-825E-5D02E6790542}"/>
              </a:ext>
            </a:extLst>
          </p:cNvPr>
          <p:cNvSpPr txBox="1"/>
          <p:nvPr/>
        </p:nvSpPr>
        <p:spPr>
          <a:xfrm>
            <a:off x="1559908" y="5378934"/>
            <a:ext cx="1535805"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Physical Topology</a:t>
            </a:r>
          </a:p>
        </p:txBody>
      </p:sp>
      <p:sp>
        <p:nvSpPr>
          <p:cNvPr id="12" name="TextBox 11">
            <a:extLst>
              <a:ext uri="{FF2B5EF4-FFF2-40B4-BE49-F238E27FC236}">
                <a16:creationId xmlns:a16="http://schemas.microsoft.com/office/drawing/2014/main" id="{31CC575D-9AF6-4897-9325-A1BA9FA67A7C}"/>
              </a:ext>
            </a:extLst>
          </p:cNvPr>
          <p:cNvSpPr txBox="1"/>
          <p:nvPr/>
        </p:nvSpPr>
        <p:spPr>
          <a:xfrm>
            <a:off x="8726819" y="5061764"/>
            <a:ext cx="1495730"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Logical Topology</a:t>
            </a:r>
          </a:p>
        </p:txBody>
      </p:sp>
    </p:spTree>
    <p:custDataLst>
      <p:tags r:id="rId1"/>
    </p:custDataLst>
    <p:extLst>
      <p:ext uri="{BB962C8B-B14F-4D97-AF65-F5344CB8AC3E}">
        <p14:creationId xmlns:p14="http://schemas.microsoft.com/office/powerpoint/2010/main" val="4263879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5469" y="1188437"/>
            <a:ext cx="5544379" cy="4062651"/>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The internet is a worldwide collection of interconnected networks cooperating with each other to exchange information using common standards. </a:t>
            </a:r>
          </a:p>
          <a:p>
            <a:pPr marL="342900" indent="-342900" algn="just">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Some types of networks that you may use are small home, SOHO, medium to large networks such as those created by corporations and schools, and the internet.</a:t>
            </a:r>
          </a:p>
          <a:p>
            <a:pPr marL="342900" indent="-342900" algn="just">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Mobile devices include smart phones, tablets, smart watches, and smart glasses.</a:t>
            </a:r>
          </a:p>
          <a:p>
            <a:pPr marL="342900" indent="-342900" algn="just">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Connected home devices include security systems, smart appliances and TVs, and gaming consoles.</a:t>
            </a:r>
          </a:p>
        </p:txBody>
      </p:sp>
      <p:sp>
        <p:nvSpPr>
          <p:cNvPr id="6" name="Rectangle 5"/>
          <p:cNvSpPr/>
          <p:nvPr/>
        </p:nvSpPr>
        <p:spPr>
          <a:xfrm>
            <a:off x="6435587" y="1049161"/>
            <a:ext cx="5615608" cy="5632311"/>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Other connected devices include smart cars, RFIDs, sensors/actuators, and medical devices.</a:t>
            </a:r>
          </a:p>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Types of personal data are categorized as volunteered, observed, and inferred.</a:t>
            </a:r>
          </a:p>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Each bit can only have one of two possible values, 0 or 1. Each group of eight bits is known as a byte.</a:t>
            </a:r>
          </a:p>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There are three common methods of signal transmission used in networks: electrical signals, optical signals, and wireless signals.</a:t>
            </a:r>
          </a:p>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Bandwidth is typically measured in the number of bits that (theoretically) can be sent across the media in a second.</a:t>
            </a:r>
          </a:p>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Many factors influence throughput including: the amount of data being sent and received over the connection, the types of data being transmitted, and the latency created by the number of network devices encountered between source and destination. You can measure your throughput by going to speedtest.net. </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d2ec016d-25cf-4c07-aa6b-c53e267faa6f"/>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584</TotalTime>
  <Words>2121</Words>
  <Application>Microsoft Office PowerPoint</Application>
  <PresentationFormat>Widescreen</PresentationFormat>
  <Paragraphs>176</Paragraphs>
  <Slides>16</Slides>
  <Notes>12</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16</vt:i4>
      </vt:variant>
    </vt:vector>
  </HeadingPairs>
  <TitlesOfParts>
    <vt:vector size="25" baseType="lpstr">
      <vt:lpstr>Arial</vt:lpstr>
      <vt:lpstr>Calibri</vt:lpstr>
      <vt:lpstr>Calibri Light</vt:lpstr>
      <vt:lpstr>Wingdings</vt:lpstr>
      <vt:lpstr>UWTSD 200_Title Page</vt:lpstr>
      <vt:lpstr>UWTSD 200_Text 1</vt:lpstr>
      <vt:lpstr>UWTSD 200_Title Page 2</vt:lpstr>
      <vt:lpstr>UWTSD 200_Subtitle 4</vt:lpstr>
      <vt:lpstr>1_UWTSD 200 Holding Page</vt:lpstr>
      <vt:lpstr>PowerPoint Presentation</vt:lpstr>
      <vt:lpstr>PowerPoint Presentation</vt:lpstr>
      <vt:lpstr>PowerPoint Presentation</vt:lpstr>
      <vt:lpstr>Network Types</vt:lpstr>
      <vt:lpstr>Networks and its Entities </vt:lpstr>
      <vt:lpstr>Data</vt:lpstr>
      <vt:lpstr>Data</vt:lpstr>
      <vt:lpstr>Data Transmission </vt:lpstr>
      <vt:lpstr>Bandwidth and Throughput</vt:lpstr>
      <vt:lpstr>Client/Server</vt:lpstr>
      <vt:lpstr>Wireless</vt:lpstr>
      <vt:lpstr>LAN</vt:lpstr>
      <vt:lpstr>LAN</vt:lpstr>
      <vt:lpstr>Documentation</vt:lpstr>
      <vt:lpstr>Documentation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63</cp:revision>
  <dcterms:created xsi:type="dcterms:W3CDTF">2021-03-05T06:07:01Z</dcterms:created>
  <dcterms:modified xsi:type="dcterms:W3CDTF">2023-05-23T05:09:07Z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