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theme/theme8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9.xml" ContentType="application/vnd.openxmlformats-officedocument.them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10.xml" ContentType="application/vnd.openxmlformats-officedocument.theme+xml"/>
  <Override PartName="/ppt/slideLayouts/slideLayout14.xml" ContentType="application/vnd.openxmlformats-officedocument.presentationml.slideLayout+xml"/>
  <Override PartName="/ppt/theme/theme11.xml" ContentType="application/vnd.openxmlformats-officedocument.theme+xml"/>
  <Override PartName="/ppt/slideLayouts/slideLayout15.xml" ContentType="application/vnd.openxmlformats-officedocument.presentationml.slideLayout+xml"/>
  <Override PartName="/ppt/theme/theme12.xml" ContentType="application/vnd.openxmlformats-officedocument.theme+xml"/>
  <Override PartName="/ppt/slideLayouts/slideLayout16.xml" ContentType="application/vnd.openxmlformats-officedocument.presentationml.slideLayout+xml"/>
  <Override PartName="/ppt/theme/theme13.xml" ContentType="application/vnd.openxmlformats-officedocument.theme+xml"/>
  <Override PartName="/ppt/slideLayouts/slideLayout17.xml" ContentType="application/vnd.openxmlformats-officedocument.presentationml.slideLayout+xml"/>
  <Override PartName="/ppt/theme/theme14.xml" ContentType="application/vnd.openxmlformats-officedocument.theme+xml"/>
  <Override PartName="/ppt/slideLayouts/slideLayout18.xml" ContentType="application/vnd.openxmlformats-officedocument.presentationml.slideLayout+xml"/>
  <Override PartName="/ppt/theme/theme15.xml" ContentType="application/vnd.openxmlformats-officedocument.theme+xml"/>
  <Override PartName="/ppt/slideLayouts/slideLayout19.xml" ContentType="application/vnd.openxmlformats-officedocument.presentationml.slideLayout+xml"/>
  <Override PartName="/ppt/theme/theme16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17.xml" ContentType="application/vnd.openxmlformats-officedocument.theme+xml"/>
  <Override PartName="/ppt/slideLayouts/slideLayout28.xml" ContentType="application/vnd.openxmlformats-officedocument.presentationml.slideLayout+xml"/>
  <Override PartName="/ppt/theme/theme18.xml" ContentType="application/vnd.openxmlformats-officedocument.theme+xml"/>
  <Override PartName="/ppt/slideLayouts/slideLayout29.xml" ContentType="application/vnd.openxmlformats-officedocument.presentationml.slideLayout+xml"/>
  <Override PartName="/ppt/theme/theme19.xml" ContentType="application/vnd.openxmlformats-officedocument.theme+xml"/>
  <Override PartName="/ppt/slideLayouts/slideLayout30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7"/>
  </p:notesMasterIdLst>
  <p:sldIdLst>
    <p:sldId id="261" r:id="rId24"/>
    <p:sldId id="273" r:id="rId25"/>
    <p:sldId id="262" r:id="rId26"/>
    <p:sldId id="269" r:id="rId27"/>
    <p:sldId id="294" r:id="rId28"/>
    <p:sldId id="281" r:id="rId29"/>
    <p:sldId id="289" r:id="rId30"/>
    <p:sldId id="295" r:id="rId31"/>
    <p:sldId id="288" r:id="rId32"/>
    <p:sldId id="270" r:id="rId33"/>
    <p:sldId id="282" r:id="rId34"/>
    <p:sldId id="600" r:id="rId35"/>
    <p:sldId id="264" r:id="rId36"/>
    <p:sldId id="283" r:id="rId37"/>
    <p:sldId id="293" r:id="rId38"/>
    <p:sldId id="297" r:id="rId39"/>
    <p:sldId id="284" r:id="rId40"/>
    <p:sldId id="290" r:id="rId41"/>
    <p:sldId id="285" r:id="rId42"/>
    <p:sldId id="291" r:id="rId43"/>
    <p:sldId id="280" r:id="rId44"/>
    <p:sldId id="277" r:id="rId45"/>
    <p:sldId id="272" r:id="rId4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206" autoAdjust="0"/>
    <p:restoredTop sz="94364" autoAdjust="0"/>
  </p:normalViewPr>
  <p:slideViewPr>
    <p:cSldViewPr snapToGrid="0">
      <p:cViewPr varScale="1">
        <p:scale>
          <a:sx n="71" d="100"/>
          <a:sy n="71" d="100"/>
        </p:scale>
        <p:origin x="96" y="8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notesMaster" Target="notesMasters/notesMaster1.xml"/><Relationship Id="rId50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viewProps" Target="viewProps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presProps" Target="presProps.xml"/><Relationship Id="rId8" Type="http://schemas.openxmlformats.org/officeDocument/2006/relationships/slideMaster" Target="slideMasters/slideMaster5.xml"/><Relationship Id="rId51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D8D9476-4357-4C26-B800-2B71BA82B013}" type="doc">
      <dgm:prSet loTypeId="urn:microsoft.com/office/officeart/2005/8/layout/hList1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B717B97-D8C9-4B23-BABA-7E5EC6E23BAF}">
      <dgm:prSet phldrT="[Text]" custT="1"/>
      <dgm:spPr/>
      <dgm:t>
        <a:bodyPr/>
        <a:lstStyle/>
        <a:p>
          <a:r>
            <a:rPr lang="en-US" sz="2800" dirty="0"/>
            <a:t>Tangible Resources</a:t>
          </a:r>
        </a:p>
      </dgm:t>
    </dgm:pt>
    <dgm:pt modelId="{D922BBC9-1943-4309-9641-425E0E513DF8}" type="parTrans" cxnId="{633D66E6-4EFD-48F3-846C-D376A8B69E67}">
      <dgm:prSet/>
      <dgm:spPr/>
      <dgm:t>
        <a:bodyPr/>
        <a:lstStyle/>
        <a:p>
          <a:endParaRPr lang="en-US" sz="2000"/>
        </a:p>
      </dgm:t>
    </dgm:pt>
    <dgm:pt modelId="{F9A47005-8F6D-4FFC-ACB2-22C09301199B}" type="sibTrans" cxnId="{633D66E6-4EFD-48F3-846C-D376A8B69E67}">
      <dgm:prSet/>
      <dgm:spPr/>
      <dgm:t>
        <a:bodyPr/>
        <a:lstStyle/>
        <a:p>
          <a:endParaRPr lang="en-US" sz="2000"/>
        </a:p>
      </dgm:t>
    </dgm:pt>
    <dgm:pt modelId="{0B0D6F4A-838B-4234-A20B-35DEF514E011}">
      <dgm:prSet phldrT="[Text]" custT="1"/>
      <dgm:spPr/>
      <dgm:t>
        <a:bodyPr/>
        <a:lstStyle/>
        <a:p>
          <a:r>
            <a:rPr lang="en-US" sz="1800" dirty="0">
              <a:effectLst/>
              <a:latin typeface="Arial" panose="020B0604020202020204" pitchFamily="34" charset="0"/>
              <a:cs typeface="Arial" panose="020B0604020202020204" pitchFamily="34" charset="0"/>
            </a:rPr>
            <a:t>Physical Resources</a:t>
          </a:r>
        </a:p>
      </dgm:t>
    </dgm:pt>
    <dgm:pt modelId="{BF0B50AE-CE2C-43BF-AAD4-D1A6626CD853}" type="parTrans" cxnId="{A3489A55-40A3-4C7A-9326-8F7ECD7F07D3}">
      <dgm:prSet/>
      <dgm:spPr/>
      <dgm:t>
        <a:bodyPr/>
        <a:lstStyle/>
        <a:p>
          <a:endParaRPr lang="en-US" sz="2000"/>
        </a:p>
      </dgm:t>
    </dgm:pt>
    <dgm:pt modelId="{350BEA10-EE67-4C8B-ABC9-3D26E6B9CA3D}" type="sibTrans" cxnId="{A3489A55-40A3-4C7A-9326-8F7ECD7F07D3}">
      <dgm:prSet/>
      <dgm:spPr/>
      <dgm:t>
        <a:bodyPr/>
        <a:lstStyle/>
        <a:p>
          <a:endParaRPr lang="en-US" sz="2000"/>
        </a:p>
      </dgm:t>
    </dgm:pt>
    <dgm:pt modelId="{658696E8-CBCC-4440-80B6-EFA49D6761F7}">
      <dgm:prSet phldrT="[Text]" custT="1"/>
      <dgm:spPr/>
      <dgm:t>
        <a:bodyPr/>
        <a:lstStyle/>
        <a:p>
          <a:r>
            <a:rPr lang="en-US" sz="1800" dirty="0">
              <a:effectLst/>
              <a:latin typeface="Arial" panose="020B0604020202020204" pitchFamily="34" charset="0"/>
              <a:cs typeface="Arial" panose="020B0604020202020204" pitchFamily="34" charset="0"/>
            </a:rPr>
            <a:t>Financial Resources</a:t>
          </a:r>
        </a:p>
      </dgm:t>
    </dgm:pt>
    <dgm:pt modelId="{5619F53E-1AD2-4821-8B94-099EE5A5C4C1}" type="parTrans" cxnId="{4BA2E9DB-E477-4EBC-BCDD-5F70CA787EE9}">
      <dgm:prSet/>
      <dgm:spPr/>
      <dgm:t>
        <a:bodyPr/>
        <a:lstStyle/>
        <a:p>
          <a:endParaRPr lang="en-US" sz="2000"/>
        </a:p>
      </dgm:t>
    </dgm:pt>
    <dgm:pt modelId="{D9BDF857-1EC3-4CD7-8AB3-B511CADB5985}" type="sibTrans" cxnId="{4BA2E9DB-E477-4EBC-BCDD-5F70CA787EE9}">
      <dgm:prSet/>
      <dgm:spPr/>
      <dgm:t>
        <a:bodyPr/>
        <a:lstStyle/>
        <a:p>
          <a:endParaRPr lang="en-US" sz="2000"/>
        </a:p>
      </dgm:t>
    </dgm:pt>
    <dgm:pt modelId="{899EB2E3-79FA-4263-AE33-5D89F856FD14}">
      <dgm:prSet phldrT="[Text]" custT="1"/>
      <dgm:spPr/>
      <dgm:t>
        <a:bodyPr/>
        <a:lstStyle/>
        <a:p>
          <a:r>
            <a:rPr lang="en-US" sz="2800" dirty="0"/>
            <a:t>Intangible Resource</a:t>
          </a:r>
        </a:p>
      </dgm:t>
    </dgm:pt>
    <dgm:pt modelId="{C0626B01-EF1F-4C26-B081-0FA7411581A6}" type="parTrans" cxnId="{57A61C81-9B4A-4766-B98C-D4C57CCCF1B8}">
      <dgm:prSet/>
      <dgm:spPr/>
      <dgm:t>
        <a:bodyPr/>
        <a:lstStyle/>
        <a:p>
          <a:endParaRPr lang="en-US" sz="2000"/>
        </a:p>
      </dgm:t>
    </dgm:pt>
    <dgm:pt modelId="{4CBA7AAA-0345-45FF-A7F9-59B8C76017B4}" type="sibTrans" cxnId="{57A61C81-9B4A-4766-B98C-D4C57CCCF1B8}">
      <dgm:prSet/>
      <dgm:spPr/>
      <dgm:t>
        <a:bodyPr/>
        <a:lstStyle/>
        <a:p>
          <a:endParaRPr lang="en-US" sz="2000"/>
        </a:p>
      </dgm:t>
    </dgm:pt>
    <dgm:pt modelId="{14AE0286-9FCD-47E2-9705-C6DCF967D9CF}">
      <dgm:prSet phldrT="[Text]" custT="1"/>
      <dgm:spPr/>
      <dgm:t>
        <a:bodyPr/>
        <a:lstStyle/>
        <a:p>
          <a:r>
            <a:rPr lang="en-US" sz="1800" dirty="0">
              <a:effectLst/>
              <a:latin typeface="Arial" panose="020B0604020202020204" pitchFamily="34" charset="0"/>
              <a:cs typeface="Arial" panose="020B0604020202020204" pitchFamily="34" charset="0"/>
            </a:rPr>
            <a:t>Human and Intellectual Assets</a:t>
          </a:r>
        </a:p>
      </dgm:t>
    </dgm:pt>
    <dgm:pt modelId="{4E4B5B58-0E19-4101-B29C-AD637B4B0C7F}" type="parTrans" cxnId="{FE66306B-5548-4D59-91C2-A62AC9DF9F98}">
      <dgm:prSet/>
      <dgm:spPr/>
      <dgm:t>
        <a:bodyPr/>
        <a:lstStyle/>
        <a:p>
          <a:endParaRPr lang="en-US" sz="2000"/>
        </a:p>
      </dgm:t>
    </dgm:pt>
    <dgm:pt modelId="{29C64AD7-0238-4082-A506-95E6E153319C}" type="sibTrans" cxnId="{FE66306B-5548-4D59-91C2-A62AC9DF9F98}">
      <dgm:prSet/>
      <dgm:spPr/>
      <dgm:t>
        <a:bodyPr/>
        <a:lstStyle/>
        <a:p>
          <a:endParaRPr lang="en-US" sz="2000"/>
        </a:p>
      </dgm:t>
    </dgm:pt>
    <dgm:pt modelId="{162CADA9-88B1-4F12-86B4-CDE00F383ABA}">
      <dgm:prSet phldrT="[Text]" custT="1"/>
      <dgm:spPr/>
      <dgm:t>
        <a:bodyPr/>
        <a:lstStyle/>
        <a:p>
          <a:r>
            <a:rPr lang="en-US" sz="1800" dirty="0">
              <a:effectLst/>
              <a:latin typeface="Arial" panose="020B0604020202020204" pitchFamily="34" charset="0"/>
              <a:cs typeface="Arial" panose="020B0604020202020204" pitchFamily="34" charset="0"/>
            </a:rPr>
            <a:t>Brand &amp; Reputational </a:t>
          </a:r>
        </a:p>
      </dgm:t>
    </dgm:pt>
    <dgm:pt modelId="{D15ACA8C-8A86-487F-ACA4-A1132D92C951}" type="parTrans" cxnId="{B629CB5B-44D4-4D7F-9A60-DCB6107DF5CF}">
      <dgm:prSet/>
      <dgm:spPr/>
      <dgm:t>
        <a:bodyPr/>
        <a:lstStyle/>
        <a:p>
          <a:endParaRPr lang="en-US" sz="2000"/>
        </a:p>
      </dgm:t>
    </dgm:pt>
    <dgm:pt modelId="{CBB691DA-3824-4C2D-B5C2-6C41B26024A2}" type="sibTrans" cxnId="{B629CB5B-44D4-4D7F-9A60-DCB6107DF5CF}">
      <dgm:prSet/>
      <dgm:spPr/>
      <dgm:t>
        <a:bodyPr/>
        <a:lstStyle/>
        <a:p>
          <a:endParaRPr lang="en-US" sz="2000"/>
        </a:p>
      </dgm:t>
    </dgm:pt>
    <dgm:pt modelId="{98534B13-C0D0-4589-A01B-7677ED1F8B83}">
      <dgm:prSet phldrT="[Text]" custT="1"/>
      <dgm:spPr/>
      <dgm:t>
        <a:bodyPr/>
        <a:lstStyle/>
        <a:p>
          <a:r>
            <a:rPr lang="en-US" sz="1800" dirty="0">
              <a:effectLst/>
              <a:latin typeface="Arial" panose="020B0604020202020204" pitchFamily="34" charset="0"/>
              <a:cs typeface="Arial" panose="020B0604020202020204" pitchFamily="34" charset="0"/>
            </a:rPr>
            <a:t>Technological Resources</a:t>
          </a:r>
        </a:p>
      </dgm:t>
    </dgm:pt>
    <dgm:pt modelId="{EF798650-0834-405C-9C2C-9F9FB0FA6C6A}" type="parTrans" cxnId="{9774697B-9897-4E87-8CB3-F4589BA9C7E4}">
      <dgm:prSet/>
      <dgm:spPr/>
      <dgm:t>
        <a:bodyPr/>
        <a:lstStyle/>
        <a:p>
          <a:endParaRPr lang="en-US" sz="2000"/>
        </a:p>
      </dgm:t>
    </dgm:pt>
    <dgm:pt modelId="{67E0687D-7141-4A11-98B2-956287AABF9F}" type="sibTrans" cxnId="{9774697B-9897-4E87-8CB3-F4589BA9C7E4}">
      <dgm:prSet/>
      <dgm:spPr/>
      <dgm:t>
        <a:bodyPr/>
        <a:lstStyle/>
        <a:p>
          <a:endParaRPr lang="en-US" sz="2000"/>
        </a:p>
      </dgm:t>
    </dgm:pt>
    <dgm:pt modelId="{6E72797A-D965-472C-904B-9F35FBD29A74}">
      <dgm:prSet phldrT="[Text]" custT="1"/>
      <dgm:spPr/>
      <dgm:t>
        <a:bodyPr/>
        <a:lstStyle/>
        <a:p>
          <a:r>
            <a:rPr lang="en-US" sz="1800" dirty="0">
              <a:effectLst/>
              <a:latin typeface="Arial" panose="020B0604020202020204" pitchFamily="34" charset="0"/>
              <a:cs typeface="Arial" panose="020B0604020202020204" pitchFamily="34" charset="0"/>
            </a:rPr>
            <a:t>Organizational Resources</a:t>
          </a:r>
        </a:p>
      </dgm:t>
    </dgm:pt>
    <dgm:pt modelId="{42D6B309-BF9C-428C-8ECB-CAA313DD636C}" type="parTrans" cxnId="{61E69080-C2BF-47FD-BB27-BB49B461F523}">
      <dgm:prSet/>
      <dgm:spPr/>
      <dgm:t>
        <a:bodyPr/>
        <a:lstStyle/>
        <a:p>
          <a:endParaRPr lang="en-US" sz="2000"/>
        </a:p>
      </dgm:t>
    </dgm:pt>
    <dgm:pt modelId="{9B7ECFB4-D942-48D8-A8B4-B4920EBF42A5}" type="sibTrans" cxnId="{61E69080-C2BF-47FD-BB27-BB49B461F523}">
      <dgm:prSet/>
      <dgm:spPr/>
      <dgm:t>
        <a:bodyPr/>
        <a:lstStyle/>
        <a:p>
          <a:endParaRPr lang="en-US" sz="2000"/>
        </a:p>
      </dgm:t>
    </dgm:pt>
    <dgm:pt modelId="{BE0321B3-4317-4F99-BF14-75347614AF4E}">
      <dgm:prSet phldrT="[Text]" custT="1"/>
      <dgm:spPr/>
      <dgm:t>
        <a:bodyPr/>
        <a:lstStyle/>
        <a:p>
          <a:r>
            <a:rPr lang="en-US" sz="1800" dirty="0">
              <a:effectLst/>
              <a:latin typeface="Arial" panose="020B0604020202020204" pitchFamily="34" charset="0"/>
              <a:cs typeface="Arial" panose="020B0604020202020204" pitchFamily="34" charset="0"/>
            </a:rPr>
            <a:t>Relationships</a:t>
          </a:r>
        </a:p>
      </dgm:t>
    </dgm:pt>
    <dgm:pt modelId="{D4E9A108-602C-4FC8-BF44-B2CD88BF5B3A}" type="parTrans" cxnId="{4EB6C487-87A7-41F7-AA25-CE09BAB79F74}">
      <dgm:prSet/>
      <dgm:spPr/>
      <dgm:t>
        <a:bodyPr/>
        <a:lstStyle/>
        <a:p>
          <a:endParaRPr lang="en-US" sz="2000"/>
        </a:p>
      </dgm:t>
    </dgm:pt>
    <dgm:pt modelId="{C7278725-52AE-44A5-A742-B30E7A863A57}" type="sibTrans" cxnId="{4EB6C487-87A7-41F7-AA25-CE09BAB79F74}">
      <dgm:prSet/>
      <dgm:spPr/>
      <dgm:t>
        <a:bodyPr/>
        <a:lstStyle/>
        <a:p>
          <a:endParaRPr lang="en-US" sz="2000"/>
        </a:p>
      </dgm:t>
    </dgm:pt>
    <dgm:pt modelId="{6EF71E0D-852F-4DCD-A4DD-190420D823D7}">
      <dgm:prSet phldrT="[Text]" custT="1"/>
      <dgm:spPr/>
      <dgm:t>
        <a:bodyPr/>
        <a:lstStyle/>
        <a:p>
          <a:r>
            <a:rPr lang="en-US" sz="1800" dirty="0">
              <a:effectLst/>
              <a:latin typeface="Arial" panose="020B0604020202020204" pitchFamily="34" charset="0"/>
              <a:cs typeface="Arial" panose="020B0604020202020204" pitchFamily="34" charset="0"/>
            </a:rPr>
            <a:t>Organizational Culture</a:t>
          </a:r>
        </a:p>
      </dgm:t>
    </dgm:pt>
    <dgm:pt modelId="{69A807DD-F387-4FB5-A94D-214A9D6E3CB4}" type="parTrans" cxnId="{AADE18E9-4452-4907-B24F-5CA1EB66E1B4}">
      <dgm:prSet/>
      <dgm:spPr/>
      <dgm:t>
        <a:bodyPr/>
        <a:lstStyle/>
        <a:p>
          <a:endParaRPr lang="en-US" sz="2000"/>
        </a:p>
      </dgm:t>
    </dgm:pt>
    <dgm:pt modelId="{5CB5B348-8DB0-4356-AE94-33E7A55213AC}" type="sibTrans" cxnId="{AADE18E9-4452-4907-B24F-5CA1EB66E1B4}">
      <dgm:prSet/>
      <dgm:spPr/>
      <dgm:t>
        <a:bodyPr/>
        <a:lstStyle/>
        <a:p>
          <a:endParaRPr lang="en-US" sz="2000"/>
        </a:p>
      </dgm:t>
    </dgm:pt>
    <dgm:pt modelId="{58C43079-83DB-40BB-9AA1-4660042FD8F7}" type="pres">
      <dgm:prSet presAssocID="{BD8D9476-4357-4C26-B800-2B71BA82B013}" presName="Name0" presStyleCnt="0">
        <dgm:presLayoutVars>
          <dgm:dir/>
          <dgm:animLvl val="lvl"/>
          <dgm:resizeHandles val="exact"/>
        </dgm:presLayoutVars>
      </dgm:prSet>
      <dgm:spPr/>
    </dgm:pt>
    <dgm:pt modelId="{4F0C923C-D153-4195-9EE0-B9F46CDBB494}" type="pres">
      <dgm:prSet presAssocID="{BB717B97-D8C9-4B23-BABA-7E5EC6E23BAF}" presName="composite" presStyleCnt="0"/>
      <dgm:spPr/>
    </dgm:pt>
    <dgm:pt modelId="{9570CC10-0A73-45E6-B99C-0ACD42AA4233}" type="pres">
      <dgm:prSet presAssocID="{BB717B97-D8C9-4B23-BABA-7E5EC6E23BAF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4747DEA5-EF3E-4776-BCF2-34E51A27C754}" type="pres">
      <dgm:prSet presAssocID="{BB717B97-D8C9-4B23-BABA-7E5EC6E23BAF}" presName="desTx" presStyleLbl="alignAccFollowNode1" presStyleIdx="0" presStyleCnt="2">
        <dgm:presLayoutVars>
          <dgm:bulletEnabled val="1"/>
        </dgm:presLayoutVars>
      </dgm:prSet>
      <dgm:spPr/>
    </dgm:pt>
    <dgm:pt modelId="{1DFE6F37-7DA4-46F9-A9DD-FF58214BA782}" type="pres">
      <dgm:prSet presAssocID="{F9A47005-8F6D-4FFC-ACB2-22C09301199B}" presName="space" presStyleCnt="0"/>
      <dgm:spPr/>
    </dgm:pt>
    <dgm:pt modelId="{B2EB7E91-27D5-4817-A3EA-20F4A6311372}" type="pres">
      <dgm:prSet presAssocID="{899EB2E3-79FA-4263-AE33-5D89F856FD14}" presName="composite" presStyleCnt="0"/>
      <dgm:spPr/>
    </dgm:pt>
    <dgm:pt modelId="{434BC73F-C65F-45F7-B6CB-CDA757704036}" type="pres">
      <dgm:prSet presAssocID="{899EB2E3-79FA-4263-AE33-5D89F856FD14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815977C0-3808-4B2B-B603-6D86DA608E99}" type="pres">
      <dgm:prSet presAssocID="{899EB2E3-79FA-4263-AE33-5D89F856FD14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7236DE12-B2DD-4858-8C7C-6478DD70D5F8}" type="presOf" srcId="{BE0321B3-4317-4F99-BF14-75347614AF4E}" destId="{815977C0-3808-4B2B-B603-6D86DA608E99}" srcOrd="0" destOrd="2" presId="urn:microsoft.com/office/officeart/2005/8/layout/hList1"/>
    <dgm:cxn modelId="{86AB1629-DBE6-4FFC-A4F3-B11B41A2923F}" type="presOf" srcId="{658696E8-CBCC-4440-80B6-EFA49D6761F7}" destId="{4747DEA5-EF3E-4776-BCF2-34E51A27C754}" srcOrd="0" destOrd="1" presId="urn:microsoft.com/office/officeart/2005/8/layout/hList1"/>
    <dgm:cxn modelId="{3BEE093D-7258-42B6-BEE2-537B99E40B72}" type="presOf" srcId="{98534B13-C0D0-4589-A01B-7677ED1F8B83}" destId="{4747DEA5-EF3E-4776-BCF2-34E51A27C754}" srcOrd="0" destOrd="2" presId="urn:microsoft.com/office/officeart/2005/8/layout/hList1"/>
    <dgm:cxn modelId="{B629CB5B-44D4-4D7F-9A60-DCB6107DF5CF}" srcId="{899EB2E3-79FA-4263-AE33-5D89F856FD14}" destId="{162CADA9-88B1-4F12-86B4-CDE00F383ABA}" srcOrd="1" destOrd="0" parTransId="{D15ACA8C-8A86-487F-ACA4-A1132D92C951}" sibTransId="{CBB691DA-3824-4C2D-B5C2-6C41B26024A2}"/>
    <dgm:cxn modelId="{FE66306B-5548-4D59-91C2-A62AC9DF9F98}" srcId="{899EB2E3-79FA-4263-AE33-5D89F856FD14}" destId="{14AE0286-9FCD-47E2-9705-C6DCF967D9CF}" srcOrd="0" destOrd="0" parTransId="{4E4B5B58-0E19-4101-B29C-AD637B4B0C7F}" sibTransId="{29C64AD7-0238-4082-A506-95E6E153319C}"/>
    <dgm:cxn modelId="{A3489A55-40A3-4C7A-9326-8F7ECD7F07D3}" srcId="{BB717B97-D8C9-4B23-BABA-7E5EC6E23BAF}" destId="{0B0D6F4A-838B-4234-A20B-35DEF514E011}" srcOrd="0" destOrd="0" parTransId="{BF0B50AE-CE2C-43BF-AAD4-D1A6626CD853}" sibTransId="{350BEA10-EE67-4C8B-ABC9-3D26E6B9CA3D}"/>
    <dgm:cxn modelId="{9774697B-9897-4E87-8CB3-F4589BA9C7E4}" srcId="{BB717B97-D8C9-4B23-BABA-7E5EC6E23BAF}" destId="{98534B13-C0D0-4589-A01B-7677ED1F8B83}" srcOrd="2" destOrd="0" parTransId="{EF798650-0834-405C-9C2C-9F9FB0FA6C6A}" sibTransId="{67E0687D-7141-4A11-98B2-956287AABF9F}"/>
    <dgm:cxn modelId="{50FDFB7C-A14B-41C6-98A5-CA6D011E2FC4}" type="presOf" srcId="{14AE0286-9FCD-47E2-9705-C6DCF967D9CF}" destId="{815977C0-3808-4B2B-B603-6D86DA608E99}" srcOrd="0" destOrd="0" presId="urn:microsoft.com/office/officeart/2005/8/layout/hList1"/>
    <dgm:cxn modelId="{61E69080-C2BF-47FD-BB27-BB49B461F523}" srcId="{BB717B97-D8C9-4B23-BABA-7E5EC6E23BAF}" destId="{6E72797A-D965-472C-904B-9F35FBD29A74}" srcOrd="3" destOrd="0" parTransId="{42D6B309-BF9C-428C-8ECB-CAA313DD636C}" sibTransId="{9B7ECFB4-D942-48D8-A8B4-B4920EBF42A5}"/>
    <dgm:cxn modelId="{57A61C81-9B4A-4766-B98C-D4C57CCCF1B8}" srcId="{BD8D9476-4357-4C26-B800-2B71BA82B013}" destId="{899EB2E3-79FA-4263-AE33-5D89F856FD14}" srcOrd="1" destOrd="0" parTransId="{C0626B01-EF1F-4C26-B081-0FA7411581A6}" sibTransId="{4CBA7AAA-0345-45FF-A7F9-59B8C76017B4}"/>
    <dgm:cxn modelId="{4EB6C487-87A7-41F7-AA25-CE09BAB79F74}" srcId="{899EB2E3-79FA-4263-AE33-5D89F856FD14}" destId="{BE0321B3-4317-4F99-BF14-75347614AF4E}" srcOrd="2" destOrd="0" parTransId="{D4E9A108-602C-4FC8-BF44-B2CD88BF5B3A}" sibTransId="{C7278725-52AE-44A5-A742-B30E7A863A57}"/>
    <dgm:cxn modelId="{93ED9C98-FF28-447F-AF55-6AD510FE04EA}" type="presOf" srcId="{6E72797A-D965-472C-904B-9F35FBD29A74}" destId="{4747DEA5-EF3E-4776-BCF2-34E51A27C754}" srcOrd="0" destOrd="3" presId="urn:microsoft.com/office/officeart/2005/8/layout/hList1"/>
    <dgm:cxn modelId="{F22B309E-6C53-40AD-8165-4BDB99EB8436}" type="presOf" srcId="{899EB2E3-79FA-4263-AE33-5D89F856FD14}" destId="{434BC73F-C65F-45F7-B6CB-CDA757704036}" srcOrd="0" destOrd="0" presId="urn:microsoft.com/office/officeart/2005/8/layout/hList1"/>
    <dgm:cxn modelId="{49B4D4A3-E48E-48FA-9E53-10496EE33F48}" type="presOf" srcId="{BD8D9476-4357-4C26-B800-2B71BA82B013}" destId="{58C43079-83DB-40BB-9AA1-4660042FD8F7}" srcOrd="0" destOrd="0" presId="urn:microsoft.com/office/officeart/2005/8/layout/hList1"/>
    <dgm:cxn modelId="{412576B3-2E85-4BDE-A411-7E83CD354E0F}" type="presOf" srcId="{0B0D6F4A-838B-4234-A20B-35DEF514E011}" destId="{4747DEA5-EF3E-4776-BCF2-34E51A27C754}" srcOrd="0" destOrd="0" presId="urn:microsoft.com/office/officeart/2005/8/layout/hList1"/>
    <dgm:cxn modelId="{C1F770D5-CE0F-43BA-8CA5-5BBABAE35E3B}" type="presOf" srcId="{BB717B97-D8C9-4B23-BABA-7E5EC6E23BAF}" destId="{9570CC10-0A73-45E6-B99C-0ACD42AA4233}" srcOrd="0" destOrd="0" presId="urn:microsoft.com/office/officeart/2005/8/layout/hList1"/>
    <dgm:cxn modelId="{7BFAD1DA-C1D0-4514-94BB-2AB5F5AB9B84}" type="presOf" srcId="{162CADA9-88B1-4F12-86B4-CDE00F383ABA}" destId="{815977C0-3808-4B2B-B603-6D86DA608E99}" srcOrd="0" destOrd="1" presId="urn:microsoft.com/office/officeart/2005/8/layout/hList1"/>
    <dgm:cxn modelId="{4BA2E9DB-E477-4EBC-BCDD-5F70CA787EE9}" srcId="{BB717B97-D8C9-4B23-BABA-7E5EC6E23BAF}" destId="{658696E8-CBCC-4440-80B6-EFA49D6761F7}" srcOrd="1" destOrd="0" parTransId="{5619F53E-1AD2-4821-8B94-099EE5A5C4C1}" sibTransId="{D9BDF857-1EC3-4CD7-8AB3-B511CADB5985}"/>
    <dgm:cxn modelId="{DF5BEEE4-B028-4BEA-B115-EC456BFEDBD1}" type="presOf" srcId="{6EF71E0D-852F-4DCD-A4DD-190420D823D7}" destId="{815977C0-3808-4B2B-B603-6D86DA608E99}" srcOrd="0" destOrd="3" presId="urn:microsoft.com/office/officeart/2005/8/layout/hList1"/>
    <dgm:cxn modelId="{633D66E6-4EFD-48F3-846C-D376A8B69E67}" srcId="{BD8D9476-4357-4C26-B800-2B71BA82B013}" destId="{BB717B97-D8C9-4B23-BABA-7E5EC6E23BAF}" srcOrd="0" destOrd="0" parTransId="{D922BBC9-1943-4309-9641-425E0E513DF8}" sibTransId="{F9A47005-8F6D-4FFC-ACB2-22C09301199B}"/>
    <dgm:cxn modelId="{AADE18E9-4452-4907-B24F-5CA1EB66E1B4}" srcId="{899EB2E3-79FA-4263-AE33-5D89F856FD14}" destId="{6EF71E0D-852F-4DCD-A4DD-190420D823D7}" srcOrd="3" destOrd="0" parTransId="{69A807DD-F387-4FB5-A94D-214A9D6E3CB4}" sibTransId="{5CB5B348-8DB0-4356-AE94-33E7A55213AC}"/>
    <dgm:cxn modelId="{3635CABF-C8CA-43D4-914B-144B42788E26}" type="presParOf" srcId="{58C43079-83DB-40BB-9AA1-4660042FD8F7}" destId="{4F0C923C-D153-4195-9EE0-B9F46CDBB494}" srcOrd="0" destOrd="0" presId="urn:microsoft.com/office/officeart/2005/8/layout/hList1"/>
    <dgm:cxn modelId="{65F39D97-D600-4721-AD81-70152E27F5A1}" type="presParOf" srcId="{4F0C923C-D153-4195-9EE0-B9F46CDBB494}" destId="{9570CC10-0A73-45E6-B99C-0ACD42AA4233}" srcOrd="0" destOrd="0" presId="urn:microsoft.com/office/officeart/2005/8/layout/hList1"/>
    <dgm:cxn modelId="{C95D2170-31B9-4332-BAC5-EA0621D7711D}" type="presParOf" srcId="{4F0C923C-D153-4195-9EE0-B9F46CDBB494}" destId="{4747DEA5-EF3E-4776-BCF2-34E51A27C754}" srcOrd="1" destOrd="0" presId="urn:microsoft.com/office/officeart/2005/8/layout/hList1"/>
    <dgm:cxn modelId="{B36B5923-B745-4A2A-92C5-7EFA501C9972}" type="presParOf" srcId="{58C43079-83DB-40BB-9AA1-4660042FD8F7}" destId="{1DFE6F37-7DA4-46F9-A9DD-FF58214BA782}" srcOrd="1" destOrd="0" presId="urn:microsoft.com/office/officeart/2005/8/layout/hList1"/>
    <dgm:cxn modelId="{BB2C1676-09F7-4707-B191-31D09A5328FB}" type="presParOf" srcId="{58C43079-83DB-40BB-9AA1-4660042FD8F7}" destId="{B2EB7E91-27D5-4817-A3EA-20F4A6311372}" srcOrd="2" destOrd="0" presId="urn:microsoft.com/office/officeart/2005/8/layout/hList1"/>
    <dgm:cxn modelId="{58FAD2C5-32A6-4CAD-83EB-837F17CCC1F3}" type="presParOf" srcId="{B2EB7E91-27D5-4817-A3EA-20F4A6311372}" destId="{434BC73F-C65F-45F7-B6CB-CDA757704036}" srcOrd="0" destOrd="0" presId="urn:microsoft.com/office/officeart/2005/8/layout/hList1"/>
    <dgm:cxn modelId="{59713539-5928-4317-AF5D-184FC22E967C}" type="presParOf" srcId="{B2EB7E91-27D5-4817-A3EA-20F4A6311372}" destId="{815977C0-3808-4B2B-B603-6D86DA608E99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70CC10-0A73-45E6-B99C-0ACD42AA4233}">
      <dsp:nvSpPr>
        <dsp:cNvPr id="0" name=""/>
        <dsp:cNvSpPr/>
      </dsp:nvSpPr>
      <dsp:spPr>
        <a:xfrm>
          <a:off x="33" y="18660"/>
          <a:ext cx="3161727" cy="126469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13792" rIns="199136" bIns="113792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Tangible Resources</a:t>
          </a:r>
        </a:p>
      </dsp:txBody>
      <dsp:txXfrm>
        <a:off x="33" y="18660"/>
        <a:ext cx="3161727" cy="1264690"/>
      </dsp:txXfrm>
    </dsp:sp>
    <dsp:sp modelId="{4747DEA5-EF3E-4776-BCF2-34E51A27C754}">
      <dsp:nvSpPr>
        <dsp:cNvPr id="0" name=""/>
        <dsp:cNvSpPr/>
      </dsp:nvSpPr>
      <dsp:spPr>
        <a:xfrm>
          <a:off x="33" y="1283351"/>
          <a:ext cx="3161727" cy="285480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effectLst/>
              <a:latin typeface="Arial" panose="020B0604020202020204" pitchFamily="34" charset="0"/>
              <a:cs typeface="Arial" panose="020B0604020202020204" pitchFamily="34" charset="0"/>
            </a:rPr>
            <a:t>Physical Resources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effectLst/>
              <a:latin typeface="Arial" panose="020B0604020202020204" pitchFamily="34" charset="0"/>
              <a:cs typeface="Arial" panose="020B0604020202020204" pitchFamily="34" charset="0"/>
            </a:rPr>
            <a:t>Financial Resources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effectLst/>
              <a:latin typeface="Arial" panose="020B0604020202020204" pitchFamily="34" charset="0"/>
              <a:cs typeface="Arial" panose="020B0604020202020204" pitchFamily="34" charset="0"/>
            </a:rPr>
            <a:t>Technological Resources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effectLst/>
              <a:latin typeface="Arial" panose="020B0604020202020204" pitchFamily="34" charset="0"/>
              <a:cs typeface="Arial" panose="020B0604020202020204" pitchFamily="34" charset="0"/>
            </a:rPr>
            <a:t>Organizational Resources</a:t>
          </a:r>
        </a:p>
      </dsp:txBody>
      <dsp:txXfrm>
        <a:off x="33" y="1283351"/>
        <a:ext cx="3161727" cy="2854800"/>
      </dsp:txXfrm>
    </dsp:sp>
    <dsp:sp modelId="{434BC73F-C65F-45F7-B6CB-CDA757704036}">
      <dsp:nvSpPr>
        <dsp:cNvPr id="0" name=""/>
        <dsp:cNvSpPr/>
      </dsp:nvSpPr>
      <dsp:spPr>
        <a:xfrm>
          <a:off x="3604401" y="18660"/>
          <a:ext cx="3161727" cy="1264690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13792" rIns="199136" bIns="113792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Intangible Resource</a:t>
          </a:r>
        </a:p>
      </dsp:txBody>
      <dsp:txXfrm>
        <a:off x="3604401" y="18660"/>
        <a:ext cx="3161727" cy="1264690"/>
      </dsp:txXfrm>
    </dsp:sp>
    <dsp:sp modelId="{815977C0-3808-4B2B-B603-6D86DA608E99}">
      <dsp:nvSpPr>
        <dsp:cNvPr id="0" name=""/>
        <dsp:cNvSpPr/>
      </dsp:nvSpPr>
      <dsp:spPr>
        <a:xfrm>
          <a:off x="3604401" y="1283351"/>
          <a:ext cx="3161727" cy="2854800"/>
        </a:xfrm>
        <a:prstGeom prst="rect">
          <a:avLst/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effectLst/>
              <a:latin typeface="Arial" panose="020B0604020202020204" pitchFamily="34" charset="0"/>
              <a:cs typeface="Arial" panose="020B0604020202020204" pitchFamily="34" charset="0"/>
            </a:rPr>
            <a:t>Human and Intellectual Assets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effectLst/>
              <a:latin typeface="Arial" panose="020B0604020202020204" pitchFamily="34" charset="0"/>
              <a:cs typeface="Arial" panose="020B0604020202020204" pitchFamily="34" charset="0"/>
            </a:rPr>
            <a:t>Brand &amp; Reputational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effectLst/>
              <a:latin typeface="Arial" panose="020B0604020202020204" pitchFamily="34" charset="0"/>
              <a:cs typeface="Arial" panose="020B0604020202020204" pitchFamily="34" charset="0"/>
            </a:rPr>
            <a:t>Relationships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effectLst/>
              <a:latin typeface="Arial" panose="020B0604020202020204" pitchFamily="34" charset="0"/>
              <a:cs typeface="Arial" panose="020B0604020202020204" pitchFamily="34" charset="0"/>
            </a:rPr>
            <a:t>Organizational Culture</a:t>
          </a:r>
        </a:p>
      </dsp:txBody>
      <dsp:txXfrm>
        <a:off x="3604401" y="1283351"/>
        <a:ext cx="3161727" cy="28548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46EC9A-174D-44B9-812B-9B033070DBDC}" type="datetimeFigureOut">
              <a:rPr lang="en-GB" smtClean="0"/>
              <a:t>12/05/2025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7E4384-E1C8-440C-9927-88C0AE6CCB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2545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b7wLZZ33MCA" TargetMode="External"/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Hwb - IT overview – YouTube</a:t>
            </a:r>
            <a:endParaRPr lang="en-GB" dirty="0"/>
          </a:p>
          <a:p>
            <a:endParaRPr lang="en-GB" dirty="0"/>
          </a:p>
          <a:p>
            <a:r>
              <a:rPr lang="en-GB" dirty="0"/>
              <a:t>https://youtu.be/b7wLZZ33MCA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184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6589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41419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3358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96538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260766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708130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563264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62342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46632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808052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69942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09309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99353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120487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622420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Please make sure you take a note of the contact details on the screen</a:t>
            </a:r>
          </a:p>
          <a:p>
            <a:endParaRPr lang="en-GB" dirty="0"/>
          </a:p>
          <a:p>
            <a:r>
              <a:rPr lang="en-GB" dirty="0"/>
              <a:t>Q&amp;A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4688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307844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5/12/2025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86986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EBCCEA-FF61-4260-ACFE-7F7C23F62991}" type="datetime1">
              <a:rPr kumimoji="0" lang="en-GB" altLang="en-US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12/05/2025</a:t>
            </a:fld>
            <a:endParaRPr kumimoji="0" lang="en-GB" altLang="en-US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A1819AB-B9DA-41D7-8C91-5DE9528F5AA4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89535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9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theme" Target="../theme/theme9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9.png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theme" Target="../theme/theme10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0.png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4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5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6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7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8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9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7.xml"/><Relationship Id="rId3" Type="http://schemas.openxmlformats.org/officeDocument/2006/relationships/slideLayout" Target="../slideLayouts/slideLayout22.xml"/><Relationship Id="rId7" Type="http://schemas.openxmlformats.org/officeDocument/2006/relationships/slideLayout" Target="../slideLayouts/slideLayout26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6" Type="http://schemas.openxmlformats.org/officeDocument/2006/relationships/slideLayout" Target="../slideLayouts/slideLayout25.xml"/><Relationship Id="rId5" Type="http://schemas.openxmlformats.org/officeDocument/2006/relationships/slideLayout" Target="../slideLayouts/slideLayout24.xml"/><Relationship Id="rId4" Type="http://schemas.openxmlformats.org/officeDocument/2006/relationships/slideLayout" Target="../slideLayouts/slideLayout23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9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07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08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I-5gaT7AVUM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3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5FD0F18-690A-4C6B-A981-8859C96F33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1565536" y="1510049"/>
            <a:ext cx="923925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GB" sz="3600" b="1" dirty="0">
                <a:solidFill>
                  <a:schemeClr val="bg1"/>
                </a:solidFill>
              </a:rPr>
              <a:t>MBA Strategic Management</a:t>
            </a:r>
          </a:p>
        </p:txBody>
      </p:sp>
      <p:sp>
        <p:nvSpPr>
          <p:cNvPr id="6" name="Rectangle 5"/>
          <p:cNvSpPr/>
          <p:nvPr/>
        </p:nvSpPr>
        <p:spPr>
          <a:xfrm>
            <a:off x="1565536" y="2868812"/>
            <a:ext cx="923925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GB" sz="32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WEEK 3: </a:t>
            </a:r>
          </a:p>
          <a:p>
            <a:pPr algn="ctr">
              <a:defRPr/>
            </a:pPr>
            <a:r>
              <a:rPr lang="en-GB" sz="32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Internal Analysis: Evaluating a Company’s Resources , Capabilities &amp; Competitiveness</a:t>
            </a:r>
          </a:p>
        </p:txBody>
      </p:sp>
    </p:spTree>
    <p:extLst>
      <p:ext uri="{BB962C8B-B14F-4D97-AF65-F5344CB8AC3E}">
        <p14:creationId xmlns:p14="http://schemas.microsoft.com/office/powerpoint/2010/main" val="38724277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9884275"/>
              </p:ext>
            </p:extLst>
          </p:nvPr>
        </p:nvGraphicFramePr>
        <p:xfrm>
          <a:off x="381000" y="1888654"/>
          <a:ext cx="5353050" cy="34436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35102">
                  <a:extLst>
                    <a:ext uri="{9D8B030D-6E8A-4147-A177-3AD203B41FA5}">
                      <a16:colId xmlns:a16="http://schemas.microsoft.com/office/drawing/2014/main" val="3508980973"/>
                    </a:ext>
                  </a:extLst>
                </a:gridCol>
                <a:gridCol w="4217948">
                  <a:extLst>
                    <a:ext uri="{9D8B030D-6E8A-4147-A177-3AD203B41FA5}">
                      <a16:colId xmlns:a16="http://schemas.microsoft.com/office/drawing/2014/main" val="2941425508"/>
                    </a:ext>
                  </a:extLst>
                </a:gridCol>
              </a:tblGrid>
              <a:tr h="537153">
                <a:tc>
                  <a:txBody>
                    <a:bodyPr/>
                    <a:lstStyle/>
                    <a:p>
                      <a:r>
                        <a:rPr lang="en-GB" sz="2000" b="1" dirty="0"/>
                        <a:t>WEEK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/>
                        <a:t>TOPICS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55651282"/>
                  </a:ext>
                </a:extLst>
              </a:tr>
              <a:tr h="950348"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bg1"/>
                          </a:solidFill>
                        </a:rPr>
                        <a:t>WEEK 1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bg1"/>
                          </a:solidFill>
                        </a:rPr>
                        <a:t>Introduction and</a:t>
                      </a:r>
                      <a:r>
                        <a:rPr lang="en-GB" sz="2000" b="1" baseline="0" dirty="0">
                          <a:solidFill>
                            <a:schemeClr val="bg1"/>
                          </a:solidFill>
                        </a:rPr>
                        <a:t> Overview of Strategic Management </a:t>
                      </a:r>
                      <a:endParaRPr lang="en-GB" sz="20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78505061"/>
                  </a:ext>
                </a:extLst>
              </a:tr>
              <a:tr h="950348"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bg1"/>
                          </a:solidFill>
                        </a:rPr>
                        <a:t>WEEK 2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bg1"/>
                          </a:solidFill>
                        </a:rPr>
                        <a:t>Scanning</a:t>
                      </a:r>
                      <a:r>
                        <a:rPr lang="en-GB" sz="2000" b="1" baseline="0" dirty="0">
                          <a:solidFill>
                            <a:schemeClr val="bg1"/>
                          </a:solidFill>
                        </a:rPr>
                        <a:t> External Environment &amp; Industry Analysis</a:t>
                      </a:r>
                      <a:endParaRPr lang="en-GB" sz="20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8109216"/>
                  </a:ext>
                </a:extLst>
              </a:tr>
              <a:tr h="950348"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tx1"/>
                          </a:solidFill>
                        </a:rPr>
                        <a:t>WEEK 3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dirty="0">
                          <a:solidFill>
                            <a:schemeClr val="tx1"/>
                          </a:solidFill>
                        </a:rPr>
                        <a:t>Internal Analysis: Evaluating</a:t>
                      </a:r>
                      <a:r>
                        <a:rPr lang="en-GB" sz="2000" b="1" baseline="0" dirty="0">
                          <a:solidFill>
                            <a:schemeClr val="tx1"/>
                          </a:solidFill>
                        </a:rPr>
                        <a:t> a Company’s Resources , Capabilities &amp; Competitiveness</a:t>
                      </a:r>
                      <a:endParaRPr lang="en-GB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10825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854818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6F2971E-E898-499B-9BCD-599E63EBF0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539511"/>
            <a:ext cx="3884040" cy="2884468"/>
          </a:xfrm>
        </p:spPr>
        <p:txBody>
          <a:bodyPr wrap="square"/>
          <a:lstStyle/>
          <a:p>
            <a:pPr algn="ctr"/>
            <a:r>
              <a:rPr lang="en-GB" sz="4000" b="1" dirty="0"/>
              <a:t>LEARNING OBJECTIVES</a:t>
            </a:r>
          </a:p>
        </p:txBody>
      </p:sp>
      <p:sp>
        <p:nvSpPr>
          <p:cNvPr id="6" name="Rectangle 5"/>
          <p:cNvSpPr/>
          <p:nvPr/>
        </p:nvSpPr>
        <p:spPr>
          <a:xfrm>
            <a:off x="6134100" y="539261"/>
            <a:ext cx="5848350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just">
              <a:buFont typeface="+mj-lt"/>
              <a:buAutoNum type="arabicPeriod"/>
            </a:pPr>
            <a:r>
              <a:rPr lang="en-GB" sz="2400" dirty="0"/>
              <a:t>Understand why a company’s resources and capabilities are central to its strategic approach and how to evaluate their potential for giving the company a competitive edge over rivals. </a:t>
            </a:r>
          </a:p>
          <a:p>
            <a:pPr marL="457200" indent="-457200" algn="just">
              <a:buFont typeface="+mj-lt"/>
              <a:buAutoNum type="arabicPeriod"/>
            </a:pPr>
            <a:endParaRPr lang="en-GB" sz="2400" dirty="0"/>
          </a:p>
          <a:p>
            <a:pPr marL="457200" indent="-457200" algn="just">
              <a:buFont typeface="+mj-lt"/>
              <a:buAutoNum type="arabicPeriod"/>
            </a:pPr>
            <a:r>
              <a:rPr lang="en-GB" sz="2400" dirty="0"/>
              <a:t>Grasp how a company’s value chain activities can affect the company’s  customer value proposition. </a:t>
            </a:r>
          </a:p>
          <a:p>
            <a:pPr marL="457200" indent="-457200" algn="just">
              <a:buFont typeface="+mj-lt"/>
              <a:buAutoNum type="arabicPeriod"/>
            </a:pPr>
            <a:endParaRPr lang="en-GB" sz="2400" dirty="0"/>
          </a:p>
          <a:p>
            <a:pPr marL="457200" indent="-457200" algn="just">
              <a:buFont typeface="+mj-lt"/>
              <a:buAutoNum type="arabicPeriod"/>
            </a:pPr>
            <a:r>
              <a:rPr lang="en-GB" sz="2400" dirty="0"/>
              <a:t>Understand how a comprehensive evaluation of a company’s external and internal situations can assist managers in making critical decisions about their next strategic moves.</a:t>
            </a:r>
          </a:p>
        </p:txBody>
      </p:sp>
    </p:spTree>
    <p:extLst>
      <p:ext uri="{BB962C8B-B14F-4D97-AF65-F5344CB8AC3E}">
        <p14:creationId xmlns:p14="http://schemas.microsoft.com/office/powerpoint/2010/main" val="23949169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5322626" y="1392072"/>
            <a:ext cx="6527865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 algn="just"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Is the company’s strategy working well as expected? 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Are the company’s cost structure and customer value proposition competitive?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makes the company competitively stronger or weaker than key rivals? 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What are the firm’s competitive /important resources and capabilities? Or does the company have resources and capabilities which give it a competitive edge?</a:t>
            </a:r>
          </a:p>
          <a:p>
            <a:pPr marL="514350" indent="-514350" algn="just">
              <a:buFont typeface="+mj-lt"/>
              <a:buAutoNum type="arabicPeriod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 contrast="-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52627" y="1187354"/>
            <a:ext cx="4726746" cy="452431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739485" y="518615"/>
            <a:ext cx="45447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The BIG QUESTIONS</a:t>
            </a:r>
          </a:p>
        </p:txBody>
      </p:sp>
    </p:spTree>
    <p:extLst>
      <p:ext uri="{BB962C8B-B14F-4D97-AF65-F5344CB8AC3E}">
        <p14:creationId xmlns:p14="http://schemas.microsoft.com/office/powerpoint/2010/main" val="1373764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34C882-974A-43F9-8D26-6AD08CF16F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031" y="601777"/>
            <a:ext cx="11594969" cy="636474"/>
          </a:xfrm>
        </p:spPr>
        <p:txBody>
          <a:bodyPr>
            <a:no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+mn-lt"/>
              </a:rPr>
              <a:t>Important Resources and Capabilities </a:t>
            </a:r>
          </a:p>
        </p:txBody>
      </p:sp>
      <p:sp>
        <p:nvSpPr>
          <p:cNvPr id="5" name="Rectangle 4"/>
          <p:cNvSpPr/>
          <p:nvPr/>
        </p:nvSpPr>
        <p:spPr>
          <a:xfrm>
            <a:off x="597031" y="2061686"/>
            <a:ext cx="11417235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b="1" dirty="0"/>
              <a:t>A resource “</a:t>
            </a:r>
            <a:r>
              <a:rPr lang="en-GB" sz="3200" dirty="0"/>
              <a:t>is a competitive asset that is owned or controlled by a company” (Gamble, </a:t>
            </a:r>
            <a:r>
              <a:rPr lang="en-GB" sz="3200" dirty="0" err="1"/>
              <a:t>Peteraf</a:t>
            </a:r>
            <a:r>
              <a:rPr lang="en-GB" sz="3200" dirty="0"/>
              <a:t> and Thompson Jr, 2015); </a:t>
            </a:r>
          </a:p>
          <a:p>
            <a:endParaRPr lang="en-GB" sz="3200" dirty="0"/>
          </a:p>
          <a:p>
            <a:pPr algn="just"/>
            <a:r>
              <a:rPr lang="en-GB" sz="3200" b="1" dirty="0"/>
              <a:t>A capability </a:t>
            </a:r>
            <a:r>
              <a:rPr lang="en-GB" sz="3200" dirty="0"/>
              <a:t>is the capacity of a company to competently perform some internal activity. Capabilities are developed and enabled through the deployment of a company’s resources. </a:t>
            </a:r>
          </a:p>
        </p:txBody>
      </p:sp>
    </p:spTree>
    <p:extLst>
      <p:ext uri="{BB962C8B-B14F-4D97-AF65-F5344CB8AC3E}">
        <p14:creationId xmlns:p14="http://schemas.microsoft.com/office/powerpoint/2010/main" val="3533350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34C882-974A-43F9-8D26-6AD08CF16F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091587"/>
            <a:ext cx="3022469" cy="3208224"/>
          </a:xfrm>
        </p:spPr>
        <p:txBody>
          <a:bodyPr>
            <a:noAutofit/>
          </a:bodyPr>
          <a:lstStyle/>
          <a:p>
            <a:pPr algn="ctr"/>
            <a:r>
              <a:rPr lang="en-GB" b="1" dirty="0">
                <a:latin typeface="+mn-lt"/>
              </a:rPr>
              <a:t>Important Resources and Capabilities </a:t>
            </a: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43759175"/>
              </p:ext>
            </p:extLst>
          </p:nvPr>
        </p:nvGraphicFramePr>
        <p:xfrm>
          <a:off x="4503761" y="1777688"/>
          <a:ext cx="6766162" cy="41568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Right Arrow 3"/>
          <p:cNvSpPr/>
          <p:nvPr/>
        </p:nvSpPr>
        <p:spPr>
          <a:xfrm>
            <a:off x="3238500" y="3143249"/>
            <a:ext cx="641219" cy="1104900"/>
          </a:xfrm>
          <a:prstGeom prst="rightArrow">
            <a:avLst>
              <a:gd name="adj1" fmla="val 50000"/>
              <a:gd name="adj2" fmla="val 10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5929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3" grpId="0">
        <p:bldAsOne/>
      </p:bldGraphic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Activity 3.1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(5 minutes)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657" y="3154383"/>
            <a:ext cx="11594969" cy="98572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Provide 2 examples each of the tangible and intangible resources. </a:t>
            </a:r>
          </a:p>
        </p:txBody>
      </p:sp>
    </p:spTree>
    <p:extLst>
      <p:ext uri="{BB962C8B-B14F-4D97-AF65-F5344CB8AC3E}">
        <p14:creationId xmlns:p14="http://schemas.microsoft.com/office/powerpoint/2010/main" val="17784559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0839" y="1461871"/>
            <a:ext cx="11594969" cy="940136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en-GB" sz="2400" b="1" dirty="0">
                <a:latin typeface="Arial Black" panose="020B0A04020102020204" pitchFamily="34" charset="0"/>
              </a:rPr>
              <a:t>Activity 3.2 – A Resource-Based View of the Firm</a:t>
            </a:r>
            <a:br>
              <a:rPr lang="en-GB" sz="2400" b="1" dirty="0">
                <a:latin typeface="Arial Black" panose="020B0A04020102020204" pitchFamily="34" charset="0"/>
              </a:rPr>
            </a:br>
            <a:r>
              <a:rPr lang="en-GB" sz="2400" b="1" dirty="0">
                <a:latin typeface="Arial Black" panose="020B0A04020102020204" pitchFamily="34" charset="0"/>
              </a:rPr>
              <a:t>(15 minutes)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4738" y="2608471"/>
            <a:ext cx="10561961" cy="3651349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sz="3600" dirty="0"/>
              <a:t>Read the </a:t>
            </a:r>
            <a:r>
              <a:rPr lang="en-GB" sz="3600" b="1" dirty="0">
                <a:solidFill>
                  <a:srgbClr val="FFC000"/>
                </a:solidFill>
              </a:rPr>
              <a:t>abstract and introduction</a:t>
            </a:r>
            <a:r>
              <a:rPr lang="en-GB" sz="3600" dirty="0"/>
              <a:t> of the article in Moodle “A Resource-Based View of the Firm”, paraphrase and summarise your understanding in about </a:t>
            </a:r>
            <a:r>
              <a:rPr lang="en-GB" sz="3600" b="1" dirty="0">
                <a:solidFill>
                  <a:srgbClr val="C00000"/>
                </a:solidFill>
              </a:rPr>
              <a:t>50 words or 5 sentences</a:t>
            </a:r>
            <a:r>
              <a:rPr lang="en-GB" sz="3600" dirty="0"/>
              <a:t>. </a:t>
            </a:r>
          </a:p>
          <a:p>
            <a:pPr marL="0" indent="0" algn="ctr">
              <a:buNone/>
            </a:pPr>
            <a:endParaRPr lang="en-GB" sz="3600" dirty="0"/>
          </a:p>
          <a:p>
            <a:pPr marL="0" indent="0" algn="ctr">
              <a:buNone/>
            </a:pPr>
            <a:r>
              <a:rPr lang="en-GB" sz="3600" i="1" dirty="0">
                <a:solidFill>
                  <a:srgbClr val="C00000"/>
                </a:solidFill>
              </a:rPr>
              <a:t>**Be ready to discuss**</a:t>
            </a:r>
          </a:p>
          <a:p>
            <a:pPr marL="0" indent="0" algn="ctr">
              <a:buNone/>
            </a:pPr>
            <a:endParaRPr lang="en-GB" sz="3600" dirty="0"/>
          </a:p>
          <a:p>
            <a:pPr marL="0" indent="0" algn="ctr">
              <a:buNone/>
            </a:pPr>
            <a:r>
              <a:rPr lang="en-GB" sz="3600" dirty="0"/>
              <a:t>Submit to me: l.rodrigo@uwtsd.ac.uk</a:t>
            </a:r>
          </a:p>
        </p:txBody>
      </p:sp>
    </p:spTree>
    <p:extLst>
      <p:ext uri="{BB962C8B-B14F-4D97-AF65-F5344CB8AC3E}">
        <p14:creationId xmlns:p14="http://schemas.microsoft.com/office/powerpoint/2010/main" val="18991362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338543-D480-4FF0-A8CE-02766558A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317625"/>
            <a:ext cx="11481847" cy="854075"/>
          </a:xfrm>
        </p:spPr>
        <p:txBody>
          <a:bodyPr>
            <a:normAutofit/>
          </a:bodyPr>
          <a:lstStyle/>
          <a:p>
            <a:pPr algn="ctr"/>
            <a:r>
              <a:rPr lang="en-GB" b="1" u="sng" dirty="0">
                <a:solidFill>
                  <a:srgbClr val="000000"/>
                </a:solidFill>
                <a:latin typeface="Calibri" panose="020F0502020204030204" pitchFamily="34" charset="0"/>
              </a:rPr>
              <a:t>Resource-Based View (RBV) of the Firm</a:t>
            </a:r>
            <a:endParaRPr lang="en-GB" u="sng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EB77CCC-ED12-444E-873B-172AE576B1FA}"/>
              </a:ext>
            </a:extLst>
          </p:cNvPr>
          <p:cNvSpPr txBox="1">
            <a:spLocks/>
          </p:cNvSpPr>
          <p:nvPr/>
        </p:nvSpPr>
        <p:spPr>
          <a:xfrm>
            <a:off x="1143000" y="2612232"/>
            <a:ext cx="9715500" cy="21502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Internal Resources of the firm are more important than external environment in achieving competitive advantage. </a:t>
            </a:r>
          </a:p>
          <a:p>
            <a:pPr algn="ctr"/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84314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338543-D480-4FF0-A8CE-02766558A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854075"/>
          </a:xfrm>
        </p:spPr>
        <p:txBody>
          <a:bodyPr>
            <a:normAutofit/>
          </a:bodyPr>
          <a:lstStyle/>
          <a:p>
            <a:pPr algn="ctr"/>
            <a:r>
              <a:rPr lang="en-GB" b="1" u="sng" dirty="0">
                <a:solidFill>
                  <a:srgbClr val="000000"/>
                </a:solidFill>
                <a:latin typeface="Calibri" panose="020F0502020204030204" pitchFamily="34" charset="0"/>
              </a:rPr>
              <a:t>Resource-Based View (RBV) of the Firm</a:t>
            </a:r>
            <a:endParaRPr lang="en-GB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77CCC-ED12-444E-873B-172AE576B1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3557588"/>
            <a:ext cx="12191999" cy="3300412"/>
          </a:xfr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723900" indent="-368300"/>
            <a:r>
              <a:rPr lang="en-GB" sz="3600" b="1" dirty="0"/>
              <a:t>VRIO</a:t>
            </a:r>
            <a:r>
              <a:rPr lang="en-GB" sz="3600" dirty="0"/>
              <a:t> (Valuable, Rare, Imitable, </a:t>
            </a:r>
            <a:r>
              <a:rPr lang="en-GB" sz="3600" dirty="0" err="1"/>
              <a:t>Orgnanised</a:t>
            </a:r>
            <a:r>
              <a:rPr lang="en-GB" sz="3600" dirty="0"/>
              <a:t>) / </a:t>
            </a:r>
          </a:p>
          <a:p>
            <a:pPr marL="723900" indent="-368300"/>
            <a:r>
              <a:rPr lang="en-GB" sz="3600" b="1" dirty="0"/>
              <a:t>VRIN</a:t>
            </a:r>
            <a:r>
              <a:rPr lang="en-GB" sz="3600" dirty="0"/>
              <a:t> (Valuable, Rare, Imitable, </a:t>
            </a:r>
            <a:r>
              <a:rPr lang="en-GB" sz="3600" dirty="0" err="1"/>
              <a:t>Nonsubstitutable</a:t>
            </a:r>
            <a:r>
              <a:rPr lang="en-GB" sz="3600" dirty="0"/>
              <a:t>)  tests organisation’s resources against these criteria. </a:t>
            </a:r>
          </a:p>
          <a:p>
            <a:pPr marL="723900" indent="-368300"/>
            <a:endParaRPr lang="en-GB" sz="3600" dirty="0"/>
          </a:p>
          <a:p>
            <a:pPr marL="723900" indent="-368300"/>
            <a:r>
              <a:rPr lang="en-US" sz="3200" dirty="0">
                <a:hlinkClick r:id="rId3"/>
              </a:rPr>
              <a:t>The VRIO Analysis explained (youtube.com)</a:t>
            </a:r>
            <a:endParaRPr lang="en-GB" sz="44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EB77CCC-ED12-444E-873B-172AE576B1FA}"/>
              </a:ext>
            </a:extLst>
          </p:cNvPr>
          <p:cNvSpPr txBox="1">
            <a:spLocks/>
          </p:cNvSpPr>
          <p:nvPr/>
        </p:nvSpPr>
        <p:spPr>
          <a:xfrm>
            <a:off x="358219" y="1354932"/>
            <a:ext cx="11481847" cy="215026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000" dirty="0"/>
              <a:t>Developed by </a:t>
            </a:r>
            <a:r>
              <a:rPr lang="en-GB" sz="4000" b="1" dirty="0"/>
              <a:t>Jay Barney </a:t>
            </a:r>
            <a:r>
              <a:rPr lang="en-GB" sz="4000" dirty="0"/>
              <a:t>in 1991; considered as the father of modern day RBV</a:t>
            </a:r>
          </a:p>
          <a:p>
            <a:r>
              <a:rPr lang="en-GB" sz="4000" dirty="0"/>
              <a:t> Work had been done by </a:t>
            </a:r>
            <a:r>
              <a:rPr lang="en-GB" sz="4000" b="1" dirty="0"/>
              <a:t>Penrose and Westerfield </a:t>
            </a:r>
            <a:r>
              <a:rPr lang="en-GB" sz="4000" dirty="0"/>
              <a:t>in 1984. </a:t>
            </a:r>
          </a:p>
          <a:p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38500883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338543-D480-4FF0-A8CE-02766558A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311" y="174625"/>
            <a:ext cx="11481847" cy="854075"/>
          </a:xfrm>
        </p:spPr>
        <p:txBody>
          <a:bodyPr>
            <a:noAutofit/>
          </a:bodyPr>
          <a:lstStyle/>
          <a:p>
            <a:pPr algn="ctr"/>
            <a:r>
              <a:rPr lang="en-GB" sz="3200" b="1" dirty="0">
                <a:solidFill>
                  <a:srgbClr val="000000"/>
                </a:solidFill>
                <a:latin typeface="Calibri" panose="020F0502020204030204" pitchFamily="34" charset="0"/>
              </a:rPr>
              <a:t>The Competitive Power of a Company’s</a:t>
            </a:r>
            <a:br>
              <a:rPr lang="en-GB" sz="3200" b="1" dirty="0">
                <a:solidFill>
                  <a:srgbClr val="000000"/>
                </a:solidFill>
                <a:latin typeface="Calibri" panose="020F0502020204030204" pitchFamily="34" charset="0"/>
              </a:rPr>
            </a:br>
            <a:r>
              <a:rPr lang="en-GB" sz="3200" b="1" dirty="0">
                <a:solidFill>
                  <a:srgbClr val="000000"/>
                </a:solidFill>
                <a:latin typeface="Calibri" panose="020F0502020204030204" pitchFamily="34" charset="0"/>
              </a:rPr>
              <a:t>Resources and Capabilities 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77CCC-ED12-444E-873B-172AE576B1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500" y="1233488"/>
            <a:ext cx="5527642" cy="4462462"/>
          </a:xfrm>
          <a:solidFill>
            <a:schemeClr val="tx2">
              <a:lumMod val="20000"/>
              <a:lumOff val="8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V –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are the resources </a:t>
            </a:r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valuable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? i.e. does it contribute to the firm’s competitive advantage? Does the firm have a </a:t>
            </a:r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core competence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  <a:p>
            <a:pPr marL="0" indent="0" algn="just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2400" b="1" i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Core Competence </a:t>
            </a:r>
            <a:r>
              <a:rPr lang="en-GB" sz="2400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sz="2000" b="1" i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core competence is a proficiently performed internal activity that is central to a company’s strategy and competitiveness.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– are the resources </a:t>
            </a:r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rare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? i.e. are the resources commonly available to rivals or are lacking?</a:t>
            </a:r>
          </a:p>
          <a:p>
            <a:pPr marL="0" indent="0" algn="just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 algn="just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EB77CCC-ED12-444E-873B-172AE576B1FA}"/>
              </a:ext>
            </a:extLst>
          </p:cNvPr>
          <p:cNvSpPr txBox="1">
            <a:spLocks/>
          </p:cNvSpPr>
          <p:nvPr/>
        </p:nvSpPr>
        <p:spPr>
          <a:xfrm>
            <a:off x="6536703" y="1233488"/>
            <a:ext cx="5287455" cy="44624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– are the resources </a:t>
            </a:r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imitable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? i.e. are the resources easily copied by rivals?</a:t>
            </a:r>
          </a:p>
          <a:p>
            <a:pPr marL="0" indent="0" algn="just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N –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are the resources </a:t>
            </a:r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non-substitutable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? Or vulnerable to the threat of substitution from different types of resources and capabilities?</a:t>
            </a:r>
          </a:p>
          <a:p>
            <a:pPr marL="0" indent="0" algn="just">
              <a:buFont typeface="Arial" panose="020B0604020202020204" pitchFamily="34" charset="0"/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Font typeface="Arial" panose="020B0604020202020204" pitchFamily="34" charset="0"/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O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– are the resources </a:t>
            </a:r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organised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? i.e. Is the firm organised to exploit the resources?</a:t>
            </a:r>
          </a:p>
          <a:p>
            <a:pPr marL="0" indent="0" algn="just">
              <a:buFont typeface="Arial" panose="020B0604020202020204" pitchFamily="34" charset="0"/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 algn="just">
              <a:buFont typeface="Arial" panose="020B0604020202020204" pitchFamily="34" charset="0"/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587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1895813" y="106788"/>
            <a:ext cx="9289306" cy="853238"/>
          </a:xfrm>
          <a:prstGeom prst="rect">
            <a:avLst/>
          </a:prstGeom>
        </p:spPr>
        <p:txBody>
          <a:bodyPr/>
          <a:lstStyle/>
          <a:p>
            <a:r>
              <a:rPr lang="en-GB" sz="2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Outcome from Combinations of the Four Criteria for </a:t>
            </a:r>
            <a:br>
              <a:rPr lang="en-GB" sz="2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Sustainable Competitive Advantage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95965DC1-BD18-E3D8-34DD-8B101467E69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807" b="15943"/>
          <a:stretch/>
        </p:blipFill>
        <p:spPr bwMode="auto">
          <a:xfrm>
            <a:off x="583878" y="1232756"/>
            <a:ext cx="10668000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76234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892175"/>
          </a:xfrm>
        </p:spPr>
        <p:txBody>
          <a:bodyPr/>
          <a:lstStyle/>
          <a:p>
            <a:pPr algn="ctr"/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Dynamic Capability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9"/>
            <a:ext cx="11481847" cy="251936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A dynamic capability is the ability to adapt, alter, change, or reconfigure the company’s existing resources and capabilities in response to its changing environment or market opportunities. </a:t>
            </a:r>
          </a:p>
        </p:txBody>
      </p:sp>
    </p:spTree>
    <p:extLst>
      <p:ext uri="{BB962C8B-B14F-4D97-AF65-F5344CB8AC3E}">
        <p14:creationId xmlns:p14="http://schemas.microsoft.com/office/powerpoint/2010/main" val="20045024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855" y="0"/>
            <a:ext cx="11481847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SWOT Analysis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2134"/>
            <a:ext cx="4746044" cy="4015710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Strengths-Weaknesses-Opportunities-Threats (SWOT)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Matrix is an important matching tool that helps managers develop four types of strategies: SO (strengths-opportunities) strategies, WO (weaknesses-opportunities) strategies, ST (strengths-threats) strategies, and WT (weaknesses-threats) strategies.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0867" y="1378424"/>
            <a:ext cx="6619163" cy="3903259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7028597" y="5273178"/>
            <a:ext cx="33437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Fig. 3.1</a:t>
            </a:r>
          </a:p>
        </p:txBody>
      </p:sp>
    </p:spTree>
    <p:extLst>
      <p:ext uri="{BB962C8B-B14F-4D97-AF65-F5344CB8AC3E}">
        <p14:creationId xmlns:p14="http://schemas.microsoft.com/office/powerpoint/2010/main" val="41059531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218" y="542546"/>
            <a:ext cx="11481847" cy="781287"/>
          </a:xfrm>
        </p:spPr>
        <p:txBody>
          <a:bodyPr>
            <a:normAutofit fontScale="90000"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Matching the key external and internal strategies to generate strategies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6637" y="2058182"/>
            <a:ext cx="11125010" cy="3032433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7942997" y="2702257"/>
            <a:ext cx="2470245" cy="32754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8018059" y="3246852"/>
            <a:ext cx="3186753" cy="5173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8018060" y="3817428"/>
            <a:ext cx="3186752" cy="26325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8018059" y="4334728"/>
            <a:ext cx="2872854" cy="36010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511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659" y="-2458"/>
            <a:ext cx="11723427" cy="6755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21255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243"/>
            <a:ext cx="11481847" cy="1020988"/>
          </a:xfrm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Value Chain</a:t>
            </a: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9174" y="1690688"/>
            <a:ext cx="5071031" cy="1298172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Serial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transformation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of inputs /raw materials into products / service which yields value to the end consumer. </a:t>
            </a:r>
          </a:p>
        </p:txBody>
      </p:sp>
      <p:sp>
        <p:nvSpPr>
          <p:cNvPr id="5" name="Rectangle 4"/>
          <p:cNvSpPr/>
          <p:nvPr/>
        </p:nvSpPr>
        <p:spPr>
          <a:xfrm>
            <a:off x="785271" y="2988860"/>
            <a:ext cx="5043668" cy="2554545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set of </a:t>
            </a: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value-creating activities with </a:t>
            </a:r>
            <a:r>
              <a:rPr lang="en-GB" sz="20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basic raw materials (inputs)</a:t>
            </a: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sourced from suppliers, to a series of value-added activities involved in </a:t>
            </a:r>
            <a:r>
              <a:rPr lang="en-GB" sz="20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production and marketing</a:t>
            </a: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a product or service, and ending with </a:t>
            </a:r>
            <a:r>
              <a:rPr lang="en-GB" sz="20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distributors</a:t>
            </a: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getting the final goods into the hands of the ultimate consumer.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ight Arrow 3"/>
          <p:cNvSpPr/>
          <p:nvPr/>
        </p:nvSpPr>
        <p:spPr>
          <a:xfrm>
            <a:off x="358219" y="2019869"/>
            <a:ext cx="583477" cy="491319"/>
          </a:xfrm>
          <a:prstGeom prst="rightArrow">
            <a:avLst>
              <a:gd name="adj1" fmla="val 50000"/>
              <a:gd name="adj2" fmla="val 118757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ight Arrow 6"/>
          <p:cNvSpPr/>
          <p:nvPr/>
        </p:nvSpPr>
        <p:spPr>
          <a:xfrm>
            <a:off x="358219" y="4000524"/>
            <a:ext cx="583477" cy="491319"/>
          </a:xfrm>
          <a:prstGeom prst="rightArrow">
            <a:avLst>
              <a:gd name="adj1" fmla="val 50000"/>
              <a:gd name="adj2" fmla="val 118757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35036" y="1433015"/>
            <a:ext cx="5832394" cy="3493827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7028597" y="5273178"/>
            <a:ext cx="42444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Fig. 3.2</a:t>
            </a:r>
          </a:p>
        </p:txBody>
      </p:sp>
    </p:spTree>
    <p:extLst>
      <p:ext uri="{BB962C8B-B14F-4D97-AF65-F5344CB8AC3E}">
        <p14:creationId xmlns:p14="http://schemas.microsoft.com/office/powerpoint/2010/main" val="877798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4" grpId="0" animBg="1"/>
      <p:bldP spid="7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01352"/>
            <a:ext cx="11481847" cy="685753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Value Chain Analysis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2118" y="1840814"/>
            <a:ext cx="4445793" cy="2963199"/>
          </a:xfrm>
          <a:ln>
            <a:noFill/>
          </a:ln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Value chain analysis (VCA) “refers to the process whereby a firm determines the costs associated with organizational activities from purchasing raw materials to manufacturing product(s) to marketing those products” (David and David, 2017).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 txBox="1">
            <a:spLocks/>
          </p:cNvSpPr>
          <p:nvPr/>
        </p:nvSpPr>
        <p:spPr>
          <a:xfrm>
            <a:off x="5839834" y="1206192"/>
            <a:ext cx="4941896" cy="4375742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+mj-lt"/>
              <a:buAutoNum type="arabicPeriod"/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 each of the chains / activities involved in the production of the product / service.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Examine the connections or links (e.g., cost and performance of linkages) between the chains.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Examine the potential synergies between the value chains of various business units. </a:t>
            </a:r>
          </a:p>
          <a:p>
            <a:pPr marL="457200" lvl="1" indent="0">
              <a:buNone/>
            </a:pPr>
            <a:endParaRPr lang="en-GB" sz="18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1" indent="-457200">
              <a:buFont typeface="+mj-lt"/>
              <a:buAutoNum type="arabicPeriod"/>
            </a:pPr>
            <a:endParaRPr lang="en-GB" sz="18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endParaRPr lang="en-GB" sz="24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2421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rgbClr val="000000"/>
                </a:solidFill>
                <a:latin typeface="Lato" panose="020F0502020204030203" pitchFamily="34" charset="0"/>
              </a:rPr>
              <a:t>Assessing Effectiveness/Competitiveness of Value Chains</a:t>
            </a:r>
            <a:endParaRPr lang="en-GB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2222950"/>
            <a:ext cx="4541327" cy="2585323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just">
              <a:lnSpc>
                <a:spcPct val="120000"/>
              </a:lnSpc>
              <a:buFont typeface="Wingdings" panose="05000000000000000000" pitchFamily="2" charset="2"/>
              <a:buChar char="ü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Benchmarking: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Benchmarking is an analytical tool used to determine whether a firm’s value chain analysis is competitive compared to those of rivals and thus conducive to winning in the marketplace.</a:t>
            </a:r>
          </a:p>
        </p:txBody>
      </p:sp>
      <p:sp>
        <p:nvSpPr>
          <p:cNvPr id="4" name="Rectangle 3"/>
          <p:cNvSpPr/>
          <p:nvPr/>
        </p:nvSpPr>
        <p:spPr>
          <a:xfrm>
            <a:off x="5381767" y="2222951"/>
            <a:ext cx="6096000" cy="2585323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Measure costs of value chain activities across an industry to determine “best practices” among competing firms for the purpose of duplicating or improving on those best practices. 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Helps the firm take action to improve its competitiveness by identifying (and improving on) value chain activities where rival firms have comparative advantages in cost, service, reputation, or operation.</a:t>
            </a:r>
          </a:p>
        </p:txBody>
      </p:sp>
    </p:spTree>
    <p:extLst>
      <p:ext uri="{BB962C8B-B14F-4D97-AF65-F5344CB8AC3E}">
        <p14:creationId xmlns:p14="http://schemas.microsoft.com/office/powerpoint/2010/main" val="429420539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219" y="228648"/>
            <a:ext cx="11481847" cy="658457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Typical </a:t>
            </a:r>
            <a:r>
              <a:rPr lang="en-GB" sz="28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Benchmarking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elements for a manufacturing firm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6909" y="1344304"/>
            <a:ext cx="3009900" cy="41148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3961" y="1344304"/>
            <a:ext cx="3019425" cy="41148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58428" y="1344304"/>
            <a:ext cx="2496261" cy="3555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4901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8F4F78-3277-40BC-841D-442E4DCD79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2630" y="365125"/>
            <a:ext cx="8295588" cy="1325563"/>
          </a:xfrm>
        </p:spPr>
        <p:txBody>
          <a:bodyPr/>
          <a:lstStyle/>
          <a:p>
            <a:pPr algn="ctr"/>
            <a:r>
              <a:rPr lang="en-GB" b="1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Activity 3.3 - 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C13C9B-AA39-41F2-A751-6B8965BFA0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52630" y="2086378"/>
            <a:ext cx="8066491" cy="1598517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What are the key elements of your company’s value chain? Refer to Figure 3.2 in developing your answer</a:t>
            </a:r>
          </a:p>
        </p:txBody>
      </p:sp>
    </p:spTree>
    <p:extLst>
      <p:ext uri="{BB962C8B-B14F-4D97-AF65-F5344CB8AC3E}">
        <p14:creationId xmlns:p14="http://schemas.microsoft.com/office/powerpoint/2010/main" val="400707189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89FF2E8-2DDA-4C85-B970-EE339FD53B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0117" y="1665026"/>
            <a:ext cx="10803903" cy="4407522"/>
          </a:xfrm>
        </p:spPr>
        <p:txBody>
          <a:bodyPr/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Activity 3.4 CASE STUDY ANALYSIS</a:t>
            </a:r>
          </a:p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(30 minutes = 15 min read, 15 min discussion)</a:t>
            </a:r>
          </a:p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32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Making eBay work</a:t>
            </a: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Exploring Corporate Strategy Text  Cases (8th Edition) </a:t>
            </a: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by Gerry Johnson,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Kevan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Scholes, Richard Whittington (z-lib.org)</a:t>
            </a: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PAGE 128 – 130 </a:t>
            </a:r>
          </a:p>
          <a:p>
            <a:pPr algn="ctr"/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017059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99348" y="4765017"/>
            <a:ext cx="5213809" cy="713059"/>
          </a:xfrm>
        </p:spPr>
        <p:txBody>
          <a:bodyPr/>
          <a:lstStyle/>
          <a:p>
            <a:pPr algn="ctr"/>
            <a:r>
              <a:rPr lang="en-GB" sz="3200" b="1">
                <a:solidFill>
                  <a:srgbClr val="FFC000"/>
                </a:solidFill>
              </a:rPr>
              <a:t>Crafting a Business Strategy: </a:t>
            </a:r>
          </a:p>
          <a:p>
            <a:pPr algn="ctr"/>
            <a:r>
              <a:rPr lang="en-GB" sz="3200" b="1">
                <a:solidFill>
                  <a:srgbClr val="FFC000"/>
                </a:solidFill>
              </a:rPr>
              <a:t>5 Generic </a:t>
            </a:r>
          </a:p>
          <a:p>
            <a:pPr algn="ctr"/>
            <a:r>
              <a:rPr lang="en-GB" sz="3200" b="1">
                <a:solidFill>
                  <a:srgbClr val="FFC000"/>
                </a:solidFill>
              </a:rPr>
              <a:t>Competitive Strategies </a:t>
            </a:r>
          </a:p>
          <a:p>
            <a:pPr algn="ctr"/>
            <a:endParaRPr lang="en-GB" sz="3200" b="1" dirty="0">
              <a:solidFill>
                <a:srgbClr val="FFC000"/>
              </a:solidFill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573207" y="3674997"/>
            <a:ext cx="4217158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NEXT WEEK</a:t>
            </a:r>
          </a:p>
          <a:p>
            <a:pPr algn="ctr"/>
            <a:endParaRPr lang="en-GB" sz="4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692961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1100</Words>
  <Application>Microsoft Office PowerPoint</Application>
  <PresentationFormat>Widescreen</PresentationFormat>
  <Paragraphs>128</Paragraphs>
  <Slides>23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23</vt:i4>
      </vt:variant>
    </vt:vector>
  </HeadingPairs>
  <TitlesOfParts>
    <vt:vector size="50" baseType="lpstr">
      <vt:lpstr>Arial</vt:lpstr>
      <vt:lpstr>Arial Black</vt:lpstr>
      <vt:lpstr>Calibri</vt:lpstr>
      <vt:lpstr>Calibri Light</vt:lpstr>
      <vt:lpstr>Lato</vt:lpstr>
      <vt:lpstr>Myriad Pro</vt:lpstr>
      <vt:lpstr>Wingdings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Important Resources and Capabilities </vt:lpstr>
      <vt:lpstr>Important Resources and Capabilities </vt:lpstr>
      <vt:lpstr>Activity 3.1 (5 minutes)</vt:lpstr>
      <vt:lpstr>Activity 3.2 – A Resource-Based View of the Firm (15 minutes)</vt:lpstr>
      <vt:lpstr>Resource-Based View (RBV) of the Firm</vt:lpstr>
      <vt:lpstr>Resource-Based View (RBV) of the Firm</vt:lpstr>
      <vt:lpstr>The Competitive Power of a Company’s Resources and Capabilities </vt:lpstr>
      <vt:lpstr>Outcome from Combinations of the Four Criteria for  Sustainable Competitive Advantage</vt:lpstr>
      <vt:lpstr>Dynamic Capability</vt:lpstr>
      <vt:lpstr>SWOT Analysis</vt:lpstr>
      <vt:lpstr>Matching the key external and internal strategies to generate strategies</vt:lpstr>
      <vt:lpstr>PowerPoint Presentation</vt:lpstr>
      <vt:lpstr>Value Chain</vt:lpstr>
      <vt:lpstr>Value Chain Analysis</vt:lpstr>
      <vt:lpstr>Assessing Effectiveness/Competitiveness of Value Chains</vt:lpstr>
      <vt:lpstr>Typical Benchmarking elements for a manufacturing firm</vt:lpstr>
      <vt:lpstr>Activity 3.3 - Reflection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Ejike Udeogu</cp:lastModifiedBy>
  <cp:revision>52</cp:revision>
  <dcterms:created xsi:type="dcterms:W3CDTF">2021-03-09T15:35:42Z</dcterms:created>
  <dcterms:modified xsi:type="dcterms:W3CDTF">2025-05-12T16:41:14Z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