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4C2297-C262-4B44-8FD3-7D768F90113E}" type="datetimeFigureOut">
              <a:rPr lang="en-US" smtClean="0"/>
              <a:t>10/9/26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B1A1B7-7C31-C34B-8383-08290F40CD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312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F2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9601200" y="548640"/>
            <a:ext cx="1828800" cy="1828800"/>
          </a:xfrm>
          <a:prstGeom prst="round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10332720" y="2011680"/>
            <a:ext cx="1005840" cy="1005840"/>
          </a:xfrm>
          <a:prstGeom prst="roundRect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8961120" y="5166360"/>
            <a:ext cx="2468880" cy="594360"/>
          </a:xfrm>
          <a:prstGeom prst="roundRect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051560"/>
            <a:ext cx="7955279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000" b="1">
                <a:solidFill>
                  <a:srgbClr val="FFFFFF"/>
                </a:solidFill>
                <a:latin typeface="Aptos"/>
              </a:rPr>
              <a:t>Strategic Human Resource Management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2148840"/>
            <a:ext cx="77724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100" b="1">
                <a:solidFill>
                  <a:srgbClr val="44B1B1"/>
                </a:solidFill>
                <a:latin typeface="Aptos"/>
              </a:rPr>
              <a:t>Attract • Develop • Motivate • Retain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3063240"/>
            <a:ext cx="7132320" cy="1005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0">
                <a:solidFill>
                  <a:srgbClr val="FFFFFF"/>
                </a:solidFill>
                <a:latin typeface="Aptos"/>
              </a:rPr>
              <a:t>HealthConnect UK
HR Consultant Presentation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749808" y="4892040"/>
            <a:ext cx="73152" cy="960120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2960" y="4120917"/>
            <a:ext cx="4937759" cy="17312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ro-RO" sz="1900" b="1" dirty="0">
                <a:solidFill>
                  <a:schemeClr val="bg1"/>
                </a:solidFill>
                <a:latin typeface="Aptos"/>
              </a:rPr>
              <a:t>Claudiu Marian Ispas </a:t>
            </a:r>
          </a:p>
          <a:p>
            <a:pPr algn="l"/>
            <a:endParaRPr lang="ro-RO" sz="1900" b="1" dirty="0">
              <a:solidFill>
                <a:schemeClr val="bg1"/>
              </a:solidFill>
              <a:latin typeface="Aptos"/>
            </a:endParaRPr>
          </a:p>
          <a:p>
            <a:pPr algn="l"/>
            <a:r>
              <a:rPr lang="ro-RO" sz="1900" b="1" dirty="0">
                <a:solidFill>
                  <a:schemeClr val="bg1"/>
                </a:solidFill>
                <a:latin typeface="Aptos"/>
              </a:rPr>
              <a:t>Student ID: 2441737</a:t>
            </a:r>
          </a:p>
          <a:p>
            <a:pPr algn="l"/>
            <a:endParaRPr lang="ro-RO" sz="1900" b="1" dirty="0">
              <a:solidFill>
                <a:schemeClr val="bg1"/>
              </a:solidFill>
              <a:latin typeface="Aptos"/>
            </a:endParaRPr>
          </a:p>
          <a:p>
            <a:pPr algn="l"/>
            <a:r>
              <a:rPr lang="ro-RO" sz="1900" b="1" dirty="0">
                <a:solidFill>
                  <a:schemeClr val="bg1"/>
                </a:solidFill>
                <a:latin typeface="Aptos"/>
              </a:rPr>
              <a:t>Module </a:t>
            </a:r>
            <a:r>
              <a:rPr lang="ro-RO" sz="1900" b="1" dirty="0" err="1">
                <a:solidFill>
                  <a:schemeClr val="bg1"/>
                </a:solidFill>
                <a:latin typeface="Aptos"/>
              </a:rPr>
              <a:t>code</a:t>
            </a:r>
            <a:r>
              <a:rPr lang="ro-RO" sz="1900" b="1" dirty="0">
                <a:solidFill>
                  <a:schemeClr val="bg1"/>
                </a:solidFill>
                <a:latin typeface="Aptos"/>
              </a:rPr>
              <a:t>: </a:t>
            </a:r>
            <a:r>
              <a:rPr lang="ro-RO" sz="1900" b="1" dirty="0" err="1">
                <a:solidFill>
                  <a:schemeClr val="bg1"/>
                </a:solidFill>
                <a:latin typeface="Aptos"/>
              </a:rPr>
              <a:t>LCLM5002</a:t>
            </a:r>
            <a:r>
              <a:rPr lang="ro-RO" sz="1900" b="1" dirty="0" err="1">
                <a:solidFill>
                  <a:srgbClr val="0F2A44"/>
                </a:solidFill>
                <a:latin typeface="Aptos"/>
              </a:rPr>
              <a:t>Pr</a:t>
            </a:r>
            <a:r>
              <a:rPr lang="ro-RO" sz="1150" b="1" dirty="0" err="1">
                <a:solidFill>
                  <a:srgbClr val="0F2A44"/>
                </a:solidFill>
                <a:latin typeface="Aptos"/>
              </a:rPr>
              <a:t>epared</a:t>
            </a:r>
            <a:r>
              <a:rPr lang="ro-RO" sz="1150" b="1" dirty="0">
                <a:solidFill>
                  <a:srgbClr val="0F2A44"/>
                </a:solidFill>
                <a:latin typeface="Aptos"/>
              </a:rPr>
              <a:t> for the Executive Board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0F2A44"/>
                </a:solidFill>
                <a:latin typeface="Aptos Display"/>
              </a:rPr>
              <a:t>1. HealthConnect UK: workforce context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2648" y="950976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50">
                <a:solidFill>
                  <a:srgbClr val="5C6C76"/>
                </a:solidFill>
                <a:latin typeface="Aptos"/>
              </a:rPr>
              <a:t>Rapid growth creates both capability opportunities and people risks.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73952"/>
            <a:ext cx="10972800" cy="10972"/>
          </a:xfrm>
          <a:prstGeom prst="rect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483096"/>
            <a:ext cx="594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>
                <a:solidFill>
                  <a:srgbClr val="5C6C76"/>
                </a:solidFill>
              </a:rPr>
              <a:t>2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0080" y="1417320"/>
            <a:ext cx="342900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40080" y="1417320"/>
            <a:ext cx="73152" cy="1874519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41247" y="1563624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0F2A44"/>
                </a:solidFill>
                <a:latin typeface="Aptos"/>
              </a:rPr>
              <a:t>Organisation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41247" y="1984248"/>
            <a:ext cx="3044952" cy="118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50" b="0" dirty="0">
                <a:solidFill>
                  <a:srgbClr val="222D37"/>
                </a:solidFill>
                <a:latin typeface="Aptos"/>
              </a:rPr>
              <a:t>Digital healthcare provider delivering virtual consultations, remote patient monitoring and digital healthcare services across the UK.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389120" y="1417320"/>
            <a:ext cx="342900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89120" y="1417320"/>
            <a:ext cx="73152" cy="1874519"/>
          </a:xfrm>
          <a:prstGeom prst="rect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590288" y="1563624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0F2A44"/>
                </a:solidFill>
                <a:latin typeface="Aptos"/>
              </a:rPr>
              <a:t>Current workforce pressures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90288" y="1984248"/>
            <a:ext cx="3044952" cy="118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50" b="0">
                <a:solidFill>
                  <a:srgbClr val="222D37"/>
                </a:solidFill>
                <a:latin typeface="Aptos"/>
              </a:rPr>
              <a:t>• Scarcity of healthcare + technology talent
• Rising employee turnover
• Burnout and wellbeing concerns
• Digital skills shortages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138160" y="1417320"/>
            <a:ext cx="342900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138160" y="1417320"/>
            <a:ext cx="73152" cy="1874519"/>
          </a:xfrm>
          <a:prstGeom prst="rect">
            <a:avLst/>
          </a:prstGeom>
          <a:solidFill>
            <a:srgbClr val="BF4F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339328" y="1563624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0F2A44"/>
                </a:solidFill>
                <a:latin typeface="Aptos"/>
              </a:rPr>
              <a:t>Strategic consequence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339328" y="1984248"/>
            <a:ext cx="3044952" cy="118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50" b="0">
                <a:solidFill>
                  <a:srgbClr val="222D37"/>
                </a:solidFill>
                <a:latin typeface="Aptos"/>
              </a:rPr>
              <a:t>Without a coherent people strategy, growth can increase workload, capability gaps, recruitment costs and service risk.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31520" y="3749039"/>
            <a:ext cx="27432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0F2A44"/>
                </a:solidFill>
                <a:latin typeface="Aptos"/>
              </a:rPr>
              <a:t>Growth → workforce demand → capability gap → performance risk</a:t>
            </a:r>
          </a:p>
        </p:txBody>
      </p:sp>
      <p:sp>
        <p:nvSpPr>
          <p:cNvPr id="21" name="Oval 20"/>
          <p:cNvSpPr/>
          <p:nvPr/>
        </p:nvSpPr>
        <p:spPr>
          <a:xfrm>
            <a:off x="777240" y="4297680"/>
            <a:ext cx="658368" cy="658368"/>
          </a:xfrm>
          <a:prstGeom prst="ellipse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777240" y="4325112"/>
            <a:ext cx="658368" cy="63093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</a:rPr>
              <a:t>1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0080" y="5074920"/>
            <a:ext cx="10058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>
                <a:solidFill>
                  <a:srgbClr val="0F2A44"/>
                </a:solidFill>
                <a:latin typeface="Aptos"/>
              </a:rPr>
              <a:t>Growth</a:t>
            </a:r>
          </a:p>
        </p:txBody>
      </p:sp>
      <p:sp>
        <p:nvSpPr>
          <p:cNvPr id="24" name="Chevron 23"/>
          <p:cNvSpPr/>
          <p:nvPr/>
        </p:nvSpPr>
        <p:spPr>
          <a:xfrm>
            <a:off x="1691640" y="4498848"/>
            <a:ext cx="1371600" cy="256032"/>
          </a:xfrm>
          <a:prstGeom prst="chevron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3520440" y="4297680"/>
            <a:ext cx="658368" cy="658368"/>
          </a:xfrm>
          <a:prstGeom prst="ellipse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3520440" y="4325112"/>
            <a:ext cx="658368" cy="63093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383280" y="5074920"/>
            <a:ext cx="10058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>
                <a:solidFill>
                  <a:srgbClr val="0F2A44"/>
                </a:solidFill>
                <a:latin typeface="Aptos"/>
              </a:rPr>
              <a:t>Demand</a:t>
            </a:r>
          </a:p>
        </p:txBody>
      </p:sp>
      <p:sp>
        <p:nvSpPr>
          <p:cNvPr id="28" name="Chevron 27"/>
          <p:cNvSpPr/>
          <p:nvPr/>
        </p:nvSpPr>
        <p:spPr>
          <a:xfrm>
            <a:off x="4434840" y="4498848"/>
            <a:ext cx="1371600" cy="256032"/>
          </a:xfrm>
          <a:prstGeom prst="chevron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Oval 28"/>
          <p:cNvSpPr/>
          <p:nvPr/>
        </p:nvSpPr>
        <p:spPr>
          <a:xfrm>
            <a:off x="6263640" y="4297680"/>
            <a:ext cx="658368" cy="658368"/>
          </a:xfrm>
          <a:prstGeom prst="ellipse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6263640" y="4325112"/>
            <a:ext cx="658368" cy="63093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</a:rPr>
              <a:t>3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126479" y="5074920"/>
            <a:ext cx="10058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>
                <a:solidFill>
                  <a:srgbClr val="0F2A44"/>
                </a:solidFill>
                <a:latin typeface="Aptos"/>
              </a:rPr>
              <a:t>Gap</a:t>
            </a:r>
          </a:p>
        </p:txBody>
      </p:sp>
      <p:sp>
        <p:nvSpPr>
          <p:cNvPr id="32" name="Chevron 31"/>
          <p:cNvSpPr/>
          <p:nvPr/>
        </p:nvSpPr>
        <p:spPr>
          <a:xfrm>
            <a:off x="7178040" y="4498848"/>
            <a:ext cx="1371600" cy="256032"/>
          </a:xfrm>
          <a:prstGeom prst="chevron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Oval 32"/>
          <p:cNvSpPr/>
          <p:nvPr/>
        </p:nvSpPr>
        <p:spPr>
          <a:xfrm>
            <a:off x="9006840" y="4297680"/>
            <a:ext cx="658368" cy="658368"/>
          </a:xfrm>
          <a:prstGeom prst="ellipse">
            <a:avLst/>
          </a:prstGeom>
          <a:solidFill>
            <a:srgbClr val="BF4F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9006840" y="4325112"/>
            <a:ext cx="658368" cy="63093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8869680" y="5074920"/>
            <a:ext cx="10058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>
                <a:solidFill>
                  <a:srgbClr val="0F2A44"/>
                </a:solidFill>
                <a:latin typeface="Aptos"/>
              </a:rPr>
              <a:t>Risk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77240" y="5715000"/>
            <a:ext cx="1033272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222D37"/>
                </a:solidFill>
                <a:latin typeface="Aptos"/>
              </a:rPr>
              <a:t>Strategic HRM must align people capability with business growth rather than treating HR as an administrative function.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0F2A44"/>
                </a:solidFill>
                <a:latin typeface="Aptos Display"/>
              </a:rPr>
              <a:t>2. Why HRM is strategically important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2648" y="950976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50">
                <a:solidFill>
                  <a:srgbClr val="5C6C76"/>
                </a:solidFill>
                <a:latin typeface="Aptos"/>
              </a:rPr>
              <a:t>A coherent HR system can create capability, motivation and opportunity to perform.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73952"/>
            <a:ext cx="10972800" cy="10972"/>
          </a:xfrm>
          <a:prstGeom prst="rect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12648" y="6501384"/>
            <a:ext cx="987552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750">
                <a:solidFill>
                  <a:srgbClr val="5C6C76"/>
                </a:solidFill>
                <a:latin typeface="Aptos"/>
              </a:rPr>
              <a:t>Sources: Becker and Huselid (2006); Guest (1997); CIPD (2026).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0" y="6483096"/>
            <a:ext cx="594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>
                <a:solidFill>
                  <a:srgbClr val="5C6C76"/>
                </a:solidFill>
              </a:rPr>
              <a:t>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5800" y="1417320"/>
            <a:ext cx="3657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0F2A44"/>
                </a:solidFill>
                <a:latin typeface="Aptos"/>
              </a:rPr>
              <a:t>AMO framework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5800" y="1810512"/>
            <a:ext cx="36576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58482"/>
                </a:solidFill>
                <a:latin typeface="Aptos"/>
              </a:rPr>
              <a:t>Performance = Ability × Motivation × Opportunity</a:t>
            </a:r>
          </a:p>
        </p:txBody>
      </p:sp>
      <p:sp>
        <p:nvSpPr>
          <p:cNvPr id="11" name="Oval 10"/>
          <p:cNvSpPr/>
          <p:nvPr/>
        </p:nvSpPr>
        <p:spPr>
          <a:xfrm>
            <a:off x="685800" y="2606040"/>
            <a:ext cx="731520" cy="731520"/>
          </a:xfrm>
          <a:prstGeom prst="ellipse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85800" y="2633472"/>
            <a:ext cx="731520" cy="70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2000" b="1">
                <a:solidFill>
                  <a:srgbClr val="FFFFFF"/>
                </a:solidFill>
              </a:rPr>
              <a:t>A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21208" y="3456432"/>
            <a:ext cx="10515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0F2A44"/>
                </a:solidFill>
                <a:latin typeface="Aptos"/>
              </a:rPr>
              <a:t>Ability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74320" y="3886200"/>
            <a:ext cx="155448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50" b="0">
                <a:solidFill>
                  <a:srgbClr val="222D37"/>
                </a:solidFill>
                <a:latin typeface="Aptos"/>
              </a:rPr>
              <a:t>Recruitment + selection
Learning + development</a:t>
            </a:r>
          </a:p>
        </p:txBody>
      </p:sp>
      <p:sp>
        <p:nvSpPr>
          <p:cNvPr id="15" name="Oval 14"/>
          <p:cNvSpPr/>
          <p:nvPr/>
        </p:nvSpPr>
        <p:spPr>
          <a:xfrm>
            <a:off x="2039112" y="2606040"/>
            <a:ext cx="731520" cy="731520"/>
          </a:xfrm>
          <a:prstGeom prst="ellipse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2039112" y="2633472"/>
            <a:ext cx="731520" cy="70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2000" b="1">
                <a:solidFill>
                  <a:srgbClr val="FFFFFF"/>
                </a:solidFill>
              </a:rPr>
              <a:t>M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874519" y="3456432"/>
            <a:ext cx="10515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0F2A44"/>
                </a:solidFill>
                <a:latin typeface="Aptos"/>
              </a:rPr>
              <a:t>Motivation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627632" y="3886200"/>
            <a:ext cx="155448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50" b="0">
                <a:solidFill>
                  <a:srgbClr val="222D37"/>
                </a:solidFill>
                <a:latin typeface="Aptos"/>
              </a:rPr>
              <a:t>Reward + recognition
Purpose + feedback</a:t>
            </a:r>
          </a:p>
        </p:txBody>
      </p:sp>
      <p:sp>
        <p:nvSpPr>
          <p:cNvPr id="19" name="Oval 18"/>
          <p:cNvSpPr/>
          <p:nvPr/>
        </p:nvSpPr>
        <p:spPr>
          <a:xfrm>
            <a:off x="3392424" y="2606040"/>
            <a:ext cx="731520" cy="731520"/>
          </a:xfrm>
          <a:prstGeom prst="ellipse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3392424" y="2633472"/>
            <a:ext cx="731520" cy="70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2000" b="1">
                <a:solidFill>
                  <a:srgbClr val="FFFFFF"/>
                </a:solidFill>
              </a:rPr>
              <a:t>O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227832" y="3456432"/>
            <a:ext cx="10515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0F2A44"/>
                </a:solidFill>
                <a:latin typeface="Aptos"/>
              </a:rPr>
              <a:t>Opportunity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980944" y="3886200"/>
            <a:ext cx="155448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50" b="0">
                <a:solidFill>
                  <a:srgbClr val="222D37"/>
                </a:solidFill>
                <a:latin typeface="Aptos"/>
              </a:rPr>
              <a:t>Autonomy + voice
Teamwork + career paths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4892040" y="1508760"/>
            <a:ext cx="6309360" cy="100584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ectangle 23"/>
          <p:cNvSpPr/>
          <p:nvPr/>
        </p:nvSpPr>
        <p:spPr>
          <a:xfrm>
            <a:off x="4892040" y="1508760"/>
            <a:ext cx="73152" cy="1005840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5093207" y="1655063"/>
            <a:ext cx="59436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0F2A44"/>
                </a:solidFill>
                <a:latin typeface="Aptos"/>
              </a:rPr>
              <a:t>HR practices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093207" y="2075688"/>
            <a:ext cx="5925312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50" b="0">
                <a:solidFill>
                  <a:srgbClr val="222D37"/>
                </a:solidFill>
                <a:latin typeface="Aptos"/>
              </a:rPr>
              <a:t>Workforce planning → recruitment → L&amp;D → performance → reward → wellbeing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4892040" y="2743200"/>
            <a:ext cx="6309360" cy="100584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ectangle 27"/>
          <p:cNvSpPr/>
          <p:nvPr/>
        </p:nvSpPr>
        <p:spPr>
          <a:xfrm>
            <a:off x="4892040" y="2743200"/>
            <a:ext cx="73152" cy="1005840"/>
          </a:xfrm>
          <a:prstGeom prst="rect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5093207" y="2889504"/>
            <a:ext cx="59436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0F2A44"/>
                </a:solidFill>
                <a:latin typeface="Aptos"/>
              </a:rPr>
              <a:t>Employee outcomes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093207" y="3310128"/>
            <a:ext cx="5925312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50" b="0">
                <a:solidFill>
                  <a:srgbClr val="222D37"/>
                </a:solidFill>
                <a:latin typeface="Aptos"/>
              </a:rPr>
              <a:t>Capability • engagement • commitment • retention • leadership capacity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4892040" y="3977639"/>
            <a:ext cx="6309360" cy="100584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ectangle 31"/>
          <p:cNvSpPr/>
          <p:nvPr/>
        </p:nvSpPr>
        <p:spPr>
          <a:xfrm>
            <a:off x="4892040" y="3977639"/>
            <a:ext cx="73152" cy="1005840"/>
          </a:xfrm>
          <a:prstGeom prst="rect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5093207" y="4123944"/>
            <a:ext cx="59436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0F2A44"/>
                </a:solidFill>
                <a:latin typeface="Aptos"/>
              </a:rPr>
              <a:t>Business outcomes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5093207" y="4544568"/>
            <a:ext cx="5925312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50" b="0">
                <a:solidFill>
                  <a:srgbClr val="222D37"/>
                </a:solidFill>
                <a:latin typeface="Aptos"/>
              </a:rPr>
              <a:t>Service quality • innovation • productivity • scalable growth • lower people risk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074920" y="5349240"/>
            <a:ext cx="585216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BF4F4B"/>
                </a:solidFill>
                <a:latin typeface="Aptos"/>
              </a:rPr>
              <a:t>Critical point: isolated HR initiatives are less effective than a mutually reinforcing system.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0F2A44"/>
                </a:solidFill>
                <a:latin typeface="Aptos Display"/>
              </a:rPr>
              <a:t>3. Workforce planning &amp; skills-gap analysis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2648" y="950976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50">
                <a:solidFill>
                  <a:srgbClr val="5C6C76"/>
                </a:solidFill>
                <a:latin typeface="Aptos"/>
              </a:rPr>
              <a:t>Move from reactive vacancy filling to evidence-led capability planning.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73952"/>
            <a:ext cx="10972800" cy="10972"/>
          </a:xfrm>
          <a:prstGeom prst="rect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12648" y="6501384"/>
            <a:ext cx="987552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750">
                <a:solidFill>
                  <a:srgbClr val="5C6C76"/>
                </a:solidFill>
                <a:latin typeface="Aptos"/>
              </a:rPr>
              <a:t>Source: CIPD (2025), Workforce planning; CIPD (2025), Talent management.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0" y="6483096"/>
            <a:ext cx="594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>
                <a:solidFill>
                  <a:srgbClr val="5C6C76"/>
                </a:solidFill>
              </a:rPr>
              <a:t>4</a:t>
            </a:r>
          </a:p>
        </p:txBody>
      </p:sp>
      <p:sp>
        <p:nvSpPr>
          <p:cNvPr id="9" name="Oval 8"/>
          <p:cNvSpPr/>
          <p:nvPr/>
        </p:nvSpPr>
        <p:spPr>
          <a:xfrm>
            <a:off x="594360" y="1508760"/>
            <a:ext cx="594360" cy="594360"/>
          </a:xfrm>
          <a:prstGeom prst="ellipse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594360" y="1536192"/>
            <a:ext cx="594360" cy="5669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400" b="1">
                <a:solidFill>
                  <a:srgbClr val="FFFFFF"/>
                </a:solidFill>
              </a:rPr>
              <a:t>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8640" y="2240280"/>
            <a:ext cx="18288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300" b="1">
                <a:solidFill>
                  <a:srgbClr val="0F2A44"/>
                </a:solidFill>
                <a:latin typeface="Aptos"/>
              </a:rPr>
              <a:t>Forecast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84632" y="2633472"/>
            <a:ext cx="196596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50" b="0">
                <a:solidFill>
                  <a:srgbClr val="222D37"/>
                </a:solidFill>
                <a:latin typeface="Aptos"/>
              </a:rPr>
              <a:t>Business growth
service demand</a:t>
            </a:r>
          </a:p>
        </p:txBody>
      </p:sp>
      <p:sp>
        <p:nvSpPr>
          <p:cNvPr id="13" name="Chevron 12"/>
          <p:cNvSpPr/>
          <p:nvPr/>
        </p:nvSpPr>
        <p:spPr>
          <a:xfrm>
            <a:off x="2167128" y="1682496"/>
            <a:ext cx="502920" cy="228600"/>
          </a:xfrm>
          <a:prstGeom prst="chevron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2862072" y="1508760"/>
            <a:ext cx="594360" cy="594360"/>
          </a:xfrm>
          <a:prstGeom prst="ellipse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2862072" y="1536192"/>
            <a:ext cx="594360" cy="5669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400" b="1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816352" y="2240280"/>
            <a:ext cx="18288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300" b="1">
                <a:solidFill>
                  <a:srgbClr val="0F2A44"/>
                </a:solidFill>
                <a:latin typeface="Aptos"/>
              </a:rPr>
              <a:t>Audit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752344" y="2633472"/>
            <a:ext cx="196596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50" b="0">
                <a:solidFill>
                  <a:srgbClr val="222D37"/>
                </a:solidFill>
                <a:latin typeface="Aptos"/>
              </a:rPr>
              <a:t>Current roles,
skills &amp; capacity</a:t>
            </a:r>
          </a:p>
        </p:txBody>
      </p:sp>
      <p:sp>
        <p:nvSpPr>
          <p:cNvPr id="18" name="Chevron 17"/>
          <p:cNvSpPr/>
          <p:nvPr/>
        </p:nvSpPr>
        <p:spPr>
          <a:xfrm>
            <a:off x="4434840" y="1682496"/>
            <a:ext cx="502920" cy="228600"/>
          </a:xfrm>
          <a:prstGeom prst="chevron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5129784" y="1508760"/>
            <a:ext cx="594360" cy="594360"/>
          </a:xfrm>
          <a:prstGeom prst="ellipse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129784" y="1536192"/>
            <a:ext cx="594360" cy="5669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400" b="1">
                <a:solidFill>
                  <a:srgbClr val="FFFFFF"/>
                </a:solidFill>
              </a:rPr>
              <a:t>3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084064" y="2240280"/>
            <a:ext cx="18288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300" b="1">
                <a:solidFill>
                  <a:srgbClr val="0F2A44"/>
                </a:solidFill>
                <a:latin typeface="Aptos"/>
              </a:rPr>
              <a:t>Gap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020056" y="2633472"/>
            <a:ext cx="196596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50" b="0">
                <a:solidFill>
                  <a:srgbClr val="222D37"/>
                </a:solidFill>
                <a:latin typeface="Aptos"/>
              </a:rPr>
              <a:t>Critical skills,
future shortages</a:t>
            </a:r>
          </a:p>
        </p:txBody>
      </p:sp>
      <p:sp>
        <p:nvSpPr>
          <p:cNvPr id="23" name="Chevron 22"/>
          <p:cNvSpPr/>
          <p:nvPr/>
        </p:nvSpPr>
        <p:spPr>
          <a:xfrm>
            <a:off x="6702552" y="1682496"/>
            <a:ext cx="502920" cy="228600"/>
          </a:xfrm>
          <a:prstGeom prst="chevron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Oval 23"/>
          <p:cNvSpPr/>
          <p:nvPr/>
        </p:nvSpPr>
        <p:spPr>
          <a:xfrm>
            <a:off x="7397496" y="1508760"/>
            <a:ext cx="594360" cy="594360"/>
          </a:xfrm>
          <a:prstGeom prst="ellipse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7397496" y="1536192"/>
            <a:ext cx="594360" cy="5669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400" b="1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7351775" y="2240280"/>
            <a:ext cx="18288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300" b="1">
                <a:solidFill>
                  <a:srgbClr val="0F2A44"/>
                </a:solidFill>
                <a:latin typeface="Aptos"/>
              </a:rPr>
              <a:t>Build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287768" y="2633472"/>
            <a:ext cx="196596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50" b="0">
                <a:solidFill>
                  <a:srgbClr val="222D37"/>
                </a:solidFill>
                <a:latin typeface="Aptos"/>
              </a:rPr>
              <a:t>Recruit • reskill
redeploy • partner</a:t>
            </a:r>
          </a:p>
        </p:txBody>
      </p:sp>
      <p:sp>
        <p:nvSpPr>
          <p:cNvPr id="28" name="Chevron 27"/>
          <p:cNvSpPr/>
          <p:nvPr/>
        </p:nvSpPr>
        <p:spPr>
          <a:xfrm>
            <a:off x="8970264" y="1682496"/>
            <a:ext cx="502920" cy="228600"/>
          </a:xfrm>
          <a:prstGeom prst="chevron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Oval 28"/>
          <p:cNvSpPr/>
          <p:nvPr/>
        </p:nvSpPr>
        <p:spPr>
          <a:xfrm>
            <a:off x="9665208" y="1508760"/>
            <a:ext cx="594360" cy="594360"/>
          </a:xfrm>
          <a:prstGeom prst="ellipse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9665208" y="1536192"/>
            <a:ext cx="594360" cy="5669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400" b="1">
                <a:solidFill>
                  <a:srgbClr val="FFFFFF"/>
                </a:solidFill>
              </a:rPr>
              <a:t>5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9619488" y="2240280"/>
            <a:ext cx="18288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300" b="1">
                <a:solidFill>
                  <a:srgbClr val="0F2A44"/>
                </a:solidFill>
                <a:latin typeface="Aptos"/>
              </a:rPr>
              <a:t>Review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9555480" y="2633472"/>
            <a:ext cx="196596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50" b="0">
                <a:solidFill>
                  <a:srgbClr val="222D37"/>
                </a:solidFill>
                <a:latin typeface="Aptos"/>
              </a:rPr>
              <a:t>KPIs, turnover,
quality &amp; capacity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685800" y="3794760"/>
            <a:ext cx="338328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Rectangle 33"/>
          <p:cNvSpPr/>
          <p:nvPr/>
        </p:nvSpPr>
        <p:spPr>
          <a:xfrm>
            <a:off x="685800" y="3794760"/>
            <a:ext cx="73152" cy="1417320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886968" y="3941064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0F2A44"/>
                </a:solidFill>
                <a:latin typeface="Aptos"/>
              </a:rPr>
              <a:t>Priority skills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86968" y="4361688"/>
            <a:ext cx="2999232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80" b="0">
                <a:solidFill>
                  <a:srgbClr val="222D37"/>
                </a:solidFill>
                <a:latin typeface="Aptos"/>
              </a:rPr>
              <a:t>Digital health platforms • data/analytics • cybersecurity • AI literacy • remote clinical practice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4389120" y="3794760"/>
            <a:ext cx="338328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ectangle 37"/>
          <p:cNvSpPr/>
          <p:nvPr/>
        </p:nvSpPr>
        <p:spPr>
          <a:xfrm>
            <a:off x="4389120" y="3794760"/>
            <a:ext cx="73152" cy="1417320"/>
          </a:xfrm>
          <a:prstGeom prst="rect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/>
          <p:cNvSpPr txBox="1"/>
          <p:nvPr/>
        </p:nvSpPr>
        <p:spPr>
          <a:xfrm>
            <a:off x="4590288" y="3941064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0F2A44"/>
                </a:solidFill>
                <a:latin typeface="Aptos"/>
              </a:rPr>
              <a:t>Workforce actions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4590288" y="4361688"/>
            <a:ext cx="2999232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80" b="0">
                <a:solidFill>
                  <a:srgbClr val="222D37"/>
                </a:solidFill>
                <a:latin typeface="Aptos"/>
              </a:rPr>
              <a:t>Create skills matrix; identify critical roles; forecast 12–24 months; build internal talent pools.</a:t>
            </a:r>
          </a:p>
        </p:txBody>
      </p:sp>
      <p:sp>
        <p:nvSpPr>
          <p:cNvPr id="41" name="Rounded Rectangle 40"/>
          <p:cNvSpPr/>
          <p:nvPr/>
        </p:nvSpPr>
        <p:spPr>
          <a:xfrm>
            <a:off x="8092440" y="3794760"/>
            <a:ext cx="338328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Rectangle 41"/>
          <p:cNvSpPr/>
          <p:nvPr/>
        </p:nvSpPr>
        <p:spPr>
          <a:xfrm>
            <a:off x="8092440" y="3794760"/>
            <a:ext cx="73152" cy="1417320"/>
          </a:xfrm>
          <a:prstGeom prst="rect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TextBox 42"/>
          <p:cNvSpPr txBox="1"/>
          <p:nvPr/>
        </p:nvSpPr>
        <p:spPr>
          <a:xfrm>
            <a:off x="8293608" y="3941064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0F2A44"/>
                </a:solidFill>
                <a:latin typeface="Aptos"/>
              </a:rPr>
              <a:t>Measures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8293608" y="4361688"/>
            <a:ext cx="2999232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80" b="0">
                <a:solidFill>
                  <a:srgbClr val="222D37"/>
                </a:solidFill>
                <a:latin typeface="Aptos"/>
              </a:rPr>
              <a:t>Time-to-competence • vacancy rate • critical-skill coverage • internal fill rate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731520" y="5715000"/>
            <a:ext cx="1051560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0F2A44"/>
                </a:solidFill>
                <a:latin typeface="Aptos"/>
              </a:rPr>
              <a:t>Recommendation: establish a quarterly workforce-planning cycle jointly owned by HR, clinical leadership, technology and finance.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0F2A44"/>
                </a:solidFill>
                <a:latin typeface="Aptos Display"/>
              </a:rPr>
              <a:t>4. Recruitment challenges &amp; critical evaluation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2648" y="950976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50">
                <a:solidFill>
                  <a:srgbClr val="5C6C76"/>
                </a:solidFill>
                <a:latin typeface="Aptos"/>
              </a:rPr>
              <a:t>HealthConnect needs speed without sacrificing quality, fairness or long-term retention.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73952"/>
            <a:ext cx="10972800" cy="10972"/>
          </a:xfrm>
          <a:prstGeom prst="rect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12648" y="6501384"/>
            <a:ext cx="987552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750">
                <a:solidFill>
                  <a:srgbClr val="5C6C76"/>
                </a:solidFill>
                <a:latin typeface="Aptos"/>
              </a:rPr>
              <a:t>Sources: CIPD (2026), Recruitment; CIPD (2025), Employer brand.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0" y="6483096"/>
            <a:ext cx="594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>
                <a:solidFill>
                  <a:srgbClr val="5C6C76"/>
                </a:solidFill>
              </a:rPr>
              <a:t>5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" y="1417320"/>
            <a:ext cx="347472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40080" y="1417320"/>
            <a:ext cx="73152" cy="1965960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41247" y="1563624"/>
            <a:ext cx="310896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0F2A44"/>
                </a:solidFill>
                <a:latin typeface="Aptos"/>
              </a:rPr>
              <a:t>Internal recruitment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1247" y="1984248"/>
            <a:ext cx="3090672" cy="1280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222D37"/>
                </a:solidFill>
                <a:latin typeface="Aptos"/>
              </a:rPr>
              <a:t>✓ Faster onboarding
✓ Retains organisational knowledge
✓ Supports career progression
✗ Smaller talent pool
✗ Risk of capability gaps remaining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370832" y="1417320"/>
            <a:ext cx="347472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370832" y="1417320"/>
            <a:ext cx="73152" cy="1965960"/>
          </a:xfrm>
          <a:prstGeom prst="rect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572000" y="1563624"/>
            <a:ext cx="310896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0F2A44"/>
                </a:solidFill>
                <a:latin typeface="Aptos"/>
              </a:rPr>
              <a:t>External recruitment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572000" y="1984248"/>
            <a:ext cx="3090672" cy="1280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222D37"/>
                </a:solidFill>
                <a:latin typeface="Aptos"/>
              </a:rPr>
              <a:t>✓ Access to scarce skills
✓ New ideas and experience
✓ Expands talent pool
✗ Higher cost/time
✗ Cultural-fit and retention risk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101583" y="1417320"/>
            <a:ext cx="347472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101583" y="1417320"/>
            <a:ext cx="73152" cy="1965960"/>
          </a:xfrm>
          <a:prstGeom prst="rect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302752" y="1563624"/>
            <a:ext cx="310896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0F2A44"/>
                </a:solidFill>
                <a:latin typeface="Aptos"/>
              </a:rPr>
              <a:t>Digital / social recruitment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302752" y="1984248"/>
            <a:ext cx="3090672" cy="1280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222D37"/>
                </a:solidFill>
                <a:latin typeface="Aptos"/>
              </a:rPr>
              <a:t>✓ Broad reach
✓ Targeted passive candidates
✓ Builds employer brand
✗ Algorithm/bias risk
✗ High application volume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31520" y="3886200"/>
            <a:ext cx="3657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900" b="1">
                <a:solidFill>
                  <a:srgbClr val="0F2A44"/>
                </a:solidFill>
                <a:latin typeface="Aptos"/>
              </a:rPr>
              <a:t>Best approach: blended sourcing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22960" y="4389120"/>
            <a:ext cx="5669280" cy="1325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50">
                <a:solidFill>
                  <a:srgbClr val="222D37"/>
                </a:solidFill>
                <a:latin typeface="Aptos"/>
              </a:defRPr>
            </a:pPr>
            <a:r>
              <a:t>• Prioritise internal mobility for promotable roles and succession pipelines.</a:t>
            </a:r>
          </a:p>
          <a:p>
            <a:pPr>
              <a:spcAft>
                <a:spcPts val="500"/>
              </a:spcAft>
              <a:defRPr sz="1250">
                <a:solidFill>
                  <a:srgbClr val="222D37"/>
                </a:solidFill>
                <a:latin typeface="Aptos"/>
              </a:defRPr>
            </a:pPr>
            <a:r>
              <a:t>• Use specialist external channels for scarce clinical/digital roles.</a:t>
            </a:r>
          </a:p>
          <a:p>
            <a:pPr>
              <a:spcAft>
                <a:spcPts val="500"/>
              </a:spcAft>
              <a:defRPr sz="1250">
                <a:solidFill>
                  <a:srgbClr val="222D37"/>
                </a:solidFill>
                <a:latin typeface="Aptos"/>
              </a:defRPr>
            </a:pPr>
            <a:r>
              <a:t>• Use LinkedIn/social campaigns to reach passive candidates and showcase EVP.</a:t>
            </a:r>
          </a:p>
          <a:p>
            <a:pPr>
              <a:spcAft>
                <a:spcPts val="500"/>
              </a:spcAft>
              <a:defRPr sz="1250">
                <a:solidFill>
                  <a:srgbClr val="222D37"/>
                </a:solidFill>
                <a:latin typeface="Aptos"/>
              </a:defRPr>
            </a:pPr>
            <a:r>
              <a:t>• Standardise selection criteria to improve consistency and reduce bias.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6903720" y="3931920"/>
            <a:ext cx="42976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ectangle 23"/>
          <p:cNvSpPr/>
          <p:nvPr/>
        </p:nvSpPr>
        <p:spPr>
          <a:xfrm>
            <a:off x="6903720" y="3931920"/>
            <a:ext cx="73152" cy="1600200"/>
          </a:xfrm>
          <a:prstGeom prst="rect">
            <a:avLst/>
          </a:prstGeom>
          <a:solidFill>
            <a:srgbClr val="BF4F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7104888" y="4078224"/>
            <a:ext cx="3931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0F2A44"/>
                </a:solidFill>
                <a:latin typeface="Aptos"/>
              </a:rPr>
              <a:t>Selection quality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7104888" y="4498848"/>
            <a:ext cx="3913632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20" b="0">
                <a:solidFill>
                  <a:srgbClr val="222D37"/>
                </a:solidFill>
                <a:latin typeface="Aptos"/>
              </a:rPr>
              <a:t>Structured interviews + work-sample tests + values/behavioural assessment + consistent scoring rubric.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0F2A44"/>
                </a:solidFill>
                <a:latin typeface="Aptos Display"/>
              </a:rPr>
              <a:t>5. Recruitment strategy: the HealthConnect talent funnel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2648" y="950976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50">
                <a:solidFill>
                  <a:srgbClr val="5C6C76"/>
                </a:solidFill>
                <a:latin typeface="Aptos"/>
              </a:rPr>
              <a:t>Create a consistent candidate journey from attraction to early retention.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73952"/>
            <a:ext cx="10972800" cy="10972"/>
          </a:xfrm>
          <a:prstGeom prst="rect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12648" y="6501384"/>
            <a:ext cx="987552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750">
                <a:solidFill>
                  <a:srgbClr val="5C6C76"/>
                </a:solidFill>
                <a:latin typeface="Aptos"/>
              </a:rPr>
              <a:t>Sources: CIPD (2026), Recruitment; CIPD (2025), Employer brand.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0" y="6483096"/>
            <a:ext cx="594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>
                <a:solidFill>
                  <a:srgbClr val="5C6C76"/>
                </a:solidFill>
              </a:rPr>
              <a:t>6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02920" y="1828800"/>
            <a:ext cx="1627632" cy="1508760"/>
          </a:xfrm>
          <a:prstGeom prst="roundRect">
            <a:avLst/>
          </a:prstGeom>
          <a:solidFill>
            <a:srgbClr val="E4F0F3"/>
          </a:solidFill>
          <a:ln>
            <a:solidFill>
              <a:srgbClr val="15848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594360" y="2029968"/>
            <a:ext cx="1444752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0F2A44"/>
                </a:solidFill>
                <a:latin typeface="Aptos"/>
              </a:rPr>
              <a:t>ATTRACT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94360" y="2487168"/>
            <a:ext cx="1444752" cy="6583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50" b="0">
                <a:solidFill>
                  <a:srgbClr val="222D37"/>
                </a:solidFill>
                <a:latin typeface="Aptos"/>
              </a:rPr>
              <a:t>EVP
flexibility
purpose</a:t>
            </a:r>
          </a:p>
        </p:txBody>
      </p:sp>
      <p:sp>
        <p:nvSpPr>
          <p:cNvPr id="12" name="Chevron 11"/>
          <p:cNvSpPr/>
          <p:nvPr/>
        </p:nvSpPr>
        <p:spPr>
          <a:xfrm>
            <a:off x="2176272" y="2450592"/>
            <a:ext cx="256032" cy="228600"/>
          </a:xfrm>
          <a:prstGeom prst="chevron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2404872" y="1828800"/>
            <a:ext cx="1627632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44B1B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2496312" y="2029968"/>
            <a:ext cx="1444752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0F2A44"/>
                </a:solidFill>
                <a:latin typeface="Aptos"/>
              </a:rPr>
              <a:t>SOURCE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496312" y="2487168"/>
            <a:ext cx="1444752" cy="6583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50" b="0">
                <a:solidFill>
                  <a:srgbClr val="222D37"/>
                </a:solidFill>
                <a:latin typeface="Aptos"/>
              </a:rPr>
              <a:t>Internal
specialists
social</a:t>
            </a:r>
          </a:p>
        </p:txBody>
      </p:sp>
      <p:sp>
        <p:nvSpPr>
          <p:cNvPr id="16" name="Chevron 15"/>
          <p:cNvSpPr/>
          <p:nvPr/>
        </p:nvSpPr>
        <p:spPr>
          <a:xfrm>
            <a:off x="4078224" y="2450592"/>
            <a:ext cx="256032" cy="228600"/>
          </a:xfrm>
          <a:prstGeom prst="chevron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4306824" y="1828800"/>
            <a:ext cx="1627632" cy="1508760"/>
          </a:xfrm>
          <a:prstGeom prst="roundRect">
            <a:avLst/>
          </a:prstGeom>
          <a:solidFill>
            <a:srgbClr val="E4F0F3"/>
          </a:solidFill>
          <a:ln>
            <a:solidFill>
              <a:srgbClr val="15848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4398264" y="2029968"/>
            <a:ext cx="1444752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0F2A44"/>
                </a:solidFill>
                <a:latin typeface="Aptos"/>
              </a:rPr>
              <a:t>SELECT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398264" y="2487168"/>
            <a:ext cx="1444752" cy="6583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50" b="0">
                <a:solidFill>
                  <a:srgbClr val="222D37"/>
                </a:solidFill>
                <a:latin typeface="Aptos"/>
              </a:rPr>
              <a:t>Structured
interview
work sample</a:t>
            </a:r>
          </a:p>
        </p:txBody>
      </p:sp>
      <p:sp>
        <p:nvSpPr>
          <p:cNvPr id="20" name="Chevron 19"/>
          <p:cNvSpPr/>
          <p:nvPr/>
        </p:nvSpPr>
        <p:spPr>
          <a:xfrm>
            <a:off x="5980176" y="2450592"/>
            <a:ext cx="256032" cy="228600"/>
          </a:xfrm>
          <a:prstGeom prst="chevron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ounded Rectangle 20"/>
          <p:cNvSpPr/>
          <p:nvPr/>
        </p:nvSpPr>
        <p:spPr>
          <a:xfrm>
            <a:off x="6208776" y="1828800"/>
            <a:ext cx="1627632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44B1B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300216" y="2029968"/>
            <a:ext cx="1444752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0F2A44"/>
                </a:solidFill>
                <a:latin typeface="Aptos"/>
              </a:rPr>
              <a:t>OFFER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300216" y="2487168"/>
            <a:ext cx="1444752" cy="6583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50" b="0">
                <a:solidFill>
                  <a:srgbClr val="222D37"/>
                </a:solidFill>
                <a:latin typeface="Aptos"/>
              </a:rPr>
              <a:t>Fair pay
benefits
career</a:t>
            </a:r>
          </a:p>
        </p:txBody>
      </p:sp>
      <p:sp>
        <p:nvSpPr>
          <p:cNvPr id="24" name="Chevron 23"/>
          <p:cNvSpPr/>
          <p:nvPr/>
        </p:nvSpPr>
        <p:spPr>
          <a:xfrm>
            <a:off x="7882128" y="2450592"/>
            <a:ext cx="256032" cy="228600"/>
          </a:xfrm>
          <a:prstGeom prst="chevron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ounded Rectangle 24"/>
          <p:cNvSpPr/>
          <p:nvPr/>
        </p:nvSpPr>
        <p:spPr>
          <a:xfrm>
            <a:off x="8110728" y="1828800"/>
            <a:ext cx="1627632" cy="1508760"/>
          </a:xfrm>
          <a:prstGeom prst="roundRect">
            <a:avLst/>
          </a:prstGeom>
          <a:solidFill>
            <a:srgbClr val="E4F0F3"/>
          </a:solidFill>
          <a:ln>
            <a:solidFill>
              <a:srgbClr val="15848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8202168" y="2029968"/>
            <a:ext cx="1444752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0F2A44"/>
                </a:solidFill>
                <a:latin typeface="Aptos"/>
              </a:rPr>
              <a:t>ONBOARD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202168" y="2487168"/>
            <a:ext cx="1444752" cy="6583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50" b="0">
                <a:solidFill>
                  <a:srgbClr val="222D37"/>
                </a:solidFill>
                <a:latin typeface="Aptos"/>
              </a:rPr>
              <a:t>90-day
support
buddy</a:t>
            </a:r>
          </a:p>
        </p:txBody>
      </p:sp>
      <p:sp>
        <p:nvSpPr>
          <p:cNvPr id="28" name="Chevron 27"/>
          <p:cNvSpPr/>
          <p:nvPr/>
        </p:nvSpPr>
        <p:spPr>
          <a:xfrm>
            <a:off x="9784080" y="2450592"/>
            <a:ext cx="256032" cy="228600"/>
          </a:xfrm>
          <a:prstGeom prst="chevron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012680" y="1828800"/>
            <a:ext cx="1627632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44B1B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10104120" y="2029968"/>
            <a:ext cx="1444752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0F2A44"/>
                </a:solidFill>
                <a:latin typeface="Aptos"/>
              </a:rPr>
              <a:t>RETAIN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0104120" y="2487168"/>
            <a:ext cx="1444752" cy="6583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50" b="0">
                <a:solidFill>
                  <a:srgbClr val="222D37"/>
                </a:solidFill>
                <a:latin typeface="Aptos"/>
              </a:rPr>
              <a:t>Growth
recognition
wellbeing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685800" y="3977639"/>
            <a:ext cx="3337560" cy="123444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ectangle 32"/>
          <p:cNvSpPr/>
          <p:nvPr/>
        </p:nvSpPr>
        <p:spPr>
          <a:xfrm>
            <a:off x="685800" y="3977639"/>
            <a:ext cx="73152" cy="1234440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886968" y="4123944"/>
            <a:ext cx="29718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0F2A44"/>
                </a:solidFill>
                <a:latin typeface="Aptos"/>
              </a:rPr>
              <a:t>Employee value proposition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886968" y="4544568"/>
            <a:ext cx="2953512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222D37"/>
                </a:solidFill>
                <a:latin typeface="Aptos"/>
              </a:rPr>
              <a:t>Mission + flexibility + learning + career mobility + supportive leadership.</a:t>
            </a:r>
          </a:p>
        </p:txBody>
      </p:sp>
      <p:sp>
        <p:nvSpPr>
          <p:cNvPr id="36" name="Rounded Rectangle 35"/>
          <p:cNvSpPr/>
          <p:nvPr/>
        </p:nvSpPr>
        <p:spPr>
          <a:xfrm>
            <a:off x="4434840" y="3977639"/>
            <a:ext cx="3337560" cy="123444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ectangle 36"/>
          <p:cNvSpPr/>
          <p:nvPr/>
        </p:nvSpPr>
        <p:spPr>
          <a:xfrm>
            <a:off x="4434840" y="3977639"/>
            <a:ext cx="73152" cy="1234440"/>
          </a:xfrm>
          <a:prstGeom prst="rect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/>
          <p:cNvSpPr txBox="1"/>
          <p:nvPr/>
        </p:nvSpPr>
        <p:spPr>
          <a:xfrm>
            <a:off x="4636007" y="4123944"/>
            <a:ext cx="29718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0F2A44"/>
                </a:solidFill>
                <a:latin typeface="Aptos"/>
              </a:rPr>
              <a:t>Selection governance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4636007" y="4544568"/>
            <a:ext cx="2953512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222D37"/>
                </a:solidFill>
                <a:latin typeface="Aptos"/>
              </a:rPr>
              <a:t>Competency framework; structured scoring; diverse panels; documented decisions.</a:t>
            </a:r>
          </a:p>
        </p:txBody>
      </p:sp>
      <p:sp>
        <p:nvSpPr>
          <p:cNvPr id="40" name="Rounded Rectangle 39"/>
          <p:cNvSpPr/>
          <p:nvPr/>
        </p:nvSpPr>
        <p:spPr>
          <a:xfrm>
            <a:off x="8183879" y="3977639"/>
            <a:ext cx="3337560" cy="123444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Rectangle 40"/>
          <p:cNvSpPr/>
          <p:nvPr/>
        </p:nvSpPr>
        <p:spPr>
          <a:xfrm>
            <a:off x="8183879" y="3977639"/>
            <a:ext cx="73152" cy="1234440"/>
          </a:xfrm>
          <a:prstGeom prst="rect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8385048" y="4123944"/>
            <a:ext cx="29718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0F2A44"/>
                </a:solidFill>
                <a:latin typeface="Aptos"/>
              </a:rPr>
              <a:t>90-day retention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8385048" y="4544568"/>
            <a:ext cx="2953512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222D37"/>
                </a:solidFill>
                <a:latin typeface="Aptos"/>
              </a:rPr>
              <a:t>Role clarity, manager check-ins, buddy, wellbeing support and early development plan.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731520" y="5650992"/>
            <a:ext cx="1060704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0F2A44"/>
                </a:solidFill>
                <a:latin typeface="Aptos"/>
              </a:rPr>
              <a:t>Board KPI set: time-to-fill | quality-of-hire | offer acceptance | 90-day retention | candidate experience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0F2A44"/>
                </a:solidFill>
                <a:latin typeface="Aptos Display"/>
              </a:rPr>
              <a:t>6. Learning, development &amp; talent management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2648" y="950976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50">
                <a:solidFill>
                  <a:srgbClr val="5C6C76"/>
                </a:solidFill>
                <a:latin typeface="Aptos"/>
              </a:rPr>
              <a:t>Build scarce capability internally while creating visible career pathways.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73952"/>
            <a:ext cx="10972800" cy="10972"/>
          </a:xfrm>
          <a:prstGeom prst="rect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12648" y="6501384"/>
            <a:ext cx="987552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750">
                <a:solidFill>
                  <a:srgbClr val="5C6C76"/>
                </a:solidFill>
                <a:latin typeface="Aptos"/>
              </a:rPr>
              <a:t>Sources: CIPD (2025), Talent management; CIPD (2025), Learning &amp; development.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0" y="6483096"/>
            <a:ext cx="594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>
                <a:solidFill>
                  <a:srgbClr val="5C6C76"/>
                </a:solidFill>
              </a:rPr>
              <a:t>7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5800" y="1325880"/>
            <a:ext cx="31089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1">
                <a:solidFill>
                  <a:srgbClr val="0F2A44"/>
                </a:solidFill>
                <a:latin typeface="Aptos"/>
              </a:rPr>
              <a:t>70–20–10 learning mix</a:t>
            </a:r>
          </a:p>
        </p:txBody>
      </p:sp>
      <p:sp>
        <p:nvSpPr>
          <p:cNvPr id="10" name="Oval 9"/>
          <p:cNvSpPr/>
          <p:nvPr/>
        </p:nvSpPr>
        <p:spPr>
          <a:xfrm>
            <a:off x="685800" y="1828800"/>
            <a:ext cx="914400" cy="914400"/>
          </a:xfrm>
          <a:prstGeom prst="ellipse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85800" y="1856231"/>
            <a:ext cx="914400" cy="8869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700" b="1">
                <a:solidFill>
                  <a:srgbClr val="FFFFFF"/>
                </a:solidFill>
              </a:rPr>
              <a:t>70%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02920" y="2926080"/>
            <a:ext cx="12801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50" b="1">
                <a:solidFill>
                  <a:srgbClr val="0F2A44"/>
                </a:solidFill>
                <a:latin typeface="Aptos"/>
              </a:rPr>
              <a:t>Experience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65760" y="3310128"/>
            <a:ext cx="155448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00" b="0">
                <a:solidFill>
                  <a:srgbClr val="222D37"/>
                </a:solidFill>
                <a:latin typeface="Aptos"/>
              </a:rPr>
              <a:t>Projects • rotations
stretch assignments</a:t>
            </a:r>
          </a:p>
        </p:txBody>
      </p:sp>
      <p:sp>
        <p:nvSpPr>
          <p:cNvPr id="14" name="Oval 13"/>
          <p:cNvSpPr/>
          <p:nvPr/>
        </p:nvSpPr>
        <p:spPr>
          <a:xfrm>
            <a:off x="2011680" y="1828800"/>
            <a:ext cx="914400" cy="914400"/>
          </a:xfrm>
          <a:prstGeom prst="ellipse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2011680" y="1856231"/>
            <a:ext cx="914400" cy="8869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700" b="1">
                <a:solidFill>
                  <a:srgbClr val="FFFFFF"/>
                </a:solidFill>
              </a:rPr>
              <a:t>20%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828800" y="2926080"/>
            <a:ext cx="12801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50" b="1">
                <a:solidFill>
                  <a:srgbClr val="0F2A44"/>
                </a:solidFill>
                <a:latin typeface="Aptos"/>
              </a:rPr>
              <a:t>Social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691640" y="3310128"/>
            <a:ext cx="155448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00" b="0">
                <a:solidFill>
                  <a:srgbClr val="222D37"/>
                </a:solidFill>
                <a:latin typeface="Aptos"/>
              </a:rPr>
              <a:t>Coaching • mentoring
communities of practice</a:t>
            </a:r>
          </a:p>
        </p:txBody>
      </p:sp>
      <p:sp>
        <p:nvSpPr>
          <p:cNvPr id="18" name="Oval 17"/>
          <p:cNvSpPr/>
          <p:nvPr/>
        </p:nvSpPr>
        <p:spPr>
          <a:xfrm>
            <a:off x="3337560" y="1828800"/>
            <a:ext cx="914400" cy="914400"/>
          </a:xfrm>
          <a:prstGeom prst="ellipse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3337560" y="1856231"/>
            <a:ext cx="914400" cy="8869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700" b="1">
                <a:solidFill>
                  <a:srgbClr val="FFFFFF"/>
                </a:solidFill>
              </a:rPr>
              <a:t>10%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154679" y="2926080"/>
            <a:ext cx="12801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50" b="1">
                <a:solidFill>
                  <a:srgbClr val="0F2A44"/>
                </a:solidFill>
                <a:latin typeface="Aptos"/>
              </a:rPr>
              <a:t>Formal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017520" y="3310128"/>
            <a:ext cx="155448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00" b="0">
                <a:solidFill>
                  <a:srgbClr val="222D37"/>
                </a:solidFill>
                <a:latin typeface="Aptos"/>
              </a:rPr>
              <a:t>Courses • certifications
technical training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4892040" y="1371600"/>
            <a:ext cx="6263640" cy="91440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4892040" y="1371600"/>
            <a:ext cx="73152" cy="914400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5093207" y="1517904"/>
            <a:ext cx="5897879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0F2A44"/>
                </a:solidFill>
                <a:latin typeface="Aptos"/>
              </a:rPr>
              <a:t>Talent loop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093207" y="1938528"/>
            <a:ext cx="5879592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50" b="0">
                <a:solidFill>
                  <a:srgbClr val="222D37"/>
                </a:solidFill>
                <a:latin typeface="Aptos"/>
              </a:rPr>
              <a:t>Identify → develop → deploy → engage → retain → succession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4892040" y="2514600"/>
            <a:ext cx="297180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ectangle 26"/>
          <p:cNvSpPr/>
          <p:nvPr/>
        </p:nvSpPr>
        <p:spPr>
          <a:xfrm>
            <a:off x="4892040" y="2514600"/>
            <a:ext cx="73152" cy="1325880"/>
          </a:xfrm>
          <a:prstGeom prst="rect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5093207" y="2660904"/>
            <a:ext cx="26060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0F2A44"/>
                </a:solidFill>
                <a:latin typeface="Aptos"/>
              </a:rPr>
              <a:t>Digital academy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093207" y="3081528"/>
            <a:ext cx="2587752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80" b="0">
                <a:solidFill>
                  <a:srgbClr val="222D37"/>
                </a:solidFill>
                <a:latin typeface="Aptos"/>
              </a:rPr>
              <a:t>AI/data literacy, digital clinical tools, cybersecurity and change capability.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8183879" y="2514600"/>
            <a:ext cx="297180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ectangle 30"/>
          <p:cNvSpPr/>
          <p:nvPr/>
        </p:nvSpPr>
        <p:spPr>
          <a:xfrm>
            <a:off x="8183879" y="2514600"/>
            <a:ext cx="73152" cy="1325880"/>
          </a:xfrm>
          <a:prstGeom prst="rect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8385048" y="2660904"/>
            <a:ext cx="26060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0F2A44"/>
                </a:solidFill>
                <a:latin typeface="Aptos"/>
              </a:rPr>
              <a:t>Career pathways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385048" y="3081528"/>
            <a:ext cx="2587752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80" b="0">
                <a:solidFill>
                  <a:srgbClr val="222D37"/>
                </a:solidFill>
                <a:latin typeface="Aptos"/>
              </a:rPr>
              <a:t>Clinical • digital • product • people leadership tracks with transparent criteria.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4892040" y="4114800"/>
            <a:ext cx="297180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ectangle 34"/>
          <p:cNvSpPr/>
          <p:nvPr/>
        </p:nvSpPr>
        <p:spPr>
          <a:xfrm>
            <a:off x="4892040" y="4114800"/>
            <a:ext cx="73152" cy="1325880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5093207" y="4261104"/>
            <a:ext cx="26060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0F2A44"/>
                </a:solidFill>
                <a:latin typeface="Aptos"/>
              </a:rPr>
              <a:t>Leadership pipeline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5093207" y="4681728"/>
            <a:ext cx="2587752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80" b="0">
                <a:solidFill>
                  <a:srgbClr val="222D37"/>
                </a:solidFill>
                <a:latin typeface="Aptos"/>
              </a:rPr>
              <a:t>Coaching, inclusive leadership, multidisciplinary decision-making and succession planning.</a:t>
            </a:r>
          </a:p>
        </p:txBody>
      </p:sp>
      <p:sp>
        <p:nvSpPr>
          <p:cNvPr id="38" name="Rounded Rectangle 37"/>
          <p:cNvSpPr/>
          <p:nvPr/>
        </p:nvSpPr>
        <p:spPr>
          <a:xfrm>
            <a:off x="8183879" y="4114800"/>
            <a:ext cx="297180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Rectangle 38"/>
          <p:cNvSpPr/>
          <p:nvPr/>
        </p:nvSpPr>
        <p:spPr>
          <a:xfrm>
            <a:off x="8183879" y="4114800"/>
            <a:ext cx="73152" cy="1325880"/>
          </a:xfrm>
          <a:prstGeom prst="rect">
            <a:avLst/>
          </a:prstGeom>
          <a:solidFill>
            <a:srgbClr val="BF4F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8385048" y="4261104"/>
            <a:ext cx="26060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0F2A44"/>
                </a:solidFill>
                <a:latin typeface="Aptos"/>
              </a:rPr>
              <a:t>Evaluation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8385048" y="4681728"/>
            <a:ext cx="2587752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80" b="0">
                <a:solidFill>
                  <a:srgbClr val="222D37"/>
                </a:solidFill>
                <a:latin typeface="Aptos"/>
              </a:rPr>
              <a:t>Pre/post skills assessment; internal mobility; time-to-competence; retention of critical talent.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0F2A44"/>
                </a:solidFill>
                <a:latin typeface="Aptos Display"/>
              </a:rPr>
              <a:t>7. Motivation, reward &amp; retention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2648" y="950976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50">
                <a:solidFill>
                  <a:srgbClr val="5C6C76"/>
                </a:solidFill>
                <a:latin typeface="Aptos"/>
              </a:rPr>
              <a:t>Retention requires more than salary: combine hygiene factors with intrinsic motivation.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73952"/>
            <a:ext cx="10972800" cy="10972"/>
          </a:xfrm>
          <a:prstGeom prst="rect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12648" y="6501384"/>
            <a:ext cx="987552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750">
                <a:solidFill>
                  <a:srgbClr val="5C6C76"/>
                </a:solidFill>
                <a:latin typeface="Aptos"/>
              </a:rPr>
              <a:t>Sources: Herzberg, Mausner and Snyderman (1959); Deci and Ryan (2000); CIPD (2026), Turnover &amp; retention.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0" y="6483096"/>
            <a:ext cx="594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>
                <a:solidFill>
                  <a:srgbClr val="5C6C76"/>
                </a:solidFill>
              </a:rPr>
              <a:t>8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" y="1371600"/>
            <a:ext cx="347472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40080" y="1371600"/>
            <a:ext cx="73152" cy="1874519"/>
          </a:xfrm>
          <a:prstGeom prst="rect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41247" y="1517904"/>
            <a:ext cx="310896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0F2A44"/>
                </a:solidFill>
                <a:latin typeface="Aptos"/>
              </a:rPr>
              <a:t>Herzberg: hygiene factors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1247" y="1938528"/>
            <a:ext cx="3090672" cy="118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80" b="0">
                <a:solidFill>
                  <a:srgbClr val="222D37"/>
                </a:solidFill>
                <a:latin typeface="Aptos"/>
              </a:rPr>
              <a:t>Pay fairness • working conditions • policies • manager quality • job security
Reduce dissatisfaction; do not assume they create lasting motivation.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370832" y="1371600"/>
            <a:ext cx="347472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370832" y="1371600"/>
            <a:ext cx="73152" cy="1874519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572000" y="1517904"/>
            <a:ext cx="310896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0F2A44"/>
                </a:solidFill>
                <a:latin typeface="Aptos"/>
              </a:rPr>
              <a:t>Herzberg: motivators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572000" y="1938528"/>
            <a:ext cx="3090672" cy="118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80" b="0">
                <a:solidFill>
                  <a:srgbClr val="222D37"/>
                </a:solidFill>
                <a:latin typeface="Aptos"/>
              </a:rPr>
              <a:t>Achievement • recognition • responsibility • growth • meaningful work
Design jobs that create intrinsic satisfaction.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101583" y="1371600"/>
            <a:ext cx="347472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101583" y="1371600"/>
            <a:ext cx="73152" cy="1874519"/>
          </a:xfrm>
          <a:prstGeom prst="rect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302752" y="1517904"/>
            <a:ext cx="310896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0F2A44"/>
                </a:solidFill>
                <a:latin typeface="Aptos"/>
              </a:rPr>
              <a:t>Self-Determination Theory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302752" y="1938528"/>
            <a:ext cx="3090672" cy="118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80" b="0">
                <a:solidFill>
                  <a:srgbClr val="222D37"/>
                </a:solidFill>
                <a:latin typeface="Aptos"/>
              </a:rPr>
              <a:t>Support autonomy, competence and relatedness through choice, learning, feedback and team belonging.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31520" y="3749039"/>
            <a:ext cx="32004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1">
                <a:solidFill>
                  <a:srgbClr val="0F2A44"/>
                </a:solidFill>
                <a:latin typeface="Aptos"/>
              </a:rPr>
              <a:t>Recommended total-reward package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22960" y="4251960"/>
            <a:ext cx="6583680" cy="1600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180">
                <a:solidFill>
                  <a:srgbClr val="222D37"/>
                </a:solidFill>
                <a:latin typeface="Aptos"/>
              </a:defRPr>
            </a:pPr>
            <a:r>
              <a:t>• Market-informed base pay for scarce roles</a:t>
            </a:r>
          </a:p>
          <a:p>
            <a:pPr>
              <a:spcAft>
                <a:spcPts val="500"/>
              </a:spcAft>
              <a:defRPr sz="1180">
                <a:solidFill>
                  <a:srgbClr val="222D37"/>
                </a:solidFill>
                <a:latin typeface="Aptos"/>
              </a:defRPr>
            </a:pPr>
            <a:r>
              <a:t>• Recognition programme linked to patient/service impact</a:t>
            </a:r>
          </a:p>
          <a:p>
            <a:pPr>
              <a:spcAft>
                <a:spcPts val="500"/>
              </a:spcAft>
              <a:defRPr sz="1180">
                <a:solidFill>
                  <a:srgbClr val="222D37"/>
                </a:solidFill>
                <a:latin typeface="Aptos"/>
              </a:defRPr>
            </a:pPr>
            <a:r>
              <a:t>• Flexible/hybrid working where role permits</a:t>
            </a:r>
          </a:p>
          <a:p>
            <a:pPr>
              <a:spcAft>
                <a:spcPts val="500"/>
              </a:spcAft>
              <a:defRPr sz="1180">
                <a:solidFill>
                  <a:srgbClr val="222D37"/>
                </a:solidFill>
                <a:latin typeface="Aptos"/>
              </a:defRPr>
            </a:pPr>
            <a:r>
              <a:t>• Learning budget + funded professional certifications</a:t>
            </a:r>
          </a:p>
          <a:p>
            <a:pPr>
              <a:spcAft>
                <a:spcPts val="500"/>
              </a:spcAft>
              <a:defRPr sz="1180">
                <a:solidFill>
                  <a:srgbClr val="222D37"/>
                </a:solidFill>
                <a:latin typeface="Aptos"/>
              </a:defRPr>
            </a:pPr>
            <a:r>
              <a:t>• Clear promotion and internal-mobility pathways</a:t>
            </a:r>
          </a:p>
          <a:p>
            <a:pPr>
              <a:spcAft>
                <a:spcPts val="500"/>
              </a:spcAft>
              <a:defRPr sz="1180">
                <a:solidFill>
                  <a:srgbClr val="222D37"/>
                </a:solidFill>
                <a:latin typeface="Aptos"/>
              </a:defRPr>
            </a:pPr>
            <a:r>
              <a:t>• Wellbeing support and manageable workload design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7818120" y="3886200"/>
            <a:ext cx="370332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ectangle 23"/>
          <p:cNvSpPr/>
          <p:nvPr/>
        </p:nvSpPr>
        <p:spPr>
          <a:xfrm>
            <a:off x="7818120" y="3886200"/>
            <a:ext cx="73152" cy="1508760"/>
          </a:xfrm>
          <a:prstGeom prst="rect">
            <a:avLst/>
          </a:prstGeom>
          <a:solidFill>
            <a:srgbClr val="BF4F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019288" y="4032504"/>
            <a:ext cx="333756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0F2A44"/>
                </a:solidFill>
                <a:latin typeface="Aptos"/>
              </a:rPr>
              <a:t>Retention dashboard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8019288" y="4453128"/>
            <a:ext cx="3319272" cy="822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222D37"/>
                </a:solidFill>
                <a:latin typeface="Aptos"/>
              </a:rPr>
              <a:t>Voluntary turnover • regrettable turnover • absence • engagement • internal mobility • exit themes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77240" y="5806440"/>
            <a:ext cx="104241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50" b="1">
                <a:solidFill>
                  <a:srgbClr val="0F2A44"/>
                </a:solidFill>
                <a:latin typeface="Aptos"/>
              </a:rPr>
              <a:t>Critical recommendation: use reward to reinforce desired behaviours, not as the sole solution to burnout or disengagement.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0F2A44"/>
                </a:solidFill>
                <a:latin typeface="Aptos Display"/>
              </a:rPr>
              <a:t>9. Leadership, wellbeing &amp; multidisciplinary teams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2648" y="950976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50">
                <a:solidFill>
                  <a:srgbClr val="5C6C76"/>
                </a:solidFill>
                <a:latin typeface="Aptos"/>
              </a:rPr>
              <a:t>Leadership capability is a retention intervention and a performance enabler.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73952"/>
            <a:ext cx="10972800" cy="10972"/>
          </a:xfrm>
          <a:prstGeom prst="rect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12648" y="6501384"/>
            <a:ext cx="987552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750">
                <a:solidFill>
                  <a:srgbClr val="5C6C76"/>
                </a:solidFill>
                <a:latin typeface="Aptos"/>
              </a:rPr>
              <a:t>Sources: CIPD (2025), Management development; CIPD (2026), Health and wellbeing at work.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0" y="6483096"/>
            <a:ext cx="594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>
                <a:solidFill>
                  <a:srgbClr val="5C6C76"/>
                </a:solidFill>
              </a:rPr>
              <a:t>10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" y="1371600"/>
            <a:ext cx="33832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40080" y="1371600"/>
            <a:ext cx="73152" cy="1600200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41247" y="1517904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1">
                <a:solidFill>
                  <a:srgbClr val="0F2A44"/>
                </a:solidFill>
                <a:latin typeface="Aptos"/>
              </a:rPr>
              <a:t>Leadership style: situational + coaching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1247" y="1938528"/>
            <a:ext cx="2999232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80" b="0">
                <a:solidFill>
                  <a:srgbClr val="222D37"/>
                </a:solidFill>
                <a:latin typeface="Aptos"/>
              </a:rPr>
              <a:t>Adapt leadership to employee capability and task complexity; use coaching rather than command-and-control for knowledge workers.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407408" y="1371600"/>
            <a:ext cx="33832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407408" y="1371600"/>
            <a:ext cx="73152" cy="1600200"/>
          </a:xfrm>
          <a:prstGeom prst="rect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608576" y="1517904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1">
                <a:solidFill>
                  <a:srgbClr val="0F2A44"/>
                </a:solidFill>
                <a:latin typeface="Aptos"/>
              </a:rPr>
              <a:t>Multidisciplinary team design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08576" y="1938528"/>
            <a:ext cx="2999232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80" b="0">
                <a:solidFill>
                  <a:srgbClr val="222D37"/>
                </a:solidFill>
                <a:latin typeface="Aptos"/>
              </a:rPr>
              <a:t>Clarify roles, decision rights and escalation routes across clinicians, engineers, product, data and operations.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174736" y="1371600"/>
            <a:ext cx="33832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174736" y="1371600"/>
            <a:ext cx="73152" cy="1600200"/>
          </a:xfrm>
          <a:prstGeom prst="rect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375904" y="1517904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1">
                <a:solidFill>
                  <a:srgbClr val="0F2A44"/>
                </a:solidFill>
                <a:latin typeface="Aptos"/>
              </a:rPr>
              <a:t>Wellbeing by design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375904" y="1938528"/>
            <a:ext cx="2999232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80" b="0">
                <a:solidFill>
                  <a:srgbClr val="222D37"/>
                </a:solidFill>
                <a:latin typeface="Aptos"/>
              </a:rPr>
              <a:t>Monitor workload, staffing and absence; train managers to recognise burnout; offer flexible work and early support.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31520" y="3520440"/>
            <a:ext cx="38404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1">
                <a:solidFill>
                  <a:srgbClr val="0F2A44"/>
                </a:solidFill>
                <a:latin typeface="Aptos"/>
              </a:rPr>
              <a:t>Wellbeing hierarchy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822960" y="3977639"/>
            <a:ext cx="3657600" cy="438912"/>
          </a:xfrm>
          <a:prstGeom prst="roundRect">
            <a:avLst/>
          </a:prstGeom>
          <a:solidFill>
            <a:srgbClr val="0F2A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896112" y="4050791"/>
            <a:ext cx="3511296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969" b="1">
                <a:solidFill>
                  <a:srgbClr val="FFFFFF"/>
                </a:solidFill>
                <a:latin typeface="Aptos"/>
              </a:rPr>
              <a:t>1  Work design — Capacity, staffing, workload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1188719" y="4544568"/>
            <a:ext cx="2926080" cy="438912"/>
          </a:xfrm>
          <a:prstGeom prst="round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1261872" y="4617720"/>
            <a:ext cx="2779776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969" b="1">
                <a:solidFill>
                  <a:srgbClr val="FFFFFF"/>
                </a:solidFill>
                <a:latin typeface="Aptos"/>
              </a:rPr>
              <a:t>2  Manager support — Check-ins, psychological safety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1554480" y="5111496"/>
            <a:ext cx="2194560" cy="438912"/>
          </a:xfrm>
          <a:prstGeom prst="roundRect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1627632" y="5184648"/>
            <a:ext cx="2048255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969" b="1">
                <a:solidFill>
                  <a:srgbClr val="FFFFFF"/>
                </a:solidFill>
                <a:latin typeface="Aptos"/>
              </a:rPr>
              <a:t>3  Individual support — EAP, occupational health, flexibility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5486400" y="3657600"/>
            <a:ext cx="5806440" cy="173736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ectangle 28"/>
          <p:cNvSpPr/>
          <p:nvPr/>
        </p:nvSpPr>
        <p:spPr>
          <a:xfrm>
            <a:off x="5486400" y="3657600"/>
            <a:ext cx="73152" cy="1737360"/>
          </a:xfrm>
          <a:prstGeom prst="rect">
            <a:avLst/>
          </a:prstGeom>
          <a:solidFill>
            <a:srgbClr val="BF4F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5687568" y="3803904"/>
            <a:ext cx="5440679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0F2A44"/>
                </a:solidFill>
                <a:latin typeface="Aptos"/>
              </a:rPr>
              <a:t>90-day leadership action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687568" y="4224528"/>
            <a:ext cx="5422392" cy="1051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70" b="0">
                <a:solidFill>
                  <a:srgbClr val="222D37"/>
                </a:solidFill>
                <a:latin typeface="Aptos"/>
              </a:rPr>
              <a:t>1. Manager capability diagnostic
2. Coaching and inclusive-leadership programme
3. Team charters for multidisciplinary teams
4. Quarterly wellbeing/workload review
5. Succession plan for critical leadership roles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0F2A44"/>
                </a:solidFill>
                <a:latin typeface="Aptos Display"/>
              </a:rPr>
              <a:t>10. Board recommendations &amp; expected impact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2648" y="950976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50">
                <a:solidFill>
                  <a:srgbClr val="5C6C76"/>
                </a:solidFill>
                <a:latin typeface="Aptos"/>
              </a:rPr>
              <a:t>An integrated 12-month people plan connects workforce capability to growth.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73952"/>
            <a:ext cx="10972800" cy="10972"/>
          </a:xfrm>
          <a:prstGeom prst="rect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12648" y="6501384"/>
            <a:ext cx="987552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750">
                <a:solidFill>
                  <a:srgbClr val="5C6C76"/>
                </a:solidFill>
                <a:latin typeface="Aptos"/>
              </a:rPr>
              <a:t>Evidence base: CIPD (2025–2026); Becker and Huselid (2006); Guest (1997).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0" y="6483096"/>
            <a:ext cx="594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>
                <a:solidFill>
                  <a:srgbClr val="5C6C76"/>
                </a:solidFill>
              </a:rPr>
              <a:t>11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02920" y="1371600"/>
            <a:ext cx="2560320" cy="214884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502920" y="1371600"/>
            <a:ext cx="73152" cy="2148840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04088" y="1517904"/>
            <a:ext cx="219456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50" b="1">
                <a:solidFill>
                  <a:srgbClr val="0F2A44"/>
                </a:solidFill>
                <a:latin typeface="Aptos"/>
              </a:rPr>
              <a:t>0–90 DAYS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4088" y="1938528"/>
            <a:ext cx="2176272" cy="1463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50" b="0">
                <a:solidFill>
                  <a:srgbClr val="222D37"/>
                </a:solidFill>
                <a:latin typeface="Aptos"/>
              </a:rPr>
              <a:t>Skills audit
Turnover analysis
EVP refresh
Manager baseline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67512" y="3246120"/>
            <a:ext cx="22402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300" b="1">
                <a:solidFill>
                  <a:srgbClr val="0F2A44"/>
                </a:solidFill>
                <a:latin typeface="Aptos"/>
              </a:rPr>
              <a:t>Diagnose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3383280" y="1371600"/>
            <a:ext cx="2560320" cy="214884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3383280" y="1371600"/>
            <a:ext cx="73152" cy="2148840"/>
          </a:xfrm>
          <a:prstGeom prst="rect">
            <a:avLst/>
          </a:prstGeom>
          <a:solidFill>
            <a:srgbClr val="44B1B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3584448" y="1517904"/>
            <a:ext cx="219456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50" b="1">
                <a:solidFill>
                  <a:srgbClr val="0F2A44"/>
                </a:solidFill>
                <a:latin typeface="Aptos"/>
              </a:rPr>
              <a:t>3–6 MONTHS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584448" y="1938528"/>
            <a:ext cx="2176272" cy="1463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50" b="0">
                <a:solidFill>
                  <a:srgbClr val="222D37"/>
                </a:solidFill>
                <a:latin typeface="Aptos"/>
              </a:rPr>
              <a:t>Digital academy
Recruitment funnel
Career pathways
Structured selection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547872" y="3246120"/>
            <a:ext cx="22402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300" b="1">
                <a:solidFill>
                  <a:srgbClr val="0F2A44"/>
                </a:solidFill>
                <a:latin typeface="Aptos"/>
              </a:rPr>
              <a:t>Build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263640" y="1371600"/>
            <a:ext cx="2560320" cy="214884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6263640" y="1371600"/>
            <a:ext cx="73152" cy="2148840"/>
          </a:xfrm>
          <a:prstGeom prst="rect">
            <a:avLst/>
          </a:prstGeom>
          <a:solidFill>
            <a:srgbClr val="DEA93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464807" y="1517904"/>
            <a:ext cx="219456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50" b="1">
                <a:solidFill>
                  <a:srgbClr val="0F2A44"/>
                </a:solidFill>
                <a:latin typeface="Aptos"/>
              </a:rPr>
              <a:t>6–9 MONTHS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64807" y="1938528"/>
            <a:ext cx="2176272" cy="1463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50" b="0">
                <a:solidFill>
                  <a:srgbClr val="222D37"/>
                </a:solidFill>
                <a:latin typeface="Aptos"/>
              </a:rPr>
              <a:t>Continuous performance
Leadership programme
Recognition system
Team charters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28231" y="3246120"/>
            <a:ext cx="22402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300" b="1">
                <a:solidFill>
                  <a:srgbClr val="0F2A44"/>
                </a:solidFill>
                <a:latin typeface="Aptos"/>
              </a:rPr>
              <a:t>Embed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9144000" y="1371600"/>
            <a:ext cx="2560320" cy="2148840"/>
          </a:xfrm>
          <a:prstGeom prst="roundRect">
            <a:avLst/>
          </a:prstGeom>
          <a:solidFill>
            <a:srgbClr val="FFFFFF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24"/>
          <p:cNvSpPr/>
          <p:nvPr/>
        </p:nvSpPr>
        <p:spPr>
          <a:xfrm>
            <a:off x="9144000" y="1371600"/>
            <a:ext cx="73152" cy="2148840"/>
          </a:xfrm>
          <a:prstGeom prst="rect">
            <a:avLst/>
          </a:prstGeom>
          <a:solidFill>
            <a:srgbClr val="BF4F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9345168" y="1517904"/>
            <a:ext cx="219456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50" b="1">
                <a:solidFill>
                  <a:srgbClr val="0F2A44"/>
                </a:solidFill>
                <a:latin typeface="Aptos"/>
              </a:rPr>
              <a:t>9–12 MONTHS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9345168" y="1938528"/>
            <a:ext cx="2176272" cy="1463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50" b="0">
                <a:solidFill>
                  <a:srgbClr val="222D37"/>
                </a:solidFill>
                <a:latin typeface="Aptos"/>
              </a:rPr>
              <a:t>Succession planning
People analytics
ROI review
Adjust workforce plan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9308592" y="3246120"/>
            <a:ext cx="22402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300" b="1">
                <a:solidFill>
                  <a:srgbClr val="0F2A44"/>
                </a:solidFill>
                <a:latin typeface="Aptos"/>
              </a:rPr>
              <a:t>Scale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85800" y="3977639"/>
            <a:ext cx="27432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1">
                <a:solidFill>
                  <a:srgbClr val="0F2A44"/>
                </a:solidFill>
                <a:latin typeface="Aptos"/>
              </a:rPr>
              <a:t>Executive dashboard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640080" y="4480560"/>
            <a:ext cx="1965960" cy="1051560"/>
          </a:xfrm>
          <a:prstGeom prst="roundRect">
            <a:avLst/>
          </a:prstGeom>
          <a:solidFill>
            <a:srgbClr val="F1F7F8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731519" y="4645152"/>
            <a:ext cx="178308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>
                <a:solidFill>
                  <a:srgbClr val="0F2A44"/>
                </a:solidFill>
                <a:latin typeface="Aptos"/>
              </a:rPr>
              <a:t>Recruitment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731519" y="5010912"/>
            <a:ext cx="178308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930" b="0">
                <a:solidFill>
                  <a:srgbClr val="222D37"/>
                </a:solidFill>
                <a:latin typeface="Aptos"/>
              </a:rPr>
              <a:t>Time-to-fill
Quality-of-hire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2880360" y="4480560"/>
            <a:ext cx="1965960" cy="1051560"/>
          </a:xfrm>
          <a:prstGeom prst="roundRect">
            <a:avLst/>
          </a:prstGeom>
          <a:solidFill>
            <a:srgbClr val="F1F7F8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2971800" y="4645152"/>
            <a:ext cx="178308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>
                <a:solidFill>
                  <a:srgbClr val="0F2A44"/>
                </a:solidFill>
                <a:latin typeface="Aptos"/>
              </a:rPr>
              <a:t>Retention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971800" y="5010912"/>
            <a:ext cx="178308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930" b="0">
                <a:solidFill>
                  <a:srgbClr val="222D37"/>
                </a:solidFill>
                <a:latin typeface="Aptos"/>
              </a:rPr>
              <a:t>Voluntary turnover
90-day retention</a:t>
            </a:r>
          </a:p>
        </p:txBody>
      </p:sp>
      <p:sp>
        <p:nvSpPr>
          <p:cNvPr id="36" name="Rounded Rectangle 35"/>
          <p:cNvSpPr/>
          <p:nvPr/>
        </p:nvSpPr>
        <p:spPr>
          <a:xfrm>
            <a:off x="5120640" y="4480560"/>
            <a:ext cx="1965960" cy="1051560"/>
          </a:xfrm>
          <a:prstGeom prst="roundRect">
            <a:avLst/>
          </a:prstGeom>
          <a:solidFill>
            <a:srgbClr val="F1F7F8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TextBox 36"/>
          <p:cNvSpPr txBox="1"/>
          <p:nvPr/>
        </p:nvSpPr>
        <p:spPr>
          <a:xfrm>
            <a:off x="5212080" y="4645152"/>
            <a:ext cx="178308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>
                <a:solidFill>
                  <a:srgbClr val="0F2A44"/>
                </a:solidFill>
                <a:latin typeface="Aptos"/>
              </a:rPr>
              <a:t>Capability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5212080" y="5010912"/>
            <a:ext cx="178308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930" b="0">
                <a:solidFill>
                  <a:srgbClr val="222D37"/>
                </a:solidFill>
                <a:latin typeface="Aptos"/>
              </a:rPr>
              <a:t>Critical-skill coverage
Time-to-competence</a:t>
            </a:r>
          </a:p>
        </p:txBody>
      </p:sp>
      <p:sp>
        <p:nvSpPr>
          <p:cNvPr id="39" name="Rounded Rectangle 38"/>
          <p:cNvSpPr/>
          <p:nvPr/>
        </p:nvSpPr>
        <p:spPr>
          <a:xfrm>
            <a:off x="7360920" y="4480560"/>
            <a:ext cx="1965960" cy="1051560"/>
          </a:xfrm>
          <a:prstGeom prst="roundRect">
            <a:avLst/>
          </a:prstGeom>
          <a:solidFill>
            <a:srgbClr val="F1F7F8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7452360" y="4645152"/>
            <a:ext cx="178308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>
                <a:solidFill>
                  <a:srgbClr val="0F2A44"/>
                </a:solidFill>
                <a:latin typeface="Aptos"/>
              </a:rPr>
              <a:t>Engagement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7452360" y="5010912"/>
            <a:ext cx="178308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930" b="0">
                <a:solidFill>
                  <a:srgbClr val="222D37"/>
                </a:solidFill>
                <a:latin typeface="Aptos"/>
              </a:rPr>
              <a:t>eNPS / engagement
Absence &amp; wellbeing</a:t>
            </a:r>
          </a:p>
        </p:txBody>
      </p:sp>
      <p:sp>
        <p:nvSpPr>
          <p:cNvPr id="42" name="Rounded Rectangle 41"/>
          <p:cNvSpPr/>
          <p:nvPr/>
        </p:nvSpPr>
        <p:spPr>
          <a:xfrm>
            <a:off x="9601200" y="4480560"/>
            <a:ext cx="1965960" cy="1051560"/>
          </a:xfrm>
          <a:prstGeom prst="roundRect">
            <a:avLst/>
          </a:prstGeom>
          <a:solidFill>
            <a:srgbClr val="F1F7F8"/>
          </a:solidFill>
          <a:ln>
            <a:solidFill>
              <a:srgbClr val="E4F0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TextBox 42"/>
          <p:cNvSpPr txBox="1"/>
          <p:nvPr/>
        </p:nvSpPr>
        <p:spPr>
          <a:xfrm>
            <a:off x="9692640" y="4645152"/>
            <a:ext cx="178308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>
                <a:solidFill>
                  <a:srgbClr val="0F2A44"/>
                </a:solidFill>
                <a:latin typeface="Aptos"/>
              </a:rPr>
              <a:t>Performance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9692640" y="5010912"/>
            <a:ext cx="178308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930" b="0">
                <a:solidFill>
                  <a:srgbClr val="222D37"/>
                </a:solidFill>
                <a:latin typeface="Aptos"/>
              </a:rPr>
              <a:t>Goal attainment
Internal mobility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85800" y="5806440"/>
            <a:ext cx="1069848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50" b="1">
                <a:solidFill>
                  <a:srgbClr val="158482"/>
                </a:solidFill>
                <a:latin typeface="Aptos"/>
              </a:rPr>
              <a:t>Expected benefits: stronger talent pipeline • lower regrettable turnover • faster capability building • healthier teams • improved service quality • scalable growth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584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0F2A44"/>
                </a:solidFill>
                <a:latin typeface="Aptos Display"/>
              </a:rPr>
              <a:t>Conclusion &amp; Harvard 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2648" y="950976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50">
                <a:solidFill>
                  <a:srgbClr val="5C6C76"/>
                </a:solidFill>
                <a:latin typeface="Aptos"/>
              </a:rPr>
              <a:t>The central recommendation is an integrated, evidence-based people strategy.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73952"/>
            <a:ext cx="10972800" cy="10972"/>
          </a:xfrm>
          <a:prstGeom prst="rect">
            <a:avLst/>
          </a:prstGeom>
          <a:solidFill>
            <a:srgbClr val="E4F0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483096"/>
            <a:ext cx="5943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900">
                <a:solidFill>
                  <a:srgbClr val="5C6C76"/>
                </a:solidFill>
              </a:rPr>
              <a:t>12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1325880"/>
            <a:ext cx="53035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1">
                <a:solidFill>
                  <a:srgbClr val="0F2A44"/>
                </a:solidFill>
                <a:latin typeface="Aptos"/>
              </a:rPr>
              <a:t>Three messages for the Board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1783080"/>
            <a:ext cx="5303520" cy="1645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300">
                <a:solidFill>
                  <a:srgbClr val="222D37"/>
                </a:solidFill>
                <a:latin typeface="Aptos"/>
              </a:defRPr>
            </a:pPr>
            <a:r>
              <a:t>• Plan workforce capability before vacancies become operational risks.</a:t>
            </a:r>
          </a:p>
          <a:p>
            <a:pPr>
              <a:spcAft>
                <a:spcPts val="500"/>
              </a:spcAft>
              <a:defRPr sz="1300">
                <a:solidFill>
                  <a:srgbClr val="222D37"/>
                </a:solidFill>
                <a:latin typeface="Aptos"/>
              </a:defRPr>
            </a:pPr>
            <a:r>
              <a:t>• Use blended recruitment plus structured selection to access scarce skills fairly.</a:t>
            </a:r>
          </a:p>
          <a:p>
            <a:pPr>
              <a:spcAft>
                <a:spcPts val="500"/>
              </a:spcAft>
              <a:defRPr sz="1300">
                <a:solidFill>
                  <a:srgbClr val="222D37"/>
                </a:solidFill>
                <a:latin typeface="Aptos"/>
              </a:defRPr>
            </a:pPr>
            <a:r>
              <a:t>• Retain through development, meaningful work, effective leadership, wellbeing and continuous performance management.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89320" y="1280160"/>
            <a:ext cx="5212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0F2A44"/>
                </a:solidFill>
                <a:latin typeface="Aptos"/>
              </a:rPr>
              <a:t>Key references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989320" y="1691640"/>
            <a:ext cx="5394960" cy="4434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880">
                <a:solidFill>
                  <a:srgbClr val="222D37"/>
                </a:solidFill>
                <a:latin typeface="Aptos"/>
              </a:defRPr>
            </a:pPr>
            <a:r>
              <a:t>Armstrong, M. and Taylor, S. (2023) Armstrong’s Handbook of Human Resource Management Practice. 16th edn. Kogan Page.</a:t>
            </a:r>
          </a:p>
          <a:p>
            <a:pPr>
              <a:spcAft>
                <a:spcPts val="500"/>
              </a:spcAft>
              <a:defRPr sz="880">
                <a:solidFill>
                  <a:srgbClr val="222D37"/>
                </a:solidFill>
                <a:latin typeface="Aptos"/>
              </a:defRPr>
            </a:pPr>
            <a:r>
              <a:t>Becker, B.E. and Huselid, M.A. (2006) ‘Strategic human resources management: where do we go from here?’, Journal of Management, 32(6), pp. 898–925.</a:t>
            </a:r>
          </a:p>
          <a:p>
            <a:pPr>
              <a:spcAft>
                <a:spcPts val="500"/>
              </a:spcAft>
              <a:defRPr sz="880">
                <a:solidFill>
                  <a:srgbClr val="222D37"/>
                </a:solidFill>
                <a:latin typeface="Aptos"/>
              </a:defRPr>
            </a:pPr>
            <a:r>
              <a:t>Boxall, P. and Purcell, J. (2016) Strategy and Human Resource Management. 4th edn. Palgrave.</a:t>
            </a:r>
          </a:p>
          <a:p>
            <a:pPr>
              <a:spcAft>
                <a:spcPts val="500"/>
              </a:spcAft>
              <a:defRPr sz="880">
                <a:solidFill>
                  <a:srgbClr val="222D37"/>
                </a:solidFill>
                <a:latin typeface="Aptos"/>
              </a:defRPr>
            </a:pPr>
            <a:r>
              <a:t>Deci, E.L. and Ryan, R.M. (2000) ‘The “what” and “why” of goal pursuits’, Psychological Inquiry, 11(4), pp. 227–268.</a:t>
            </a:r>
          </a:p>
          <a:p>
            <a:pPr>
              <a:spcAft>
                <a:spcPts val="500"/>
              </a:spcAft>
              <a:defRPr sz="880">
                <a:solidFill>
                  <a:srgbClr val="222D37"/>
                </a:solidFill>
                <a:latin typeface="Aptos"/>
              </a:defRPr>
            </a:pPr>
            <a:r>
              <a:t>Guest, D.E. (1997) ‘Human resource management and performance: a review and research agenda’, International Journal of Human Resource Management, 8(3), pp. 263–276.</a:t>
            </a:r>
          </a:p>
          <a:p>
            <a:pPr>
              <a:spcAft>
                <a:spcPts val="500"/>
              </a:spcAft>
              <a:defRPr sz="880">
                <a:solidFill>
                  <a:srgbClr val="222D37"/>
                </a:solidFill>
                <a:latin typeface="Aptos"/>
              </a:defRPr>
            </a:pPr>
            <a:r>
              <a:t>Herzberg, F., Mausner, B. and Snyderman, B.B. (1959) The Motivation to Work. 2nd edn. Wiley.</a:t>
            </a:r>
          </a:p>
          <a:p>
            <a:pPr>
              <a:spcAft>
                <a:spcPts val="500"/>
              </a:spcAft>
              <a:defRPr sz="880">
                <a:solidFill>
                  <a:srgbClr val="222D37"/>
                </a:solidFill>
                <a:latin typeface="Aptos"/>
              </a:defRPr>
            </a:pPr>
            <a:r>
              <a:t>CIPD (2025) Workforce planning; Talent management; Learning and development; Employer brand; Management development.</a:t>
            </a:r>
          </a:p>
          <a:p>
            <a:pPr>
              <a:spcAft>
                <a:spcPts val="500"/>
              </a:spcAft>
              <a:defRPr sz="880">
                <a:solidFill>
                  <a:srgbClr val="222D37"/>
                </a:solidFill>
                <a:latin typeface="Aptos"/>
              </a:defRPr>
            </a:pPr>
            <a:r>
              <a:t>CIPD (2026) Recruitment; Performance management; Employee turnover and retention; Health and wellbeing at work.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31520" y="3886200"/>
            <a:ext cx="5074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DEA93E"/>
                </a:solidFill>
                <a:latin typeface="Aptos"/>
              </a:rPr>
              <a:t>Board decision requested: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31520" y="4407408"/>
            <a:ext cx="5074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>
                <a:solidFill>
                  <a:srgbClr val="222D37"/>
                </a:solidFill>
                <a:latin typeface="Aptos"/>
              </a:rPr>
              <a:t>Approve the 12-month integrated HR programme and quarterly people dashboard, with HR partnering directly with clinical, technology and finance leaders.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31520" y="5806440"/>
            <a:ext cx="512064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58482"/>
                </a:solidFill>
                <a:latin typeface="Aptos"/>
              </a:rPr>
              <a:t>Thank you — Questions &amp; Discussion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11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Claudiu Ispas</cp:lastModifiedBy>
  <cp:revision>2</cp:revision>
  <dcterms:created xsi:type="dcterms:W3CDTF">2013-01-27T09:14:16Z</dcterms:created>
  <dcterms:modified xsi:type="dcterms:W3CDTF">2026-10-09T11:08:11Z</dcterms:modified>
  <cp:category/>
</cp:coreProperties>
</file>