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 id="263" r:id="rId8"/>
    <p:sldId id="264" r:id="rId9"/>
    <p:sldId id="265" r:id="rId10"/>
    <p:sldId id="266"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3" autoAdjust="0"/>
    <p:restoredTop sz="94660"/>
  </p:normalViewPr>
  <p:slideViewPr>
    <p:cSldViewPr snapToGrid="0">
      <p:cViewPr varScale="1">
        <p:scale>
          <a:sx n="86" d="100"/>
          <a:sy n="86" d="100"/>
        </p:scale>
        <p:origin x="42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265D93-BF0C-4365-BEF9-51142A571FF7}"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81AB7F83-5F53-4DF9-87D3-36AB2B4CC354}">
      <dgm:prSet/>
      <dgm:spPr/>
      <dgm:t>
        <a:bodyPr/>
        <a:lstStyle/>
        <a:p>
          <a:pPr>
            <a:lnSpc>
              <a:spcPct val="100000"/>
            </a:lnSpc>
          </a:pPr>
          <a:r>
            <a:rPr lang="en-US" b="1" dirty="0"/>
            <a:t>Increased</a:t>
          </a:r>
          <a:r>
            <a:rPr lang="en-US" dirty="0"/>
            <a:t> </a:t>
          </a:r>
          <a:r>
            <a:rPr lang="en-US" b="1" dirty="0"/>
            <a:t>productivity</a:t>
          </a:r>
          <a:r>
            <a:rPr lang="en-US" dirty="0"/>
            <a:t> – the employees </a:t>
          </a:r>
          <a:r>
            <a:rPr lang="en-GB" dirty="0"/>
            <a:t>are offering the best they can for the company to work smoothly, including maybe staying overtime when needed, or doing tasks that are not in their job description, just to ensure that the productivity is not affected by anything.</a:t>
          </a:r>
          <a:endParaRPr lang="en-US" dirty="0"/>
        </a:p>
      </dgm:t>
    </dgm:pt>
    <dgm:pt modelId="{737B8BF1-CD59-4A0D-B028-4A138CEDFEEA}" type="parTrans" cxnId="{F864CA1D-9F36-45D2-9B33-4D2F96D9EE10}">
      <dgm:prSet/>
      <dgm:spPr/>
      <dgm:t>
        <a:bodyPr/>
        <a:lstStyle/>
        <a:p>
          <a:endParaRPr lang="en-US"/>
        </a:p>
      </dgm:t>
    </dgm:pt>
    <dgm:pt modelId="{7518B55C-5DA7-4A3A-BC6A-5FFB3623B784}" type="sibTrans" cxnId="{F864CA1D-9F36-45D2-9B33-4D2F96D9EE10}">
      <dgm:prSet/>
      <dgm:spPr/>
      <dgm:t>
        <a:bodyPr/>
        <a:lstStyle/>
        <a:p>
          <a:endParaRPr lang="en-US"/>
        </a:p>
      </dgm:t>
    </dgm:pt>
    <dgm:pt modelId="{7D2A8A54-396B-408B-A951-0CDE3FD023BC}">
      <dgm:prSet/>
      <dgm:spPr/>
      <dgm:t>
        <a:bodyPr/>
        <a:lstStyle/>
        <a:p>
          <a:pPr>
            <a:lnSpc>
              <a:spcPct val="100000"/>
            </a:lnSpc>
          </a:pPr>
          <a:r>
            <a:rPr lang="en-GB" b="1" dirty="0"/>
            <a:t>Higher retention rates </a:t>
          </a:r>
          <a:r>
            <a:rPr lang="en-GB" dirty="0"/>
            <a:t>– the employees will not leave their company for another one and they are not actively looking for work or perhaps a better pay elsewhere, being happy with their position at the current company. </a:t>
          </a:r>
          <a:endParaRPr lang="en-US" dirty="0"/>
        </a:p>
      </dgm:t>
    </dgm:pt>
    <dgm:pt modelId="{8BBB7248-FED4-400F-BFF7-202F282B3F42}" type="parTrans" cxnId="{F9FD73CF-1A06-4541-8928-9170E79D3359}">
      <dgm:prSet/>
      <dgm:spPr/>
      <dgm:t>
        <a:bodyPr/>
        <a:lstStyle/>
        <a:p>
          <a:endParaRPr lang="en-US"/>
        </a:p>
      </dgm:t>
    </dgm:pt>
    <dgm:pt modelId="{696A5574-F4F2-46FA-BE31-F48AA7D8932B}" type="sibTrans" cxnId="{F9FD73CF-1A06-4541-8928-9170E79D3359}">
      <dgm:prSet/>
      <dgm:spPr/>
      <dgm:t>
        <a:bodyPr/>
        <a:lstStyle/>
        <a:p>
          <a:endParaRPr lang="en-US"/>
        </a:p>
      </dgm:t>
    </dgm:pt>
    <dgm:pt modelId="{10B3399B-EDE6-4BBF-8D22-A83385E446BD}">
      <dgm:prSet/>
      <dgm:spPr/>
      <dgm:t>
        <a:bodyPr/>
        <a:lstStyle/>
        <a:p>
          <a:pPr>
            <a:lnSpc>
              <a:spcPct val="100000"/>
            </a:lnSpc>
          </a:pPr>
          <a:r>
            <a:rPr lang="en-GB" b="1" dirty="0"/>
            <a:t>Innovation</a:t>
          </a:r>
          <a:r>
            <a:rPr lang="en-GB" dirty="0"/>
            <a:t> - employees are constantly looking to improve their work, bringing new ideas to the table and new solutions to whatever difficulties the company that they work for might face.</a:t>
          </a:r>
          <a:endParaRPr lang="en-US" dirty="0"/>
        </a:p>
      </dgm:t>
    </dgm:pt>
    <dgm:pt modelId="{2E463EEA-CFCE-4A92-8DF2-B60F2D631755}" type="parTrans" cxnId="{2D90CC46-E35A-4184-A470-B4B76912A7FF}">
      <dgm:prSet/>
      <dgm:spPr/>
      <dgm:t>
        <a:bodyPr/>
        <a:lstStyle/>
        <a:p>
          <a:endParaRPr lang="en-US"/>
        </a:p>
      </dgm:t>
    </dgm:pt>
    <dgm:pt modelId="{EA619D9E-DC1E-4770-A763-6ECFE58576A3}" type="sibTrans" cxnId="{2D90CC46-E35A-4184-A470-B4B76912A7FF}">
      <dgm:prSet/>
      <dgm:spPr/>
      <dgm:t>
        <a:bodyPr/>
        <a:lstStyle/>
        <a:p>
          <a:endParaRPr lang="en-US"/>
        </a:p>
      </dgm:t>
    </dgm:pt>
    <dgm:pt modelId="{8C71CC73-19C8-4042-AAE1-32A5BBCC2471}">
      <dgm:prSet/>
      <dgm:spPr/>
      <dgm:t>
        <a:bodyPr/>
        <a:lstStyle/>
        <a:p>
          <a:pPr>
            <a:lnSpc>
              <a:spcPct val="100000"/>
            </a:lnSpc>
          </a:pPr>
          <a:r>
            <a:rPr lang="en-GB" b="1" dirty="0"/>
            <a:t>Great level of customer service </a:t>
          </a:r>
          <a:r>
            <a:rPr lang="en-GB" dirty="0"/>
            <a:t>– the employees are happy with their role and want to show this to the customers as well.</a:t>
          </a:r>
          <a:endParaRPr lang="en-US" dirty="0"/>
        </a:p>
      </dgm:t>
    </dgm:pt>
    <dgm:pt modelId="{030F83A3-3369-4B35-AC58-674BFFC8F778}" type="parTrans" cxnId="{4238BBB6-08A8-4D14-8E4D-E1D7B767CD23}">
      <dgm:prSet/>
      <dgm:spPr/>
      <dgm:t>
        <a:bodyPr/>
        <a:lstStyle/>
        <a:p>
          <a:endParaRPr lang="en-US"/>
        </a:p>
      </dgm:t>
    </dgm:pt>
    <dgm:pt modelId="{DF3D1E15-7CEF-415B-BBF7-EC8D9D84D1A6}" type="sibTrans" cxnId="{4238BBB6-08A8-4D14-8E4D-E1D7B767CD23}">
      <dgm:prSet/>
      <dgm:spPr/>
      <dgm:t>
        <a:bodyPr/>
        <a:lstStyle/>
        <a:p>
          <a:endParaRPr lang="en-US"/>
        </a:p>
      </dgm:t>
    </dgm:pt>
    <dgm:pt modelId="{10842DA0-B850-441C-96F4-D3CE963FE54D}">
      <dgm:prSet/>
      <dgm:spPr/>
      <dgm:t>
        <a:bodyPr/>
        <a:lstStyle/>
        <a:p>
          <a:pPr>
            <a:lnSpc>
              <a:spcPct val="100000"/>
            </a:lnSpc>
          </a:pPr>
          <a:r>
            <a:rPr lang="en-GB" b="1" dirty="0"/>
            <a:t>Job satisfaction </a:t>
          </a:r>
          <a:r>
            <a:rPr lang="en-GB" dirty="0"/>
            <a:t>– the employees will be less likely to create conflicts or focus on other negative things while at the workplace. </a:t>
          </a:r>
          <a:endParaRPr lang="en-US" dirty="0"/>
        </a:p>
      </dgm:t>
    </dgm:pt>
    <dgm:pt modelId="{F1753ABF-09A9-4052-A6F4-9A16FCED9723}" type="parTrans" cxnId="{F7E70256-9709-4A3B-9509-95228DEC4A16}">
      <dgm:prSet/>
      <dgm:spPr/>
      <dgm:t>
        <a:bodyPr/>
        <a:lstStyle/>
        <a:p>
          <a:endParaRPr lang="en-US"/>
        </a:p>
      </dgm:t>
    </dgm:pt>
    <dgm:pt modelId="{6981A97C-378E-4D9F-B603-38D1DEE4E36A}" type="sibTrans" cxnId="{F7E70256-9709-4A3B-9509-95228DEC4A16}">
      <dgm:prSet/>
      <dgm:spPr/>
      <dgm:t>
        <a:bodyPr/>
        <a:lstStyle/>
        <a:p>
          <a:endParaRPr lang="en-US"/>
        </a:p>
      </dgm:t>
    </dgm:pt>
    <dgm:pt modelId="{29E31C66-B6B4-462D-95FD-EC9E91246FEC}" type="pres">
      <dgm:prSet presAssocID="{CE265D93-BF0C-4365-BEF9-51142A571FF7}" presName="outerComposite" presStyleCnt="0">
        <dgm:presLayoutVars>
          <dgm:chMax val="5"/>
          <dgm:dir/>
          <dgm:resizeHandles val="exact"/>
        </dgm:presLayoutVars>
      </dgm:prSet>
      <dgm:spPr/>
    </dgm:pt>
    <dgm:pt modelId="{569FC696-D327-4580-B489-895C6AFA5038}" type="pres">
      <dgm:prSet presAssocID="{CE265D93-BF0C-4365-BEF9-51142A571FF7}" presName="dummyMaxCanvas" presStyleCnt="0">
        <dgm:presLayoutVars/>
      </dgm:prSet>
      <dgm:spPr/>
    </dgm:pt>
    <dgm:pt modelId="{26DAD872-8B8D-44D4-B033-2A78ED8F00D5}" type="pres">
      <dgm:prSet presAssocID="{CE265D93-BF0C-4365-BEF9-51142A571FF7}" presName="FiveNodes_1" presStyleLbl="node1" presStyleIdx="0" presStyleCnt="5">
        <dgm:presLayoutVars>
          <dgm:bulletEnabled val="1"/>
        </dgm:presLayoutVars>
      </dgm:prSet>
      <dgm:spPr/>
    </dgm:pt>
    <dgm:pt modelId="{1F5491D0-5045-4DDF-9B8B-1A5F48669AAF}" type="pres">
      <dgm:prSet presAssocID="{CE265D93-BF0C-4365-BEF9-51142A571FF7}" presName="FiveNodes_2" presStyleLbl="node1" presStyleIdx="1" presStyleCnt="5">
        <dgm:presLayoutVars>
          <dgm:bulletEnabled val="1"/>
        </dgm:presLayoutVars>
      </dgm:prSet>
      <dgm:spPr/>
    </dgm:pt>
    <dgm:pt modelId="{ADE3102E-F612-4C27-A2B9-433130688991}" type="pres">
      <dgm:prSet presAssocID="{CE265D93-BF0C-4365-BEF9-51142A571FF7}" presName="FiveNodes_3" presStyleLbl="node1" presStyleIdx="2" presStyleCnt="5">
        <dgm:presLayoutVars>
          <dgm:bulletEnabled val="1"/>
        </dgm:presLayoutVars>
      </dgm:prSet>
      <dgm:spPr/>
    </dgm:pt>
    <dgm:pt modelId="{6DC64364-646E-439F-B0D5-85753EA49F4B}" type="pres">
      <dgm:prSet presAssocID="{CE265D93-BF0C-4365-BEF9-51142A571FF7}" presName="FiveNodes_4" presStyleLbl="node1" presStyleIdx="3" presStyleCnt="5">
        <dgm:presLayoutVars>
          <dgm:bulletEnabled val="1"/>
        </dgm:presLayoutVars>
      </dgm:prSet>
      <dgm:spPr/>
    </dgm:pt>
    <dgm:pt modelId="{86AC4B35-2594-4D7F-8F14-18446E3E9CF9}" type="pres">
      <dgm:prSet presAssocID="{CE265D93-BF0C-4365-BEF9-51142A571FF7}" presName="FiveNodes_5" presStyleLbl="node1" presStyleIdx="4" presStyleCnt="5">
        <dgm:presLayoutVars>
          <dgm:bulletEnabled val="1"/>
        </dgm:presLayoutVars>
      </dgm:prSet>
      <dgm:spPr/>
    </dgm:pt>
    <dgm:pt modelId="{703F90A1-4ADC-4C7B-B722-A6645E45C73D}" type="pres">
      <dgm:prSet presAssocID="{CE265D93-BF0C-4365-BEF9-51142A571FF7}" presName="FiveConn_1-2" presStyleLbl="fgAccFollowNode1" presStyleIdx="0" presStyleCnt="4">
        <dgm:presLayoutVars>
          <dgm:bulletEnabled val="1"/>
        </dgm:presLayoutVars>
      </dgm:prSet>
      <dgm:spPr/>
    </dgm:pt>
    <dgm:pt modelId="{428C62B1-70B9-4C8E-B20E-48DB14522B75}" type="pres">
      <dgm:prSet presAssocID="{CE265D93-BF0C-4365-BEF9-51142A571FF7}" presName="FiveConn_2-3" presStyleLbl="fgAccFollowNode1" presStyleIdx="1" presStyleCnt="4">
        <dgm:presLayoutVars>
          <dgm:bulletEnabled val="1"/>
        </dgm:presLayoutVars>
      </dgm:prSet>
      <dgm:spPr/>
    </dgm:pt>
    <dgm:pt modelId="{E5233B56-5939-45F7-87B6-DA9B88DAD4F5}" type="pres">
      <dgm:prSet presAssocID="{CE265D93-BF0C-4365-BEF9-51142A571FF7}" presName="FiveConn_3-4" presStyleLbl="fgAccFollowNode1" presStyleIdx="2" presStyleCnt="4">
        <dgm:presLayoutVars>
          <dgm:bulletEnabled val="1"/>
        </dgm:presLayoutVars>
      </dgm:prSet>
      <dgm:spPr/>
    </dgm:pt>
    <dgm:pt modelId="{994A0D0C-0B8D-45FC-8936-60A1DD0BBDD3}" type="pres">
      <dgm:prSet presAssocID="{CE265D93-BF0C-4365-BEF9-51142A571FF7}" presName="FiveConn_4-5" presStyleLbl="fgAccFollowNode1" presStyleIdx="3" presStyleCnt="4">
        <dgm:presLayoutVars>
          <dgm:bulletEnabled val="1"/>
        </dgm:presLayoutVars>
      </dgm:prSet>
      <dgm:spPr/>
    </dgm:pt>
    <dgm:pt modelId="{F59F6C60-5920-41E4-94CD-AC6BC1598044}" type="pres">
      <dgm:prSet presAssocID="{CE265D93-BF0C-4365-BEF9-51142A571FF7}" presName="FiveNodes_1_text" presStyleLbl="node1" presStyleIdx="4" presStyleCnt="5">
        <dgm:presLayoutVars>
          <dgm:bulletEnabled val="1"/>
        </dgm:presLayoutVars>
      </dgm:prSet>
      <dgm:spPr/>
    </dgm:pt>
    <dgm:pt modelId="{31F822F0-A0BF-4941-A796-60B3DE6B9059}" type="pres">
      <dgm:prSet presAssocID="{CE265D93-BF0C-4365-BEF9-51142A571FF7}" presName="FiveNodes_2_text" presStyleLbl="node1" presStyleIdx="4" presStyleCnt="5">
        <dgm:presLayoutVars>
          <dgm:bulletEnabled val="1"/>
        </dgm:presLayoutVars>
      </dgm:prSet>
      <dgm:spPr/>
    </dgm:pt>
    <dgm:pt modelId="{58478AE2-6A5D-4A86-8579-20965AB1DB44}" type="pres">
      <dgm:prSet presAssocID="{CE265D93-BF0C-4365-BEF9-51142A571FF7}" presName="FiveNodes_3_text" presStyleLbl="node1" presStyleIdx="4" presStyleCnt="5">
        <dgm:presLayoutVars>
          <dgm:bulletEnabled val="1"/>
        </dgm:presLayoutVars>
      </dgm:prSet>
      <dgm:spPr/>
    </dgm:pt>
    <dgm:pt modelId="{9A64FAE0-65A8-4199-B7F0-4855768C3C65}" type="pres">
      <dgm:prSet presAssocID="{CE265D93-BF0C-4365-BEF9-51142A571FF7}" presName="FiveNodes_4_text" presStyleLbl="node1" presStyleIdx="4" presStyleCnt="5">
        <dgm:presLayoutVars>
          <dgm:bulletEnabled val="1"/>
        </dgm:presLayoutVars>
      </dgm:prSet>
      <dgm:spPr/>
    </dgm:pt>
    <dgm:pt modelId="{AEDD0297-659E-4096-AD6C-9673E9D62D2A}" type="pres">
      <dgm:prSet presAssocID="{CE265D93-BF0C-4365-BEF9-51142A571FF7}" presName="FiveNodes_5_text" presStyleLbl="node1" presStyleIdx="4" presStyleCnt="5">
        <dgm:presLayoutVars>
          <dgm:bulletEnabled val="1"/>
        </dgm:presLayoutVars>
      </dgm:prSet>
      <dgm:spPr/>
    </dgm:pt>
  </dgm:ptLst>
  <dgm:cxnLst>
    <dgm:cxn modelId="{15A6C918-75EE-4B09-8256-6A401136FEC2}" type="presOf" srcId="{EA619D9E-DC1E-4770-A763-6ECFE58576A3}" destId="{E5233B56-5939-45F7-87B6-DA9B88DAD4F5}" srcOrd="0" destOrd="0" presId="urn:microsoft.com/office/officeart/2005/8/layout/vProcess5"/>
    <dgm:cxn modelId="{22B07D1B-DC5A-442A-A61E-AD7318E265D7}" type="presOf" srcId="{8C71CC73-19C8-4042-AAE1-32A5BBCC2471}" destId="{9A64FAE0-65A8-4199-B7F0-4855768C3C65}" srcOrd="1" destOrd="0" presId="urn:microsoft.com/office/officeart/2005/8/layout/vProcess5"/>
    <dgm:cxn modelId="{F864CA1D-9F36-45D2-9B33-4D2F96D9EE10}" srcId="{CE265D93-BF0C-4365-BEF9-51142A571FF7}" destId="{81AB7F83-5F53-4DF9-87D3-36AB2B4CC354}" srcOrd="0" destOrd="0" parTransId="{737B8BF1-CD59-4A0D-B028-4A138CEDFEEA}" sibTransId="{7518B55C-5DA7-4A3A-BC6A-5FFB3623B784}"/>
    <dgm:cxn modelId="{2D90CC46-E35A-4184-A470-B4B76912A7FF}" srcId="{CE265D93-BF0C-4365-BEF9-51142A571FF7}" destId="{10B3399B-EDE6-4BBF-8D22-A83385E446BD}" srcOrd="2" destOrd="0" parTransId="{2E463EEA-CFCE-4A92-8DF2-B60F2D631755}" sibTransId="{EA619D9E-DC1E-4770-A763-6ECFE58576A3}"/>
    <dgm:cxn modelId="{F8B34070-C8C9-4E09-935F-F47F36A74886}" type="presOf" srcId="{81AB7F83-5F53-4DF9-87D3-36AB2B4CC354}" destId="{F59F6C60-5920-41E4-94CD-AC6BC1598044}" srcOrd="1" destOrd="0" presId="urn:microsoft.com/office/officeart/2005/8/layout/vProcess5"/>
    <dgm:cxn modelId="{099A8074-5564-4EC2-8789-7323CE4A4E75}" type="presOf" srcId="{10842DA0-B850-441C-96F4-D3CE963FE54D}" destId="{AEDD0297-659E-4096-AD6C-9673E9D62D2A}" srcOrd="1" destOrd="0" presId="urn:microsoft.com/office/officeart/2005/8/layout/vProcess5"/>
    <dgm:cxn modelId="{A4A4EF55-BE04-43DE-9130-AEB6C808BACF}" type="presOf" srcId="{CE265D93-BF0C-4365-BEF9-51142A571FF7}" destId="{29E31C66-B6B4-462D-95FD-EC9E91246FEC}" srcOrd="0" destOrd="0" presId="urn:microsoft.com/office/officeart/2005/8/layout/vProcess5"/>
    <dgm:cxn modelId="{F7E70256-9709-4A3B-9509-95228DEC4A16}" srcId="{CE265D93-BF0C-4365-BEF9-51142A571FF7}" destId="{10842DA0-B850-441C-96F4-D3CE963FE54D}" srcOrd="4" destOrd="0" parTransId="{F1753ABF-09A9-4052-A6F4-9A16FCED9723}" sibTransId="{6981A97C-378E-4D9F-B603-38D1DEE4E36A}"/>
    <dgm:cxn modelId="{DA387358-8627-45A9-A45D-7B75393F1274}" type="presOf" srcId="{7D2A8A54-396B-408B-A951-0CDE3FD023BC}" destId="{1F5491D0-5045-4DDF-9B8B-1A5F48669AAF}" srcOrd="0" destOrd="0" presId="urn:microsoft.com/office/officeart/2005/8/layout/vProcess5"/>
    <dgm:cxn modelId="{B3D9E578-18FC-4BD5-B9B4-F50682BE0F5D}" type="presOf" srcId="{8C71CC73-19C8-4042-AAE1-32A5BBCC2471}" destId="{6DC64364-646E-439F-B0D5-85753EA49F4B}" srcOrd="0" destOrd="0" presId="urn:microsoft.com/office/officeart/2005/8/layout/vProcess5"/>
    <dgm:cxn modelId="{FFAD837B-7809-4BCC-80F5-679FF0110A60}" type="presOf" srcId="{10B3399B-EDE6-4BBF-8D22-A83385E446BD}" destId="{58478AE2-6A5D-4A86-8579-20965AB1DB44}" srcOrd="1" destOrd="0" presId="urn:microsoft.com/office/officeart/2005/8/layout/vProcess5"/>
    <dgm:cxn modelId="{4238BBB6-08A8-4D14-8E4D-E1D7B767CD23}" srcId="{CE265D93-BF0C-4365-BEF9-51142A571FF7}" destId="{8C71CC73-19C8-4042-AAE1-32A5BBCC2471}" srcOrd="3" destOrd="0" parTransId="{030F83A3-3369-4B35-AC58-674BFFC8F778}" sibTransId="{DF3D1E15-7CEF-415B-BBF7-EC8D9D84D1A6}"/>
    <dgm:cxn modelId="{6FB44AB7-BCCD-4696-A62E-E8D39DED747F}" type="presOf" srcId="{696A5574-F4F2-46FA-BE31-F48AA7D8932B}" destId="{428C62B1-70B9-4C8E-B20E-48DB14522B75}" srcOrd="0" destOrd="0" presId="urn:microsoft.com/office/officeart/2005/8/layout/vProcess5"/>
    <dgm:cxn modelId="{F9FD73CF-1A06-4541-8928-9170E79D3359}" srcId="{CE265D93-BF0C-4365-BEF9-51142A571FF7}" destId="{7D2A8A54-396B-408B-A951-0CDE3FD023BC}" srcOrd="1" destOrd="0" parTransId="{8BBB7248-FED4-400F-BFF7-202F282B3F42}" sibTransId="{696A5574-F4F2-46FA-BE31-F48AA7D8932B}"/>
    <dgm:cxn modelId="{2127C1D1-053C-4030-854D-F8B1136F0876}" type="presOf" srcId="{81AB7F83-5F53-4DF9-87D3-36AB2B4CC354}" destId="{26DAD872-8B8D-44D4-B033-2A78ED8F00D5}" srcOrd="0" destOrd="0" presId="urn:microsoft.com/office/officeart/2005/8/layout/vProcess5"/>
    <dgm:cxn modelId="{9E6756D4-929E-4A55-A234-B3A20A870ACC}" type="presOf" srcId="{7D2A8A54-396B-408B-A951-0CDE3FD023BC}" destId="{31F822F0-A0BF-4941-A796-60B3DE6B9059}" srcOrd="1" destOrd="0" presId="urn:microsoft.com/office/officeart/2005/8/layout/vProcess5"/>
    <dgm:cxn modelId="{706AE0E7-051D-4792-B2F3-E0721516692E}" type="presOf" srcId="{DF3D1E15-7CEF-415B-BBF7-EC8D9D84D1A6}" destId="{994A0D0C-0B8D-45FC-8936-60A1DD0BBDD3}" srcOrd="0" destOrd="0" presId="urn:microsoft.com/office/officeart/2005/8/layout/vProcess5"/>
    <dgm:cxn modelId="{575A36ED-CFBE-4A4C-8ADD-992833049EF7}" type="presOf" srcId="{10B3399B-EDE6-4BBF-8D22-A83385E446BD}" destId="{ADE3102E-F612-4C27-A2B9-433130688991}" srcOrd="0" destOrd="0" presId="urn:microsoft.com/office/officeart/2005/8/layout/vProcess5"/>
    <dgm:cxn modelId="{572A06EF-1D56-45D8-BC1C-F51BDF35072D}" type="presOf" srcId="{7518B55C-5DA7-4A3A-BC6A-5FFB3623B784}" destId="{703F90A1-4ADC-4C7B-B722-A6645E45C73D}" srcOrd="0" destOrd="0" presId="urn:microsoft.com/office/officeart/2005/8/layout/vProcess5"/>
    <dgm:cxn modelId="{BAC31FF7-A101-4BFC-98AB-87CF2FFE4D9C}" type="presOf" srcId="{10842DA0-B850-441C-96F4-D3CE963FE54D}" destId="{86AC4B35-2594-4D7F-8F14-18446E3E9CF9}" srcOrd="0" destOrd="0" presId="urn:microsoft.com/office/officeart/2005/8/layout/vProcess5"/>
    <dgm:cxn modelId="{64FE1C6A-03BF-4B20-9E5E-6F398ED6F295}" type="presParOf" srcId="{29E31C66-B6B4-462D-95FD-EC9E91246FEC}" destId="{569FC696-D327-4580-B489-895C6AFA5038}" srcOrd="0" destOrd="0" presId="urn:microsoft.com/office/officeart/2005/8/layout/vProcess5"/>
    <dgm:cxn modelId="{00262BA5-CF4E-48FD-9112-0993332BFA50}" type="presParOf" srcId="{29E31C66-B6B4-462D-95FD-EC9E91246FEC}" destId="{26DAD872-8B8D-44D4-B033-2A78ED8F00D5}" srcOrd="1" destOrd="0" presId="urn:microsoft.com/office/officeart/2005/8/layout/vProcess5"/>
    <dgm:cxn modelId="{678F9F63-312A-4E6C-A9BB-7E8D26192C54}" type="presParOf" srcId="{29E31C66-B6B4-462D-95FD-EC9E91246FEC}" destId="{1F5491D0-5045-4DDF-9B8B-1A5F48669AAF}" srcOrd="2" destOrd="0" presId="urn:microsoft.com/office/officeart/2005/8/layout/vProcess5"/>
    <dgm:cxn modelId="{87A95DC3-83F8-452A-A39E-A97B88E1BCC2}" type="presParOf" srcId="{29E31C66-B6B4-462D-95FD-EC9E91246FEC}" destId="{ADE3102E-F612-4C27-A2B9-433130688991}" srcOrd="3" destOrd="0" presId="urn:microsoft.com/office/officeart/2005/8/layout/vProcess5"/>
    <dgm:cxn modelId="{687E8734-D3ED-4B7C-AB12-0EC658C49E62}" type="presParOf" srcId="{29E31C66-B6B4-462D-95FD-EC9E91246FEC}" destId="{6DC64364-646E-439F-B0D5-85753EA49F4B}" srcOrd="4" destOrd="0" presId="urn:microsoft.com/office/officeart/2005/8/layout/vProcess5"/>
    <dgm:cxn modelId="{67C1FCA3-5FF0-4010-A91F-00A4589AF720}" type="presParOf" srcId="{29E31C66-B6B4-462D-95FD-EC9E91246FEC}" destId="{86AC4B35-2594-4D7F-8F14-18446E3E9CF9}" srcOrd="5" destOrd="0" presId="urn:microsoft.com/office/officeart/2005/8/layout/vProcess5"/>
    <dgm:cxn modelId="{0EA5AB4F-2C10-47AA-B336-BD579C8F7FF6}" type="presParOf" srcId="{29E31C66-B6B4-462D-95FD-EC9E91246FEC}" destId="{703F90A1-4ADC-4C7B-B722-A6645E45C73D}" srcOrd="6" destOrd="0" presId="urn:microsoft.com/office/officeart/2005/8/layout/vProcess5"/>
    <dgm:cxn modelId="{F47FC2D4-3098-4EA5-9BFC-D0F15AA67E8C}" type="presParOf" srcId="{29E31C66-B6B4-462D-95FD-EC9E91246FEC}" destId="{428C62B1-70B9-4C8E-B20E-48DB14522B75}" srcOrd="7" destOrd="0" presId="urn:microsoft.com/office/officeart/2005/8/layout/vProcess5"/>
    <dgm:cxn modelId="{91C5BB84-BAF6-4940-B733-6B9EDDD074C4}" type="presParOf" srcId="{29E31C66-B6B4-462D-95FD-EC9E91246FEC}" destId="{E5233B56-5939-45F7-87B6-DA9B88DAD4F5}" srcOrd="8" destOrd="0" presId="urn:microsoft.com/office/officeart/2005/8/layout/vProcess5"/>
    <dgm:cxn modelId="{60913C22-4F7A-43DA-89F6-610AACC10773}" type="presParOf" srcId="{29E31C66-B6B4-462D-95FD-EC9E91246FEC}" destId="{994A0D0C-0B8D-45FC-8936-60A1DD0BBDD3}" srcOrd="9" destOrd="0" presId="urn:microsoft.com/office/officeart/2005/8/layout/vProcess5"/>
    <dgm:cxn modelId="{9E3BAA3F-2C4F-4D21-B1CC-DE71A80DE952}" type="presParOf" srcId="{29E31C66-B6B4-462D-95FD-EC9E91246FEC}" destId="{F59F6C60-5920-41E4-94CD-AC6BC1598044}" srcOrd="10" destOrd="0" presId="urn:microsoft.com/office/officeart/2005/8/layout/vProcess5"/>
    <dgm:cxn modelId="{74D55214-4A34-4801-88FF-838037946FC5}" type="presParOf" srcId="{29E31C66-B6B4-462D-95FD-EC9E91246FEC}" destId="{31F822F0-A0BF-4941-A796-60B3DE6B9059}" srcOrd="11" destOrd="0" presId="urn:microsoft.com/office/officeart/2005/8/layout/vProcess5"/>
    <dgm:cxn modelId="{F212F641-BD98-48DF-A611-2CB04DB07B46}" type="presParOf" srcId="{29E31C66-B6B4-462D-95FD-EC9E91246FEC}" destId="{58478AE2-6A5D-4A86-8579-20965AB1DB44}" srcOrd="12" destOrd="0" presId="urn:microsoft.com/office/officeart/2005/8/layout/vProcess5"/>
    <dgm:cxn modelId="{3D5B24E0-B984-4578-B5F6-E17A201AC182}" type="presParOf" srcId="{29E31C66-B6B4-462D-95FD-EC9E91246FEC}" destId="{9A64FAE0-65A8-4199-B7F0-4855768C3C65}" srcOrd="13" destOrd="0" presId="urn:microsoft.com/office/officeart/2005/8/layout/vProcess5"/>
    <dgm:cxn modelId="{61B7FA0D-100A-4DAB-8634-ABEAAC3E85E9}" type="presParOf" srcId="{29E31C66-B6B4-462D-95FD-EC9E91246FEC}" destId="{AEDD0297-659E-4096-AD6C-9673E9D62D2A}"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1E3122-8EFA-4040-B3AB-C87D675BDAA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E4F9ACE-CDBF-4DD4-BB61-9F247C477C2F}">
      <dgm:prSet/>
      <dgm:spPr/>
      <dgm:t>
        <a:bodyPr/>
        <a:lstStyle/>
        <a:p>
          <a:r>
            <a:rPr lang="en-GB" b="1"/>
            <a:t>Increased productivity </a:t>
          </a:r>
          <a:r>
            <a:rPr lang="en-GB"/>
            <a:t>(Madsen, 2017).</a:t>
          </a:r>
          <a:endParaRPr lang="en-US"/>
        </a:p>
      </dgm:t>
    </dgm:pt>
    <dgm:pt modelId="{A0F734A0-6C53-4E7D-822D-D4EB7E769AD9}" type="parTrans" cxnId="{EA162888-3BDA-4C8E-A27D-2477E766D194}">
      <dgm:prSet/>
      <dgm:spPr/>
      <dgm:t>
        <a:bodyPr/>
        <a:lstStyle/>
        <a:p>
          <a:endParaRPr lang="en-US"/>
        </a:p>
      </dgm:t>
    </dgm:pt>
    <dgm:pt modelId="{A7E49160-99BB-4227-BD70-E581E87FD733}" type="sibTrans" cxnId="{EA162888-3BDA-4C8E-A27D-2477E766D194}">
      <dgm:prSet/>
      <dgm:spPr/>
      <dgm:t>
        <a:bodyPr/>
        <a:lstStyle/>
        <a:p>
          <a:endParaRPr lang="en-US"/>
        </a:p>
      </dgm:t>
    </dgm:pt>
    <dgm:pt modelId="{476F7A88-50C6-4F4E-9844-3E29D4CA5A24}">
      <dgm:prSet/>
      <dgm:spPr/>
      <dgm:t>
        <a:bodyPr/>
        <a:lstStyle/>
        <a:p>
          <a:r>
            <a:rPr lang="en-GB" b="1"/>
            <a:t>Revenue growth </a:t>
          </a:r>
          <a:r>
            <a:rPr lang="en-GB"/>
            <a:t>- companies which are constantly investing in engagement of the staff are more likely to see a business growth of 0.5% per year (Charles, 2015).</a:t>
          </a:r>
          <a:endParaRPr lang="en-US"/>
        </a:p>
      </dgm:t>
    </dgm:pt>
    <dgm:pt modelId="{D8DF33A5-AC3B-4C05-91EB-37CCD65BBEBD}" type="parTrans" cxnId="{9F1BDF26-8ADC-4605-B4D3-D75E3E7525D8}">
      <dgm:prSet/>
      <dgm:spPr/>
      <dgm:t>
        <a:bodyPr/>
        <a:lstStyle/>
        <a:p>
          <a:endParaRPr lang="en-US"/>
        </a:p>
      </dgm:t>
    </dgm:pt>
    <dgm:pt modelId="{3D5C59B2-346E-4AAB-BFDA-B7D2433F8C04}" type="sibTrans" cxnId="{9F1BDF26-8ADC-4605-B4D3-D75E3E7525D8}">
      <dgm:prSet/>
      <dgm:spPr/>
      <dgm:t>
        <a:bodyPr/>
        <a:lstStyle/>
        <a:p>
          <a:endParaRPr lang="en-US"/>
        </a:p>
      </dgm:t>
    </dgm:pt>
    <dgm:pt modelId="{5A8B65A6-FB3A-4B4A-B6D5-35F446509CC8}">
      <dgm:prSet/>
      <dgm:spPr/>
      <dgm:t>
        <a:bodyPr/>
        <a:lstStyle/>
        <a:p>
          <a:r>
            <a:rPr lang="en-GB" b="1"/>
            <a:t>More candidates </a:t>
          </a:r>
          <a:r>
            <a:rPr lang="en-GB"/>
            <a:t>- the candidates will choose to apply and to work for companies that can motivate them and make them feel valued by constantly engaging with them (Webb, 2021).</a:t>
          </a:r>
          <a:endParaRPr lang="en-US"/>
        </a:p>
      </dgm:t>
    </dgm:pt>
    <dgm:pt modelId="{39251430-DC17-4F43-87FF-A45A8DB53ECF}" type="parTrans" cxnId="{ADD8AD8E-4A58-440A-AA01-4B711940A18B}">
      <dgm:prSet/>
      <dgm:spPr/>
      <dgm:t>
        <a:bodyPr/>
        <a:lstStyle/>
        <a:p>
          <a:endParaRPr lang="en-US"/>
        </a:p>
      </dgm:t>
    </dgm:pt>
    <dgm:pt modelId="{68E64FA8-D545-454B-9829-80998E8BB78C}" type="sibTrans" cxnId="{ADD8AD8E-4A58-440A-AA01-4B711940A18B}">
      <dgm:prSet/>
      <dgm:spPr/>
      <dgm:t>
        <a:bodyPr/>
        <a:lstStyle/>
        <a:p>
          <a:endParaRPr lang="en-US"/>
        </a:p>
      </dgm:t>
    </dgm:pt>
    <dgm:pt modelId="{4FAACD65-7163-462A-B1B7-6F91424881D0}" type="pres">
      <dgm:prSet presAssocID="{C81E3122-8EFA-4040-B3AB-C87D675BDAA4}" presName="hierChild1" presStyleCnt="0">
        <dgm:presLayoutVars>
          <dgm:chPref val="1"/>
          <dgm:dir/>
          <dgm:animOne val="branch"/>
          <dgm:animLvl val="lvl"/>
          <dgm:resizeHandles/>
        </dgm:presLayoutVars>
      </dgm:prSet>
      <dgm:spPr/>
    </dgm:pt>
    <dgm:pt modelId="{B7E93A6C-6AC7-4454-9C11-1B092B20E1FD}" type="pres">
      <dgm:prSet presAssocID="{AE4F9ACE-CDBF-4DD4-BB61-9F247C477C2F}" presName="hierRoot1" presStyleCnt="0"/>
      <dgm:spPr/>
    </dgm:pt>
    <dgm:pt modelId="{52E4F8D6-5094-4D74-9CB9-EEF893F69B6D}" type="pres">
      <dgm:prSet presAssocID="{AE4F9ACE-CDBF-4DD4-BB61-9F247C477C2F}" presName="composite" presStyleCnt="0"/>
      <dgm:spPr/>
    </dgm:pt>
    <dgm:pt modelId="{86FE805B-3160-4BDD-9FE4-903EB152D2B4}" type="pres">
      <dgm:prSet presAssocID="{AE4F9ACE-CDBF-4DD4-BB61-9F247C477C2F}" presName="background" presStyleLbl="node0" presStyleIdx="0" presStyleCnt="3"/>
      <dgm:spPr/>
    </dgm:pt>
    <dgm:pt modelId="{2911444D-3484-45FC-9342-05577583082D}" type="pres">
      <dgm:prSet presAssocID="{AE4F9ACE-CDBF-4DD4-BB61-9F247C477C2F}" presName="text" presStyleLbl="fgAcc0" presStyleIdx="0" presStyleCnt="3">
        <dgm:presLayoutVars>
          <dgm:chPref val="3"/>
        </dgm:presLayoutVars>
      </dgm:prSet>
      <dgm:spPr/>
    </dgm:pt>
    <dgm:pt modelId="{2122E324-EFFB-4D6A-AB8C-E2853BF36586}" type="pres">
      <dgm:prSet presAssocID="{AE4F9ACE-CDBF-4DD4-BB61-9F247C477C2F}" presName="hierChild2" presStyleCnt="0"/>
      <dgm:spPr/>
    </dgm:pt>
    <dgm:pt modelId="{2C68DC80-1CF9-4A62-90C1-2E8F389C9B6C}" type="pres">
      <dgm:prSet presAssocID="{476F7A88-50C6-4F4E-9844-3E29D4CA5A24}" presName="hierRoot1" presStyleCnt="0"/>
      <dgm:spPr/>
    </dgm:pt>
    <dgm:pt modelId="{0340D046-1D12-498D-8A2E-930927CA2B5E}" type="pres">
      <dgm:prSet presAssocID="{476F7A88-50C6-4F4E-9844-3E29D4CA5A24}" presName="composite" presStyleCnt="0"/>
      <dgm:spPr/>
    </dgm:pt>
    <dgm:pt modelId="{050EAEDD-A9C4-4BA8-8144-82F369B5A377}" type="pres">
      <dgm:prSet presAssocID="{476F7A88-50C6-4F4E-9844-3E29D4CA5A24}" presName="background" presStyleLbl="node0" presStyleIdx="1" presStyleCnt="3"/>
      <dgm:spPr/>
    </dgm:pt>
    <dgm:pt modelId="{ACF3E95D-4BC1-4404-9C9C-B5274CD94F53}" type="pres">
      <dgm:prSet presAssocID="{476F7A88-50C6-4F4E-9844-3E29D4CA5A24}" presName="text" presStyleLbl="fgAcc0" presStyleIdx="1" presStyleCnt="3">
        <dgm:presLayoutVars>
          <dgm:chPref val="3"/>
        </dgm:presLayoutVars>
      </dgm:prSet>
      <dgm:spPr/>
    </dgm:pt>
    <dgm:pt modelId="{C2A46E19-998F-4586-9377-27D92BF713BF}" type="pres">
      <dgm:prSet presAssocID="{476F7A88-50C6-4F4E-9844-3E29D4CA5A24}" presName="hierChild2" presStyleCnt="0"/>
      <dgm:spPr/>
    </dgm:pt>
    <dgm:pt modelId="{0BD83DAF-D743-477C-A235-375FC5039785}" type="pres">
      <dgm:prSet presAssocID="{5A8B65A6-FB3A-4B4A-B6D5-35F446509CC8}" presName="hierRoot1" presStyleCnt="0"/>
      <dgm:spPr/>
    </dgm:pt>
    <dgm:pt modelId="{5D06BF86-7C20-42A4-84EF-78A2D077DD54}" type="pres">
      <dgm:prSet presAssocID="{5A8B65A6-FB3A-4B4A-B6D5-35F446509CC8}" presName="composite" presStyleCnt="0"/>
      <dgm:spPr/>
    </dgm:pt>
    <dgm:pt modelId="{37CDB9D6-D856-4271-B432-A4754607A829}" type="pres">
      <dgm:prSet presAssocID="{5A8B65A6-FB3A-4B4A-B6D5-35F446509CC8}" presName="background" presStyleLbl="node0" presStyleIdx="2" presStyleCnt="3"/>
      <dgm:spPr/>
    </dgm:pt>
    <dgm:pt modelId="{43F9A4B4-E5EF-456B-86B4-2CA4437AD914}" type="pres">
      <dgm:prSet presAssocID="{5A8B65A6-FB3A-4B4A-B6D5-35F446509CC8}" presName="text" presStyleLbl="fgAcc0" presStyleIdx="2" presStyleCnt="3">
        <dgm:presLayoutVars>
          <dgm:chPref val="3"/>
        </dgm:presLayoutVars>
      </dgm:prSet>
      <dgm:spPr/>
    </dgm:pt>
    <dgm:pt modelId="{4C3D62BB-3EE4-4E60-8899-B83966EAB212}" type="pres">
      <dgm:prSet presAssocID="{5A8B65A6-FB3A-4B4A-B6D5-35F446509CC8}" presName="hierChild2" presStyleCnt="0"/>
      <dgm:spPr/>
    </dgm:pt>
  </dgm:ptLst>
  <dgm:cxnLst>
    <dgm:cxn modelId="{9F1BDF26-8ADC-4605-B4D3-D75E3E7525D8}" srcId="{C81E3122-8EFA-4040-B3AB-C87D675BDAA4}" destId="{476F7A88-50C6-4F4E-9844-3E29D4CA5A24}" srcOrd="1" destOrd="0" parTransId="{D8DF33A5-AC3B-4C05-91EB-37CCD65BBEBD}" sibTransId="{3D5C59B2-346E-4AAB-BFDA-B7D2433F8C04}"/>
    <dgm:cxn modelId="{14CF992B-BBE7-4F2F-A03E-2D4776A46363}" type="presOf" srcId="{C81E3122-8EFA-4040-B3AB-C87D675BDAA4}" destId="{4FAACD65-7163-462A-B1B7-6F91424881D0}" srcOrd="0" destOrd="0" presId="urn:microsoft.com/office/officeart/2005/8/layout/hierarchy1"/>
    <dgm:cxn modelId="{73771F3C-582E-46CC-A663-9D82A1215366}" type="presOf" srcId="{AE4F9ACE-CDBF-4DD4-BB61-9F247C477C2F}" destId="{2911444D-3484-45FC-9342-05577583082D}" srcOrd="0" destOrd="0" presId="urn:microsoft.com/office/officeart/2005/8/layout/hierarchy1"/>
    <dgm:cxn modelId="{FABF953F-1BB9-4BDC-A825-C64B868551DE}" type="presOf" srcId="{5A8B65A6-FB3A-4B4A-B6D5-35F446509CC8}" destId="{43F9A4B4-E5EF-456B-86B4-2CA4437AD914}" srcOrd="0" destOrd="0" presId="urn:microsoft.com/office/officeart/2005/8/layout/hierarchy1"/>
    <dgm:cxn modelId="{E03B7284-95A1-4A1E-8876-F65278D4227D}" type="presOf" srcId="{476F7A88-50C6-4F4E-9844-3E29D4CA5A24}" destId="{ACF3E95D-4BC1-4404-9C9C-B5274CD94F53}" srcOrd="0" destOrd="0" presId="urn:microsoft.com/office/officeart/2005/8/layout/hierarchy1"/>
    <dgm:cxn modelId="{EA162888-3BDA-4C8E-A27D-2477E766D194}" srcId="{C81E3122-8EFA-4040-B3AB-C87D675BDAA4}" destId="{AE4F9ACE-CDBF-4DD4-BB61-9F247C477C2F}" srcOrd="0" destOrd="0" parTransId="{A0F734A0-6C53-4E7D-822D-D4EB7E769AD9}" sibTransId="{A7E49160-99BB-4227-BD70-E581E87FD733}"/>
    <dgm:cxn modelId="{ADD8AD8E-4A58-440A-AA01-4B711940A18B}" srcId="{C81E3122-8EFA-4040-B3AB-C87D675BDAA4}" destId="{5A8B65A6-FB3A-4B4A-B6D5-35F446509CC8}" srcOrd="2" destOrd="0" parTransId="{39251430-DC17-4F43-87FF-A45A8DB53ECF}" sibTransId="{68E64FA8-D545-454B-9829-80998E8BB78C}"/>
    <dgm:cxn modelId="{E2F2DB84-BED3-420B-AF2D-2FAEA76A7A38}" type="presParOf" srcId="{4FAACD65-7163-462A-B1B7-6F91424881D0}" destId="{B7E93A6C-6AC7-4454-9C11-1B092B20E1FD}" srcOrd="0" destOrd="0" presId="urn:microsoft.com/office/officeart/2005/8/layout/hierarchy1"/>
    <dgm:cxn modelId="{AB0FC685-1F61-43BD-A209-E36C4E4E1FCF}" type="presParOf" srcId="{B7E93A6C-6AC7-4454-9C11-1B092B20E1FD}" destId="{52E4F8D6-5094-4D74-9CB9-EEF893F69B6D}" srcOrd="0" destOrd="0" presId="urn:microsoft.com/office/officeart/2005/8/layout/hierarchy1"/>
    <dgm:cxn modelId="{55F426CF-9A31-494B-9DBD-82D1A5872DBA}" type="presParOf" srcId="{52E4F8D6-5094-4D74-9CB9-EEF893F69B6D}" destId="{86FE805B-3160-4BDD-9FE4-903EB152D2B4}" srcOrd="0" destOrd="0" presId="urn:microsoft.com/office/officeart/2005/8/layout/hierarchy1"/>
    <dgm:cxn modelId="{00826195-C1FD-49EA-9D44-69D86CBBD13E}" type="presParOf" srcId="{52E4F8D6-5094-4D74-9CB9-EEF893F69B6D}" destId="{2911444D-3484-45FC-9342-05577583082D}" srcOrd="1" destOrd="0" presId="urn:microsoft.com/office/officeart/2005/8/layout/hierarchy1"/>
    <dgm:cxn modelId="{EFEAAA42-DF04-4628-8905-0E74348E8619}" type="presParOf" srcId="{B7E93A6C-6AC7-4454-9C11-1B092B20E1FD}" destId="{2122E324-EFFB-4D6A-AB8C-E2853BF36586}" srcOrd="1" destOrd="0" presId="urn:microsoft.com/office/officeart/2005/8/layout/hierarchy1"/>
    <dgm:cxn modelId="{BA7AB7A1-5107-44C9-B33E-E784AA8FFE00}" type="presParOf" srcId="{4FAACD65-7163-462A-B1B7-6F91424881D0}" destId="{2C68DC80-1CF9-4A62-90C1-2E8F389C9B6C}" srcOrd="1" destOrd="0" presId="urn:microsoft.com/office/officeart/2005/8/layout/hierarchy1"/>
    <dgm:cxn modelId="{169D1B31-73B7-4D28-B744-6F227EE54EB6}" type="presParOf" srcId="{2C68DC80-1CF9-4A62-90C1-2E8F389C9B6C}" destId="{0340D046-1D12-498D-8A2E-930927CA2B5E}" srcOrd="0" destOrd="0" presId="urn:microsoft.com/office/officeart/2005/8/layout/hierarchy1"/>
    <dgm:cxn modelId="{C4E2B9E5-1C33-40F2-A960-77ED33481DCB}" type="presParOf" srcId="{0340D046-1D12-498D-8A2E-930927CA2B5E}" destId="{050EAEDD-A9C4-4BA8-8144-82F369B5A377}" srcOrd="0" destOrd="0" presId="urn:microsoft.com/office/officeart/2005/8/layout/hierarchy1"/>
    <dgm:cxn modelId="{F32824C9-FAEB-486A-966D-FD12BC850423}" type="presParOf" srcId="{0340D046-1D12-498D-8A2E-930927CA2B5E}" destId="{ACF3E95D-4BC1-4404-9C9C-B5274CD94F53}" srcOrd="1" destOrd="0" presId="urn:microsoft.com/office/officeart/2005/8/layout/hierarchy1"/>
    <dgm:cxn modelId="{D75CADC7-A94C-4089-87C6-705B4DD124EB}" type="presParOf" srcId="{2C68DC80-1CF9-4A62-90C1-2E8F389C9B6C}" destId="{C2A46E19-998F-4586-9377-27D92BF713BF}" srcOrd="1" destOrd="0" presId="urn:microsoft.com/office/officeart/2005/8/layout/hierarchy1"/>
    <dgm:cxn modelId="{52BE59BF-EE98-4946-B58B-8B31A9FE1242}" type="presParOf" srcId="{4FAACD65-7163-462A-B1B7-6F91424881D0}" destId="{0BD83DAF-D743-477C-A235-375FC5039785}" srcOrd="2" destOrd="0" presId="urn:microsoft.com/office/officeart/2005/8/layout/hierarchy1"/>
    <dgm:cxn modelId="{5C368EBC-3A3A-425F-9FB0-3BA41002E7C7}" type="presParOf" srcId="{0BD83DAF-D743-477C-A235-375FC5039785}" destId="{5D06BF86-7C20-42A4-84EF-78A2D077DD54}" srcOrd="0" destOrd="0" presId="urn:microsoft.com/office/officeart/2005/8/layout/hierarchy1"/>
    <dgm:cxn modelId="{5FA1217D-3DEB-41BD-ADDA-1FB7EFAB9B25}" type="presParOf" srcId="{5D06BF86-7C20-42A4-84EF-78A2D077DD54}" destId="{37CDB9D6-D856-4271-B432-A4754607A829}" srcOrd="0" destOrd="0" presId="urn:microsoft.com/office/officeart/2005/8/layout/hierarchy1"/>
    <dgm:cxn modelId="{1C8E5565-D8EF-4687-9F8C-706685E90A55}" type="presParOf" srcId="{5D06BF86-7C20-42A4-84EF-78A2D077DD54}" destId="{43F9A4B4-E5EF-456B-86B4-2CA4437AD914}" srcOrd="1" destOrd="0" presId="urn:microsoft.com/office/officeart/2005/8/layout/hierarchy1"/>
    <dgm:cxn modelId="{DB3215B1-5048-4F66-BF67-866AF5AA35B8}" type="presParOf" srcId="{0BD83DAF-D743-477C-A235-375FC5039785}" destId="{4C3D62BB-3EE4-4E60-8899-B83966EAB21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AD872-8B8D-44D4-B033-2A78ED8F00D5}">
      <dsp:nvSpPr>
        <dsp:cNvPr id="0" name=""/>
        <dsp:cNvSpPr/>
      </dsp:nvSpPr>
      <dsp:spPr>
        <a:xfrm>
          <a:off x="0" y="0"/>
          <a:ext cx="7901431" cy="55939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00000"/>
            </a:lnSpc>
            <a:spcBef>
              <a:spcPct val="0"/>
            </a:spcBef>
            <a:spcAft>
              <a:spcPct val="35000"/>
            </a:spcAft>
            <a:buNone/>
          </a:pPr>
          <a:r>
            <a:rPr lang="en-US" sz="1000" b="1" kern="1200" dirty="0"/>
            <a:t>Increased</a:t>
          </a:r>
          <a:r>
            <a:rPr lang="en-US" sz="1000" kern="1200" dirty="0"/>
            <a:t> </a:t>
          </a:r>
          <a:r>
            <a:rPr lang="en-US" sz="1000" b="1" kern="1200" dirty="0"/>
            <a:t>productivity</a:t>
          </a:r>
          <a:r>
            <a:rPr lang="en-US" sz="1000" kern="1200" dirty="0"/>
            <a:t> – the employees </a:t>
          </a:r>
          <a:r>
            <a:rPr lang="en-GB" sz="1000" kern="1200" dirty="0"/>
            <a:t>are offering the best they can for the company to work smoothly, including maybe staying overtime when needed, or doing tasks that are not in their job description, just to ensure that the productivity is not affected by anything.</a:t>
          </a:r>
          <a:endParaRPr lang="en-US" sz="1000" kern="1200" dirty="0"/>
        </a:p>
      </dsp:txBody>
      <dsp:txXfrm>
        <a:off x="16384" y="16384"/>
        <a:ext cx="7232352" cy="526626"/>
      </dsp:txXfrm>
    </dsp:sp>
    <dsp:sp modelId="{1F5491D0-5045-4DDF-9B8B-1A5F48669AAF}">
      <dsp:nvSpPr>
        <dsp:cNvPr id="0" name=""/>
        <dsp:cNvSpPr/>
      </dsp:nvSpPr>
      <dsp:spPr>
        <a:xfrm>
          <a:off x="590042" y="637088"/>
          <a:ext cx="7901431" cy="55939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00000"/>
            </a:lnSpc>
            <a:spcBef>
              <a:spcPct val="0"/>
            </a:spcBef>
            <a:spcAft>
              <a:spcPct val="35000"/>
            </a:spcAft>
            <a:buNone/>
          </a:pPr>
          <a:r>
            <a:rPr lang="en-GB" sz="1000" b="1" kern="1200" dirty="0"/>
            <a:t>Higher retention rates </a:t>
          </a:r>
          <a:r>
            <a:rPr lang="en-GB" sz="1000" kern="1200" dirty="0"/>
            <a:t>– the employees will not leave their company for another one and they are not actively looking for work or perhaps a better pay elsewhere, being happy with their position at the current company. </a:t>
          </a:r>
          <a:endParaRPr lang="en-US" sz="1000" kern="1200" dirty="0"/>
        </a:p>
      </dsp:txBody>
      <dsp:txXfrm>
        <a:off x="606426" y="653472"/>
        <a:ext cx="6915015" cy="526626"/>
      </dsp:txXfrm>
    </dsp:sp>
    <dsp:sp modelId="{ADE3102E-F612-4C27-A2B9-433130688991}">
      <dsp:nvSpPr>
        <dsp:cNvPr id="0" name=""/>
        <dsp:cNvSpPr/>
      </dsp:nvSpPr>
      <dsp:spPr>
        <a:xfrm>
          <a:off x="1180084" y="1274176"/>
          <a:ext cx="7901431" cy="55939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00000"/>
            </a:lnSpc>
            <a:spcBef>
              <a:spcPct val="0"/>
            </a:spcBef>
            <a:spcAft>
              <a:spcPct val="35000"/>
            </a:spcAft>
            <a:buNone/>
          </a:pPr>
          <a:r>
            <a:rPr lang="en-GB" sz="1000" b="1" kern="1200" dirty="0"/>
            <a:t>Innovation</a:t>
          </a:r>
          <a:r>
            <a:rPr lang="en-GB" sz="1000" kern="1200" dirty="0"/>
            <a:t> - employees are constantly looking to improve their work, bringing new ideas to the table and new solutions to whatever difficulties the company that they work for might face.</a:t>
          </a:r>
          <a:endParaRPr lang="en-US" sz="1000" kern="1200" dirty="0"/>
        </a:p>
      </dsp:txBody>
      <dsp:txXfrm>
        <a:off x="1196468" y="1290560"/>
        <a:ext cx="6915015" cy="526626"/>
      </dsp:txXfrm>
    </dsp:sp>
    <dsp:sp modelId="{6DC64364-646E-439F-B0D5-85753EA49F4B}">
      <dsp:nvSpPr>
        <dsp:cNvPr id="0" name=""/>
        <dsp:cNvSpPr/>
      </dsp:nvSpPr>
      <dsp:spPr>
        <a:xfrm>
          <a:off x="1770126" y="1911265"/>
          <a:ext cx="7901431" cy="55939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00000"/>
            </a:lnSpc>
            <a:spcBef>
              <a:spcPct val="0"/>
            </a:spcBef>
            <a:spcAft>
              <a:spcPct val="35000"/>
            </a:spcAft>
            <a:buNone/>
          </a:pPr>
          <a:r>
            <a:rPr lang="en-GB" sz="1000" b="1" kern="1200" dirty="0"/>
            <a:t>Great level of customer service </a:t>
          </a:r>
          <a:r>
            <a:rPr lang="en-GB" sz="1000" kern="1200" dirty="0"/>
            <a:t>– the employees are happy with their role and want to show this to the customers as well.</a:t>
          </a:r>
          <a:endParaRPr lang="en-US" sz="1000" kern="1200" dirty="0"/>
        </a:p>
      </dsp:txBody>
      <dsp:txXfrm>
        <a:off x="1786510" y="1927649"/>
        <a:ext cx="6915015" cy="526626"/>
      </dsp:txXfrm>
    </dsp:sp>
    <dsp:sp modelId="{86AC4B35-2594-4D7F-8F14-18446E3E9CF9}">
      <dsp:nvSpPr>
        <dsp:cNvPr id="0" name=""/>
        <dsp:cNvSpPr/>
      </dsp:nvSpPr>
      <dsp:spPr>
        <a:xfrm>
          <a:off x="2360168" y="2548353"/>
          <a:ext cx="7901431" cy="559394"/>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00000"/>
            </a:lnSpc>
            <a:spcBef>
              <a:spcPct val="0"/>
            </a:spcBef>
            <a:spcAft>
              <a:spcPct val="35000"/>
            </a:spcAft>
            <a:buNone/>
          </a:pPr>
          <a:r>
            <a:rPr lang="en-GB" sz="1000" b="1" kern="1200" dirty="0"/>
            <a:t>Job satisfaction </a:t>
          </a:r>
          <a:r>
            <a:rPr lang="en-GB" sz="1000" kern="1200" dirty="0"/>
            <a:t>– the employees will be less likely to create conflicts or focus on other negative things while at the workplace. </a:t>
          </a:r>
          <a:endParaRPr lang="en-US" sz="1000" kern="1200" dirty="0"/>
        </a:p>
      </dsp:txBody>
      <dsp:txXfrm>
        <a:off x="2376552" y="2564737"/>
        <a:ext cx="6915015" cy="526626"/>
      </dsp:txXfrm>
    </dsp:sp>
    <dsp:sp modelId="{703F90A1-4ADC-4C7B-B722-A6645E45C73D}">
      <dsp:nvSpPr>
        <dsp:cNvPr id="0" name=""/>
        <dsp:cNvSpPr/>
      </dsp:nvSpPr>
      <dsp:spPr>
        <a:xfrm>
          <a:off x="7537825" y="408668"/>
          <a:ext cx="363606" cy="36360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7619636" y="408668"/>
        <a:ext cx="199984" cy="273614"/>
      </dsp:txXfrm>
    </dsp:sp>
    <dsp:sp modelId="{428C62B1-70B9-4C8E-B20E-48DB14522B75}">
      <dsp:nvSpPr>
        <dsp:cNvPr id="0" name=""/>
        <dsp:cNvSpPr/>
      </dsp:nvSpPr>
      <dsp:spPr>
        <a:xfrm>
          <a:off x="8127867" y="1045757"/>
          <a:ext cx="363606" cy="36360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8209678" y="1045757"/>
        <a:ext cx="199984" cy="273614"/>
      </dsp:txXfrm>
    </dsp:sp>
    <dsp:sp modelId="{E5233B56-5939-45F7-87B6-DA9B88DAD4F5}">
      <dsp:nvSpPr>
        <dsp:cNvPr id="0" name=""/>
        <dsp:cNvSpPr/>
      </dsp:nvSpPr>
      <dsp:spPr>
        <a:xfrm>
          <a:off x="8717909" y="1673522"/>
          <a:ext cx="363606" cy="36360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8799720" y="1673522"/>
        <a:ext cx="199984" cy="273614"/>
      </dsp:txXfrm>
    </dsp:sp>
    <dsp:sp modelId="{994A0D0C-0B8D-45FC-8936-60A1DD0BBDD3}">
      <dsp:nvSpPr>
        <dsp:cNvPr id="0" name=""/>
        <dsp:cNvSpPr/>
      </dsp:nvSpPr>
      <dsp:spPr>
        <a:xfrm>
          <a:off x="9307951" y="2316826"/>
          <a:ext cx="363606" cy="36360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9389762" y="2316826"/>
        <a:ext cx="199984" cy="2736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FE805B-3160-4BDD-9FE4-903EB152D2B4}">
      <dsp:nvSpPr>
        <dsp:cNvPr id="0" name=""/>
        <dsp:cNvSpPr/>
      </dsp:nvSpPr>
      <dsp:spPr>
        <a:xfrm>
          <a:off x="0" y="485224"/>
          <a:ext cx="2886075" cy="18326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11444D-3484-45FC-9342-05577583082D}">
      <dsp:nvSpPr>
        <dsp:cNvPr id="0" name=""/>
        <dsp:cNvSpPr/>
      </dsp:nvSpPr>
      <dsp:spPr>
        <a:xfrm>
          <a:off x="320675" y="789865"/>
          <a:ext cx="2886075" cy="183265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Increased productivity </a:t>
          </a:r>
          <a:r>
            <a:rPr lang="en-GB" sz="1700" kern="1200"/>
            <a:t>(Madsen, 2017).</a:t>
          </a:r>
          <a:endParaRPr lang="en-US" sz="1700" kern="1200"/>
        </a:p>
      </dsp:txBody>
      <dsp:txXfrm>
        <a:off x="374352" y="843542"/>
        <a:ext cx="2778721" cy="1725303"/>
      </dsp:txXfrm>
    </dsp:sp>
    <dsp:sp modelId="{050EAEDD-A9C4-4BA8-8144-82F369B5A377}">
      <dsp:nvSpPr>
        <dsp:cNvPr id="0" name=""/>
        <dsp:cNvSpPr/>
      </dsp:nvSpPr>
      <dsp:spPr>
        <a:xfrm>
          <a:off x="3527425" y="485224"/>
          <a:ext cx="2886075" cy="18326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F3E95D-4BC1-4404-9C9C-B5274CD94F53}">
      <dsp:nvSpPr>
        <dsp:cNvPr id="0" name=""/>
        <dsp:cNvSpPr/>
      </dsp:nvSpPr>
      <dsp:spPr>
        <a:xfrm>
          <a:off x="3848099" y="789865"/>
          <a:ext cx="2886075" cy="183265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Revenue growth </a:t>
          </a:r>
          <a:r>
            <a:rPr lang="en-GB" sz="1700" kern="1200"/>
            <a:t>- companies which are constantly investing in engagement of the staff are more likely to see a business growth of 0.5% per year (Charles, 2015).</a:t>
          </a:r>
          <a:endParaRPr lang="en-US" sz="1700" kern="1200"/>
        </a:p>
      </dsp:txBody>
      <dsp:txXfrm>
        <a:off x="3901776" y="843542"/>
        <a:ext cx="2778721" cy="1725303"/>
      </dsp:txXfrm>
    </dsp:sp>
    <dsp:sp modelId="{37CDB9D6-D856-4271-B432-A4754607A829}">
      <dsp:nvSpPr>
        <dsp:cNvPr id="0" name=""/>
        <dsp:cNvSpPr/>
      </dsp:nvSpPr>
      <dsp:spPr>
        <a:xfrm>
          <a:off x="7054850" y="485224"/>
          <a:ext cx="2886075" cy="18326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F9A4B4-E5EF-456B-86B4-2CA4437AD914}">
      <dsp:nvSpPr>
        <dsp:cNvPr id="0" name=""/>
        <dsp:cNvSpPr/>
      </dsp:nvSpPr>
      <dsp:spPr>
        <a:xfrm>
          <a:off x="7375524" y="789865"/>
          <a:ext cx="2886075" cy="183265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More candidates </a:t>
          </a:r>
          <a:r>
            <a:rPr lang="en-GB" sz="1700" kern="1200"/>
            <a:t>- the candidates will choose to apply and to work for companies that can motivate them and make them feel valued by constantly engaging with them (Webb, 2021).</a:t>
          </a:r>
          <a:endParaRPr lang="en-US" sz="1700" kern="1200"/>
        </a:p>
      </dsp:txBody>
      <dsp:txXfrm>
        <a:off x="7429201" y="843542"/>
        <a:ext cx="2778721" cy="172530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ro-RO"/>
              <a:t>Faceți clic pentru a edita stilul de titlu coordonator</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endParaRPr lang="en-US" dirty="0"/>
          </a:p>
        </p:txBody>
      </p:sp>
      <p:sp>
        <p:nvSpPr>
          <p:cNvPr id="7" name="Date Placeholder 6"/>
          <p:cNvSpPr>
            <a:spLocks noGrp="1"/>
          </p:cNvSpPr>
          <p:nvPr>
            <p:ph type="dt" sz="half" idx="10"/>
          </p:nvPr>
        </p:nvSpPr>
        <p:spPr/>
        <p:txBody>
          <a:bodyPr/>
          <a:lstStyle/>
          <a:p>
            <a:fld id="{24DACD3C-5C93-45B6-B4AF-E513FAB851D1}" type="datetimeFigureOut">
              <a:rPr lang="en-GB" smtClean="0"/>
              <a:t>14/11/2021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D4080A-2B31-4F7F-845D-986895FCF07A}" type="slidenum">
              <a:rPr lang="en-GB" smtClean="0"/>
              <a:t>‹#›</a:t>
            </a:fld>
            <a:endParaRPr lang="en-GB"/>
          </a:p>
        </p:txBody>
      </p:sp>
    </p:spTree>
    <p:extLst>
      <p:ext uri="{BB962C8B-B14F-4D97-AF65-F5344CB8AC3E}">
        <p14:creationId xmlns:p14="http://schemas.microsoft.com/office/powerpoint/2010/main" val="171153495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24DACD3C-5C93-45B6-B4AF-E513FAB851D1}" type="datetimeFigureOut">
              <a:rPr lang="en-GB" smtClean="0"/>
              <a:t>14/11/2021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D4080A-2B31-4F7F-845D-986895FCF07A}" type="slidenum">
              <a:rPr lang="en-GB" smtClean="0"/>
              <a:t>‹#›</a:t>
            </a:fld>
            <a:endParaRPr lang="en-GB"/>
          </a:p>
        </p:txBody>
      </p:sp>
    </p:spTree>
    <p:extLst>
      <p:ext uri="{BB962C8B-B14F-4D97-AF65-F5344CB8AC3E}">
        <p14:creationId xmlns:p14="http://schemas.microsoft.com/office/powerpoint/2010/main" val="329207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7" name="Date Placeholder 6"/>
          <p:cNvSpPr>
            <a:spLocks noGrp="1"/>
          </p:cNvSpPr>
          <p:nvPr>
            <p:ph type="dt" sz="half" idx="10"/>
          </p:nvPr>
        </p:nvSpPr>
        <p:spPr/>
        <p:txBody>
          <a:bodyPr/>
          <a:lstStyle/>
          <a:p>
            <a:fld id="{24DACD3C-5C93-45B6-B4AF-E513FAB851D1}" type="datetimeFigureOut">
              <a:rPr lang="en-GB" smtClean="0"/>
              <a:t>14/11/2021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D4080A-2B31-4F7F-845D-986895FCF07A}" type="slidenum">
              <a:rPr lang="en-GB" smtClean="0"/>
              <a:t>‹#›</a:t>
            </a:fld>
            <a:endParaRPr lang="en-GB"/>
          </a:p>
        </p:txBody>
      </p:sp>
    </p:spTree>
    <p:extLst>
      <p:ext uri="{BB962C8B-B14F-4D97-AF65-F5344CB8AC3E}">
        <p14:creationId xmlns:p14="http://schemas.microsoft.com/office/powerpoint/2010/main" val="248916365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8" name="Date Placeholder 7"/>
          <p:cNvSpPr>
            <a:spLocks noGrp="1"/>
          </p:cNvSpPr>
          <p:nvPr>
            <p:ph type="dt" sz="half" idx="10"/>
          </p:nvPr>
        </p:nvSpPr>
        <p:spPr/>
        <p:txBody>
          <a:bodyPr/>
          <a:lstStyle/>
          <a:p>
            <a:fld id="{24DACD3C-5C93-45B6-B4AF-E513FAB851D1}" type="datetimeFigureOut">
              <a:rPr lang="en-GB" smtClean="0"/>
              <a:t>14/11/2021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D7D4080A-2B31-4F7F-845D-986895FCF07A}" type="slidenum">
              <a:rPr lang="en-GB" smtClean="0"/>
              <a:t>‹#›</a:t>
            </a:fld>
            <a:endParaRPr lang="en-GB"/>
          </a:p>
        </p:txBody>
      </p:sp>
    </p:spTree>
    <p:extLst>
      <p:ext uri="{BB962C8B-B14F-4D97-AF65-F5344CB8AC3E}">
        <p14:creationId xmlns:p14="http://schemas.microsoft.com/office/powerpoint/2010/main" val="3591329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1583436" y="3143250"/>
            <a:ext cx="4270248" cy="2596776"/>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7" name="Date Placeholder 6"/>
          <p:cNvSpPr>
            <a:spLocks noGrp="1"/>
          </p:cNvSpPr>
          <p:nvPr>
            <p:ph type="dt" sz="half" idx="10"/>
          </p:nvPr>
        </p:nvSpPr>
        <p:spPr/>
        <p:txBody>
          <a:bodyPr/>
          <a:lstStyle/>
          <a:p>
            <a:fld id="{24DACD3C-5C93-45B6-B4AF-E513FAB851D1}" type="datetimeFigureOut">
              <a:rPr lang="en-GB" smtClean="0"/>
              <a:t>14/11/2021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D4080A-2B31-4F7F-845D-986895FCF07A}" type="slidenum">
              <a:rPr lang="en-GB" smtClean="0"/>
              <a:t>‹#›</a:t>
            </a:fld>
            <a:endParaRPr lang="en-GB"/>
          </a:p>
        </p:txBody>
      </p:sp>
      <p:sp>
        <p:nvSpPr>
          <p:cNvPr id="10" name="Title 9"/>
          <p:cNvSpPr>
            <a:spLocks noGrp="1"/>
          </p:cNvSpPr>
          <p:nvPr>
            <p:ph type="title"/>
          </p:nvPr>
        </p:nvSpPr>
        <p:spPr/>
        <p:txBody>
          <a:bodyPr/>
          <a:lstStyle/>
          <a:p>
            <a:r>
              <a:rPr lang="ro-RO"/>
              <a:t>Faceți clic pentru a edita stilul de titlu coordonator</a:t>
            </a:r>
            <a:endParaRPr lang="en-US" dirty="0"/>
          </a:p>
        </p:txBody>
      </p:sp>
    </p:spTree>
    <p:extLst>
      <p:ext uri="{BB962C8B-B14F-4D97-AF65-F5344CB8AC3E}">
        <p14:creationId xmlns:p14="http://schemas.microsoft.com/office/powerpoint/2010/main" val="874578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Date Placeholder 2"/>
          <p:cNvSpPr>
            <a:spLocks noGrp="1"/>
          </p:cNvSpPr>
          <p:nvPr>
            <p:ph type="dt" sz="half" idx="10"/>
          </p:nvPr>
        </p:nvSpPr>
        <p:spPr/>
        <p:txBody>
          <a:bodyPr/>
          <a:lstStyle/>
          <a:p>
            <a:fld id="{24DACD3C-5C93-45B6-B4AF-E513FAB851D1}" type="datetimeFigureOut">
              <a:rPr lang="en-GB" smtClean="0"/>
              <a:t>14/11/2021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D4080A-2B31-4F7F-845D-986895FCF07A}" type="slidenum">
              <a:rPr lang="en-GB" smtClean="0"/>
              <a:t>‹#›</a:t>
            </a:fld>
            <a:endParaRPr lang="en-GB"/>
          </a:p>
        </p:txBody>
      </p:sp>
    </p:spTree>
    <p:extLst>
      <p:ext uri="{BB962C8B-B14F-4D97-AF65-F5344CB8AC3E}">
        <p14:creationId xmlns:p14="http://schemas.microsoft.com/office/powerpoint/2010/main" val="2705389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DACD3C-5C93-45B6-B4AF-E513FAB851D1}" type="datetimeFigureOut">
              <a:rPr lang="en-GB" smtClean="0"/>
              <a:t>14/11/2021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D4080A-2B31-4F7F-845D-986895FCF07A}" type="slidenum">
              <a:rPr lang="en-GB" smtClean="0"/>
              <a:t>‹#›</a:t>
            </a:fld>
            <a:endParaRPr lang="en-GB"/>
          </a:p>
        </p:txBody>
      </p:sp>
    </p:spTree>
    <p:extLst>
      <p:ext uri="{BB962C8B-B14F-4D97-AF65-F5344CB8AC3E}">
        <p14:creationId xmlns:p14="http://schemas.microsoft.com/office/powerpoint/2010/main" val="801669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ro-RO"/>
              <a:t>Faceți clic pentru a edita stilul de titlu coordonator</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9" name="Date Placeholder 8"/>
          <p:cNvSpPr>
            <a:spLocks noGrp="1"/>
          </p:cNvSpPr>
          <p:nvPr>
            <p:ph type="dt" sz="half" idx="10"/>
          </p:nvPr>
        </p:nvSpPr>
        <p:spPr/>
        <p:txBody>
          <a:bodyPr/>
          <a:lstStyle/>
          <a:p>
            <a:fld id="{24DACD3C-5C93-45B6-B4AF-E513FAB851D1}" type="datetimeFigureOut">
              <a:rPr lang="en-GB" smtClean="0"/>
              <a:t>14/11/2021</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D7D4080A-2B31-4F7F-845D-986895FCF07A}" type="slidenum">
              <a:rPr lang="en-GB" smtClean="0"/>
              <a:t>‹#›</a:t>
            </a:fld>
            <a:endParaRPr lang="en-GB"/>
          </a:p>
        </p:txBody>
      </p:sp>
    </p:spTree>
    <p:extLst>
      <p:ext uri="{BB962C8B-B14F-4D97-AF65-F5344CB8AC3E}">
        <p14:creationId xmlns:p14="http://schemas.microsoft.com/office/powerpoint/2010/main" val="1480206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24DACD3C-5C93-45B6-B4AF-E513FAB851D1}" type="datetimeFigureOut">
              <a:rPr lang="en-GB" smtClean="0"/>
              <a:t>14/11/2021</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D7D4080A-2B31-4F7F-845D-986895FCF07A}" type="slidenum">
              <a:rPr lang="en-GB" smtClean="0"/>
              <a:t>‹#›</a:t>
            </a:fld>
            <a:endParaRPr lang="en-GB"/>
          </a:p>
        </p:txBody>
      </p:sp>
    </p:spTree>
    <p:extLst>
      <p:ext uri="{BB962C8B-B14F-4D97-AF65-F5344CB8AC3E}">
        <p14:creationId xmlns:p14="http://schemas.microsoft.com/office/powerpoint/2010/main" val="407681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24DACD3C-5C93-45B6-B4AF-E513FAB851D1}"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D4080A-2B31-4F7F-845D-986895FCF07A}" type="slidenum">
              <a:rPr lang="en-GB" smtClean="0"/>
              <a:t>‹#›</a:t>
            </a:fld>
            <a:endParaRPr lang="en-GB"/>
          </a:p>
        </p:txBody>
      </p:sp>
    </p:spTree>
    <p:extLst>
      <p:ext uri="{BB962C8B-B14F-4D97-AF65-F5344CB8AC3E}">
        <p14:creationId xmlns:p14="http://schemas.microsoft.com/office/powerpoint/2010/main" val="1517297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24DACD3C-5C93-45B6-B4AF-E513FAB851D1}"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D4080A-2B31-4F7F-845D-986895FCF07A}" type="slidenum">
              <a:rPr lang="en-GB" smtClean="0"/>
              <a:t>‹#›</a:t>
            </a:fld>
            <a:endParaRPr lang="en-GB"/>
          </a:p>
        </p:txBody>
      </p:sp>
    </p:spTree>
    <p:extLst>
      <p:ext uri="{BB962C8B-B14F-4D97-AF65-F5344CB8AC3E}">
        <p14:creationId xmlns:p14="http://schemas.microsoft.com/office/powerpoint/2010/main" val="159252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24DACD3C-5C93-45B6-B4AF-E513FAB851D1}" type="datetimeFigureOut">
              <a:rPr lang="en-GB" smtClean="0"/>
              <a:t>14/11/2021</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7D4080A-2B31-4F7F-845D-986895FCF07A}" type="slidenum">
              <a:rPr lang="en-GB" smtClean="0"/>
              <a:t>‹#›</a:t>
            </a:fld>
            <a:endParaRPr lang="en-GB"/>
          </a:p>
        </p:txBody>
      </p:sp>
    </p:spTree>
    <p:extLst>
      <p:ext uri="{BB962C8B-B14F-4D97-AF65-F5344CB8AC3E}">
        <p14:creationId xmlns:p14="http://schemas.microsoft.com/office/powerpoint/2010/main" val="15325168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huffpost.com/entry/worst-companies-to-work-for_n_575b26b0e4b0e39a28ada793" TargetMode="External"/><Relationship Id="rId13" Type="http://schemas.openxmlformats.org/officeDocument/2006/relationships/hyperlink" Target="https://www.hrmonline.com.au/section/ahri-blog/is-employee-engagement-a-competitive-advantage/" TargetMode="External"/><Relationship Id="rId3" Type="http://schemas.openxmlformats.org/officeDocument/2006/relationships/hyperlink" Target="https://www.aflac.com/docs/awr/pdf/2016-articles/art.trends_2017.ic.pdf" TargetMode="External"/><Relationship Id="rId7" Type="http://schemas.openxmlformats.org/officeDocument/2006/relationships/hyperlink" Target="https://quality-consultants.com/employee-engagement-and-competitive-advantage/" TargetMode="External"/><Relationship Id="rId12" Type="http://schemas.openxmlformats.org/officeDocument/2006/relationships/hyperlink" Target="https://www.forbes.com/sites/blakemorgan/2018/02/23/the-un-ignorable-link-between-employee-experience-and-customer-experience/?sh=575afc7648dc" TargetMode="External"/><Relationship Id="rId2" Type="http://schemas.openxmlformats.org/officeDocument/2006/relationships/hyperlink" Target="https://www.inc.com/bryan-adams/12-ways-to-encourage-more-free-thinking-and-innovation-into-any-business.html" TargetMode="External"/><Relationship Id="rId1" Type="http://schemas.openxmlformats.org/officeDocument/2006/relationships/slideLayout" Target="../slideLayouts/slideLayout2.xml"/><Relationship Id="rId6" Type="http://schemas.openxmlformats.org/officeDocument/2006/relationships/hyperlink" Target="https://inside.6q.io/benefits-of-engaged-employees/" TargetMode="External"/><Relationship Id="rId11" Type="http://schemas.openxmlformats.org/officeDocument/2006/relationships/hyperlink" Target="https://www.huffpost.com/entry/employee-engagement-the-n_b_8523334" TargetMode="External"/><Relationship Id="rId5" Type="http://schemas.openxmlformats.org/officeDocument/2006/relationships/hyperlink" Target="https://www.forbes.com/sites/nazbeheshti/2019/01/16/10-timely-statistics-about-the-connection-between-employee-engagement-and-wellness/?sh=410b57f422a0" TargetMode="External"/><Relationship Id="rId10" Type="http://schemas.openxmlformats.org/officeDocument/2006/relationships/hyperlink" Target="https://news.gallup.com/poll/241649/employee-engagement-rise.aspx" TargetMode="External"/><Relationship Id="rId4" Type="http://schemas.openxmlformats.org/officeDocument/2006/relationships/hyperlink" Target="https://hbr.org/2013/07/employee-engagement-does-more" TargetMode="External"/><Relationship Id="rId9" Type="http://schemas.openxmlformats.org/officeDocument/2006/relationships/hyperlink" Target="https://nudge.co/blog/brands-taking-the-employee-experience-to-the-next-lev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B111294-4BBE-4EA1-AB85-511745243E83}"/>
              </a:ext>
            </a:extLst>
          </p:cNvPr>
          <p:cNvSpPr>
            <a:spLocks noGrp="1"/>
          </p:cNvSpPr>
          <p:nvPr>
            <p:ph type="ctrTitle"/>
          </p:nvPr>
        </p:nvSpPr>
        <p:spPr/>
        <p:txBody>
          <a:bodyPr>
            <a:normAutofit fontScale="90000"/>
          </a:bodyPr>
          <a:lstStyle/>
          <a:p>
            <a:r>
              <a:rPr lang="en-US" dirty="0"/>
              <a:t>DEVELOPING RELATIONSHIPS AND WORKPLACE ACHIEVEMENT BMSW5102_CARD</a:t>
            </a:r>
            <a:endParaRPr lang="en-GB" dirty="0"/>
          </a:p>
        </p:txBody>
      </p:sp>
      <p:sp>
        <p:nvSpPr>
          <p:cNvPr id="3" name="Subtitlu 2">
            <a:extLst>
              <a:ext uri="{FF2B5EF4-FFF2-40B4-BE49-F238E27FC236}">
                <a16:creationId xmlns:a16="http://schemas.microsoft.com/office/drawing/2014/main" id="{9F273C0A-DA51-49D6-8BDD-CBCBF07ED4AB}"/>
              </a:ext>
            </a:extLst>
          </p:cNvPr>
          <p:cNvSpPr>
            <a:spLocks noGrp="1"/>
          </p:cNvSpPr>
          <p:nvPr>
            <p:ph type="subTitle" idx="1"/>
          </p:nvPr>
        </p:nvSpPr>
        <p:spPr/>
        <p:txBody>
          <a:bodyPr>
            <a:normAutofit/>
          </a:bodyPr>
          <a:lstStyle/>
          <a:p>
            <a:r>
              <a:rPr lang="en-US" sz="4400" dirty="0"/>
              <a:t>EMPLOYEE EMGAGEMENT</a:t>
            </a:r>
            <a:endParaRPr lang="en-GB" sz="4400" dirty="0"/>
          </a:p>
        </p:txBody>
      </p:sp>
      <p:sp>
        <p:nvSpPr>
          <p:cNvPr id="7" name="Rectangle 3">
            <a:extLst>
              <a:ext uri="{FF2B5EF4-FFF2-40B4-BE49-F238E27FC236}">
                <a16:creationId xmlns:a16="http://schemas.microsoft.com/office/drawing/2014/main" id="{8CE9C98C-8DB1-40F0-9C25-08B1A4D701A3}"/>
              </a:ext>
            </a:extLst>
          </p:cNvPr>
          <p:cNvSpPr>
            <a:spLocks noChangeArrowheads="1"/>
          </p:cNvSpPr>
          <p:nvPr/>
        </p:nvSpPr>
        <p:spPr bwMode="auto">
          <a:xfrm>
            <a:off x="4881148" y="5569888"/>
            <a:ext cx="242970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CATALIN IONEL MIRICA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1920075</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536988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30BC020-BDBF-49EB-9898-BAB5BF559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9000"/>
            <a:ext cx="12192000" cy="3429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C76A5D22-AC0C-4C06-BAAB-88E59EFCB30E}"/>
              </a:ext>
            </a:extLst>
          </p:cNvPr>
          <p:cNvSpPr>
            <a:spLocks noGrp="1"/>
          </p:cNvSpPr>
          <p:nvPr>
            <p:ph type="title"/>
          </p:nvPr>
        </p:nvSpPr>
        <p:spPr>
          <a:xfrm>
            <a:off x="2231136" y="3781241"/>
            <a:ext cx="7729729" cy="855406"/>
          </a:xfrm>
          <a:noFill/>
          <a:ln>
            <a:solidFill>
              <a:schemeClr val="bg1"/>
            </a:solidFill>
          </a:ln>
        </p:spPr>
        <p:txBody>
          <a:bodyPr>
            <a:normAutofit/>
          </a:bodyPr>
          <a:lstStyle/>
          <a:p>
            <a:r>
              <a:rPr lang="en-US" sz="2400">
                <a:solidFill>
                  <a:schemeClr val="bg1"/>
                </a:solidFill>
              </a:rPr>
              <a:t>EMPLOYEE ENGAGEMENT - DEFINITION</a:t>
            </a:r>
            <a:endParaRPr lang="en-GB" sz="2400">
              <a:solidFill>
                <a:schemeClr val="bg1"/>
              </a:solidFill>
            </a:endParaRPr>
          </a:p>
        </p:txBody>
      </p:sp>
      <p:pic>
        <p:nvPicPr>
          <p:cNvPr id="5" name="Imagine 4" descr="O imagine care conține text, tablă&#10;&#10;Descriere generată automat">
            <a:extLst>
              <a:ext uri="{FF2B5EF4-FFF2-40B4-BE49-F238E27FC236}">
                <a16:creationId xmlns:a16="http://schemas.microsoft.com/office/drawing/2014/main" id="{91C62421-E8F2-4933-969A-89ECDB25EB5E}"/>
              </a:ext>
            </a:extLst>
          </p:cNvPr>
          <p:cNvPicPr>
            <a:picLocks noChangeAspect="1"/>
          </p:cNvPicPr>
          <p:nvPr/>
        </p:nvPicPr>
        <p:blipFill rotWithShape="1">
          <a:blip r:embed="rId2">
            <a:extLst>
              <a:ext uri="{28A0092B-C50C-407E-A947-70E740481C1C}">
                <a14:useLocalDpi xmlns:a14="http://schemas.microsoft.com/office/drawing/2010/main" val="0"/>
              </a:ext>
            </a:extLst>
          </a:blip>
          <a:srcRect t="17772" b="33737"/>
          <a:stretch/>
        </p:blipFill>
        <p:spPr>
          <a:xfrm>
            <a:off x="20" y="0"/>
            <a:ext cx="12191980" cy="3429000"/>
          </a:xfrm>
          <a:prstGeom prst="rect">
            <a:avLst/>
          </a:prstGeom>
        </p:spPr>
      </p:pic>
      <p:sp>
        <p:nvSpPr>
          <p:cNvPr id="3" name="Substituent conținut 2">
            <a:extLst>
              <a:ext uri="{FF2B5EF4-FFF2-40B4-BE49-F238E27FC236}">
                <a16:creationId xmlns:a16="http://schemas.microsoft.com/office/drawing/2014/main" id="{F0B4EFCD-2D45-4AF7-9072-5ECE24BB3718}"/>
              </a:ext>
            </a:extLst>
          </p:cNvPr>
          <p:cNvSpPr>
            <a:spLocks noGrp="1"/>
          </p:cNvSpPr>
          <p:nvPr>
            <p:ph idx="1"/>
          </p:nvPr>
        </p:nvSpPr>
        <p:spPr>
          <a:xfrm>
            <a:off x="2238412" y="4846076"/>
            <a:ext cx="7715177" cy="1271556"/>
          </a:xfrm>
        </p:spPr>
        <p:txBody>
          <a:bodyPr>
            <a:normAutofit/>
          </a:bodyPr>
          <a:lstStyle/>
          <a:p>
            <a:pPr marL="0" indent="0" algn="ctr">
              <a:buNone/>
            </a:pPr>
            <a:r>
              <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It can be felt during the work performance of the employees, who are willingly put in their best intellectual effort, have positive emotions and connect with their colleagues in a meaningful matter (</a:t>
            </a:r>
            <a:r>
              <a:rPr lang="en-GB"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Alfes</a:t>
            </a:r>
            <a:r>
              <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et al.,2010). </a:t>
            </a:r>
            <a:endParaRPr lang="en-GB" dirty="0">
              <a:solidFill>
                <a:schemeClr val="bg1"/>
              </a:solidFill>
            </a:endParaRPr>
          </a:p>
        </p:txBody>
      </p:sp>
    </p:spTree>
    <p:extLst>
      <p:ext uri="{BB962C8B-B14F-4D97-AF65-F5344CB8AC3E}">
        <p14:creationId xmlns:p14="http://schemas.microsoft.com/office/powerpoint/2010/main" val="2469169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BF977209-F1D4-4B7B-8898-30A1D9C1ABD9}"/>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three main ways that an employee can engage</a:t>
            </a:r>
            <a:endParaRPr lang="en-GB" sz="3000" dirty="0">
              <a:solidFill>
                <a:srgbClr val="FFFFFF"/>
              </a:solidFill>
            </a:endParaRPr>
          </a:p>
        </p:txBody>
      </p:sp>
      <p:sp>
        <p:nvSpPr>
          <p:cNvPr id="3" name="Substituent conținut 2">
            <a:extLst>
              <a:ext uri="{FF2B5EF4-FFF2-40B4-BE49-F238E27FC236}">
                <a16:creationId xmlns:a16="http://schemas.microsoft.com/office/drawing/2014/main" id="{65291262-006F-4246-9C38-5F672E3EC515}"/>
              </a:ext>
            </a:extLst>
          </p:cNvPr>
          <p:cNvSpPr>
            <a:spLocks noGrp="1"/>
          </p:cNvSpPr>
          <p:nvPr>
            <p:ph idx="1"/>
          </p:nvPr>
        </p:nvSpPr>
        <p:spPr>
          <a:xfrm>
            <a:off x="5591695" y="1402080"/>
            <a:ext cx="5320696" cy="4053840"/>
          </a:xfrm>
        </p:spPr>
        <p:txBody>
          <a:bodyPr anchor="ctr">
            <a:normAutofit/>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Intellectual</a:t>
            </a:r>
            <a:r>
              <a:rPr lang="en-GB" sz="1800" dirty="0">
                <a:effectLst/>
                <a:latin typeface="Calibri" panose="020F0502020204030204" pitchFamily="34" charset="0"/>
                <a:ea typeface="Calibri" panose="020F0502020204030204" pitchFamily="34" charset="0"/>
                <a:cs typeface="Times New Roman" panose="02020603050405020304" pitchFamily="18" charset="0"/>
              </a:rPr>
              <a:t> - the employee is actively thinking about what they are doing and want to find ways to do it better</a:t>
            </a:r>
          </a:p>
          <a:p>
            <a:r>
              <a:rPr lang="en-GB" b="1" dirty="0">
                <a:latin typeface="Calibri" panose="020F0502020204030204" pitchFamily="34" charset="0"/>
                <a:cs typeface="Times New Roman" panose="02020603050405020304" pitchFamily="18" charset="0"/>
              </a:rPr>
              <a:t>Affective</a:t>
            </a:r>
            <a:r>
              <a:rPr lang="en-GB" dirty="0">
                <a:latin typeface="Calibri" panose="020F0502020204030204" pitchFamily="34" charset="0"/>
                <a:cs typeface="Times New Roman" panose="02020603050405020304" pitchFamily="18" charset="0"/>
              </a:rPr>
              <a:t> - </a:t>
            </a:r>
            <a:r>
              <a:rPr lang="en-GB" sz="1800" dirty="0">
                <a:effectLst/>
                <a:latin typeface="Calibri" panose="020F0502020204030204" pitchFamily="34" charset="0"/>
                <a:ea typeface="Calibri" panose="020F0502020204030204" pitchFamily="34" charset="0"/>
                <a:cs typeface="Times New Roman" panose="02020603050405020304" pitchFamily="18" charset="0"/>
              </a:rPr>
              <a:t>that the employee is putting feeling in doing the job</a:t>
            </a:r>
            <a:endParaRPr lang="en-GB" dirty="0">
              <a:latin typeface="Calibri" panose="020F0502020204030204" pitchFamily="34" charset="0"/>
              <a:cs typeface="Times New Roman" panose="02020603050405020304" pitchFamily="18" charset="0"/>
            </a:endParaRPr>
          </a:p>
          <a:p>
            <a:r>
              <a:rPr lang="en-GB" b="1" dirty="0">
                <a:latin typeface="Calibri" panose="020F0502020204030204" pitchFamily="34" charset="0"/>
                <a:cs typeface="Times New Roman" panose="02020603050405020304" pitchFamily="18" charset="0"/>
              </a:rPr>
              <a:t>Social</a:t>
            </a:r>
            <a:r>
              <a:rPr lang="en-GB" dirty="0">
                <a:latin typeface="Calibri" panose="020F0502020204030204" pitchFamily="34" charset="0"/>
                <a:cs typeface="Times New Roman" panose="02020603050405020304" pitchFamily="18" charset="0"/>
              </a:rPr>
              <a:t> -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employee is looking for meaningful relationships at the workplace with people that has the same visions</a:t>
            </a:r>
            <a:endParaRPr lang="en-GB" dirty="0">
              <a:latin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36102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6142698-131E-478E-8749-212196A1167C}"/>
              </a:ext>
            </a:extLst>
          </p:cNvPr>
          <p:cNvSpPr>
            <a:spLocks noGrp="1"/>
          </p:cNvSpPr>
          <p:nvPr>
            <p:ph type="title"/>
          </p:nvPr>
        </p:nvSpPr>
        <p:spPr>
          <a:xfrm>
            <a:off x="2231136" y="964692"/>
            <a:ext cx="7729728" cy="1188720"/>
          </a:xfrm>
        </p:spPr>
        <p:txBody>
          <a:bodyPr>
            <a:normAutofit/>
          </a:bodyPr>
          <a:lstStyle/>
          <a:p>
            <a:r>
              <a:rPr lang="en-GB" sz="2000">
                <a:effectLst/>
                <a:latin typeface="Calibri" panose="020F0502020204030204" pitchFamily="34" charset="0"/>
                <a:ea typeface="Calibri" panose="020F0502020204030204" pitchFamily="34" charset="0"/>
                <a:cs typeface="Times New Roman" panose="02020603050405020304" pitchFamily="18" charset="0"/>
              </a:rPr>
              <a:t>benefits for the companies with a high level of employee engagement </a:t>
            </a:r>
            <a:br>
              <a:rPr lang="en-GB" sz="2000">
                <a:effectLst/>
                <a:latin typeface="Calibri" panose="020F0502020204030204" pitchFamily="34" charset="0"/>
                <a:ea typeface="Calibri" panose="020F0502020204030204" pitchFamily="34" charset="0"/>
                <a:cs typeface="Times New Roman" panose="02020603050405020304" pitchFamily="18" charset="0"/>
              </a:rPr>
            </a:br>
            <a:r>
              <a:rPr lang="en-GB" sz="2000">
                <a:effectLst/>
                <a:latin typeface="Calibri" panose="020F0502020204030204" pitchFamily="34" charset="0"/>
                <a:ea typeface="Calibri" panose="020F0502020204030204" pitchFamily="34" charset="0"/>
                <a:cs typeface="Times New Roman" panose="02020603050405020304" pitchFamily="18" charset="0"/>
              </a:rPr>
              <a:t>(Burkes,2020)</a:t>
            </a:r>
            <a:endParaRPr lang="en-GB" sz="2000"/>
          </a:p>
        </p:txBody>
      </p:sp>
      <p:graphicFrame>
        <p:nvGraphicFramePr>
          <p:cNvPr id="5" name="Substituent conținut 2">
            <a:extLst>
              <a:ext uri="{FF2B5EF4-FFF2-40B4-BE49-F238E27FC236}">
                <a16:creationId xmlns:a16="http://schemas.microsoft.com/office/drawing/2014/main" id="{32AB4FAD-F21A-4175-B4E6-7E9D0ED3BD12}"/>
              </a:ext>
            </a:extLst>
          </p:cNvPr>
          <p:cNvGraphicFramePr>
            <a:graphicFrameLocks noGrp="1"/>
          </p:cNvGraphicFramePr>
          <p:nvPr>
            <p:ph idx="1"/>
            <p:extLst>
              <p:ext uri="{D42A27DB-BD31-4B8C-83A1-F6EECF244321}">
                <p14:modId xmlns:p14="http://schemas.microsoft.com/office/powerpoint/2010/main" val="3058752472"/>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0523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4C650DAA-DF61-4526-B0EF-E05A0147047C}"/>
              </a:ext>
            </a:extLst>
          </p:cNvPr>
          <p:cNvSpPr>
            <a:spLocks noGrp="1"/>
          </p:cNvSpPr>
          <p:nvPr>
            <p:ph type="title"/>
          </p:nvPr>
        </p:nvSpPr>
        <p:spPr>
          <a:xfrm>
            <a:off x="2231136" y="467418"/>
            <a:ext cx="7729728" cy="1188720"/>
          </a:xfrm>
          <a:solidFill>
            <a:srgbClr val="FFFFFF"/>
          </a:solidFill>
        </p:spPr>
        <p:txBody>
          <a:bodyPr>
            <a:normAutofit/>
          </a:bodyPr>
          <a:lstStyle/>
          <a:p>
            <a:r>
              <a:rPr lang="en-US" dirty="0"/>
              <a:t>Benefits for the engaged employees </a:t>
            </a:r>
            <a:endParaRPr lang="en-GB" dirty="0"/>
          </a:p>
        </p:txBody>
      </p:sp>
      <p:sp>
        <p:nvSpPr>
          <p:cNvPr id="3" name="Substituent conținut 2">
            <a:extLst>
              <a:ext uri="{FF2B5EF4-FFF2-40B4-BE49-F238E27FC236}">
                <a16:creationId xmlns:a16="http://schemas.microsoft.com/office/drawing/2014/main" id="{F0637687-D321-46A3-9318-F326B5D1852C}"/>
              </a:ext>
            </a:extLst>
          </p:cNvPr>
          <p:cNvSpPr>
            <a:spLocks noGrp="1"/>
          </p:cNvSpPr>
          <p:nvPr>
            <p:ph idx="1"/>
          </p:nvPr>
        </p:nvSpPr>
        <p:spPr>
          <a:xfrm>
            <a:off x="1706062" y="2291262"/>
            <a:ext cx="8779512" cy="2879256"/>
          </a:xfrm>
        </p:spPr>
        <p:txBody>
          <a:bodyPr>
            <a:normAutofit/>
          </a:bodyPr>
          <a:lstStyle/>
          <a:p>
            <a:r>
              <a:rPr lang="en-US" b="1">
                <a:solidFill>
                  <a:srgbClr val="404040"/>
                </a:solidFill>
              </a:rPr>
              <a:t>Be heard </a:t>
            </a:r>
            <a:r>
              <a:rPr lang="en-US">
                <a:solidFill>
                  <a:srgbClr val="404040"/>
                </a:solidFill>
              </a:rPr>
              <a:t>- </a:t>
            </a:r>
            <a:r>
              <a:rPr lang="en-GB">
                <a:solidFill>
                  <a:srgbClr val="404040"/>
                </a:solidFill>
                <a:effectLst/>
                <a:latin typeface="Calibri" panose="020F0502020204030204" pitchFamily="34" charset="0"/>
                <a:ea typeface="Calibri" panose="020F0502020204030204" pitchFamily="34" charset="0"/>
                <a:cs typeface="Times New Roman" panose="02020603050405020304" pitchFamily="18" charset="0"/>
              </a:rPr>
              <a:t>can massively improve their opinion over themselves and can make them feel appreciated, worthy and will make them be even more focused since they know that their opinion matter (Beheshti, 2019). </a:t>
            </a:r>
          </a:p>
          <a:p>
            <a:r>
              <a:rPr lang="en-GB" b="1">
                <a:solidFill>
                  <a:srgbClr val="404040"/>
                </a:solidFill>
                <a:latin typeface="Calibri" panose="020F0502020204030204" pitchFamily="34" charset="0"/>
                <a:cs typeface="Times New Roman" panose="02020603050405020304" pitchFamily="18" charset="0"/>
              </a:rPr>
              <a:t>Reduced level of stress </a:t>
            </a:r>
            <a:r>
              <a:rPr lang="en-GB">
                <a:solidFill>
                  <a:srgbClr val="404040"/>
                </a:solidFill>
                <a:latin typeface="Calibri" panose="020F0502020204030204" pitchFamily="34" charset="0"/>
                <a:cs typeface="Times New Roman" panose="02020603050405020304" pitchFamily="18" charset="0"/>
              </a:rPr>
              <a:t>- </a:t>
            </a:r>
            <a:r>
              <a:rPr lang="en-GB">
                <a:solidFill>
                  <a:srgbClr val="404040"/>
                </a:solidFill>
                <a:effectLst/>
                <a:latin typeface="Calibri" panose="020F0502020204030204" pitchFamily="34" charset="0"/>
                <a:ea typeface="Calibri" panose="020F0502020204030204" pitchFamily="34" charset="0"/>
                <a:cs typeface="Times New Roman" panose="02020603050405020304" pitchFamily="18" charset="0"/>
              </a:rPr>
              <a:t>stress has a huge impact over how an employee is working, and that the stress can impact an employee’s physical as well as mental health (Beheshti, 2019).</a:t>
            </a:r>
          </a:p>
          <a:p>
            <a:r>
              <a:rPr lang="en-GB" b="1">
                <a:solidFill>
                  <a:srgbClr val="404040"/>
                </a:solidFill>
                <a:latin typeface="Calibri" panose="020F0502020204030204" pitchFamily="34" charset="0"/>
                <a:ea typeface="Calibri" panose="020F0502020204030204" pitchFamily="34" charset="0"/>
                <a:cs typeface="Times New Roman" panose="02020603050405020304" pitchFamily="18" charset="0"/>
              </a:rPr>
              <a:t>Be</a:t>
            </a:r>
            <a:r>
              <a:rPr lang="en-GB">
                <a:solidFill>
                  <a:srgbClr val="404040"/>
                </a:solidFill>
                <a:latin typeface="Calibri" panose="020F0502020204030204" pitchFamily="34" charset="0"/>
                <a:ea typeface="Calibri" panose="020F0502020204030204" pitchFamily="34" charset="0"/>
                <a:cs typeface="Times New Roman" panose="02020603050405020304" pitchFamily="18" charset="0"/>
              </a:rPr>
              <a:t> </a:t>
            </a:r>
            <a:r>
              <a:rPr lang="en-GB" b="1">
                <a:solidFill>
                  <a:srgbClr val="404040"/>
                </a:solidFill>
                <a:latin typeface="Calibri" panose="020F0502020204030204" pitchFamily="34" charset="0"/>
                <a:ea typeface="Calibri" panose="020F0502020204030204" pitchFamily="34" charset="0"/>
                <a:cs typeface="Times New Roman" panose="02020603050405020304" pitchFamily="18" charset="0"/>
              </a:rPr>
              <a:t>motivated</a:t>
            </a:r>
            <a:r>
              <a:rPr lang="en-GB">
                <a:solidFill>
                  <a:srgbClr val="404040"/>
                </a:solidFill>
                <a:latin typeface="Calibri" panose="020F0502020204030204" pitchFamily="34" charset="0"/>
                <a:ea typeface="Calibri" panose="020F0502020204030204" pitchFamily="34" charset="0"/>
                <a:cs typeface="Times New Roman" panose="02020603050405020304" pitchFamily="18" charset="0"/>
              </a:rPr>
              <a:t> - </a:t>
            </a:r>
            <a:r>
              <a:rPr lang="en-GB">
                <a:solidFill>
                  <a:srgbClr val="404040"/>
                </a:solidFill>
                <a:effectLst/>
                <a:latin typeface="Calibri" panose="020F0502020204030204" pitchFamily="34" charset="0"/>
                <a:ea typeface="Calibri" panose="020F0502020204030204" pitchFamily="34" charset="0"/>
                <a:cs typeface="Times New Roman" panose="02020603050405020304" pitchFamily="18" charset="0"/>
              </a:rPr>
              <a:t>to make healthier choices in their personal life, such as constant exercise or having a healthier diet (Aflac, 2016).</a:t>
            </a:r>
          </a:p>
          <a:p>
            <a:endParaRPr lang="en-GB">
              <a:solidFill>
                <a:srgbClr val="404040"/>
              </a:solidFill>
            </a:endParaRPr>
          </a:p>
        </p:txBody>
      </p:sp>
    </p:spTree>
    <p:extLst>
      <p:ext uri="{BB962C8B-B14F-4D97-AF65-F5344CB8AC3E}">
        <p14:creationId xmlns:p14="http://schemas.microsoft.com/office/powerpoint/2010/main" val="3511780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704A17C-C94C-4508-B80C-DC1F1A403CFC}"/>
              </a:ext>
            </a:extLst>
          </p:cNvPr>
          <p:cNvSpPr>
            <a:spLocks noGrp="1"/>
          </p:cNvSpPr>
          <p:nvPr>
            <p:ph type="title"/>
          </p:nvPr>
        </p:nvSpPr>
        <p:spPr>
          <a:xfrm>
            <a:off x="2231136" y="964692"/>
            <a:ext cx="7729728" cy="1188720"/>
          </a:xfrm>
        </p:spPr>
        <p:txBody>
          <a:bodyPr>
            <a:normAutofit/>
          </a:bodyPr>
          <a:lstStyle/>
          <a:p>
            <a:r>
              <a:rPr lang="en-GB">
                <a:effectLst/>
                <a:latin typeface="Calibri" panose="020F0502020204030204" pitchFamily="34" charset="0"/>
                <a:ea typeface="Calibri" panose="020F0502020204030204" pitchFamily="34" charset="0"/>
                <a:cs typeface="Times New Roman" panose="02020603050405020304" pitchFamily="18" charset="0"/>
              </a:rPr>
              <a:t>competitive advantage</a:t>
            </a:r>
            <a:endParaRPr lang="en-GB" dirty="0"/>
          </a:p>
        </p:txBody>
      </p:sp>
      <p:graphicFrame>
        <p:nvGraphicFramePr>
          <p:cNvPr id="14" name="Substituent conținut 2">
            <a:extLst>
              <a:ext uri="{FF2B5EF4-FFF2-40B4-BE49-F238E27FC236}">
                <a16:creationId xmlns:a16="http://schemas.microsoft.com/office/drawing/2014/main" id="{90EEBAAF-77FC-4541-9D7B-31D95F6962CC}"/>
              </a:ext>
            </a:extLst>
          </p:cNvPr>
          <p:cNvGraphicFramePr>
            <a:graphicFrameLocks noGrp="1"/>
          </p:cNvGraphicFramePr>
          <p:nvPr>
            <p:ph idx="1"/>
            <p:extLst>
              <p:ext uri="{D42A27DB-BD31-4B8C-83A1-F6EECF244321}">
                <p14:modId xmlns:p14="http://schemas.microsoft.com/office/powerpoint/2010/main" val="574183559"/>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0067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30BC020-BDBF-49EB-9898-BAB5BF559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9000"/>
            <a:ext cx="12192000" cy="3429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pic>
        <p:nvPicPr>
          <p:cNvPr id="5" name="Substituent conținut 4" descr="O imagine care conține text&#10;&#10;Descriere generată automat">
            <a:extLst>
              <a:ext uri="{FF2B5EF4-FFF2-40B4-BE49-F238E27FC236}">
                <a16:creationId xmlns:a16="http://schemas.microsoft.com/office/drawing/2014/main" id="{E7261CAF-7609-4239-AA5A-20D58D546FB4}"/>
              </a:ext>
            </a:extLst>
          </p:cNvPr>
          <p:cNvPicPr>
            <a:picLocks noChangeAspect="1"/>
          </p:cNvPicPr>
          <p:nvPr/>
        </p:nvPicPr>
        <p:blipFill rotWithShape="1">
          <a:blip r:embed="rId2">
            <a:extLst>
              <a:ext uri="{28A0092B-C50C-407E-A947-70E740481C1C}">
                <a14:useLocalDpi xmlns:a14="http://schemas.microsoft.com/office/drawing/2010/main" val="0"/>
              </a:ext>
            </a:extLst>
          </a:blip>
          <a:srcRect t="5171" b="5320"/>
          <a:stretch/>
        </p:blipFill>
        <p:spPr>
          <a:xfrm>
            <a:off x="20" y="-2"/>
            <a:ext cx="12191980" cy="3429000"/>
          </a:xfrm>
          <a:prstGeom prst="rect">
            <a:avLst/>
          </a:prstGeom>
        </p:spPr>
      </p:pic>
      <p:sp>
        <p:nvSpPr>
          <p:cNvPr id="9" name="Content Placeholder 8">
            <a:extLst>
              <a:ext uri="{FF2B5EF4-FFF2-40B4-BE49-F238E27FC236}">
                <a16:creationId xmlns:a16="http://schemas.microsoft.com/office/drawing/2014/main" id="{9EA2F4AB-94C4-49E3-B146-4D6A29713A9D}"/>
              </a:ext>
            </a:extLst>
          </p:cNvPr>
          <p:cNvSpPr>
            <a:spLocks noGrp="1"/>
          </p:cNvSpPr>
          <p:nvPr>
            <p:ph idx="1"/>
          </p:nvPr>
        </p:nvSpPr>
        <p:spPr>
          <a:xfrm>
            <a:off x="2238412" y="3944471"/>
            <a:ext cx="8313047" cy="2173161"/>
          </a:xfrm>
        </p:spPr>
        <p:txBody>
          <a:bodyPr>
            <a:normAutofit fontScale="77500" lnSpcReduction="20000"/>
          </a:bodyPr>
          <a:lstStyle/>
          <a:p>
            <a:pPr algn="ctr">
              <a:lnSpc>
                <a:spcPct val="90000"/>
              </a:lnSpc>
            </a:pPr>
            <a:r>
              <a:rPr lang="en-GB" sz="3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company has a low rating on all the job-hunting platforms and has seen many lawsuits over the year from ex-employees that claimed that they worked without their legal breaks and worked overtime as well without being paid. As a result, for not caring about their employees, the store repeatedly provided poor customer service and due to constantly decreasing sales, was forced to close down many stores all over the world (</a:t>
            </a:r>
            <a:r>
              <a:rPr lang="en-GB" sz="3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Comen</a:t>
            </a:r>
            <a:r>
              <a:rPr lang="en-GB" sz="3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Stebbins, Frohlich, 2016). </a:t>
            </a:r>
          </a:p>
          <a:p>
            <a:pPr>
              <a:lnSpc>
                <a:spcPct val="90000"/>
              </a:lnSpc>
            </a:pPr>
            <a:endParaRPr lang="en-US" sz="1500" dirty="0">
              <a:solidFill>
                <a:schemeClr val="bg1"/>
              </a:solidFill>
            </a:endParaRPr>
          </a:p>
        </p:txBody>
      </p:sp>
    </p:spTree>
    <p:extLst>
      <p:ext uri="{BB962C8B-B14F-4D97-AF65-F5344CB8AC3E}">
        <p14:creationId xmlns:p14="http://schemas.microsoft.com/office/powerpoint/2010/main" val="817516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30BC020-BDBF-49EB-9898-BAB5BF559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9000"/>
            <a:ext cx="12192000" cy="3429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pic>
        <p:nvPicPr>
          <p:cNvPr id="5" name="Substituent conținut 4" descr="O imagine care conține text, miniatură&#10;&#10;Descriere generată automat">
            <a:extLst>
              <a:ext uri="{FF2B5EF4-FFF2-40B4-BE49-F238E27FC236}">
                <a16:creationId xmlns:a16="http://schemas.microsoft.com/office/drawing/2014/main" id="{DFD0CDBC-4C9E-4383-9F2A-AA21E87754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92018" y="683439"/>
            <a:ext cx="7407964" cy="2496161"/>
          </a:xfrm>
          <a:prstGeom prst="rect">
            <a:avLst/>
          </a:prstGeom>
        </p:spPr>
      </p:pic>
      <p:sp>
        <p:nvSpPr>
          <p:cNvPr id="9" name="Content Placeholder 8">
            <a:extLst>
              <a:ext uri="{FF2B5EF4-FFF2-40B4-BE49-F238E27FC236}">
                <a16:creationId xmlns:a16="http://schemas.microsoft.com/office/drawing/2014/main" id="{6120131B-A1D1-4E1B-AEF5-7D20E0F92453}"/>
              </a:ext>
            </a:extLst>
          </p:cNvPr>
          <p:cNvSpPr>
            <a:spLocks noGrp="1"/>
          </p:cNvSpPr>
          <p:nvPr>
            <p:ph idx="1"/>
          </p:nvPr>
        </p:nvSpPr>
        <p:spPr>
          <a:xfrm>
            <a:off x="2238412" y="3792071"/>
            <a:ext cx="8079964" cy="2325561"/>
          </a:xfrm>
        </p:spPr>
        <p:txBody>
          <a:bodyPr>
            <a:normAutofit/>
          </a:bodyPr>
          <a:lstStyle/>
          <a:p>
            <a:pPr algn="ctr"/>
            <a:r>
              <a:rPr lang="en-GB" sz="1800" dirty="0">
                <a:solidFill>
                  <a:schemeClr val="bg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Apart from the most desired perks in the world, such as free transport, meal, inclusive health insurance and amazing pay, the company went an extra step in engaging with their employees by allowing them to work 20% of their time on personal projects. The results of this were impressive, as the engaged employees showed innovation and created impressive features such as Gmail and Google Maps, which are some of the most used applications in the world and brough immense profit to the company (Adams, 2021).</a:t>
            </a:r>
          </a:p>
          <a:p>
            <a:endParaRPr lang="en-US" dirty="0">
              <a:solidFill>
                <a:schemeClr val="bg1"/>
              </a:solidFill>
            </a:endParaRPr>
          </a:p>
        </p:txBody>
      </p:sp>
    </p:spTree>
    <p:extLst>
      <p:ext uri="{BB962C8B-B14F-4D97-AF65-F5344CB8AC3E}">
        <p14:creationId xmlns:p14="http://schemas.microsoft.com/office/powerpoint/2010/main" val="700024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Substituent conținut 6">
            <a:extLst>
              <a:ext uri="{FF2B5EF4-FFF2-40B4-BE49-F238E27FC236}">
                <a16:creationId xmlns:a16="http://schemas.microsoft.com/office/drawing/2014/main" id="{1F0B1588-7709-473B-87B7-2A97C41ADEF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4225" y="2123054"/>
            <a:ext cx="2611892" cy="2611892"/>
          </a:xfrm>
        </p:spPr>
      </p:pic>
      <p:sp>
        <p:nvSpPr>
          <p:cNvPr id="9" name="CasetăText 8">
            <a:extLst>
              <a:ext uri="{FF2B5EF4-FFF2-40B4-BE49-F238E27FC236}">
                <a16:creationId xmlns:a16="http://schemas.microsoft.com/office/drawing/2014/main" id="{0938F26D-5A12-4C79-9E08-FE8869F808D2}"/>
              </a:ext>
            </a:extLst>
          </p:cNvPr>
          <p:cNvSpPr txBox="1"/>
          <p:nvPr/>
        </p:nvSpPr>
        <p:spPr>
          <a:xfrm>
            <a:off x="5558118" y="1667435"/>
            <a:ext cx="6051176" cy="3139321"/>
          </a:xfrm>
          <a:prstGeom prst="rect">
            <a:avLst/>
          </a:prstGeom>
          <a:noFill/>
        </p:spPr>
        <p:txBody>
          <a:bodyPr wrap="square" rtlCol="0">
            <a:spAutoFit/>
          </a:bodyPr>
          <a:lstStyle/>
          <a:p>
            <a:pPr algn="ctr"/>
            <a:r>
              <a:rPr lang="en-GB" sz="1800" dirty="0">
                <a:effectLst/>
                <a:latin typeface="Calibri" panose="020F0502020204030204" pitchFamily="34" charset="0"/>
                <a:ea typeface="Calibri" panose="020F0502020204030204" pitchFamily="34" charset="0"/>
                <a:cs typeface="Times New Roman" panose="02020603050405020304" pitchFamily="18" charset="0"/>
              </a:rPr>
              <a:t>The popular coffee shop is known everywhere for the way that the customers are treated and how happy the employees are. Starbucks is committed to invest in its staff, and even goes as far as paying for tuitions and extra training to make sure that their staff can have a healthy balance between work and study. Moreover, the company gives their staff the possibility to buy shares, because they all want to be partners, working at the same level towards the same goal (Fernandes, 2021). As a result, the customers are positively impacted, which makes the sales go up every year (Morgan, 2018).</a:t>
            </a:r>
          </a:p>
          <a:p>
            <a:endParaRPr lang="en-GB" dirty="0"/>
          </a:p>
        </p:txBody>
      </p:sp>
    </p:spTree>
    <p:extLst>
      <p:ext uri="{BB962C8B-B14F-4D97-AF65-F5344CB8AC3E}">
        <p14:creationId xmlns:p14="http://schemas.microsoft.com/office/powerpoint/2010/main" val="2731692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2D2ED89-5AE9-4E9E-B74C-07803A862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9948" y="0"/>
            <a:ext cx="673210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E57E60A4-EAE9-411A-901C-0E21DDDD2F96}"/>
              </a:ext>
            </a:extLst>
          </p:cNvPr>
          <p:cNvSpPr>
            <a:spLocks noGrp="1"/>
          </p:cNvSpPr>
          <p:nvPr>
            <p:ph type="title"/>
          </p:nvPr>
        </p:nvSpPr>
        <p:spPr>
          <a:xfrm>
            <a:off x="1761066" y="964692"/>
            <a:ext cx="8669868" cy="1188720"/>
          </a:xfrm>
          <a:solidFill>
            <a:srgbClr val="FFFFFF"/>
          </a:solidFill>
          <a:ln>
            <a:solidFill>
              <a:srgbClr val="404040"/>
            </a:solidFill>
          </a:ln>
        </p:spPr>
        <p:txBody>
          <a:bodyPr>
            <a:normAutofit/>
          </a:bodyPr>
          <a:lstStyle/>
          <a:p>
            <a:r>
              <a:rPr lang="en-US">
                <a:solidFill>
                  <a:srgbClr val="404040"/>
                </a:solidFill>
              </a:rPr>
              <a:t>CONCLUSION</a:t>
            </a:r>
            <a:endParaRPr lang="en-GB">
              <a:solidFill>
                <a:srgbClr val="404040"/>
              </a:solidFill>
            </a:endParaRPr>
          </a:p>
        </p:txBody>
      </p:sp>
      <p:sp>
        <p:nvSpPr>
          <p:cNvPr id="3" name="Substituent conținut 2">
            <a:extLst>
              <a:ext uri="{FF2B5EF4-FFF2-40B4-BE49-F238E27FC236}">
                <a16:creationId xmlns:a16="http://schemas.microsoft.com/office/drawing/2014/main" id="{2F4FF3EB-0946-46F8-AD7B-EAF31BB49B73}"/>
              </a:ext>
            </a:extLst>
          </p:cNvPr>
          <p:cNvSpPr>
            <a:spLocks noGrp="1"/>
          </p:cNvSpPr>
          <p:nvPr>
            <p:ph idx="1"/>
          </p:nvPr>
        </p:nvSpPr>
        <p:spPr>
          <a:xfrm>
            <a:off x="3238831" y="2638044"/>
            <a:ext cx="5714338" cy="3101983"/>
          </a:xfrm>
        </p:spPr>
        <p:txBody>
          <a:bodyPr>
            <a:normAutofit/>
          </a:bodyPr>
          <a:lstStyle/>
          <a:p>
            <a:pPr algn="ctr">
              <a:lnSpc>
                <a:spcPct val="90000"/>
              </a:lnSpc>
            </a:pPr>
            <a:r>
              <a:rPr lang="en-GB" sz="1700" dirty="0">
                <a:effectLst/>
                <a:latin typeface="Calibri" panose="020F0502020204030204" pitchFamily="34" charset="0"/>
                <a:ea typeface="Calibri" panose="020F0502020204030204" pitchFamily="34" charset="0"/>
                <a:cs typeface="Times New Roman" panose="02020603050405020304" pitchFamily="18" charset="0"/>
              </a:rPr>
              <a:t>In conclusion, it is more than clear how important is to work in a company that values and invests in employee engagement. For employees, the healthy workplace is making them feel listened, make them make healthy choices and reduce their level of stress, overall improving their quality of life. For organisation, having engaged employees means loyalty, competitive advantage and profitability. It is clear that the employee engagement is a two- way system, but if done correctly, the benefits are huge, as shown in the case of Starbucks and Google. If it doesn’t exist, the chances of a company to be low rated are high, as seen in the case of Forever21. </a:t>
            </a:r>
          </a:p>
          <a:p>
            <a:pPr>
              <a:lnSpc>
                <a:spcPct val="90000"/>
              </a:lnSpc>
            </a:pPr>
            <a:endParaRPr lang="en-GB" sz="1700" dirty="0"/>
          </a:p>
        </p:txBody>
      </p:sp>
    </p:spTree>
    <p:extLst>
      <p:ext uri="{BB962C8B-B14F-4D97-AF65-F5344CB8AC3E}">
        <p14:creationId xmlns:p14="http://schemas.microsoft.com/office/powerpoint/2010/main" val="160193587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4B9261F6-52C7-4C9F-BA01-38EF1C563004}"/>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2600">
                <a:solidFill>
                  <a:srgbClr val="FFFFFF"/>
                </a:solidFill>
              </a:rPr>
              <a:t>REFERENCES</a:t>
            </a:r>
            <a:endParaRPr lang="en-GB" sz="2600">
              <a:solidFill>
                <a:srgbClr val="FFFFFF"/>
              </a:solidFill>
            </a:endParaRPr>
          </a:p>
        </p:txBody>
      </p:sp>
      <p:sp>
        <p:nvSpPr>
          <p:cNvPr id="3" name="Substituent conținut 2">
            <a:extLst>
              <a:ext uri="{FF2B5EF4-FFF2-40B4-BE49-F238E27FC236}">
                <a16:creationId xmlns:a16="http://schemas.microsoft.com/office/drawing/2014/main" id="{B48D5101-3715-4170-840A-971159354B89}"/>
              </a:ext>
            </a:extLst>
          </p:cNvPr>
          <p:cNvSpPr>
            <a:spLocks noGrp="1"/>
          </p:cNvSpPr>
          <p:nvPr>
            <p:ph idx="1"/>
          </p:nvPr>
        </p:nvSpPr>
        <p:spPr>
          <a:xfrm>
            <a:off x="5591695" y="1402080"/>
            <a:ext cx="5320696" cy="4053840"/>
          </a:xfrm>
        </p:spPr>
        <p:txBody>
          <a:bodyPr anchor="ctr">
            <a:normAutofit/>
          </a:bodyPr>
          <a:lstStyle/>
          <a:p>
            <a:pPr marL="342900" lvl="0" indent="-342900">
              <a:lnSpc>
                <a:spcPct val="90000"/>
              </a:lnSpc>
              <a:buFont typeface="+mj-lt"/>
              <a:buAutoNum type="arabicPeriod"/>
            </a:pPr>
            <a:r>
              <a:rPr lang="en-GB" sz="500">
                <a:effectLst/>
                <a:latin typeface="Calibri" panose="020F0502020204030204" pitchFamily="34" charset="0"/>
                <a:ea typeface="Calibri" panose="020F0502020204030204" pitchFamily="34" charset="0"/>
                <a:cs typeface="Calibri" panose="020F0502020204030204" pitchFamily="34" charset="0"/>
              </a:rPr>
              <a:t>Adams, B. (2021) </a:t>
            </a:r>
            <a:r>
              <a:rPr lang="en-GB" sz="500" i="1">
                <a:effectLst/>
                <a:latin typeface="Calibri" panose="020F0502020204030204" pitchFamily="34" charset="0"/>
                <a:ea typeface="Calibri" panose="020F0502020204030204" pitchFamily="34" charset="0"/>
                <a:cs typeface="Calibri" panose="020F0502020204030204" pitchFamily="34" charset="0"/>
              </a:rPr>
              <a:t>How Google's 20 Percent Rule Can Make You More Productive and Energetic.</a:t>
            </a:r>
            <a:r>
              <a:rPr lang="en-GB" sz="500">
                <a:effectLst/>
                <a:latin typeface="Calibri" panose="020F0502020204030204" pitchFamily="34" charset="0"/>
                <a:ea typeface="Calibri" panose="020F0502020204030204" pitchFamily="34" charset="0"/>
                <a:cs typeface="Calibri" panose="020F0502020204030204" pitchFamily="34" charset="0"/>
              </a:rPr>
              <a:t> Available at: </a:t>
            </a:r>
            <a:r>
              <a:rPr lang="en-GB" sz="500" u="sng">
                <a:effectLst/>
                <a:latin typeface="Calibri" panose="020F0502020204030204" pitchFamily="34" charset="0"/>
                <a:ea typeface="Calibri" panose="020F0502020204030204" pitchFamily="34" charset="0"/>
                <a:cs typeface="Calibri" panose="020F0502020204030204" pitchFamily="34" charset="0"/>
                <a:hlinkClick r:id="rId2"/>
              </a:rPr>
              <a:t>https://www.inc.com/bryan-adams/12-ways-to-encourage-more-free-thinking-and-innovation-into-any-business.html</a:t>
            </a:r>
            <a:r>
              <a:rPr lang="en-GB" sz="500">
                <a:effectLst/>
                <a:latin typeface="Calibri" panose="020F0502020204030204" pitchFamily="34" charset="0"/>
                <a:ea typeface="Calibri" panose="020F0502020204030204" pitchFamily="34" charset="0"/>
                <a:cs typeface="Calibri" panose="020F0502020204030204" pitchFamily="34" charset="0"/>
              </a:rPr>
              <a:t> (Accessed: 7</a:t>
            </a:r>
            <a:r>
              <a:rPr lang="en-GB" sz="500" baseline="30000">
                <a:effectLst/>
                <a:latin typeface="Calibri" panose="020F0502020204030204" pitchFamily="34" charset="0"/>
                <a:ea typeface="Calibri" panose="020F0502020204030204" pitchFamily="34" charset="0"/>
                <a:cs typeface="Calibri" panose="020F0502020204030204" pitchFamily="34" charset="0"/>
              </a:rPr>
              <a:t>th</a:t>
            </a:r>
            <a:r>
              <a:rPr lang="en-GB" sz="500">
                <a:effectLst/>
                <a:latin typeface="Calibri" panose="020F0502020204030204" pitchFamily="34" charset="0"/>
                <a:ea typeface="Calibri" panose="020F0502020204030204" pitchFamily="34" charset="0"/>
                <a:cs typeface="Calibri" panose="020F0502020204030204" pitchFamily="34" charset="0"/>
              </a:rPr>
              <a:t> of November 2021).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GB" sz="500">
                <a:effectLst/>
                <a:latin typeface="Calibri" panose="020F0502020204030204" pitchFamily="34" charset="0"/>
                <a:ea typeface="Calibri" panose="020F0502020204030204" pitchFamily="34" charset="0"/>
                <a:cs typeface="Calibri" panose="020F0502020204030204" pitchFamily="34" charset="0"/>
              </a:rPr>
              <a:t>Aflac (2016) </a:t>
            </a:r>
            <a:r>
              <a:rPr lang="en-GB" sz="500" i="1">
                <a:effectLst/>
                <a:latin typeface="Calibri" panose="020F0502020204030204" pitchFamily="34" charset="0"/>
                <a:ea typeface="Calibri" panose="020F0502020204030204" pitchFamily="34" charset="0"/>
                <a:cs typeface="Calibri" panose="020F0502020204030204" pitchFamily="34" charset="0"/>
              </a:rPr>
              <a:t>8 benefits trends to watch in 2017</a:t>
            </a:r>
            <a:r>
              <a:rPr lang="en-GB" sz="500">
                <a:effectLst/>
                <a:latin typeface="Calibri" panose="020F0502020204030204" pitchFamily="34" charset="0"/>
                <a:ea typeface="Calibri" panose="020F0502020204030204" pitchFamily="34" charset="0"/>
                <a:cs typeface="Calibri" panose="020F0502020204030204" pitchFamily="34" charset="0"/>
              </a:rPr>
              <a:t>. Available at: </a:t>
            </a:r>
            <a:r>
              <a:rPr lang="en-GB" sz="500" u="sng">
                <a:effectLst/>
                <a:latin typeface="Calibri" panose="020F0502020204030204" pitchFamily="34" charset="0"/>
                <a:ea typeface="Calibri" panose="020F0502020204030204" pitchFamily="34" charset="0"/>
                <a:cs typeface="Calibri" panose="020F0502020204030204" pitchFamily="34" charset="0"/>
                <a:hlinkClick r:id="rId3"/>
              </a:rPr>
              <a:t>https://www.aflac.com/docs/awr/pdf/2016-articles/art.trends_2017.ic.pdf</a:t>
            </a:r>
            <a:r>
              <a:rPr lang="en-GB" sz="500">
                <a:effectLst/>
                <a:latin typeface="Calibri" panose="020F0502020204030204" pitchFamily="34" charset="0"/>
                <a:ea typeface="Calibri" panose="020F0502020204030204" pitchFamily="34" charset="0"/>
                <a:cs typeface="Calibri" panose="020F0502020204030204" pitchFamily="34" charset="0"/>
              </a:rPr>
              <a:t> (Accessed: 7</a:t>
            </a:r>
            <a:r>
              <a:rPr lang="en-GB" sz="500" baseline="30000">
                <a:effectLst/>
                <a:latin typeface="Calibri" panose="020F0502020204030204" pitchFamily="34" charset="0"/>
                <a:ea typeface="Calibri" panose="020F0502020204030204" pitchFamily="34" charset="0"/>
                <a:cs typeface="Calibri" panose="020F0502020204030204" pitchFamily="34" charset="0"/>
              </a:rPr>
              <a:t>th</a:t>
            </a:r>
            <a:r>
              <a:rPr lang="en-GB" sz="500">
                <a:effectLst/>
                <a:latin typeface="Calibri" panose="020F0502020204030204" pitchFamily="34" charset="0"/>
                <a:ea typeface="Calibri" panose="020F0502020204030204" pitchFamily="34" charset="0"/>
                <a:cs typeface="Calibri" panose="020F0502020204030204" pitchFamily="34" charset="0"/>
              </a:rPr>
              <a:t> of November 2021).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GB" sz="500" err="1">
                <a:effectLst/>
                <a:latin typeface="Calibri" panose="020F0502020204030204" pitchFamily="34" charset="0"/>
                <a:ea typeface="Calibri" panose="020F0502020204030204" pitchFamily="34" charset="0"/>
                <a:cs typeface="Calibri" panose="020F0502020204030204" pitchFamily="34" charset="0"/>
              </a:rPr>
              <a:t>Alfes</a:t>
            </a:r>
            <a:r>
              <a:rPr lang="en-GB" sz="500">
                <a:effectLst/>
                <a:latin typeface="Calibri" panose="020F0502020204030204" pitchFamily="34" charset="0"/>
                <a:ea typeface="Calibri" panose="020F0502020204030204" pitchFamily="34" charset="0"/>
                <a:cs typeface="Calibri" panose="020F0502020204030204" pitchFamily="34" charset="0"/>
              </a:rPr>
              <a:t>, K., </a:t>
            </a:r>
            <a:r>
              <a:rPr lang="en-GB" sz="500" err="1">
                <a:effectLst/>
                <a:latin typeface="Calibri" panose="020F0502020204030204" pitchFamily="34" charset="0"/>
                <a:ea typeface="Calibri" panose="020F0502020204030204" pitchFamily="34" charset="0"/>
                <a:cs typeface="Calibri" panose="020F0502020204030204" pitchFamily="34" charset="0"/>
              </a:rPr>
              <a:t>Soanne</a:t>
            </a:r>
            <a:r>
              <a:rPr lang="en-GB" sz="500">
                <a:effectLst/>
                <a:latin typeface="Calibri" panose="020F0502020204030204" pitchFamily="34" charset="0"/>
                <a:ea typeface="Calibri" panose="020F0502020204030204" pitchFamily="34" charset="0"/>
                <a:cs typeface="Calibri" panose="020F0502020204030204" pitchFamily="34" charset="0"/>
              </a:rPr>
              <a:t>, E., Rees, C., Bailey, K. (2010) </a:t>
            </a:r>
            <a:r>
              <a:rPr lang="en-GB" sz="500" i="1">
                <a:effectLst/>
                <a:latin typeface="Calibri" panose="020F0502020204030204" pitchFamily="34" charset="0"/>
                <a:ea typeface="Calibri" panose="020F0502020204030204" pitchFamily="34" charset="0"/>
                <a:cs typeface="Calibri" panose="020F0502020204030204" pitchFamily="34" charset="0"/>
              </a:rPr>
              <a:t>Creating an Engaged Workforce (CIPD Research Report)</a:t>
            </a:r>
            <a:r>
              <a:rPr lang="en-GB" sz="500">
                <a:effectLst/>
                <a:latin typeface="Calibri" panose="020F0502020204030204" pitchFamily="34" charset="0"/>
                <a:ea typeface="Calibri" panose="020F0502020204030204" pitchFamily="34" charset="0"/>
                <a:cs typeface="Calibri" panose="020F0502020204030204" pitchFamily="34" charset="0"/>
              </a:rPr>
              <a:t>, Chartered Institute of Personnel and Development, pp. 12-13.</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GB" sz="500">
                <a:effectLst/>
                <a:latin typeface="Calibri" panose="020F0502020204030204" pitchFamily="34" charset="0"/>
                <a:ea typeface="Calibri" panose="020F0502020204030204" pitchFamily="34" charset="0"/>
                <a:cs typeface="Calibri" panose="020F0502020204030204" pitchFamily="34" charset="0"/>
              </a:rPr>
              <a:t>Baldoni, J. (2013) </a:t>
            </a:r>
            <a:r>
              <a:rPr lang="en-GB" sz="500" i="1">
                <a:effectLst/>
                <a:latin typeface="Calibri" panose="020F0502020204030204" pitchFamily="34" charset="0"/>
                <a:ea typeface="Calibri" panose="020F0502020204030204" pitchFamily="34" charset="0"/>
                <a:cs typeface="Calibri" panose="020F0502020204030204" pitchFamily="34" charset="0"/>
              </a:rPr>
              <a:t>Employee Engagement Does More than Boost Productivity</a:t>
            </a:r>
            <a:r>
              <a:rPr lang="en-GB" sz="500">
                <a:effectLst/>
                <a:latin typeface="Calibri" panose="020F0502020204030204" pitchFamily="34" charset="0"/>
                <a:ea typeface="Calibri" panose="020F0502020204030204" pitchFamily="34" charset="0"/>
                <a:cs typeface="Calibri" panose="020F0502020204030204" pitchFamily="34" charset="0"/>
              </a:rPr>
              <a:t>. Available at: </a:t>
            </a:r>
            <a:r>
              <a:rPr lang="en-GB" sz="500" u="sng">
                <a:effectLst/>
                <a:latin typeface="Calibri" panose="020F0502020204030204" pitchFamily="34" charset="0"/>
                <a:ea typeface="Calibri" panose="020F0502020204030204" pitchFamily="34" charset="0"/>
                <a:cs typeface="Calibri" panose="020F0502020204030204" pitchFamily="34" charset="0"/>
                <a:hlinkClick r:id="rId4"/>
              </a:rPr>
              <a:t>https://hbr.org/2013/07/employee-engagement-does-more</a:t>
            </a:r>
            <a:r>
              <a:rPr lang="en-GB" sz="500">
                <a:effectLst/>
                <a:latin typeface="Calibri" panose="020F0502020204030204" pitchFamily="34" charset="0"/>
                <a:ea typeface="Calibri" panose="020F0502020204030204" pitchFamily="34" charset="0"/>
                <a:cs typeface="Calibri" panose="020F0502020204030204" pitchFamily="34" charset="0"/>
              </a:rPr>
              <a:t> (Accessed: 7</a:t>
            </a:r>
            <a:r>
              <a:rPr lang="en-GB" sz="500" baseline="30000">
                <a:effectLst/>
                <a:latin typeface="Calibri" panose="020F0502020204030204" pitchFamily="34" charset="0"/>
                <a:ea typeface="Calibri" panose="020F0502020204030204" pitchFamily="34" charset="0"/>
                <a:cs typeface="Calibri" panose="020F0502020204030204" pitchFamily="34" charset="0"/>
              </a:rPr>
              <a:t>th</a:t>
            </a:r>
            <a:r>
              <a:rPr lang="en-GB" sz="500">
                <a:effectLst/>
                <a:latin typeface="Calibri" panose="020F0502020204030204" pitchFamily="34" charset="0"/>
                <a:ea typeface="Calibri" panose="020F0502020204030204" pitchFamily="34" charset="0"/>
                <a:cs typeface="Calibri" panose="020F0502020204030204" pitchFamily="34" charset="0"/>
              </a:rPr>
              <a:t> of November 2021).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GB" sz="500">
                <a:effectLst/>
                <a:latin typeface="Calibri" panose="020F0502020204030204" pitchFamily="34" charset="0"/>
                <a:ea typeface="Calibri" panose="020F0502020204030204" pitchFamily="34" charset="0"/>
                <a:cs typeface="Calibri" panose="020F0502020204030204" pitchFamily="34" charset="0"/>
              </a:rPr>
              <a:t>Beheshti, N. (2019) </a:t>
            </a:r>
            <a:r>
              <a:rPr lang="en-GB" sz="500" i="1">
                <a:effectLst/>
                <a:latin typeface="Calibri" panose="020F0502020204030204" pitchFamily="34" charset="0"/>
                <a:ea typeface="Calibri" panose="020F0502020204030204" pitchFamily="34" charset="0"/>
                <a:cs typeface="Calibri" panose="020F0502020204030204" pitchFamily="34" charset="0"/>
              </a:rPr>
              <a:t>10 Timely Statistics About the Connection Between Employee Engagement and Wellness</a:t>
            </a:r>
            <a:r>
              <a:rPr lang="en-GB" sz="500">
                <a:effectLst/>
                <a:latin typeface="Calibri" panose="020F0502020204030204" pitchFamily="34" charset="0"/>
                <a:ea typeface="Calibri" panose="020F0502020204030204" pitchFamily="34" charset="0"/>
                <a:cs typeface="Calibri" panose="020F0502020204030204" pitchFamily="34" charset="0"/>
              </a:rPr>
              <a:t>. Available at: </a:t>
            </a:r>
            <a:r>
              <a:rPr lang="en-GB" sz="500" u="sng">
                <a:effectLst/>
                <a:latin typeface="Calibri" panose="020F0502020204030204" pitchFamily="34" charset="0"/>
                <a:ea typeface="Calibri" panose="020F0502020204030204" pitchFamily="34" charset="0"/>
                <a:cs typeface="Calibri" panose="020F0502020204030204" pitchFamily="34" charset="0"/>
                <a:hlinkClick r:id="rId5"/>
              </a:rPr>
              <a:t>https://www.forbes.com/sites/nazbeheshti/2019/01/16/10-timely-statistics-about-the-connection-between-employee-engagement-and-wellness/?sh=410b57f422a0</a:t>
            </a:r>
            <a:r>
              <a:rPr lang="en-GB" sz="500">
                <a:effectLst/>
                <a:latin typeface="Calibri" panose="020F0502020204030204" pitchFamily="34" charset="0"/>
                <a:ea typeface="Calibri" panose="020F0502020204030204" pitchFamily="34" charset="0"/>
                <a:cs typeface="Calibri" panose="020F0502020204030204" pitchFamily="34" charset="0"/>
              </a:rPr>
              <a:t> (Accessed: 7</a:t>
            </a:r>
            <a:r>
              <a:rPr lang="en-GB" sz="500" baseline="30000">
                <a:effectLst/>
                <a:latin typeface="Calibri" panose="020F0502020204030204" pitchFamily="34" charset="0"/>
                <a:ea typeface="Calibri" panose="020F0502020204030204" pitchFamily="34" charset="0"/>
                <a:cs typeface="Calibri" panose="020F0502020204030204" pitchFamily="34" charset="0"/>
              </a:rPr>
              <a:t>th</a:t>
            </a:r>
            <a:r>
              <a:rPr lang="en-GB" sz="500">
                <a:effectLst/>
                <a:latin typeface="Calibri" panose="020F0502020204030204" pitchFamily="34" charset="0"/>
                <a:ea typeface="Calibri" panose="020F0502020204030204" pitchFamily="34" charset="0"/>
                <a:cs typeface="Calibri" panose="020F0502020204030204" pitchFamily="34" charset="0"/>
              </a:rPr>
              <a:t> of November 2021).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GB" sz="500">
                <a:effectLst/>
                <a:latin typeface="Calibri" panose="020F0502020204030204" pitchFamily="34" charset="0"/>
                <a:ea typeface="Calibri" panose="020F0502020204030204" pitchFamily="34" charset="0"/>
                <a:cs typeface="Calibri" panose="020F0502020204030204" pitchFamily="34" charset="0"/>
              </a:rPr>
              <a:t>Bridger, E. (2015) </a:t>
            </a:r>
            <a:r>
              <a:rPr lang="en-GB" sz="500" i="1">
                <a:effectLst/>
                <a:latin typeface="Calibri" panose="020F0502020204030204" pitchFamily="34" charset="0"/>
                <a:ea typeface="Calibri" panose="020F0502020204030204" pitchFamily="34" charset="0"/>
                <a:cs typeface="Calibri" panose="020F0502020204030204" pitchFamily="34" charset="0"/>
              </a:rPr>
              <a:t>Employee</a:t>
            </a:r>
            <a:r>
              <a:rPr lang="en-GB" sz="500">
                <a:effectLst/>
                <a:latin typeface="Calibri" panose="020F0502020204030204" pitchFamily="34" charset="0"/>
                <a:ea typeface="Calibri" panose="020F0502020204030204" pitchFamily="34" charset="0"/>
                <a:cs typeface="Calibri" panose="020F0502020204030204" pitchFamily="34" charset="0"/>
              </a:rPr>
              <a:t> </a:t>
            </a:r>
            <a:r>
              <a:rPr lang="en-GB" sz="500" i="1">
                <a:effectLst/>
                <a:latin typeface="Calibri" panose="020F0502020204030204" pitchFamily="34" charset="0"/>
                <a:ea typeface="Calibri" panose="020F0502020204030204" pitchFamily="34" charset="0"/>
                <a:cs typeface="Calibri" panose="020F0502020204030204" pitchFamily="34" charset="0"/>
              </a:rPr>
              <a:t>Engagement</a:t>
            </a:r>
            <a:r>
              <a:rPr lang="en-GB" sz="500">
                <a:effectLst/>
                <a:latin typeface="Calibri" panose="020F0502020204030204" pitchFamily="34" charset="0"/>
                <a:ea typeface="Calibri" panose="020F0502020204030204" pitchFamily="34" charset="0"/>
                <a:cs typeface="Calibri" panose="020F0502020204030204" pitchFamily="34" charset="0"/>
              </a:rPr>
              <a:t>. Kogan Page Limited, United </a:t>
            </a:r>
            <a:r>
              <a:rPr lang="en-GB" sz="500" err="1">
                <a:effectLst/>
                <a:latin typeface="Calibri" panose="020F0502020204030204" pitchFamily="34" charset="0"/>
                <a:ea typeface="Calibri" panose="020F0502020204030204" pitchFamily="34" charset="0"/>
                <a:cs typeface="Calibri" panose="020F0502020204030204" pitchFamily="34" charset="0"/>
              </a:rPr>
              <a:t>Kingdon</a:t>
            </a:r>
            <a:r>
              <a:rPr lang="en-GB" sz="500">
                <a:effectLst/>
                <a:latin typeface="Calibri" panose="020F0502020204030204" pitchFamily="34" charset="0"/>
                <a:ea typeface="Calibri" panose="020F0502020204030204" pitchFamily="34" charset="0"/>
                <a:cs typeface="Calibri" panose="020F0502020204030204" pitchFamily="34" charset="0"/>
              </a:rPr>
              <a:t>, p. 5.</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GB" sz="500">
                <a:effectLst/>
                <a:latin typeface="Calibri" panose="020F0502020204030204" pitchFamily="34" charset="0"/>
                <a:ea typeface="Calibri" panose="020F0502020204030204" pitchFamily="34" charset="0"/>
                <a:cs typeface="Calibri" panose="020F0502020204030204" pitchFamily="34" charset="0"/>
              </a:rPr>
              <a:t>Burke, M. (2020) </a:t>
            </a:r>
            <a:r>
              <a:rPr lang="en-GB" sz="500" i="1">
                <a:effectLst/>
                <a:latin typeface="Calibri" panose="020F0502020204030204" pitchFamily="34" charset="0"/>
                <a:ea typeface="Calibri" panose="020F0502020204030204" pitchFamily="34" charset="0"/>
                <a:cs typeface="Calibri" panose="020F0502020204030204" pitchFamily="34" charset="0"/>
              </a:rPr>
              <a:t>Six Proven Benefits of Engaged Employees &amp; Why This Matters</a:t>
            </a:r>
            <a:r>
              <a:rPr lang="en-GB" sz="500">
                <a:effectLst/>
                <a:latin typeface="Calibri" panose="020F0502020204030204" pitchFamily="34" charset="0"/>
                <a:ea typeface="Calibri" panose="020F0502020204030204" pitchFamily="34" charset="0"/>
                <a:cs typeface="Calibri" panose="020F0502020204030204" pitchFamily="34" charset="0"/>
              </a:rPr>
              <a:t>. Available at: </a:t>
            </a:r>
            <a:r>
              <a:rPr lang="en-GB" sz="500" u="sng">
                <a:effectLst/>
                <a:latin typeface="Calibri" panose="020F0502020204030204" pitchFamily="34" charset="0"/>
                <a:ea typeface="Calibri" panose="020F0502020204030204" pitchFamily="34" charset="0"/>
                <a:cs typeface="Calibri" panose="020F0502020204030204" pitchFamily="34" charset="0"/>
                <a:hlinkClick r:id="rId6"/>
              </a:rPr>
              <a:t>https://inside.6q.io/benefits-of-engaged-employees/</a:t>
            </a:r>
            <a:r>
              <a:rPr lang="en-GB" sz="500">
                <a:effectLst/>
                <a:latin typeface="Calibri" panose="020F0502020204030204" pitchFamily="34" charset="0"/>
                <a:ea typeface="Calibri" panose="020F0502020204030204" pitchFamily="34" charset="0"/>
                <a:cs typeface="Calibri" panose="020F0502020204030204" pitchFamily="34" charset="0"/>
              </a:rPr>
              <a:t> (Accessed: 7</a:t>
            </a:r>
            <a:r>
              <a:rPr lang="en-GB" sz="500" baseline="30000">
                <a:effectLst/>
                <a:latin typeface="Calibri" panose="020F0502020204030204" pitchFamily="34" charset="0"/>
                <a:ea typeface="Calibri" panose="020F0502020204030204" pitchFamily="34" charset="0"/>
                <a:cs typeface="Calibri" panose="020F0502020204030204" pitchFamily="34" charset="0"/>
              </a:rPr>
              <a:t>th</a:t>
            </a:r>
            <a:r>
              <a:rPr lang="en-GB" sz="500">
                <a:effectLst/>
                <a:latin typeface="Calibri" panose="020F0502020204030204" pitchFamily="34" charset="0"/>
                <a:ea typeface="Calibri" panose="020F0502020204030204" pitchFamily="34" charset="0"/>
                <a:cs typeface="Calibri" panose="020F0502020204030204" pitchFamily="34" charset="0"/>
              </a:rPr>
              <a:t> of November 2021).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GB" sz="500">
                <a:effectLst/>
                <a:latin typeface="Calibri" panose="020F0502020204030204" pitchFamily="34" charset="0"/>
                <a:ea typeface="Calibri" panose="020F0502020204030204" pitchFamily="34" charset="0"/>
                <a:cs typeface="Calibri" panose="020F0502020204030204" pitchFamily="34" charset="0"/>
              </a:rPr>
              <a:t>Charles, K.R. (2015) </a:t>
            </a:r>
            <a:r>
              <a:rPr lang="en-GB" sz="500" i="1">
                <a:effectLst/>
                <a:latin typeface="Calibri" panose="020F0502020204030204" pitchFamily="34" charset="0"/>
                <a:ea typeface="Calibri" panose="020F0502020204030204" pitchFamily="34" charset="0"/>
                <a:cs typeface="Calibri" panose="020F0502020204030204" pitchFamily="34" charset="0"/>
              </a:rPr>
              <a:t>EMPLOYEE ENGAGEMENT AND COMPETITIVE ADVANTAGE</a:t>
            </a:r>
            <a:r>
              <a:rPr lang="en-GB" sz="500">
                <a:effectLst/>
                <a:latin typeface="Calibri" panose="020F0502020204030204" pitchFamily="34" charset="0"/>
                <a:ea typeface="Calibri" panose="020F0502020204030204" pitchFamily="34" charset="0"/>
                <a:cs typeface="Calibri" panose="020F0502020204030204" pitchFamily="34" charset="0"/>
              </a:rPr>
              <a:t>. Available at: </a:t>
            </a:r>
            <a:r>
              <a:rPr lang="en-GB" sz="500" u="sng">
                <a:effectLst/>
                <a:latin typeface="Calibri" panose="020F0502020204030204" pitchFamily="34" charset="0"/>
                <a:ea typeface="Calibri" panose="020F0502020204030204" pitchFamily="34" charset="0"/>
                <a:cs typeface="Calibri" panose="020F0502020204030204" pitchFamily="34" charset="0"/>
                <a:hlinkClick r:id="rId7"/>
              </a:rPr>
              <a:t>https://quality-consultants.com/employee-engagement-and-competitive-advantage/</a:t>
            </a:r>
            <a:r>
              <a:rPr lang="en-GB" sz="500">
                <a:effectLst/>
                <a:latin typeface="Calibri" panose="020F0502020204030204" pitchFamily="34" charset="0"/>
                <a:ea typeface="Calibri" panose="020F0502020204030204" pitchFamily="34" charset="0"/>
                <a:cs typeface="Calibri" panose="020F0502020204030204" pitchFamily="34" charset="0"/>
              </a:rPr>
              <a:t> (Accessed: 7</a:t>
            </a:r>
            <a:r>
              <a:rPr lang="en-GB" sz="500" baseline="30000">
                <a:effectLst/>
                <a:latin typeface="Calibri" panose="020F0502020204030204" pitchFamily="34" charset="0"/>
                <a:ea typeface="Calibri" panose="020F0502020204030204" pitchFamily="34" charset="0"/>
                <a:cs typeface="Calibri" panose="020F0502020204030204" pitchFamily="34" charset="0"/>
              </a:rPr>
              <a:t>th</a:t>
            </a:r>
            <a:r>
              <a:rPr lang="en-GB" sz="500">
                <a:effectLst/>
                <a:latin typeface="Calibri" panose="020F0502020204030204" pitchFamily="34" charset="0"/>
                <a:ea typeface="Calibri" panose="020F0502020204030204" pitchFamily="34" charset="0"/>
                <a:cs typeface="Calibri" panose="020F0502020204030204" pitchFamily="34" charset="0"/>
              </a:rPr>
              <a:t> of November 2021).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GB" sz="500" err="1">
                <a:effectLst/>
                <a:latin typeface="Calibri" panose="020F0502020204030204" pitchFamily="34" charset="0"/>
                <a:ea typeface="Calibri" panose="020F0502020204030204" pitchFamily="34" charset="0"/>
                <a:cs typeface="Calibri" panose="020F0502020204030204" pitchFamily="34" charset="0"/>
              </a:rPr>
              <a:t>Comen</a:t>
            </a:r>
            <a:r>
              <a:rPr lang="en-GB" sz="500">
                <a:effectLst/>
                <a:latin typeface="Calibri" panose="020F0502020204030204" pitchFamily="34" charset="0"/>
                <a:ea typeface="Calibri" panose="020F0502020204030204" pitchFamily="34" charset="0"/>
                <a:cs typeface="Calibri" panose="020F0502020204030204" pitchFamily="34" charset="0"/>
              </a:rPr>
              <a:t>, E., Stebbins, S., Frohlich, T.C. (2016) </a:t>
            </a:r>
            <a:r>
              <a:rPr lang="en-GB" sz="500" i="1">
                <a:effectLst/>
                <a:latin typeface="Calibri" panose="020F0502020204030204" pitchFamily="34" charset="0"/>
                <a:ea typeface="Calibri" panose="020F0502020204030204" pitchFamily="34" charset="0"/>
                <a:cs typeface="Calibri" panose="020F0502020204030204" pitchFamily="34" charset="0"/>
              </a:rPr>
              <a:t>10 Worst Companies to Work For</a:t>
            </a:r>
            <a:r>
              <a:rPr lang="en-GB" sz="500">
                <a:effectLst/>
                <a:latin typeface="Calibri" panose="020F0502020204030204" pitchFamily="34" charset="0"/>
                <a:ea typeface="Calibri" panose="020F0502020204030204" pitchFamily="34" charset="0"/>
                <a:cs typeface="Calibri" panose="020F0502020204030204" pitchFamily="34" charset="0"/>
              </a:rPr>
              <a:t>. Available at: </a:t>
            </a:r>
            <a:r>
              <a:rPr lang="en-GB" sz="500" u="sng">
                <a:effectLst/>
                <a:latin typeface="Calibri" panose="020F0502020204030204" pitchFamily="34" charset="0"/>
                <a:ea typeface="Calibri" panose="020F0502020204030204" pitchFamily="34" charset="0"/>
                <a:cs typeface="Calibri" panose="020F0502020204030204" pitchFamily="34" charset="0"/>
                <a:hlinkClick r:id="rId8"/>
              </a:rPr>
              <a:t>https://www.huffpost.com/entry/worst-companies-to-work-for_n_575b26b0e4b0e39a28ada793</a:t>
            </a:r>
            <a:r>
              <a:rPr lang="en-GB" sz="500">
                <a:effectLst/>
                <a:latin typeface="Calibri" panose="020F0502020204030204" pitchFamily="34" charset="0"/>
                <a:ea typeface="Calibri" panose="020F0502020204030204" pitchFamily="34" charset="0"/>
                <a:cs typeface="Calibri" panose="020F0502020204030204" pitchFamily="34" charset="0"/>
              </a:rPr>
              <a:t> (Accessed: 7</a:t>
            </a:r>
            <a:r>
              <a:rPr lang="en-GB" sz="500" baseline="30000">
                <a:effectLst/>
                <a:latin typeface="Calibri" panose="020F0502020204030204" pitchFamily="34" charset="0"/>
                <a:ea typeface="Calibri" panose="020F0502020204030204" pitchFamily="34" charset="0"/>
                <a:cs typeface="Calibri" panose="020F0502020204030204" pitchFamily="34" charset="0"/>
              </a:rPr>
              <a:t>th</a:t>
            </a:r>
            <a:r>
              <a:rPr lang="en-GB" sz="500">
                <a:effectLst/>
                <a:latin typeface="Calibri" panose="020F0502020204030204" pitchFamily="34" charset="0"/>
                <a:ea typeface="Calibri" panose="020F0502020204030204" pitchFamily="34" charset="0"/>
                <a:cs typeface="Calibri" panose="020F0502020204030204" pitchFamily="34" charset="0"/>
              </a:rPr>
              <a:t> of November 2021).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GB" sz="500">
                <a:effectLst/>
                <a:latin typeface="Calibri" panose="020F0502020204030204" pitchFamily="34" charset="0"/>
                <a:ea typeface="Calibri" panose="020F0502020204030204" pitchFamily="34" charset="0"/>
                <a:cs typeface="Calibri" panose="020F0502020204030204" pitchFamily="34" charset="0"/>
              </a:rPr>
              <a:t>Fernandes, D. (2021) </a:t>
            </a:r>
            <a:r>
              <a:rPr lang="en-GB" sz="500" i="1">
                <a:effectLst/>
                <a:latin typeface="Calibri" panose="020F0502020204030204" pitchFamily="34" charset="0"/>
                <a:ea typeface="Calibri" panose="020F0502020204030204" pitchFamily="34" charset="0"/>
                <a:cs typeface="Calibri" panose="020F0502020204030204" pitchFamily="34" charset="0"/>
              </a:rPr>
              <a:t>14 companies taking employee engagement to the next level</a:t>
            </a:r>
            <a:r>
              <a:rPr lang="en-GB" sz="500">
                <a:effectLst/>
                <a:latin typeface="Calibri" panose="020F0502020204030204" pitchFamily="34" charset="0"/>
                <a:ea typeface="Calibri" panose="020F0502020204030204" pitchFamily="34" charset="0"/>
                <a:cs typeface="Calibri" panose="020F0502020204030204" pitchFamily="34" charset="0"/>
              </a:rPr>
              <a:t>. Available at: </a:t>
            </a:r>
            <a:r>
              <a:rPr lang="en-GB" sz="500" u="sng">
                <a:effectLst/>
                <a:latin typeface="Calibri" panose="020F0502020204030204" pitchFamily="34" charset="0"/>
                <a:ea typeface="Calibri" panose="020F0502020204030204" pitchFamily="34" charset="0"/>
                <a:cs typeface="Calibri" panose="020F0502020204030204" pitchFamily="34" charset="0"/>
                <a:hlinkClick r:id="rId9"/>
              </a:rPr>
              <a:t>https://nudge.co/blog/brands-taking-the-employee-experience-to-the-next-level/</a:t>
            </a:r>
            <a:r>
              <a:rPr lang="en-GB" sz="500">
                <a:effectLst/>
                <a:latin typeface="Calibri" panose="020F0502020204030204" pitchFamily="34" charset="0"/>
                <a:ea typeface="Calibri" panose="020F0502020204030204" pitchFamily="34" charset="0"/>
                <a:cs typeface="Calibri" panose="020F0502020204030204" pitchFamily="34" charset="0"/>
              </a:rPr>
              <a:t> (Accessed: 7</a:t>
            </a:r>
            <a:r>
              <a:rPr lang="en-GB" sz="500" baseline="30000">
                <a:effectLst/>
                <a:latin typeface="Calibri" panose="020F0502020204030204" pitchFamily="34" charset="0"/>
                <a:ea typeface="Calibri" panose="020F0502020204030204" pitchFamily="34" charset="0"/>
                <a:cs typeface="Calibri" panose="020F0502020204030204" pitchFamily="34" charset="0"/>
              </a:rPr>
              <a:t>th</a:t>
            </a:r>
            <a:r>
              <a:rPr lang="en-GB" sz="500">
                <a:effectLst/>
                <a:latin typeface="Calibri" panose="020F0502020204030204" pitchFamily="34" charset="0"/>
                <a:ea typeface="Calibri" panose="020F0502020204030204" pitchFamily="34" charset="0"/>
                <a:cs typeface="Calibri" panose="020F0502020204030204" pitchFamily="34" charset="0"/>
              </a:rPr>
              <a:t> of November 2021).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GB" sz="500">
                <a:effectLst/>
                <a:latin typeface="Calibri" panose="020F0502020204030204" pitchFamily="34" charset="0"/>
                <a:ea typeface="Calibri" panose="020F0502020204030204" pitchFamily="34" charset="0"/>
                <a:cs typeface="Calibri" panose="020F0502020204030204" pitchFamily="34" charset="0"/>
              </a:rPr>
              <a:t>Harter, J. (2018) </a:t>
            </a:r>
            <a:r>
              <a:rPr lang="en-GB" sz="500" i="1">
                <a:effectLst/>
                <a:latin typeface="Calibri" panose="020F0502020204030204" pitchFamily="34" charset="0"/>
                <a:ea typeface="Calibri" panose="020F0502020204030204" pitchFamily="34" charset="0"/>
                <a:cs typeface="Calibri" panose="020F0502020204030204" pitchFamily="34" charset="0"/>
              </a:rPr>
              <a:t>Employee Engagement on the Rise in the U.S.</a:t>
            </a:r>
            <a:r>
              <a:rPr lang="en-GB" sz="500">
                <a:effectLst/>
                <a:latin typeface="Calibri" panose="020F0502020204030204" pitchFamily="34" charset="0"/>
                <a:ea typeface="Calibri" panose="020F0502020204030204" pitchFamily="34" charset="0"/>
                <a:cs typeface="Calibri" panose="020F0502020204030204" pitchFamily="34" charset="0"/>
              </a:rPr>
              <a:t> Available at: </a:t>
            </a:r>
            <a:r>
              <a:rPr lang="en-GB" sz="500" u="sng">
                <a:effectLst/>
                <a:latin typeface="Calibri" panose="020F0502020204030204" pitchFamily="34" charset="0"/>
                <a:ea typeface="Calibri" panose="020F0502020204030204" pitchFamily="34" charset="0"/>
                <a:cs typeface="Calibri" panose="020F0502020204030204" pitchFamily="34" charset="0"/>
                <a:hlinkClick r:id="rId10"/>
              </a:rPr>
              <a:t>https://news.gallup.com/poll/241649/employee-engagement-rise.aspx</a:t>
            </a:r>
            <a:r>
              <a:rPr lang="en-GB" sz="500">
                <a:effectLst/>
                <a:latin typeface="Calibri" panose="020F0502020204030204" pitchFamily="34" charset="0"/>
                <a:ea typeface="Calibri" panose="020F0502020204030204" pitchFamily="34" charset="0"/>
                <a:cs typeface="Calibri" panose="020F0502020204030204" pitchFamily="34" charset="0"/>
              </a:rPr>
              <a:t> (Accessed: 7</a:t>
            </a:r>
            <a:r>
              <a:rPr lang="en-GB" sz="500" baseline="30000">
                <a:effectLst/>
                <a:latin typeface="Calibri" panose="020F0502020204030204" pitchFamily="34" charset="0"/>
                <a:ea typeface="Calibri" panose="020F0502020204030204" pitchFamily="34" charset="0"/>
                <a:cs typeface="Calibri" panose="020F0502020204030204" pitchFamily="34" charset="0"/>
              </a:rPr>
              <a:t>th</a:t>
            </a:r>
            <a:r>
              <a:rPr lang="en-GB" sz="500">
                <a:effectLst/>
                <a:latin typeface="Calibri" panose="020F0502020204030204" pitchFamily="34" charset="0"/>
                <a:ea typeface="Calibri" panose="020F0502020204030204" pitchFamily="34" charset="0"/>
                <a:cs typeface="Calibri" panose="020F0502020204030204" pitchFamily="34" charset="0"/>
              </a:rPr>
              <a:t> of November 2021).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GB" sz="500">
                <a:effectLst/>
                <a:latin typeface="Calibri" panose="020F0502020204030204" pitchFamily="34" charset="0"/>
                <a:ea typeface="Calibri" panose="020F0502020204030204" pitchFamily="34" charset="0"/>
                <a:cs typeface="Calibri" panose="020F0502020204030204" pitchFamily="34" charset="0"/>
              </a:rPr>
              <a:t>Madsen (2017) </a:t>
            </a:r>
            <a:r>
              <a:rPr lang="en-GB" sz="500" i="1">
                <a:effectLst/>
                <a:latin typeface="Calibri" panose="020F0502020204030204" pitchFamily="34" charset="0"/>
                <a:ea typeface="Calibri" panose="020F0502020204030204" pitchFamily="34" charset="0"/>
                <a:cs typeface="Calibri" panose="020F0502020204030204" pitchFamily="34" charset="0"/>
              </a:rPr>
              <a:t>Employee Engagement: The New Source of Competitive Advantage.</a:t>
            </a:r>
            <a:r>
              <a:rPr lang="en-GB" sz="500">
                <a:effectLst/>
                <a:latin typeface="Calibri" panose="020F0502020204030204" pitchFamily="34" charset="0"/>
                <a:ea typeface="Calibri" panose="020F0502020204030204" pitchFamily="34" charset="0"/>
                <a:cs typeface="Calibri" panose="020F0502020204030204" pitchFamily="34" charset="0"/>
              </a:rPr>
              <a:t> Available at: </a:t>
            </a:r>
            <a:r>
              <a:rPr lang="en-GB" sz="500" u="sng">
                <a:effectLst/>
                <a:latin typeface="Calibri" panose="020F0502020204030204" pitchFamily="34" charset="0"/>
                <a:ea typeface="Calibri" panose="020F0502020204030204" pitchFamily="34" charset="0"/>
                <a:cs typeface="Calibri" panose="020F0502020204030204" pitchFamily="34" charset="0"/>
                <a:hlinkClick r:id="rId11"/>
              </a:rPr>
              <a:t>https://www.huffpost.com/entry/employee-engagement-the-n_b_8523334</a:t>
            </a:r>
            <a:r>
              <a:rPr lang="en-GB" sz="500">
                <a:effectLst/>
                <a:latin typeface="Calibri" panose="020F0502020204030204" pitchFamily="34" charset="0"/>
                <a:ea typeface="Calibri" panose="020F0502020204030204" pitchFamily="34" charset="0"/>
                <a:cs typeface="Calibri" panose="020F0502020204030204" pitchFamily="34" charset="0"/>
              </a:rPr>
              <a:t> (Accessed: 7</a:t>
            </a:r>
            <a:r>
              <a:rPr lang="en-GB" sz="500" baseline="30000">
                <a:effectLst/>
                <a:latin typeface="Calibri" panose="020F0502020204030204" pitchFamily="34" charset="0"/>
                <a:ea typeface="Calibri" panose="020F0502020204030204" pitchFamily="34" charset="0"/>
                <a:cs typeface="Calibri" panose="020F0502020204030204" pitchFamily="34" charset="0"/>
              </a:rPr>
              <a:t>th</a:t>
            </a:r>
            <a:r>
              <a:rPr lang="en-GB" sz="500">
                <a:effectLst/>
                <a:latin typeface="Calibri" panose="020F0502020204030204" pitchFamily="34" charset="0"/>
                <a:ea typeface="Calibri" panose="020F0502020204030204" pitchFamily="34" charset="0"/>
                <a:cs typeface="Calibri" panose="020F0502020204030204" pitchFamily="34" charset="0"/>
              </a:rPr>
              <a:t> of November 2021).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GB" sz="500">
                <a:effectLst/>
                <a:latin typeface="Calibri" panose="020F0502020204030204" pitchFamily="34" charset="0"/>
                <a:ea typeface="Calibri" panose="020F0502020204030204" pitchFamily="34" charset="0"/>
                <a:cs typeface="Calibri" panose="020F0502020204030204" pitchFamily="34" charset="0"/>
              </a:rPr>
              <a:t>Morgan, B. (2018) The Un-Ignorable Link Between Employee Experience And Customer Experience. Available at: </a:t>
            </a:r>
            <a:r>
              <a:rPr lang="en-GB" sz="500" u="sng">
                <a:effectLst/>
                <a:latin typeface="Calibri" panose="020F0502020204030204" pitchFamily="34" charset="0"/>
                <a:ea typeface="Calibri" panose="020F0502020204030204" pitchFamily="34" charset="0"/>
                <a:cs typeface="Calibri" panose="020F0502020204030204" pitchFamily="34" charset="0"/>
                <a:hlinkClick r:id="rId12"/>
              </a:rPr>
              <a:t>https://www.forbes.com/sites/blakemorgan/2018/02/23/the-un-ignorable-link-between-employee-experience-and-customer-experience/?sh=575afc7648dc</a:t>
            </a:r>
            <a:r>
              <a:rPr lang="en-GB" sz="500">
                <a:effectLst/>
                <a:latin typeface="Calibri" panose="020F0502020204030204" pitchFamily="34" charset="0"/>
                <a:ea typeface="Calibri" panose="020F0502020204030204" pitchFamily="34" charset="0"/>
                <a:cs typeface="Calibri" panose="020F0502020204030204" pitchFamily="34" charset="0"/>
              </a:rPr>
              <a:t> (Accessed: 7</a:t>
            </a:r>
            <a:r>
              <a:rPr lang="en-GB" sz="500" baseline="30000">
                <a:effectLst/>
                <a:latin typeface="Calibri" panose="020F0502020204030204" pitchFamily="34" charset="0"/>
                <a:ea typeface="Calibri" panose="020F0502020204030204" pitchFamily="34" charset="0"/>
                <a:cs typeface="Calibri" panose="020F0502020204030204" pitchFamily="34" charset="0"/>
              </a:rPr>
              <a:t>th</a:t>
            </a:r>
            <a:r>
              <a:rPr lang="en-GB" sz="500">
                <a:effectLst/>
                <a:latin typeface="Calibri" panose="020F0502020204030204" pitchFamily="34" charset="0"/>
                <a:ea typeface="Calibri" panose="020F0502020204030204" pitchFamily="34" charset="0"/>
                <a:cs typeface="Calibri" panose="020F0502020204030204" pitchFamily="34" charset="0"/>
              </a:rPr>
              <a:t> of November 2021).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mj-lt"/>
              <a:buAutoNum type="arabicPeriod"/>
            </a:pPr>
            <a:r>
              <a:rPr lang="en-GB" sz="500">
                <a:effectLst/>
                <a:latin typeface="Calibri" panose="020F0502020204030204" pitchFamily="34" charset="0"/>
                <a:ea typeface="Calibri" panose="020F0502020204030204" pitchFamily="34" charset="0"/>
                <a:cs typeface="Calibri" panose="020F0502020204030204" pitchFamily="34" charset="0"/>
              </a:rPr>
              <a:t> </a:t>
            </a:r>
            <a:r>
              <a:rPr lang="en-GB" sz="500" err="1">
                <a:effectLst/>
                <a:latin typeface="Calibri" panose="020F0502020204030204" pitchFamily="34" charset="0"/>
                <a:ea typeface="Calibri" panose="020F0502020204030204" pitchFamily="34" charset="0"/>
                <a:cs typeface="Calibri" panose="020F0502020204030204" pitchFamily="34" charset="0"/>
              </a:rPr>
              <a:t>Shaufeli</a:t>
            </a:r>
            <a:r>
              <a:rPr lang="en-GB" sz="500">
                <a:effectLst/>
                <a:latin typeface="Calibri" panose="020F0502020204030204" pitchFamily="34" charset="0"/>
                <a:ea typeface="Calibri" panose="020F0502020204030204" pitchFamily="34" charset="0"/>
                <a:cs typeface="Calibri" panose="020F0502020204030204" pitchFamily="34" charset="0"/>
              </a:rPr>
              <a:t>, W.B., Bakker, A.B. (2004</a:t>
            </a:r>
            <a:r>
              <a:rPr lang="en-GB" sz="500" i="1">
                <a:effectLst/>
                <a:latin typeface="Calibri" panose="020F0502020204030204" pitchFamily="34" charset="0"/>
                <a:ea typeface="Calibri" panose="020F0502020204030204" pitchFamily="34" charset="0"/>
                <a:cs typeface="Calibri" panose="020F0502020204030204" pitchFamily="34" charset="0"/>
              </a:rPr>
              <a:t>) Job demands, job resources, and their relationship with burnout and engagement: a multi-sample study.</a:t>
            </a:r>
            <a:r>
              <a:rPr lang="en-GB" sz="500">
                <a:effectLst/>
                <a:latin typeface="Calibri" panose="020F0502020204030204" pitchFamily="34" charset="0"/>
                <a:ea typeface="Calibri" panose="020F0502020204030204" pitchFamily="34" charset="0"/>
                <a:cs typeface="Calibri" panose="020F0502020204030204" pitchFamily="34" charset="0"/>
              </a:rPr>
              <a:t> Journal of Organisational Behaviour, Vol. 25, pp. 294-295.</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spcAft>
                <a:spcPts val="800"/>
              </a:spcAft>
              <a:buFont typeface="+mj-lt"/>
              <a:buAutoNum type="arabicPeriod"/>
            </a:pPr>
            <a:r>
              <a:rPr lang="en-GB" sz="500">
                <a:effectLst/>
                <a:latin typeface="Calibri" panose="020F0502020204030204" pitchFamily="34" charset="0"/>
                <a:ea typeface="Calibri" panose="020F0502020204030204" pitchFamily="34" charset="0"/>
                <a:cs typeface="Calibri" panose="020F0502020204030204" pitchFamily="34" charset="0"/>
              </a:rPr>
              <a:t>Webb, C. (2011) </a:t>
            </a:r>
            <a:r>
              <a:rPr lang="en-GB" sz="500" i="1">
                <a:effectLst/>
                <a:latin typeface="Calibri" panose="020F0502020204030204" pitchFamily="34" charset="0"/>
                <a:ea typeface="Calibri" panose="020F0502020204030204" pitchFamily="34" charset="0"/>
                <a:cs typeface="Calibri" panose="020F0502020204030204" pitchFamily="34" charset="0"/>
              </a:rPr>
              <a:t>Is employee engagement a competitive advantage?</a:t>
            </a:r>
            <a:r>
              <a:rPr lang="en-GB" sz="500">
                <a:effectLst/>
                <a:latin typeface="Calibri" panose="020F0502020204030204" pitchFamily="34" charset="0"/>
                <a:ea typeface="Calibri" panose="020F0502020204030204" pitchFamily="34" charset="0"/>
                <a:cs typeface="Calibri" panose="020F0502020204030204" pitchFamily="34" charset="0"/>
              </a:rPr>
              <a:t> Available at: </a:t>
            </a:r>
            <a:r>
              <a:rPr lang="en-GB" sz="500" u="sng">
                <a:effectLst/>
                <a:latin typeface="Calibri" panose="020F0502020204030204" pitchFamily="34" charset="0"/>
                <a:ea typeface="Calibri" panose="020F0502020204030204" pitchFamily="34" charset="0"/>
                <a:cs typeface="Calibri" panose="020F0502020204030204" pitchFamily="34" charset="0"/>
                <a:hlinkClick r:id="rId13"/>
              </a:rPr>
              <a:t>https://www.hrmonline.com.au/section/ahri-blog/is-employee-engagement-a-competitive-advantage/</a:t>
            </a:r>
            <a:r>
              <a:rPr lang="en-GB" sz="500">
                <a:effectLst/>
                <a:latin typeface="Calibri" panose="020F0502020204030204" pitchFamily="34" charset="0"/>
                <a:ea typeface="Calibri" panose="020F0502020204030204" pitchFamily="34" charset="0"/>
                <a:cs typeface="Calibri" panose="020F0502020204030204" pitchFamily="34" charset="0"/>
              </a:rPr>
              <a:t> (Accessed: 7</a:t>
            </a:r>
            <a:r>
              <a:rPr lang="en-GB" sz="500" baseline="30000">
                <a:effectLst/>
                <a:latin typeface="Calibri" panose="020F0502020204030204" pitchFamily="34" charset="0"/>
                <a:ea typeface="Calibri" panose="020F0502020204030204" pitchFamily="34" charset="0"/>
                <a:cs typeface="Calibri" panose="020F0502020204030204" pitchFamily="34" charset="0"/>
              </a:rPr>
              <a:t>th</a:t>
            </a:r>
            <a:r>
              <a:rPr lang="en-GB" sz="500">
                <a:effectLst/>
                <a:latin typeface="Calibri" panose="020F0502020204030204" pitchFamily="34" charset="0"/>
                <a:ea typeface="Calibri" panose="020F0502020204030204" pitchFamily="34" charset="0"/>
                <a:cs typeface="Calibri" panose="020F0502020204030204" pitchFamily="34" charset="0"/>
              </a:rPr>
              <a:t> of November 2021).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500"/>
          </a:p>
        </p:txBody>
      </p:sp>
    </p:spTree>
    <p:extLst>
      <p:ext uri="{BB962C8B-B14F-4D97-AF65-F5344CB8AC3E}">
        <p14:creationId xmlns:p14="http://schemas.microsoft.com/office/powerpoint/2010/main" val="1588864353"/>
      </p:ext>
    </p:extLst>
  </p:cSld>
  <p:clrMapOvr>
    <a:masterClrMapping/>
  </p:clrMapOvr>
</p:sld>
</file>

<file path=ppt/theme/theme1.xml><?xml version="1.0" encoding="utf-8"?>
<a:theme xmlns:a="http://schemas.openxmlformats.org/drawingml/2006/main" name="Colet">
  <a:themeElements>
    <a:clrScheme name="Colet">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Colet">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olet">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TM10001115[[fn=Colet]]</Template>
  <TotalTime>869</TotalTime>
  <Words>1520</Words>
  <Application>Microsoft Office PowerPoint</Application>
  <PresentationFormat>Widescreen</PresentationFormat>
  <Paragraphs>45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Gill Sans MT</vt:lpstr>
      <vt:lpstr>Colet</vt:lpstr>
      <vt:lpstr>DEVELOPING RELATIONSHIPS AND WORKPLACE ACHIEVEMENT BMSW5102_CARD</vt:lpstr>
      <vt:lpstr>EMPLOYEE ENGAGEMENT - DEFINITION</vt:lpstr>
      <vt:lpstr>three main ways that an employee can engage</vt:lpstr>
      <vt:lpstr>benefits for the companies with a high level of employee engagement  (Burkes,2020)</vt:lpstr>
      <vt:lpstr>Benefits for the engaged employees </vt:lpstr>
      <vt:lpstr>competitive advantage</vt:lpstr>
      <vt:lpstr>PowerPoint Presentation</vt:lpstr>
      <vt:lpstr>PowerPoint Presentation</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 BMSW5102_CARD</dc:title>
  <dc:creator>CATALIN IONEL MIRICA 1920075</dc:creator>
  <cp:lastModifiedBy>Catalin Ionel Mirica (1920075)</cp:lastModifiedBy>
  <cp:revision>1</cp:revision>
  <dcterms:created xsi:type="dcterms:W3CDTF">2021-11-10T18:22:54Z</dcterms:created>
  <dcterms:modified xsi:type="dcterms:W3CDTF">2021-11-14T23:43:20Z</dcterms:modified>
</cp:coreProperties>
</file>