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588" autoAdjust="0"/>
    <p:restoredTop sz="95033" autoAdjust="0"/>
  </p:normalViewPr>
  <p:slideViewPr>
    <p:cSldViewPr>
      <p:cViewPr varScale="1">
        <p:scale>
          <a:sx n="82" d="100"/>
          <a:sy n="82" d="100"/>
        </p:scale>
        <p:origin x="1478" y="7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ela Cociuba" userId="c2a6bf23dfe78a66" providerId="LiveId" clId="{F7873FD3-F645-4F2B-B9A0-9BC6ACD3B5A0}"/>
    <pc:docChg chg="undo redo custSel delSld modSld">
      <pc:chgData name="Mihaela Cociuba" userId="c2a6bf23dfe78a66" providerId="LiveId" clId="{F7873FD3-F645-4F2B-B9A0-9BC6ACD3B5A0}" dt="2023-05-22T18:42:48.765" v="100"/>
      <pc:docMkLst>
        <pc:docMk/>
      </pc:docMkLst>
      <pc:sldChg chg="modSp mod">
        <pc:chgData name="Mihaela Cociuba" userId="c2a6bf23dfe78a66" providerId="LiveId" clId="{F7873FD3-F645-4F2B-B9A0-9BC6ACD3B5A0}" dt="2023-05-21T20:14:24.728" v="19"/>
        <pc:sldMkLst>
          <pc:docMk/>
          <pc:sldMk cId="0" sldId="256"/>
        </pc:sldMkLst>
        <pc:spChg chg="mod">
          <ac:chgData name="Mihaela Cociuba" userId="c2a6bf23dfe78a66" providerId="LiveId" clId="{F7873FD3-F645-4F2B-B9A0-9BC6ACD3B5A0}" dt="2023-05-21T20:14:24.728" v="19"/>
          <ac:spMkLst>
            <pc:docMk/>
            <pc:sldMk cId="0" sldId="256"/>
            <ac:spMk id="3" creationId="{00000000-0000-0000-0000-000000000000}"/>
          </ac:spMkLst>
        </pc:spChg>
      </pc:sldChg>
      <pc:sldChg chg="modSp mod">
        <pc:chgData name="Mihaela Cociuba" userId="c2a6bf23dfe78a66" providerId="LiveId" clId="{F7873FD3-F645-4F2B-B9A0-9BC6ACD3B5A0}" dt="2023-05-22T18:42:48.765" v="100"/>
        <pc:sldMkLst>
          <pc:docMk/>
          <pc:sldMk cId="0" sldId="258"/>
        </pc:sldMkLst>
        <pc:spChg chg="mod">
          <ac:chgData name="Mihaela Cociuba" userId="c2a6bf23dfe78a66" providerId="LiveId" clId="{F7873FD3-F645-4F2B-B9A0-9BC6ACD3B5A0}" dt="2023-05-22T18:42:48.765" v="100"/>
          <ac:spMkLst>
            <pc:docMk/>
            <pc:sldMk cId="0" sldId="258"/>
            <ac:spMk id="21505" creationId="{00000000-0000-0000-0000-000000000000}"/>
          </ac:spMkLst>
        </pc:spChg>
      </pc:sldChg>
      <pc:sldChg chg="delSp modSp mod modNotesTx">
        <pc:chgData name="Mihaela Cociuba" userId="c2a6bf23dfe78a66" providerId="LiveId" clId="{F7873FD3-F645-4F2B-B9A0-9BC6ACD3B5A0}" dt="2023-05-22T18:40:57.142" v="87" actId="20577"/>
        <pc:sldMkLst>
          <pc:docMk/>
          <pc:sldMk cId="0" sldId="259"/>
        </pc:sldMkLst>
        <pc:spChg chg="mod">
          <ac:chgData name="Mihaela Cociuba" userId="c2a6bf23dfe78a66" providerId="LiveId" clId="{F7873FD3-F645-4F2B-B9A0-9BC6ACD3B5A0}" dt="2023-05-22T18:40:57.142" v="87" actId="20577"/>
          <ac:spMkLst>
            <pc:docMk/>
            <pc:sldMk cId="0" sldId="259"/>
            <ac:spMk id="3" creationId="{00000000-0000-0000-0000-000000000000}"/>
          </ac:spMkLst>
        </pc:spChg>
        <pc:picChg chg="del">
          <ac:chgData name="Mihaela Cociuba" userId="c2a6bf23dfe78a66" providerId="LiveId" clId="{F7873FD3-F645-4F2B-B9A0-9BC6ACD3B5A0}" dt="2023-05-22T18:31:35.734" v="56" actId="478"/>
          <ac:picMkLst>
            <pc:docMk/>
            <pc:sldMk cId="0" sldId="259"/>
            <ac:picMk id="4" creationId="{00000000-0000-0000-0000-000000000000}"/>
          </ac:picMkLst>
        </pc:picChg>
      </pc:sldChg>
      <pc:sldChg chg="delSp modSp mod modNotesTx">
        <pc:chgData name="Mihaela Cociuba" userId="c2a6bf23dfe78a66" providerId="LiveId" clId="{F7873FD3-F645-4F2B-B9A0-9BC6ACD3B5A0}" dt="2023-05-22T18:26:13.114" v="30" actId="1076"/>
        <pc:sldMkLst>
          <pc:docMk/>
          <pc:sldMk cId="0" sldId="260"/>
        </pc:sldMkLst>
        <pc:spChg chg="mod">
          <ac:chgData name="Mihaela Cociuba" userId="c2a6bf23dfe78a66" providerId="LiveId" clId="{F7873FD3-F645-4F2B-B9A0-9BC6ACD3B5A0}" dt="2023-05-22T18:26:13.114" v="30" actId="1076"/>
          <ac:spMkLst>
            <pc:docMk/>
            <pc:sldMk cId="0" sldId="260"/>
            <ac:spMk id="3" creationId="{00000000-0000-0000-0000-000000000000}"/>
          </ac:spMkLst>
        </pc:spChg>
        <pc:picChg chg="del">
          <ac:chgData name="Mihaela Cociuba" userId="c2a6bf23dfe78a66" providerId="LiveId" clId="{F7873FD3-F645-4F2B-B9A0-9BC6ACD3B5A0}" dt="2023-05-22T18:26:05.225" v="29" actId="478"/>
          <ac:picMkLst>
            <pc:docMk/>
            <pc:sldMk cId="0" sldId="260"/>
            <ac:picMk id="19458" creationId="{00000000-0000-0000-0000-000000000000}"/>
          </ac:picMkLst>
        </pc:picChg>
      </pc:sldChg>
      <pc:sldChg chg="modSp mod modNotesTx">
        <pc:chgData name="Mihaela Cociuba" userId="c2a6bf23dfe78a66" providerId="LiveId" clId="{F7873FD3-F645-4F2B-B9A0-9BC6ACD3B5A0}" dt="2023-05-22T18:38:55.060" v="79"/>
        <pc:sldMkLst>
          <pc:docMk/>
          <pc:sldMk cId="0" sldId="261"/>
        </pc:sldMkLst>
        <pc:spChg chg="mod">
          <ac:chgData name="Mihaela Cociuba" userId="c2a6bf23dfe78a66" providerId="LiveId" clId="{F7873FD3-F645-4F2B-B9A0-9BC6ACD3B5A0}" dt="2023-05-22T18:38:55.060" v="79"/>
          <ac:spMkLst>
            <pc:docMk/>
            <pc:sldMk cId="0" sldId="261"/>
            <ac:spMk id="2" creationId="{00000000-0000-0000-0000-000000000000}"/>
          </ac:spMkLst>
        </pc:spChg>
      </pc:sldChg>
      <pc:sldChg chg="delSp modSp mod">
        <pc:chgData name="Mihaela Cociuba" userId="c2a6bf23dfe78a66" providerId="LiveId" clId="{F7873FD3-F645-4F2B-B9A0-9BC6ACD3B5A0}" dt="2023-05-22T18:38:20.105" v="77"/>
        <pc:sldMkLst>
          <pc:docMk/>
          <pc:sldMk cId="0" sldId="262"/>
        </pc:sldMkLst>
        <pc:spChg chg="mod">
          <ac:chgData name="Mihaela Cociuba" userId="c2a6bf23dfe78a66" providerId="LiveId" clId="{F7873FD3-F645-4F2B-B9A0-9BC6ACD3B5A0}" dt="2023-05-22T18:37:40.306" v="76" actId="20577"/>
          <ac:spMkLst>
            <pc:docMk/>
            <pc:sldMk cId="0" sldId="262"/>
            <ac:spMk id="3" creationId="{00000000-0000-0000-0000-000000000000}"/>
          </ac:spMkLst>
        </pc:spChg>
        <pc:spChg chg="mod">
          <ac:chgData name="Mihaela Cociuba" userId="c2a6bf23dfe78a66" providerId="LiveId" clId="{F7873FD3-F645-4F2B-B9A0-9BC6ACD3B5A0}" dt="2023-05-22T18:38:20.105" v="77"/>
          <ac:spMkLst>
            <pc:docMk/>
            <pc:sldMk cId="0" sldId="262"/>
            <ac:spMk id="4" creationId="{00000000-0000-0000-0000-000000000000}"/>
          </ac:spMkLst>
        </pc:spChg>
        <pc:picChg chg="del">
          <ac:chgData name="Mihaela Cociuba" userId="c2a6bf23dfe78a66" providerId="LiveId" clId="{F7873FD3-F645-4F2B-B9A0-9BC6ACD3B5A0}" dt="2023-05-22T18:26:19.718" v="31" actId="478"/>
          <ac:picMkLst>
            <pc:docMk/>
            <pc:sldMk cId="0" sldId="262"/>
            <ac:picMk id="17410" creationId="{00000000-0000-0000-0000-000000000000}"/>
          </ac:picMkLst>
        </pc:picChg>
      </pc:sldChg>
      <pc:sldChg chg="delSp modSp mod modNotesTx">
        <pc:chgData name="Mihaela Cociuba" userId="c2a6bf23dfe78a66" providerId="LiveId" clId="{F7873FD3-F645-4F2B-B9A0-9BC6ACD3B5A0}" dt="2023-05-22T18:36:54.246" v="66" actId="14100"/>
        <pc:sldMkLst>
          <pc:docMk/>
          <pc:sldMk cId="0" sldId="263"/>
        </pc:sldMkLst>
        <pc:spChg chg="mod">
          <ac:chgData name="Mihaela Cociuba" userId="c2a6bf23dfe78a66" providerId="LiveId" clId="{F7873FD3-F645-4F2B-B9A0-9BC6ACD3B5A0}" dt="2023-05-22T18:36:54.246" v="66" actId="14100"/>
          <ac:spMkLst>
            <pc:docMk/>
            <pc:sldMk cId="0" sldId="263"/>
            <ac:spMk id="2" creationId="{00000000-0000-0000-0000-000000000000}"/>
          </ac:spMkLst>
        </pc:spChg>
        <pc:spChg chg="mod">
          <ac:chgData name="Mihaela Cociuba" userId="c2a6bf23dfe78a66" providerId="LiveId" clId="{F7873FD3-F645-4F2B-B9A0-9BC6ACD3B5A0}" dt="2023-05-22T18:35:52.872" v="64"/>
          <ac:spMkLst>
            <pc:docMk/>
            <pc:sldMk cId="0" sldId="263"/>
            <ac:spMk id="3" creationId="{00000000-0000-0000-0000-000000000000}"/>
          </ac:spMkLst>
        </pc:spChg>
        <pc:picChg chg="del">
          <ac:chgData name="Mihaela Cociuba" userId="c2a6bf23dfe78a66" providerId="LiveId" clId="{F7873FD3-F645-4F2B-B9A0-9BC6ACD3B5A0}" dt="2023-05-22T18:31:13.509" v="52" actId="478"/>
          <ac:picMkLst>
            <pc:docMk/>
            <pc:sldMk cId="0" sldId="263"/>
            <ac:picMk id="10" creationId="{00000000-0000-0000-0000-000000000000}"/>
          </ac:picMkLst>
        </pc:picChg>
      </pc:sldChg>
      <pc:sldChg chg="delSp modSp mod modNotesTx">
        <pc:chgData name="Mihaela Cociuba" userId="c2a6bf23dfe78a66" providerId="LiveId" clId="{F7873FD3-F645-4F2B-B9A0-9BC6ACD3B5A0}" dt="2023-05-22T18:35:03.946" v="63" actId="27636"/>
        <pc:sldMkLst>
          <pc:docMk/>
          <pc:sldMk cId="0" sldId="264"/>
        </pc:sldMkLst>
        <pc:spChg chg="mod">
          <ac:chgData name="Mihaela Cociuba" userId="c2a6bf23dfe78a66" providerId="LiveId" clId="{F7873FD3-F645-4F2B-B9A0-9BC6ACD3B5A0}" dt="2023-05-22T18:35:03.946" v="63" actId="27636"/>
          <ac:spMkLst>
            <pc:docMk/>
            <pc:sldMk cId="0" sldId="264"/>
            <ac:spMk id="3" creationId="{00000000-0000-0000-0000-000000000000}"/>
          </ac:spMkLst>
        </pc:spChg>
        <pc:picChg chg="del">
          <ac:chgData name="Mihaela Cociuba" userId="c2a6bf23dfe78a66" providerId="LiveId" clId="{F7873FD3-F645-4F2B-B9A0-9BC6ACD3B5A0}" dt="2023-05-22T18:30:34.802" v="41" actId="478"/>
          <ac:picMkLst>
            <pc:docMk/>
            <pc:sldMk cId="0" sldId="264"/>
            <ac:picMk id="6" creationId="{00000000-0000-0000-0000-000000000000}"/>
          </ac:picMkLst>
        </pc:picChg>
      </pc:sldChg>
      <pc:sldChg chg="delSp modSp mod modNotesTx">
        <pc:chgData name="Mihaela Cociuba" userId="c2a6bf23dfe78a66" providerId="LiveId" clId="{F7873FD3-F645-4F2B-B9A0-9BC6ACD3B5A0}" dt="2023-05-22T18:30:30.824" v="40" actId="1076"/>
        <pc:sldMkLst>
          <pc:docMk/>
          <pc:sldMk cId="0" sldId="265"/>
        </pc:sldMkLst>
        <pc:spChg chg="mod">
          <ac:chgData name="Mihaela Cociuba" userId="c2a6bf23dfe78a66" providerId="LiveId" clId="{F7873FD3-F645-4F2B-B9A0-9BC6ACD3B5A0}" dt="2023-05-22T18:30:30.824" v="40" actId="1076"/>
          <ac:spMkLst>
            <pc:docMk/>
            <pc:sldMk cId="0" sldId="265"/>
            <ac:spMk id="3" creationId="{00000000-0000-0000-0000-000000000000}"/>
          </ac:spMkLst>
        </pc:spChg>
        <pc:picChg chg="del">
          <ac:chgData name="Mihaela Cociuba" userId="c2a6bf23dfe78a66" providerId="LiveId" clId="{F7873FD3-F645-4F2B-B9A0-9BC6ACD3B5A0}" dt="2023-05-22T18:30:24.057" v="39" actId="478"/>
          <ac:picMkLst>
            <pc:docMk/>
            <pc:sldMk cId="0" sldId="265"/>
            <ac:picMk id="14338" creationId="{00000000-0000-0000-0000-000000000000}"/>
          </ac:picMkLst>
        </pc:picChg>
      </pc:sldChg>
      <pc:sldChg chg="delSp modSp mod modNotesTx">
        <pc:chgData name="Mihaela Cociuba" userId="c2a6bf23dfe78a66" providerId="LiveId" clId="{F7873FD3-F645-4F2B-B9A0-9BC6ACD3B5A0}" dt="2023-05-22T18:30:01.940" v="38" actId="1076"/>
        <pc:sldMkLst>
          <pc:docMk/>
          <pc:sldMk cId="0" sldId="266"/>
        </pc:sldMkLst>
        <pc:spChg chg="mod">
          <ac:chgData name="Mihaela Cociuba" userId="c2a6bf23dfe78a66" providerId="LiveId" clId="{F7873FD3-F645-4F2B-B9A0-9BC6ACD3B5A0}" dt="2023-05-22T18:30:01.940" v="38" actId="1076"/>
          <ac:spMkLst>
            <pc:docMk/>
            <pc:sldMk cId="0" sldId="266"/>
            <ac:spMk id="3" creationId="{00000000-0000-0000-0000-000000000000}"/>
          </ac:spMkLst>
        </pc:spChg>
        <pc:picChg chg="del">
          <ac:chgData name="Mihaela Cociuba" userId="c2a6bf23dfe78a66" providerId="LiveId" clId="{F7873FD3-F645-4F2B-B9A0-9BC6ACD3B5A0}" dt="2023-05-22T18:29:57.695" v="37" actId="478"/>
          <ac:picMkLst>
            <pc:docMk/>
            <pc:sldMk cId="0" sldId="266"/>
            <ac:picMk id="13315" creationId="{00000000-0000-0000-0000-000000000000}"/>
          </ac:picMkLst>
        </pc:picChg>
      </pc:sldChg>
      <pc:sldChg chg="delSp modSp mod modNotesTx">
        <pc:chgData name="Mihaela Cociuba" userId="c2a6bf23dfe78a66" providerId="LiveId" clId="{F7873FD3-F645-4F2B-B9A0-9BC6ACD3B5A0}" dt="2023-05-22T18:29:50.896" v="36"/>
        <pc:sldMkLst>
          <pc:docMk/>
          <pc:sldMk cId="0" sldId="267"/>
        </pc:sldMkLst>
        <pc:spChg chg="mod">
          <ac:chgData name="Mihaela Cociuba" userId="c2a6bf23dfe78a66" providerId="LiveId" clId="{F7873FD3-F645-4F2B-B9A0-9BC6ACD3B5A0}" dt="2023-05-22T18:29:50.896" v="36"/>
          <ac:spMkLst>
            <pc:docMk/>
            <pc:sldMk cId="0" sldId="267"/>
            <ac:spMk id="3" creationId="{00000000-0000-0000-0000-000000000000}"/>
          </ac:spMkLst>
        </pc:spChg>
        <pc:picChg chg="del">
          <ac:chgData name="Mihaela Cociuba" userId="c2a6bf23dfe78a66" providerId="LiveId" clId="{F7873FD3-F645-4F2B-B9A0-9BC6ACD3B5A0}" dt="2023-05-22T18:28:29.898" v="34" actId="478"/>
          <ac:picMkLst>
            <pc:docMk/>
            <pc:sldMk cId="0" sldId="267"/>
            <ac:picMk id="26628" creationId="{00000000-0000-0000-0000-000000000000}"/>
          </ac:picMkLst>
        </pc:picChg>
      </pc:sldChg>
      <pc:sldChg chg="del">
        <pc:chgData name="Mihaela Cociuba" userId="c2a6bf23dfe78a66" providerId="LiveId" clId="{F7873FD3-F645-4F2B-B9A0-9BC6ACD3B5A0}" dt="2023-05-22T18:28:25.149" v="33" actId="2696"/>
        <pc:sldMkLst>
          <pc:docMk/>
          <pc:sldMk cId="0" sldId="26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43E6F83-4207-447F-98D4-65ACA46A2C8C}" type="datetimeFigureOut">
              <a:rPr lang="en-US" smtClean="0"/>
              <a:pPr/>
              <a:t>5/22/2023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1A5E852-3D1B-4EA2-8657-AECF00521042}"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10"/>
          </p:nvPr>
        </p:nvSpPr>
        <p:spPr/>
        <p:txBody>
          <a:bodyPr/>
          <a:lstStyle/>
          <a:p>
            <a:fld id="{01A5E852-3D1B-4EA2-8657-AECF00521042}"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1A5E852-3D1B-4EA2-8657-AECF00521042}"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1A5E852-3D1B-4EA2-8657-AECF00521042}"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1A5E852-3D1B-4EA2-8657-AECF00521042}"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1A5E852-3D1B-4EA2-8657-AECF00521042}"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1A5E852-3D1B-4EA2-8657-AECF00521042}"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1A5E852-3D1B-4EA2-8657-AECF00521042}"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1A5E852-3D1B-4EA2-8657-AECF00521042}"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1A5E852-3D1B-4EA2-8657-AECF00521042}"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1A5E852-3D1B-4EA2-8657-AECF00521042}" type="slidenum">
              <a:rPr lang="en-US" smtClean="0"/>
              <a:pPr/>
              <a:t>11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8"/>
          <p:cNvSpPr>
            <a:spLocks noGrp="1"/>
          </p:cNvSpPr>
          <p:nvPr>
            <p:ph type="ctrTitle"/>
          </p:nvPr>
        </p:nvSpPr>
        <p:spPr>
          <a:xfrm>
            <a:off x="429064" y="3337560"/>
            <a:ext cx="6480048"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a:t>Click to edit Master title style</a:t>
            </a:r>
          </a:p>
        </p:txBody>
      </p:sp>
      <p:sp>
        <p:nvSpPr>
          <p:cNvPr id="17" name="Subtitle 16"/>
          <p:cNvSpPr>
            <a:spLocks noGrp="1"/>
          </p:cNvSpPr>
          <p:nvPr>
            <p:ph type="subTitle" idx="1"/>
          </p:nvPr>
        </p:nvSpPr>
        <p:spPr>
          <a:xfrm>
            <a:off x="433050" y="1544812"/>
            <a:ext cx="6480048"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526300B4-07B6-4C41-A628-31A8A3B7F026}" type="datetimeFigureOut">
              <a:rPr lang="en-US" smtClean="0"/>
              <a:pPr/>
              <a:t>5/22/2023</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33315D8D-6ED7-49C4-81C0-EBAF578AA9A1}"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26300B4-07B6-4C41-A628-31A8A3B7F026}" type="datetimeFigureOut">
              <a:rPr lang="en-US" smtClean="0"/>
              <a:pPr/>
              <a:t>5/22/2023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315D8D-6ED7-49C4-81C0-EBAF578AA9A1}"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2" name="Title 1"/>
          <p:cNvSpPr>
            <a:spLocks noGrp="1"/>
          </p:cNvSpPr>
          <p:nvPr>
            <p:ph type="title"/>
          </p:nvPr>
        </p:nvSpPr>
        <p:spPr>
          <a:xfrm>
            <a:off x="685800" y="3583837"/>
            <a:ext cx="66294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a:t>Click to edit Master title style</a:t>
            </a:r>
          </a:p>
        </p:txBody>
      </p:sp>
      <p:sp>
        <p:nvSpPr>
          <p:cNvPr id="3" name="Text Placeholder 2"/>
          <p:cNvSpPr>
            <a:spLocks noGrp="1"/>
          </p:cNvSpPr>
          <p:nvPr>
            <p:ph type="body" idx="1"/>
          </p:nvPr>
        </p:nvSpPr>
        <p:spPr>
          <a:xfrm>
            <a:off x="685800" y="2485800"/>
            <a:ext cx="66294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526300B4-07B6-4C41-A628-31A8A3B7F026}" type="datetimeFigureOut">
              <a:rPr lang="en-US" smtClean="0"/>
              <a:pPr/>
              <a:t>5/22/2023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315D8D-6ED7-49C4-81C0-EBAF578AA9A1}"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26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26300B4-07B6-4C41-A628-31A8A3B7F026}" type="datetimeFigureOut">
              <a:rPr lang="en-US" smtClean="0"/>
              <a:pPr/>
              <a:t>5/22/2023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315D8D-6ED7-49C4-81C0-EBAF578AA9A1}"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5486400"/>
            <a:ext cx="4040188"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5486400"/>
            <a:ext cx="4041775"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516912"/>
            <a:ext cx="4040188"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516912"/>
            <a:ext cx="4041775"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526300B4-07B6-4C41-A628-31A8A3B7F026}" type="datetimeFigureOut">
              <a:rPr lang="en-US" smtClean="0"/>
              <a:pPr/>
              <a:t>5/22/2023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315D8D-6ED7-49C4-81C0-EBAF578AA9A1}"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7470648" cy="1143000"/>
          </a:xfrm>
        </p:spPr>
        <p:txBody>
          <a:bodyPr anchor="ctr"/>
          <a:lstStyle>
            <a:lvl1pPr algn="l">
              <a:defRPr sz="4600"/>
            </a:lvl1pPr>
          </a:lstStyle>
          <a:p>
            <a:r>
              <a:rPr kumimoji="0" lang="en-US"/>
              <a:t>Click to edit Master title style</a:t>
            </a:r>
          </a:p>
        </p:txBody>
      </p:sp>
      <p:sp>
        <p:nvSpPr>
          <p:cNvPr id="7" name="Date Placeholder 6"/>
          <p:cNvSpPr>
            <a:spLocks noGrp="1"/>
          </p:cNvSpPr>
          <p:nvPr>
            <p:ph type="dt" sz="half" idx="10"/>
          </p:nvPr>
        </p:nvSpPr>
        <p:spPr/>
        <p:txBody>
          <a:bodyPr/>
          <a:lstStyle/>
          <a:p>
            <a:fld id="{526300B4-07B6-4C41-A628-31A8A3B7F026}" type="datetimeFigureOut">
              <a:rPr lang="en-US" smtClean="0"/>
              <a:pPr/>
              <a:t>5/22/2023</a:t>
            </a:fld>
            <a:endParaRPr lang="en-US"/>
          </a:p>
        </p:txBody>
      </p:sp>
      <p:sp>
        <p:nvSpPr>
          <p:cNvPr id="8" name="Slide Number Placeholder 7"/>
          <p:cNvSpPr>
            <a:spLocks noGrp="1"/>
          </p:cNvSpPr>
          <p:nvPr>
            <p:ph type="sldNum" sz="quarter" idx="11"/>
          </p:nvPr>
        </p:nvSpPr>
        <p:spPr/>
        <p:txBody>
          <a:bodyPr/>
          <a:lstStyle/>
          <a:p>
            <a:fld id="{33315D8D-6ED7-49C4-81C0-EBAF578AA9A1}" type="slidenum">
              <a:rPr lang="en-US" smtClean="0"/>
              <a:pPr/>
              <a:t>‹#›</a:t>
            </a:fld>
            <a:endParaRPr lang="en-US"/>
          </a:p>
        </p:txBody>
      </p:sp>
      <p:sp>
        <p:nvSpPr>
          <p:cNvPr id="9" name="Footer Placeholder 8"/>
          <p:cNvSpPr>
            <a:spLocks noGrp="1"/>
          </p:cNvSpPr>
          <p:nvPr>
            <p:ph type="ftr" sz="quarter" idx="12"/>
          </p:nvPr>
        </p:nvSpPr>
        <p:spPr/>
        <p:txBody>
          <a:bodyPr/>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6300B4-07B6-4C41-A628-31A8A3B7F026}" type="datetimeFigureOut">
              <a:rPr lang="en-US" smtClean="0"/>
              <a:pPr/>
              <a:t>5/22/2023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315D8D-6ED7-49C4-81C0-EBAF578AA9A1}"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1185528"/>
            <a:ext cx="3200400" cy="730250"/>
          </a:xfrm>
        </p:spPr>
        <p:txBody>
          <a:bodyPr tIns="0" bIns="0" anchor="t"/>
          <a:lstStyle>
            <a:lvl1pPr algn="l">
              <a:buNone/>
              <a:defRPr sz="1800" b="1">
                <a:solidFill>
                  <a:schemeClr val="accent1"/>
                </a:solidFill>
              </a:defRPr>
            </a:lvl1pPr>
          </a:lstStyle>
          <a:p>
            <a:r>
              <a:rPr kumimoji="0" lang="en-US"/>
              <a:t>Click to edit Master title style</a:t>
            </a:r>
          </a:p>
        </p:txBody>
      </p:sp>
      <p:sp>
        <p:nvSpPr>
          <p:cNvPr id="3" name="Text Placeholder 2"/>
          <p:cNvSpPr>
            <a:spLocks noGrp="1"/>
          </p:cNvSpPr>
          <p:nvPr>
            <p:ph type="body" idx="2"/>
          </p:nvPr>
        </p:nvSpPr>
        <p:spPr>
          <a:xfrm>
            <a:off x="457200" y="214424"/>
            <a:ext cx="27432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1981200"/>
            <a:ext cx="70866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26300B4-07B6-4C41-A628-31A8A3B7F026}" type="datetimeFigureOut">
              <a:rPr lang="en-US" smtClean="0"/>
              <a:pPr/>
              <a:t>5/22/2023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156448" y="6422064"/>
            <a:ext cx="762000" cy="365125"/>
          </a:xfrm>
        </p:spPr>
        <p:txBody>
          <a:bodyPr/>
          <a:lstStyle/>
          <a:p>
            <a:fld id="{33315D8D-6ED7-49C4-81C0-EBAF578AA9A1}"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56732" y="1705709"/>
            <a:ext cx="3053868" cy="1253808"/>
          </a:xfrm>
        </p:spPr>
        <p:txBody>
          <a:bodyPr anchor="b"/>
          <a:lstStyle>
            <a:lvl1pPr algn="l">
              <a:buNone/>
              <a:defRPr sz="2200" b="1">
                <a:solidFill>
                  <a:schemeClr val="accent1"/>
                </a:solidFill>
              </a:defRPr>
            </a:lvl1pPr>
          </a:lstStyle>
          <a:p>
            <a:r>
              <a:rPr kumimoji="0" lang="en-US"/>
              <a:t>Click to edit Master title style</a:t>
            </a:r>
          </a:p>
        </p:txBody>
      </p:sp>
      <p:sp>
        <p:nvSpPr>
          <p:cNvPr id="3" name="Picture Placeholder 2"/>
          <p:cNvSpPr>
            <a:spLocks noGrp="1"/>
          </p:cNvSpPr>
          <p:nvPr>
            <p:ph type="pic" idx="1"/>
          </p:nvPr>
        </p:nvSpPr>
        <p:spPr>
          <a:xfrm>
            <a:off x="1065628" y="1019907"/>
            <a:ext cx="41148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5556734" y="2998765"/>
            <a:ext cx="3053866"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457200" y="6422064"/>
            <a:ext cx="2133600" cy="365125"/>
          </a:xfrm>
        </p:spPr>
        <p:txBody>
          <a:bodyPr/>
          <a:lstStyle/>
          <a:p>
            <a:fld id="{526300B4-07B6-4C41-A628-31A8A3B7F026}" type="datetimeFigureOut">
              <a:rPr lang="en-US" smtClean="0"/>
              <a:pPr/>
              <a:t>5/22/2023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315D8D-6ED7-49C4-81C0-EBAF578AA9A1}"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26300B4-07B6-4C41-A628-31A8A3B7F026}" type="datetimeFigureOut">
              <a:rPr lang="en-US" smtClean="0"/>
              <a:pPr/>
              <a:t>5/22/2023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315D8D-6ED7-49C4-81C0-EBAF578AA9A1}"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26300B4-07B6-4C41-A628-31A8A3B7F026}" type="datetimeFigureOut">
              <a:rPr lang="en-US" smtClean="0"/>
              <a:pPr/>
              <a:t>5/22/2023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315D8D-6ED7-49C4-81C0-EBAF578AA9A1}"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DDEBCF"/>
            </a:gs>
            <a:gs pos="50000">
              <a:srgbClr val="9CB86E"/>
            </a:gs>
            <a:gs pos="100000">
              <a:srgbClr val="156B13"/>
            </a:gs>
          </a:gsLst>
          <a:lin ang="13000000" scaled="0"/>
          <a:tileRect/>
        </a:gradFill>
        <a:effectLst/>
      </p:bgPr>
    </p:bg>
    <p:spTree>
      <p:nvGrpSpPr>
        <p:cNvPr id="1" name=""/>
        <p:cNvGrpSpPr/>
        <p:nvPr/>
      </p:nvGrpSpPr>
      <p:grpSpPr>
        <a:xfrm>
          <a:off x="0" y="0"/>
          <a:ext cx="0" cy="0"/>
          <a:chOff x="0" y="0"/>
          <a:chExt cx="0" cy="0"/>
        </a:xfrm>
      </p:grpSpPr>
      <p:sp>
        <p:nvSpPr>
          <p:cNvPr id="12" name="Freeform 11"/>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16" name="Freeform 15"/>
          <p:cNvSpPr>
            <a:spLocks/>
          </p:cNvSpPr>
          <p:nvPr/>
        </p:nvSpPr>
        <p:spPr bwMode="auto">
          <a:xfrm>
            <a:off x="7315200" y="0"/>
            <a:ext cx="18288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Placeholder 8"/>
          <p:cNvSpPr>
            <a:spLocks noGrp="1"/>
          </p:cNvSpPr>
          <p:nvPr>
            <p:ph type="title"/>
          </p:nvPr>
        </p:nvSpPr>
        <p:spPr>
          <a:xfrm>
            <a:off x="457200" y="274638"/>
            <a:ext cx="7467600" cy="1143000"/>
          </a:xfrm>
          <a:prstGeom prst="rect">
            <a:avLst/>
          </a:prstGeom>
        </p:spPr>
        <p:txBody>
          <a:bodyPr vert="horz" lIns="45720" rIns="45720" anchor="ctr">
            <a:normAutofit/>
          </a:bodyPr>
          <a:lstStyle/>
          <a:p>
            <a:r>
              <a:rPr kumimoji="0" lang="en-US"/>
              <a:t>Click to edit Master title style</a:t>
            </a:r>
          </a:p>
        </p:txBody>
      </p:sp>
      <p:sp>
        <p:nvSpPr>
          <p:cNvPr id="30" name="Text Placeholder 29"/>
          <p:cNvSpPr>
            <a:spLocks noGrp="1"/>
          </p:cNvSpPr>
          <p:nvPr>
            <p:ph type="body" idx="1"/>
          </p:nvPr>
        </p:nvSpPr>
        <p:spPr>
          <a:xfrm>
            <a:off x="457200" y="1600200"/>
            <a:ext cx="7467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422064"/>
            <a:ext cx="21336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fld id="{526300B4-07B6-4C41-A628-31A8A3B7F026}" type="datetimeFigureOut">
              <a:rPr lang="en-US" smtClean="0"/>
              <a:pPr/>
              <a:t>5/22/2023</a:t>
            </a:fld>
            <a:endParaRPr lang="en-US"/>
          </a:p>
        </p:txBody>
      </p:sp>
      <p:sp>
        <p:nvSpPr>
          <p:cNvPr id="22" name="Footer Placeholder 21"/>
          <p:cNvSpPr>
            <a:spLocks noGrp="1"/>
          </p:cNvSpPr>
          <p:nvPr>
            <p:ph type="ftr" sz="quarter" idx="3"/>
          </p:nvPr>
        </p:nvSpPr>
        <p:spPr>
          <a:xfrm>
            <a:off x="3124200" y="6422064"/>
            <a:ext cx="28956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endParaRPr lang="en-US"/>
          </a:p>
        </p:txBody>
      </p:sp>
      <p:sp>
        <p:nvSpPr>
          <p:cNvPr id="18" name="Slide Number Placeholder 17"/>
          <p:cNvSpPr>
            <a:spLocks noGrp="1"/>
          </p:cNvSpPr>
          <p:nvPr>
            <p:ph type="sldNum" sz="quarter" idx="4"/>
          </p:nvPr>
        </p:nvSpPr>
        <p:spPr>
          <a:xfrm>
            <a:off x="8153400" y="6422064"/>
            <a:ext cx="762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fld id="{33315D8D-6ED7-49C4-81C0-EBAF578AA9A1}"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6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6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24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20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20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emerald.com/insight/content/doi/10.1108/IJCHM-03-2018-0180/full/html" TargetMode="External"/><Relationship Id="rId2" Type="http://schemas.openxmlformats.org/officeDocument/2006/relationships/hyperlink" Target="https://e-tarjome.com/storage/panel/fileuploads/2019-09-25/1569396236_E13585-e-tarjome.pdf" TargetMode="External"/><Relationship Id="rId1" Type="http://schemas.openxmlformats.org/officeDocument/2006/relationships/slideLayout" Target="../slideLayouts/slideLayout2.xml"/><Relationship Id="rId5" Type="http://schemas.openxmlformats.org/officeDocument/2006/relationships/hyperlink" Target="https://www.ijicc.net/images/vol11iss4/11434_Jawabreh_2020_E_R.pdf" TargetMode="External"/><Relationship Id="rId4" Type="http://schemas.openxmlformats.org/officeDocument/2006/relationships/hyperlink" Target="https://www.researchgate.net/profile/Suresh-Malodia/publication/360356207_The_metaverse_in_the_hospitality_and_tourism_industry_An_overview_of_current_trends_and_future_research_directions/links/627778f12f9ccf58eb3703f0/The-metaverse-in-the-hospitality-and-tourism-industry-An-overview-of-current-trends-and-future-research-direction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04800" y="1752600"/>
            <a:ext cx="8458200" cy="2301240"/>
          </a:xfrm>
        </p:spPr>
        <p:txBody>
          <a:bodyPr anchor="ctr">
            <a:normAutofit/>
          </a:bodyPr>
          <a:lstStyle/>
          <a:p>
            <a:pPr algn="just"/>
            <a:r>
              <a:rPr sz="3600">
                <a:ln w="5000" cmpd="sng">
                  <a:solidFill>
                    <a:srgbClr val="C00000"/>
                  </a:solidFill>
                  <a:prstDash val="solid"/>
                </a:ln>
                <a:latin typeface="+mn-lt"/>
              </a:rPr>
              <a:t>Hospitality and Guest Services</a:t>
            </a:r>
            <a:endParaRPr lang="en-US" sz="3600" dirty="0">
              <a:ln w="5000" cmpd="sng">
                <a:solidFill>
                  <a:srgbClr val="C00000"/>
                </a:solidFill>
                <a:prstDash val="solid"/>
              </a:ln>
              <a:latin typeface="+mn-lt"/>
            </a:endParaRPr>
          </a:p>
        </p:txBody>
      </p:sp>
      <p:sp>
        <p:nvSpPr>
          <p:cNvPr id="3" name="Subtitle 2"/>
          <p:cNvSpPr>
            <a:spLocks noGrp="1"/>
          </p:cNvSpPr>
          <p:nvPr>
            <p:ph type="subTitle" idx="1"/>
          </p:nvPr>
        </p:nvSpPr>
        <p:spPr>
          <a:xfrm>
            <a:off x="914400" y="3581400"/>
            <a:ext cx="7772400" cy="2286000"/>
          </a:xfrm>
        </p:spPr>
        <p:txBody>
          <a:bodyPr anchor="ctr"/>
          <a:lstStyle/>
          <a:p>
            <a:pPr algn="ctr"/>
            <a:r>
              <a:rPr lang="nl-NL" b="1" i="1" dirty="0">
                <a:latin typeface="+mn-lt"/>
              </a:rPr>
              <a:t>Student Name: Daniela Romaniuc</a:t>
            </a:r>
            <a:endParaRPr lang="nl-NL" dirty="0">
              <a:latin typeface="+mn-lt"/>
            </a:endParaRPr>
          </a:p>
          <a:p>
            <a:pPr algn="ctr"/>
            <a:r>
              <a:rPr lang="nl-NL" b="1" i="1" dirty="0">
                <a:latin typeface="+mn-lt"/>
              </a:rPr>
              <a:t>Student ID: 2229887</a:t>
            </a:r>
            <a:endParaRPr lang="nl-NL" dirty="0">
              <a:latin typeface="+mn-lt"/>
            </a:endParaRPr>
          </a:p>
          <a:p>
            <a:pPr algn="ctr"/>
            <a:br>
              <a:rPr lang="nl-NL" dirty="0">
                <a:latin typeface="+mn-lt"/>
              </a:rPr>
            </a:br>
            <a:endParaRPr lang="en-US" dirty="0">
              <a:latin typeface="+mn-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274638"/>
            <a:ext cx="8610600" cy="1143000"/>
          </a:xfrm>
        </p:spPr>
        <p:txBody>
          <a:bodyPr/>
          <a:lstStyle/>
          <a:p>
            <a:pPr algn="ctr"/>
            <a:r>
              <a:rPr lang="en-US" b="1" dirty="0"/>
              <a:t>Table of Contents</a:t>
            </a:r>
            <a:endParaRPr lang="en-US" dirty="0">
              <a:latin typeface="+mn-lt"/>
            </a:endParaRPr>
          </a:p>
        </p:txBody>
      </p:sp>
      <p:sp>
        <p:nvSpPr>
          <p:cNvPr id="21505" name="Rectangle 1"/>
          <p:cNvSpPr>
            <a:spLocks noChangeArrowheads="1"/>
          </p:cNvSpPr>
          <p:nvPr/>
        </p:nvSpPr>
        <p:spPr bwMode="auto">
          <a:xfrm>
            <a:off x="228600" y="1263135"/>
            <a:ext cx="8763000" cy="5078313"/>
          </a:xfrm>
          <a:prstGeom prst="rect">
            <a:avLst/>
          </a:prstGeom>
          <a:solidFill>
            <a:schemeClr val="tx1"/>
          </a:solidFill>
          <a:ln w="9525">
            <a:solidFill>
              <a:schemeClr val="tx1"/>
            </a:solid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tab pos="7620000" algn="r"/>
              </a:tabLst>
            </a:pPr>
            <a:r>
              <a:rPr kumimoji="0" lang="en-US" sz="2400" b="0" i="0" u="sng" strike="noStrike" cap="none" normalizeH="0" baseline="0" dirty="0">
                <a:ln>
                  <a:noFill/>
                </a:ln>
                <a:effectLst/>
                <a:latin typeface="Arial" pitchFamily="34" charset="0"/>
                <a:ea typeface="Arial" pitchFamily="34" charset="0"/>
                <a:cs typeface="Arial" pitchFamily="34" charset="0"/>
                <a:hlinkClick r:id="" action="ppaction://noaction"/>
              </a:rPr>
              <a:t>Presentation</a:t>
            </a:r>
            <a:endParaRPr kumimoji="0" lang="en-US" sz="1200" b="0" i="0" u="none" strike="noStrike" cap="none" normalizeH="0" baseline="0" dirty="0">
              <a:ln>
                <a:noFill/>
              </a:ln>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7620000" algn="r"/>
              </a:tabLst>
            </a:pPr>
            <a:r>
              <a:rPr kumimoji="0" lang="en-US" sz="2400" b="0" i="0" u="sng" strike="noStrike" cap="none" normalizeH="0" baseline="0" dirty="0">
                <a:ln>
                  <a:noFill/>
                </a:ln>
                <a:effectLst/>
                <a:latin typeface="Arial" pitchFamily="34" charset="0"/>
                <a:ea typeface="Arial" pitchFamily="34" charset="0"/>
                <a:cs typeface="Arial" pitchFamily="34" charset="0"/>
                <a:hlinkClick r:id="" action="ppaction://noaction"/>
              </a:rPr>
              <a:t>Company - Marriott International</a:t>
            </a:r>
            <a:endParaRPr kumimoji="0" lang="en-US" sz="1200" b="0" i="0" u="none" strike="noStrike" cap="none" normalizeH="0" baseline="0" dirty="0">
              <a:ln>
                <a:noFill/>
              </a:ln>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7620000" algn="r"/>
              </a:tabLst>
            </a:pPr>
            <a:r>
              <a:rPr kumimoji="0" lang="en-US" sz="2400" b="0" i="0" u="sng" strike="noStrike" cap="none" normalizeH="0" baseline="0" dirty="0">
                <a:ln>
                  <a:noFill/>
                </a:ln>
                <a:effectLst/>
                <a:latin typeface="Arial" pitchFamily="34" charset="0"/>
                <a:ea typeface="Arial" pitchFamily="34" charset="0"/>
                <a:cs typeface="Arial" pitchFamily="34" charset="0"/>
                <a:hlinkClick r:id="" action="ppaction://noaction"/>
              </a:rPr>
              <a:t>Introduction</a:t>
            </a:r>
            <a:endParaRPr kumimoji="0" lang="en-US" sz="1200" b="0" i="0" u="none" strike="noStrike" cap="none" normalizeH="0" baseline="0" dirty="0">
              <a:ln>
                <a:noFill/>
              </a:ln>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7620000" algn="r"/>
              </a:tabLst>
            </a:pPr>
            <a:r>
              <a:rPr kumimoji="0" lang="en-US" sz="2400" b="0" i="0" u="sng" strike="noStrike" cap="none" normalizeH="0" baseline="0" dirty="0">
                <a:ln>
                  <a:noFill/>
                </a:ln>
                <a:effectLst/>
                <a:latin typeface="Arial" pitchFamily="34" charset="0"/>
                <a:ea typeface="Arial" pitchFamily="34" charset="0"/>
                <a:cs typeface="Arial" pitchFamily="34" charset="0"/>
                <a:hlinkClick r:id="" action="ppaction://noaction"/>
              </a:rPr>
              <a:t>Main Consumer Base</a:t>
            </a:r>
            <a:endParaRPr kumimoji="0" lang="en-US" sz="1200" b="0" i="0" u="none" strike="noStrike" cap="none" normalizeH="0" baseline="0" dirty="0">
              <a:ln>
                <a:noFill/>
              </a:ln>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7620000" algn="r"/>
              </a:tabLst>
            </a:pPr>
            <a:r>
              <a:rPr kumimoji="0" lang="en-US" sz="2400" b="0" i="0" u="sng" strike="noStrike" cap="none" normalizeH="0" baseline="0" dirty="0">
                <a:ln>
                  <a:noFill/>
                </a:ln>
                <a:effectLst/>
                <a:latin typeface="Arial" pitchFamily="34" charset="0"/>
                <a:ea typeface="Arial" pitchFamily="34" charset="0"/>
                <a:cs typeface="Arial" pitchFamily="34" charset="0"/>
                <a:hlinkClick r:id="" action="ppaction://noaction"/>
              </a:rPr>
              <a:t>Nature, Scope and Goal of the guest services facilities provided by the Organization</a:t>
            </a:r>
            <a:endParaRPr kumimoji="0" lang="en-US" sz="1200" b="0" i="0" u="none" strike="noStrike" cap="none" normalizeH="0" baseline="0" dirty="0">
              <a:ln>
                <a:noFill/>
              </a:ln>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7620000" algn="r"/>
              </a:tabLst>
            </a:pPr>
            <a:r>
              <a:rPr kumimoji="0" lang="en-GB" sz="2400" b="0" i="0" u="sng" strike="noStrike" cap="none" normalizeH="0" baseline="0" dirty="0">
                <a:ln>
                  <a:noFill/>
                </a:ln>
                <a:effectLst/>
                <a:latin typeface="Arial" pitchFamily="34" charset="0"/>
                <a:ea typeface="Arial" pitchFamily="34" charset="0"/>
                <a:cs typeface="Arial" pitchFamily="34" charset="0"/>
                <a:hlinkClick r:id="" action="ppaction://noaction"/>
              </a:rPr>
              <a:t>The role &amp; Responsibility of Guest Services </a:t>
            </a:r>
          </a:p>
          <a:p>
            <a:pPr marL="0" marR="0" lvl="0" indent="0" algn="l" defTabSz="914400" rtl="0" eaLnBrk="0" fontAlgn="base" latinLnBrk="0" hangingPunct="0">
              <a:lnSpc>
                <a:spcPct val="100000"/>
              </a:lnSpc>
              <a:spcBef>
                <a:spcPct val="0"/>
              </a:spcBef>
              <a:spcAft>
                <a:spcPct val="0"/>
              </a:spcAft>
              <a:buClrTx/>
              <a:buSzTx/>
              <a:buFontTx/>
              <a:buNone/>
              <a:tabLst>
                <a:tab pos="7620000" algn="r"/>
              </a:tabLst>
            </a:pPr>
            <a:r>
              <a:rPr kumimoji="0" lang="en-GB" sz="2400" b="0" i="0" u="sng" strike="noStrike" cap="none" normalizeH="0" baseline="0" dirty="0">
                <a:ln>
                  <a:noFill/>
                </a:ln>
                <a:effectLst/>
                <a:latin typeface="Arial" pitchFamily="34" charset="0"/>
                <a:ea typeface="Arial" pitchFamily="34" charset="0"/>
                <a:cs typeface="Arial" pitchFamily="34" charset="0"/>
                <a:hlinkClick r:id="" action="ppaction://noaction"/>
              </a:rPr>
              <a:t>Role and Function of Guest Services – Continuation</a:t>
            </a:r>
          </a:p>
          <a:p>
            <a:pPr marL="0" marR="0" lvl="0" indent="0" algn="l" defTabSz="914400" rtl="0" eaLnBrk="0" fontAlgn="base" latinLnBrk="0" hangingPunct="0">
              <a:lnSpc>
                <a:spcPct val="100000"/>
              </a:lnSpc>
              <a:spcBef>
                <a:spcPct val="0"/>
              </a:spcBef>
              <a:spcAft>
                <a:spcPct val="0"/>
              </a:spcAft>
              <a:buClrTx/>
              <a:buSzTx/>
              <a:buFontTx/>
              <a:buNone/>
              <a:tabLst>
                <a:tab pos="7620000" algn="r"/>
              </a:tabLst>
            </a:pPr>
            <a:r>
              <a:rPr kumimoji="0" lang="en-GB" sz="2400" b="0" i="0" u="sng" strike="noStrike" cap="none" normalizeH="0" baseline="0" dirty="0">
                <a:ln>
                  <a:noFill/>
                </a:ln>
                <a:effectLst/>
                <a:latin typeface="Arial" pitchFamily="34" charset="0"/>
                <a:ea typeface="Arial" pitchFamily="34" charset="0"/>
                <a:cs typeface="Arial" pitchFamily="34" charset="0"/>
                <a:hlinkClick r:id="" action="ppaction://noaction"/>
              </a:rPr>
              <a:t>Importance of Hospitality</a:t>
            </a:r>
          </a:p>
          <a:p>
            <a:pPr marL="0" marR="0" lvl="0" indent="0" algn="l" defTabSz="914400" rtl="0" eaLnBrk="0" fontAlgn="base" latinLnBrk="0" hangingPunct="0">
              <a:lnSpc>
                <a:spcPct val="100000"/>
              </a:lnSpc>
              <a:spcBef>
                <a:spcPct val="0"/>
              </a:spcBef>
              <a:spcAft>
                <a:spcPct val="0"/>
              </a:spcAft>
              <a:buClrTx/>
              <a:buSzTx/>
              <a:buFontTx/>
              <a:buNone/>
              <a:tabLst>
                <a:tab pos="7620000" algn="r"/>
              </a:tabLst>
            </a:pPr>
            <a:r>
              <a:rPr kumimoji="0" lang="en-US" sz="2400" b="0" i="0" u="sng" strike="noStrike" cap="none" normalizeH="0" baseline="0" dirty="0">
                <a:ln>
                  <a:noFill/>
                </a:ln>
                <a:effectLst/>
                <a:latin typeface="Arial" pitchFamily="34" charset="0"/>
                <a:ea typeface="Arial" pitchFamily="34" charset="0"/>
                <a:cs typeface="Arial" pitchFamily="34" charset="0"/>
                <a:hlinkClick r:id="" action="ppaction://noaction"/>
              </a:rPr>
              <a:t>How can the hotels meet the guest's expectations</a:t>
            </a:r>
            <a:endParaRPr kumimoji="0" lang="en-US" sz="1200" b="0" i="0" u="none" strike="noStrike" cap="none" normalizeH="0" baseline="0" dirty="0">
              <a:ln>
                <a:noFill/>
              </a:ln>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7620000" algn="r"/>
              </a:tabLst>
            </a:pPr>
            <a:r>
              <a:rPr kumimoji="0" lang="en-US" sz="2400" b="0" i="0" u="sng" strike="noStrike" cap="none" normalizeH="0" baseline="0" dirty="0">
                <a:ln>
                  <a:noFill/>
                </a:ln>
                <a:effectLst/>
                <a:latin typeface="Arial" pitchFamily="34" charset="0"/>
                <a:ea typeface="Arial" pitchFamily="34" charset="0"/>
                <a:cs typeface="Arial" pitchFamily="34" charset="0"/>
                <a:hlinkClick r:id="" action="ppaction://noaction"/>
              </a:rPr>
              <a:t>Conclusion</a:t>
            </a:r>
            <a:endParaRPr kumimoji="0" lang="en-US" sz="1200" b="0" i="0" u="none" strike="noStrike" cap="none" normalizeH="0" baseline="0" dirty="0">
              <a:ln>
                <a:noFill/>
              </a:ln>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7620000" algn="r"/>
              </a:tabLst>
            </a:pPr>
            <a:r>
              <a:rPr kumimoji="0" lang="en-US" sz="2400" b="0" i="0" u="sng" strike="noStrike" cap="none" normalizeH="0" baseline="0" dirty="0">
                <a:ln>
                  <a:noFill/>
                </a:ln>
                <a:effectLst/>
                <a:latin typeface="Arial" pitchFamily="34" charset="0"/>
                <a:ea typeface="Arial" pitchFamily="34" charset="0"/>
                <a:cs typeface="Arial" pitchFamily="34" charset="0"/>
                <a:hlinkClick r:id="" action="ppaction://noaction"/>
              </a:rPr>
              <a:t>References</a:t>
            </a:r>
            <a:endParaRPr kumimoji="0" lang="en-US" sz="1200" b="0" i="0" u="none" strike="noStrike" cap="none" normalizeH="0" baseline="0" dirty="0">
              <a:ln>
                <a:noFill/>
              </a:ln>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7620000" algn="r"/>
              </a:tabLst>
            </a:pPr>
            <a:endParaRPr kumimoji="0" lang="en-US" sz="3600" b="0" i="0" u="none" strike="noStrike" cap="none" normalizeH="0" baseline="0" dirty="0">
              <a:ln>
                <a:noFill/>
              </a:ln>
              <a:effectLst/>
              <a:latin typeface="Arial" pitchFamily="34" charset="0"/>
              <a:cs typeface="Arial"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t>Company - Marriott International</a:t>
            </a:r>
            <a:br>
              <a:rPr lang="en-US" b="1" dirty="0"/>
            </a:br>
            <a:endParaRPr lang="en-US" dirty="0">
              <a:latin typeface="+mn-lt"/>
            </a:endParaRPr>
          </a:p>
        </p:txBody>
      </p:sp>
      <p:sp>
        <p:nvSpPr>
          <p:cNvPr id="3" name="Content Placeholder 2"/>
          <p:cNvSpPr>
            <a:spLocks noGrp="1"/>
          </p:cNvSpPr>
          <p:nvPr>
            <p:ph idx="1"/>
          </p:nvPr>
        </p:nvSpPr>
        <p:spPr>
          <a:xfrm>
            <a:off x="419878" y="1828800"/>
            <a:ext cx="8001000" cy="3886200"/>
          </a:xfrm>
        </p:spPr>
        <p:txBody>
          <a:bodyPr>
            <a:normAutofit/>
          </a:bodyPr>
          <a:lstStyle/>
          <a:p>
            <a:r>
              <a:rPr lang="en-US" dirty="0"/>
              <a:t>Introduction</a:t>
            </a:r>
          </a:p>
          <a:p>
            <a:r>
              <a:rPr lang="en-US" dirty="0"/>
              <a:t>Marriott International is a worldwide hospitality brand that has been effective in over 139 countries and territories through more than 8000 properties across their operations.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normAutofit fontScale="90000"/>
          </a:bodyPr>
          <a:lstStyle/>
          <a:p>
            <a:pPr algn="ctr"/>
            <a:r>
              <a:rPr lang="en-US" b="1" dirty="0"/>
              <a:t>Main Consumer Base</a:t>
            </a:r>
            <a:br>
              <a:rPr lang="en-US" b="1" dirty="0"/>
            </a:br>
            <a:endParaRPr lang="en-US" dirty="0">
              <a:latin typeface="+mn-lt"/>
            </a:endParaRPr>
          </a:p>
        </p:txBody>
      </p:sp>
      <p:sp>
        <p:nvSpPr>
          <p:cNvPr id="3" name="Content Placeholder 2"/>
          <p:cNvSpPr>
            <a:spLocks noGrp="1"/>
          </p:cNvSpPr>
          <p:nvPr>
            <p:ph idx="1"/>
          </p:nvPr>
        </p:nvSpPr>
        <p:spPr>
          <a:xfrm>
            <a:off x="609600" y="2514600"/>
            <a:ext cx="8153400" cy="1447800"/>
          </a:xfrm>
        </p:spPr>
        <p:txBody>
          <a:bodyPr>
            <a:normAutofit fontScale="85000" lnSpcReduction="20000"/>
          </a:bodyPr>
          <a:lstStyle/>
          <a:p>
            <a:r>
              <a:rPr lang="en-GB" dirty="0"/>
              <a:t>The AC hotels of Marriott International target </a:t>
            </a:r>
            <a:r>
              <a:rPr lang="en-GB" i="1" dirty="0"/>
              <a:t>business travellers and solo travellers</a:t>
            </a:r>
            <a:r>
              <a:rPr lang="en-GB" dirty="0"/>
              <a:t> that offer flagship services such as AC lounges and AC meeting rooms or conference halls.</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274638"/>
            <a:ext cx="8763000" cy="1143000"/>
          </a:xfrm>
        </p:spPr>
        <p:txBody>
          <a:bodyPr anchor="t">
            <a:noAutofit/>
          </a:bodyPr>
          <a:lstStyle/>
          <a:p>
            <a:pPr algn="ctr"/>
            <a:r>
              <a:rPr lang="en-GB" sz="2800" b="1" dirty="0">
                <a:effectLst>
                  <a:outerShdw blurRad="38100" dist="38100" dir="2700000" algn="tl">
                    <a:srgbClr val="000000">
                      <a:alpha val="43137"/>
                    </a:srgbClr>
                  </a:outerShdw>
                </a:effectLst>
                <a:latin typeface="+mn-lt"/>
              </a:rPr>
              <a:t>Nature, Goals, and Objective of the Organization's Guest Services Facilities</a:t>
            </a:r>
            <a:endParaRPr lang="en-US" sz="2800" dirty="0">
              <a:effectLst>
                <a:outerShdw blurRad="38100" dist="38100" dir="2700000" algn="tl">
                  <a:srgbClr val="000000">
                    <a:alpha val="43137"/>
                  </a:srgbClr>
                </a:outerShdw>
              </a:effectLst>
              <a:latin typeface="+mn-lt"/>
            </a:endParaRPr>
          </a:p>
        </p:txBody>
      </p:sp>
      <p:sp>
        <p:nvSpPr>
          <p:cNvPr id="3" name="Content Placeholder 2"/>
          <p:cNvSpPr>
            <a:spLocks noGrp="1"/>
          </p:cNvSpPr>
          <p:nvPr>
            <p:ph idx="1"/>
          </p:nvPr>
        </p:nvSpPr>
        <p:spPr>
          <a:xfrm>
            <a:off x="457200" y="5410200"/>
            <a:ext cx="8001000" cy="1219200"/>
          </a:xfrm>
        </p:spPr>
        <p:txBody>
          <a:bodyPr>
            <a:normAutofit fontScale="62500" lnSpcReduction="20000"/>
          </a:bodyPr>
          <a:lstStyle/>
          <a:p>
            <a:r>
              <a:rPr lang="en-GB" b="1" i="1" dirty="0"/>
              <a:t>Nature of the Services and Facilities Provided by Marriott International</a:t>
            </a:r>
            <a:endParaRPr lang="en-US" dirty="0"/>
          </a:p>
          <a:p>
            <a:r>
              <a:rPr lang="en-GB" dirty="0"/>
              <a:t>The sole focus of Marriott International’s services is to understand and provide premium features in </a:t>
            </a:r>
            <a:r>
              <a:rPr lang="en-GB" i="1" dirty="0"/>
              <a:t>hospitality and accommodation</a:t>
            </a:r>
            <a:r>
              <a:rPr lang="en-GB" dirty="0"/>
              <a:t>.</a:t>
            </a:r>
            <a:endParaRPr lang="en-US" dirty="0"/>
          </a:p>
        </p:txBody>
      </p:sp>
      <p:pic>
        <p:nvPicPr>
          <p:cNvPr id="4" name="image2.png"/>
          <p:cNvPicPr/>
          <p:nvPr/>
        </p:nvPicPr>
        <p:blipFill>
          <a:blip r:embed="rId3"/>
          <a:srcRect/>
          <a:stretch>
            <a:fillRect/>
          </a:stretch>
        </p:blipFill>
        <p:spPr>
          <a:xfrm>
            <a:off x="990600" y="1753517"/>
            <a:ext cx="6858000" cy="3350965"/>
          </a:xfrm>
          <a:prstGeom prst="rect">
            <a:avLst/>
          </a:prstGeom>
          <a:ln w="12700">
            <a:solidFill>
              <a:srgbClr val="000000"/>
            </a:solidFill>
            <a:prstDash val="soli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2743200"/>
            <a:ext cx="8077200" cy="1143000"/>
          </a:xfrm>
        </p:spPr>
        <p:txBody>
          <a:bodyPr>
            <a:normAutofit fontScale="62500" lnSpcReduction="20000"/>
          </a:bodyPr>
          <a:lstStyle/>
          <a:p>
            <a:r>
              <a:rPr lang="en-GB" b="1" i="1" dirty="0"/>
              <a:t>The purpose of Marriott International</a:t>
            </a:r>
            <a:endParaRPr lang="en-US" dirty="0"/>
          </a:p>
          <a:p>
            <a:r>
              <a:rPr lang="en-GB" dirty="0"/>
              <a:t>The goal of Marriott International is to enhance their customers’ lives by establishing and providing </a:t>
            </a:r>
            <a:r>
              <a:rPr lang="en-GB" i="1" dirty="0"/>
              <a:t>unsurpassed vacation and leisure experiences. </a:t>
            </a:r>
            <a:endParaRPr lang="en-US" dirty="0"/>
          </a:p>
          <a:p>
            <a:endParaRPr lang="en-US" dirty="0"/>
          </a:p>
        </p:txBody>
      </p:sp>
      <p:sp>
        <p:nvSpPr>
          <p:cNvPr id="4" name="Title 1"/>
          <p:cNvSpPr>
            <a:spLocks noGrp="1"/>
          </p:cNvSpPr>
          <p:nvPr>
            <p:ph type="title"/>
          </p:nvPr>
        </p:nvSpPr>
        <p:spPr/>
        <p:txBody>
          <a:bodyPr anchor="t">
            <a:noAutofit/>
          </a:bodyPr>
          <a:lstStyle/>
          <a:p>
            <a:pPr algn="ctr"/>
            <a:r>
              <a:rPr lang="en-GB" sz="2400" b="1" dirty="0">
                <a:effectLst>
                  <a:outerShdw blurRad="38100" dist="38100" dir="2700000" algn="tl">
                    <a:srgbClr val="000000">
                      <a:alpha val="43137"/>
                    </a:srgbClr>
                  </a:outerShdw>
                </a:effectLst>
                <a:latin typeface="+mn-lt"/>
              </a:rPr>
              <a:t>Nature, Goals, and Objective of the Organization's Guest Services Facilities</a:t>
            </a:r>
            <a:br>
              <a:rPr lang="en-US" sz="2400" b="1" dirty="0">
                <a:effectLst>
                  <a:outerShdw blurRad="38100" dist="38100" dir="2700000" algn="tl">
                    <a:srgbClr val="000000">
                      <a:alpha val="43137"/>
                    </a:srgbClr>
                  </a:outerShdw>
                </a:effectLst>
                <a:latin typeface="+mn-lt"/>
              </a:rPr>
            </a:br>
            <a:endParaRPr lang="en-US" sz="2400" dirty="0">
              <a:effectLst>
                <a:outerShdw blurRad="38100" dist="38100" dir="2700000" algn="tl">
                  <a:srgbClr val="000000">
                    <a:alpha val="43137"/>
                  </a:srgbClr>
                </a:outerShdw>
              </a:effectLst>
              <a:latin typeface="+mn-l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74638"/>
            <a:ext cx="8305800" cy="1477962"/>
          </a:xfrm>
        </p:spPr>
        <p:txBody>
          <a:bodyPr anchor="t">
            <a:noAutofit/>
          </a:bodyPr>
          <a:lstStyle/>
          <a:p>
            <a:pPr algn="ctr"/>
            <a:r>
              <a:rPr lang="en-GB" sz="3600" b="1" dirty="0">
                <a:effectLst>
                  <a:outerShdw blurRad="38100" dist="38100" dir="2700000" algn="tl">
                    <a:srgbClr val="000000">
                      <a:alpha val="43137"/>
                    </a:srgbClr>
                  </a:outerShdw>
                </a:effectLst>
                <a:latin typeface="+mn-lt"/>
              </a:rPr>
              <a:t>The role &amp; Responsibility of Guest Services</a:t>
            </a:r>
            <a:br>
              <a:rPr lang="en-US" sz="3600" b="1" dirty="0">
                <a:effectLst>
                  <a:outerShdw blurRad="38100" dist="38100" dir="2700000" algn="tl">
                    <a:srgbClr val="000000">
                      <a:alpha val="43137"/>
                    </a:srgbClr>
                  </a:outerShdw>
                </a:effectLst>
                <a:latin typeface="+mn-lt"/>
              </a:rPr>
            </a:br>
            <a:endParaRPr lang="en-US" sz="3600" dirty="0">
              <a:effectLst>
                <a:outerShdw blurRad="38100" dist="38100" dir="2700000" algn="tl">
                  <a:srgbClr val="000000">
                    <a:alpha val="43137"/>
                  </a:srgbClr>
                </a:outerShdw>
              </a:effectLst>
              <a:latin typeface="+mn-lt"/>
            </a:endParaRPr>
          </a:p>
        </p:txBody>
      </p:sp>
      <p:sp>
        <p:nvSpPr>
          <p:cNvPr id="3" name="Content Placeholder 2"/>
          <p:cNvSpPr>
            <a:spLocks noGrp="1"/>
          </p:cNvSpPr>
          <p:nvPr>
            <p:ph idx="1"/>
          </p:nvPr>
        </p:nvSpPr>
        <p:spPr>
          <a:xfrm>
            <a:off x="307975" y="2819400"/>
            <a:ext cx="8153400" cy="3276600"/>
          </a:xfrm>
        </p:spPr>
        <p:txBody>
          <a:bodyPr>
            <a:normAutofit/>
          </a:bodyPr>
          <a:lstStyle/>
          <a:p>
            <a:r>
              <a:rPr lang="en-GB" dirty="0"/>
              <a:t>Customer services of any hospitality organisation portray the scenario that any consumer can expect when acquiring their services (Zhu </a:t>
            </a:r>
            <a:r>
              <a:rPr lang="en-GB" i="1" dirty="0"/>
              <a:t>et al., </a:t>
            </a:r>
            <a:r>
              <a:rPr lang="en-GB" dirty="0"/>
              <a:t>2019, p.66).</a:t>
            </a:r>
            <a:endParaRPr lang="en-US" dirty="0"/>
          </a:p>
        </p:txBody>
      </p:sp>
      <p:sp>
        <p:nvSpPr>
          <p:cNvPr id="16386" name="AutoShape 2" descr="What does guest service mean to you? Great idea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6388" name="AutoShape 4" descr="What does guest service mean to you? Great idea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6390" name="AutoShape 6" descr="What does guest service mean to you? Great idea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6392" name="AutoShape 8" descr="Top Six 2019 Guest Experience Trends - Raving"/>
          <p:cNvSpPr>
            <a:spLocks noChangeAspect="1" noChangeArrowheads="1"/>
          </p:cNvSpPr>
          <p:nvPr/>
        </p:nvSpPr>
        <p:spPr bwMode="auto">
          <a:xfrm>
            <a:off x="63500" y="-13652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6394" name="AutoShape 10" descr="What does guest service mean to you? Great idea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6396" name="AutoShape 12" descr="What does guest service mean to you? Great idea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9787" y="1600200"/>
            <a:ext cx="8305800" cy="4038600"/>
          </a:xfrm>
        </p:spPr>
        <p:txBody>
          <a:bodyPr>
            <a:normAutofit fontScale="92500" lnSpcReduction="20000"/>
          </a:bodyPr>
          <a:lstStyle/>
          <a:p>
            <a:r>
              <a:rPr lang="en-GB" dirty="0"/>
              <a:t>When visitors arrive, the administrators of the hospitality organisations must check them all in and keep track of any particular requirements. </a:t>
            </a:r>
          </a:p>
          <a:p>
            <a:endParaRPr lang="en-GB" dirty="0"/>
          </a:p>
          <a:p>
            <a:endParaRPr lang="en-GB" dirty="0"/>
          </a:p>
          <a:p>
            <a:endParaRPr lang="en-GB" dirty="0"/>
          </a:p>
          <a:p>
            <a:r>
              <a:rPr lang="en-GB" dirty="0"/>
              <a:t>The customer service representatives are responsible for answering all incoming calls and providing the guests with the necessary information.</a:t>
            </a:r>
            <a:endParaRPr lang="en-US" dirty="0"/>
          </a:p>
        </p:txBody>
      </p:sp>
      <p:sp>
        <p:nvSpPr>
          <p:cNvPr id="4" name="Title 1"/>
          <p:cNvSpPr>
            <a:spLocks noGrp="1"/>
          </p:cNvSpPr>
          <p:nvPr>
            <p:ph type="title"/>
          </p:nvPr>
        </p:nvSpPr>
        <p:spPr>
          <a:xfrm>
            <a:off x="457200" y="274638"/>
            <a:ext cx="8153400" cy="1020762"/>
          </a:xfrm>
        </p:spPr>
        <p:txBody>
          <a:bodyPr anchor="t">
            <a:noAutofit/>
          </a:bodyPr>
          <a:lstStyle/>
          <a:p>
            <a:pPr algn="ctr"/>
            <a:r>
              <a:rPr lang="en-GB" sz="3200" b="1" dirty="0">
                <a:effectLst>
                  <a:outerShdw blurRad="38100" dist="38100" dir="2700000" algn="tl">
                    <a:srgbClr val="000000">
                      <a:alpha val="43137"/>
                    </a:srgbClr>
                  </a:outerShdw>
                </a:effectLst>
                <a:latin typeface="+mn-lt"/>
              </a:rPr>
              <a:t>Role and Function of Guest Services - Continuation</a:t>
            </a:r>
            <a:br>
              <a:rPr lang="en-US" sz="3200" b="1" dirty="0">
                <a:effectLst>
                  <a:outerShdw blurRad="38100" dist="38100" dir="2700000" algn="tl">
                    <a:srgbClr val="000000">
                      <a:alpha val="43137"/>
                    </a:srgbClr>
                  </a:outerShdw>
                </a:effectLst>
                <a:latin typeface="+mn-lt"/>
              </a:rPr>
            </a:br>
            <a:endParaRPr lang="en-US" sz="3200" dirty="0">
              <a:effectLst>
                <a:outerShdw blurRad="38100" dist="38100" dir="2700000" algn="tl">
                  <a:srgbClr val="000000">
                    <a:alpha val="43137"/>
                  </a:srgbClr>
                </a:outerShdw>
              </a:effectLst>
              <a:latin typeface="+mn-lt"/>
            </a:endParaRPr>
          </a:p>
        </p:txBody>
      </p:sp>
      <p:sp>
        <p:nvSpPr>
          <p:cNvPr id="15362" name="AutoShape 2" descr="Guest Serviçe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305800" cy="944562"/>
          </a:xfrm>
        </p:spPr>
        <p:txBody>
          <a:bodyPr/>
          <a:lstStyle/>
          <a:p>
            <a:pPr algn="ctr"/>
            <a:r>
              <a:rPr lang="en-GB" b="1" dirty="0">
                <a:effectLst>
                  <a:outerShdw blurRad="38100" dist="38100" dir="2700000" algn="tl">
                    <a:srgbClr val="000000">
                      <a:alpha val="43137"/>
                    </a:srgbClr>
                  </a:outerShdw>
                </a:effectLst>
                <a:latin typeface="+mn-lt"/>
              </a:rPr>
              <a:t>Importance of Hospitality</a:t>
            </a:r>
            <a:endParaRPr lang="en-US" b="1" dirty="0">
              <a:effectLst>
                <a:outerShdw blurRad="38100" dist="38100" dir="2700000" algn="tl">
                  <a:srgbClr val="000000">
                    <a:alpha val="43137"/>
                  </a:srgbClr>
                </a:outerShdw>
              </a:effectLst>
              <a:latin typeface="+mn-lt"/>
            </a:endParaRPr>
          </a:p>
        </p:txBody>
      </p:sp>
      <p:sp>
        <p:nvSpPr>
          <p:cNvPr id="3" name="Content Placeholder 2"/>
          <p:cNvSpPr>
            <a:spLocks noGrp="1"/>
          </p:cNvSpPr>
          <p:nvPr>
            <p:ph idx="1"/>
          </p:nvPr>
        </p:nvSpPr>
        <p:spPr>
          <a:xfrm>
            <a:off x="609600" y="2362200"/>
            <a:ext cx="7543800" cy="1295400"/>
          </a:xfrm>
        </p:spPr>
        <p:txBody>
          <a:bodyPr>
            <a:noAutofit/>
          </a:bodyPr>
          <a:lstStyle/>
          <a:p>
            <a:r>
              <a:rPr lang="en-GB" sz="2000" dirty="0"/>
              <a:t>According to </a:t>
            </a:r>
            <a:r>
              <a:rPr lang="en-GB" sz="2000" dirty="0" err="1"/>
              <a:t>Gursoy</a:t>
            </a:r>
            <a:r>
              <a:rPr lang="en-GB" sz="2000" dirty="0"/>
              <a:t> </a:t>
            </a:r>
            <a:r>
              <a:rPr lang="en-GB" sz="2000" i="1" dirty="0"/>
              <a:t>et al.</a:t>
            </a:r>
            <a:r>
              <a:rPr lang="en-GB" sz="2000" dirty="0"/>
              <a:t>, (2022, p.529), hospitality is the procedure that emphasises the infusion of familiarity and a welcoming spirit while attending to guests in any relevant organisation.</a:t>
            </a:r>
            <a:endParaRPr lang="en-US" sz="2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305800" cy="1143000"/>
          </a:xfrm>
        </p:spPr>
        <p:txBody>
          <a:bodyPr anchor="t">
            <a:noAutofit/>
          </a:bodyPr>
          <a:lstStyle/>
          <a:p>
            <a:pPr algn="ctr"/>
            <a:r>
              <a:rPr lang="en-GB" sz="3200" b="1" dirty="0">
                <a:effectLst>
                  <a:outerShdw blurRad="38100" dist="38100" dir="2700000" algn="tl">
                    <a:srgbClr val="000000">
                      <a:alpha val="43137"/>
                    </a:srgbClr>
                  </a:outerShdw>
                </a:effectLst>
                <a:latin typeface="+mn-lt"/>
              </a:rPr>
              <a:t>How can the hotels meet the guest's expectations</a:t>
            </a:r>
            <a:br>
              <a:rPr lang="en-US" sz="3200" b="1" dirty="0">
                <a:effectLst>
                  <a:outerShdw blurRad="38100" dist="38100" dir="2700000" algn="tl">
                    <a:srgbClr val="000000">
                      <a:alpha val="43137"/>
                    </a:srgbClr>
                  </a:outerShdw>
                </a:effectLst>
                <a:latin typeface="+mn-lt"/>
              </a:rPr>
            </a:br>
            <a:endParaRPr lang="en-US" sz="3200" dirty="0">
              <a:effectLst>
                <a:outerShdw blurRad="38100" dist="38100" dir="2700000" algn="tl">
                  <a:srgbClr val="000000">
                    <a:alpha val="43137"/>
                  </a:srgbClr>
                </a:outerShdw>
              </a:effectLst>
              <a:latin typeface="+mn-lt"/>
            </a:endParaRPr>
          </a:p>
        </p:txBody>
      </p:sp>
      <p:sp>
        <p:nvSpPr>
          <p:cNvPr id="3" name="Content Placeholder 2"/>
          <p:cNvSpPr>
            <a:spLocks noGrp="1"/>
          </p:cNvSpPr>
          <p:nvPr>
            <p:ph idx="1"/>
          </p:nvPr>
        </p:nvSpPr>
        <p:spPr>
          <a:xfrm>
            <a:off x="685800" y="2590800"/>
            <a:ext cx="7391400" cy="1295400"/>
          </a:xfrm>
        </p:spPr>
        <p:txBody>
          <a:bodyPr>
            <a:normAutofit fontScale="62500" lnSpcReduction="20000"/>
          </a:bodyPr>
          <a:lstStyle/>
          <a:p>
            <a:r>
              <a:rPr lang="en-GB" b="1" i="1" dirty="0"/>
              <a:t>Maintenance of standard</a:t>
            </a:r>
            <a:endParaRPr lang="en-US" dirty="0"/>
          </a:p>
          <a:p>
            <a:r>
              <a:rPr lang="en-GB" b="1" i="1" dirty="0"/>
              <a:t>Recognition</a:t>
            </a:r>
            <a:endParaRPr lang="en-US" dirty="0"/>
          </a:p>
          <a:p>
            <a:r>
              <a:rPr lang="en-GB" b="1" i="1" dirty="0"/>
              <a:t>Prompt service</a:t>
            </a:r>
            <a:endParaRPr lang="en-US" dirty="0"/>
          </a:p>
          <a:p>
            <a:r>
              <a:rPr lang="en-GB" b="1" i="1" dirty="0"/>
              <a:t>All-round experience</a:t>
            </a:r>
            <a:endParaRPr lang="en-US" dirty="0"/>
          </a:p>
          <a:p>
            <a:endParaRPr lang="en-US" dirty="0"/>
          </a:p>
        </p:txBody>
      </p:sp>
      <p:sp>
        <p:nvSpPr>
          <p:cNvPr id="13314" name="AutoShape 2" descr="Customer Satisfac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001000" cy="1143000"/>
          </a:xfrm>
        </p:spPr>
        <p:txBody>
          <a:bodyPr anchor="t">
            <a:noAutofit/>
          </a:bodyPr>
          <a:lstStyle/>
          <a:p>
            <a:pPr algn="ctr"/>
            <a:r>
              <a:rPr lang="en-GB" sz="5400" b="1" dirty="0">
                <a:effectLst>
                  <a:outerShdw blurRad="38100" dist="38100" dir="2700000" algn="tl">
                    <a:srgbClr val="000000">
                      <a:alpha val="43137"/>
                    </a:srgbClr>
                  </a:outerShdw>
                </a:effectLst>
                <a:latin typeface="+mn-lt"/>
              </a:rPr>
              <a:t>Conclusion</a:t>
            </a:r>
            <a:br>
              <a:rPr lang="en-US" sz="5400" b="1" dirty="0">
                <a:effectLst>
                  <a:outerShdw blurRad="38100" dist="38100" dir="2700000" algn="tl">
                    <a:srgbClr val="000000">
                      <a:alpha val="43137"/>
                    </a:srgbClr>
                  </a:outerShdw>
                </a:effectLst>
                <a:latin typeface="+mn-lt"/>
              </a:rPr>
            </a:br>
            <a:endParaRPr lang="en-US" sz="5400" b="1" dirty="0">
              <a:effectLst>
                <a:outerShdw blurRad="38100" dist="38100" dir="2700000" algn="tl">
                  <a:srgbClr val="000000">
                    <a:alpha val="43137"/>
                  </a:srgbClr>
                </a:outerShdw>
              </a:effectLst>
              <a:latin typeface="+mn-lt"/>
            </a:endParaRPr>
          </a:p>
        </p:txBody>
      </p:sp>
      <p:sp>
        <p:nvSpPr>
          <p:cNvPr id="3" name="Content Placeholder 2"/>
          <p:cNvSpPr>
            <a:spLocks noGrp="1"/>
          </p:cNvSpPr>
          <p:nvPr>
            <p:ph idx="1"/>
          </p:nvPr>
        </p:nvSpPr>
        <p:spPr>
          <a:xfrm>
            <a:off x="323526" y="2438400"/>
            <a:ext cx="8305800" cy="1295400"/>
          </a:xfrm>
        </p:spPr>
        <p:txBody>
          <a:bodyPr>
            <a:normAutofit fontScale="77500" lnSpcReduction="20000"/>
          </a:bodyPr>
          <a:lstStyle/>
          <a:p>
            <a:r>
              <a:rPr lang="en-GB" dirty="0"/>
              <a:t>It is essential for the other organisation to achieve the standard to reach the speed of status in considering the facts above on the standing and identity of Marriott International and its services.</a:t>
            </a:r>
            <a:endParaRPr lang="en-US" dirty="0"/>
          </a:p>
        </p:txBody>
      </p:sp>
      <p:sp>
        <p:nvSpPr>
          <p:cNvPr id="26626" name="AutoShape 2" descr="Premium Photo | Word conclusion on torn paper business concep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normAutofit fontScale="90000"/>
          </a:bodyPr>
          <a:lstStyle/>
          <a:p>
            <a:pPr algn="ctr"/>
            <a:r>
              <a:rPr lang="en-GB" b="1" dirty="0"/>
              <a:t>References</a:t>
            </a:r>
            <a:br>
              <a:rPr lang="en-US" b="1" dirty="0"/>
            </a:br>
            <a:endParaRPr lang="en-US" dirty="0">
              <a:latin typeface="+mn-lt"/>
            </a:endParaRPr>
          </a:p>
        </p:txBody>
      </p:sp>
      <p:sp>
        <p:nvSpPr>
          <p:cNvPr id="3" name="Content Placeholder 2"/>
          <p:cNvSpPr>
            <a:spLocks noGrp="1"/>
          </p:cNvSpPr>
          <p:nvPr>
            <p:ph idx="1"/>
          </p:nvPr>
        </p:nvSpPr>
        <p:spPr>
          <a:xfrm>
            <a:off x="457200" y="1600200"/>
            <a:ext cx="8229600" cy="4953000"/>
          </a:xfrm>
        </p:spPr>
        <p:txBody>
          <a:bodyPr>
            <a:noAutofit/>
          </a:bodyPr>
          <a:lstStyle/>
          <a:p>
            <a:r>
              <a:rPr lang="en-GB" sz="800" b="1" dirty="0"/>
              <a:t>Journals</a:t>
            </a:r>
            <a:endParaRPr lang="en-US" sz="800" dirty="0"/>
          </a:p>
          <a:p>
            <a:r>
              <a:rPr lang="en-GB" sz="800" dirty="0"/>
              <a:t>Zhu, J.N., Lam, L.W. and Lai, J.Y., 2019. Returning good for evil: A study of customer incivility and extra-role customer service. International Journal of Hospitality Management, 81, pp.65-72.</a:t>
            </a:r>
            <a:r>
              <a:rPr lang="en-GB" sz="800" dirty="0">
                <a:hlinkClick r:id="rId2"/>
              </a:rPr>
              <a:t> https://e-tarjome.com/storage/panel/fileuploads/2019-09-25/1569396236_E13585-e-tarjome.pdf</a:t>
            </a:r>
            <a:endParaRPr lang="en-US" sz="800" dirty="0"/>
          </a:p>
          <a:p>
            <a:r>
              <a:rPr lang="en-GB" sz="800" dirty="0"/>
              <a:t>Ye, Y., </a:t>
            </a:r>
            <a:r>
              <a:rPr lang="en-GB" sz="800" dirty="0" err="1"/>
              <a:t>Lyu</a:t>
            </a:r>
            <a:r>
              <a:rPr lang="en-GB" sz="800" dirty="0"/>
              <a:t>, Y. and He, Y., 2019. Servant leadership and proactive customer service performance. International Journal of Contemporary Hospitality Management, 31(3), pp.1330-1347.</a:t>
            </a:r>
            <a:r>
              <a:rPr lang="en-GB" sz="800" dirty="0">
                <a:hlinkClick r:id="rId3"/>
              </a:rPr>
              <a:t> https://www.emerald.com/insight/content/doi/10.1108/IJCHM-03-2018-0180/full/html</a:t>
            </a:r>
            <a:endParaRPr lang="en-US" sz="800" dirty="0"/>
          </a:p>
          <a:p>
            <a:r>
              <a:rPr lang="en-GB" sz="800" dirty="0" err="1"/>
              <a:t>Gursoy</a:t>
            </a:r>
            <a:r>
              <a:rPr lang="en-GB" sz="800" dirty="0"/>
              <a:t>, D., </a:t>
            </a:r>
            <a:r>
              <a:rPr lang="en-GB" sz="800" dirty="0" err="1"/>
              <a:t>Malodia</a:t>
            </a:r>
            <a:r>
              <a:rPr lang="en-GB" sz="800" dirty="0"/>
              <a:t>, S. and </a:t>
            </a:r>
            <a:r>
              <a:rPr lang="en-GB" sz="800" dirty="0" err="1"/>
              <a:t>Dhir</a:t>
            </a:r>
            <a:r>
              <a:rPr lang="en-GB" sz="800" dirty="0"/>
              <a:t>, A., 2022. The metaverse in the hospitality and tourism industry: An overview of current trends and future research directions. Journal of Hospitality Marketing &amp; Management, 31(5), pp.527-534.</a:t>
            </a:r>
            <a:r>
              <a:rPr lang="en-GB" sz="800" dirty="0">
                <a:hlinkClick r:id="rId4"/>
              </a:rPr>
              <a:t> https://www.researchgate.net/profile/Suresh-Malodia/publication/360356207_The_metaverse_in_the_hospitality_and_tourism_industry_An_overview_of_current_trends_and_future_research_directions/links/627778f12f9ccf58eb3703f0/The-metaverse-in-the-hospitality-and-tourism-industry-An-overview-of-current-trends-and-future-research-directions.pdf</a:t>
            </a:r>
            <a:endParaRPr lang="en-US" sz="800" dirty="0"/>
          </a:p>
          <a:p>
            <a:r>
              <a:rPr lang="en-GB" sz="800" dirty="0" err="1"/>
              <a:t>Jawabreh</a:t>
            </a:r>
            <a:r>
              <a:rPr lang="en-GB" sz="800" dirty="0"/>
              <a:t>, O., </a:t>
            </a:r>
            <a:r>
              <a:rPr lang="en-GB" sz="800" dirty="0" err="1"/>
              <a:t>Jahmani</a:t>
            </a:r>
            <a:r>
              <a:rPr lang="en-GB" sz="800" dirty="0"/>
              <a:t>, A., </a:t>
            </a:r>
            <a:r>
              <a:rPr lang="en-GB" sz="800" dirty="0" err="1"/>
              <a:t>Khaleefah</a:t>
            </a:r>
            <a:r>
              <a:rPr lang="en-GB" sz="800" dirty="0"/>
              <a:t>, Q., </a:t>
            </a:r>
            <a:r>
              <a:rPr lang="en-GB" sz="800" dirty="0" err="1"/>
              <a:t>Alshatnawi</a:t>
            </a:r>
            <a:r>
              <a:rPr lang="en-GB" sz="800" dirty="0"/>
              <a:t>, E. and </a:t>
            </a:r>
            <a:r>
              <a:rPr lang="en-GB" sz="800" dirty="0" err="1"/>
              <a:t>Abdelrazaqe</a:t>
            </a:r>
            <a:r>
              <a:rPr lang="en-GB" sz="800" dirty="0"/>
              <a:t>, H., 2020. Customer expectation in five star hotels in </a:t>
            </a:r>
            <a:r>
              <a:rPr lang="en-GB" sz="800" dirty="0" err="1"/>
              <a:t>aqaba</a:t>
            </a:r>
            <a:r>
              <a:rPr lang="en-GB" sz="800" dirty="0"/>
              <a:t> special economic zone authority (ASEZA). International Journal of Innovation, Creativity and Change, 11(4), pp.417-438.</a:t>
            </a:r>
            <a:r>
              <a:rPr lang="en-GB" sz="800" dirty="0">
                <a:hlinkClick r:id="rId5"/>
              </a:rPr>
              <a:t> https://www.ijicc.net/images/vol11iss4/11434_Jawabreh_2020_E_R.pdf</a:t>
            </a:r>
            <a:endParaRPr lang="en-US" sz="800" dirty="0"/>
          </a:p>
          <a:p>
            <a:r>
              <a:rPr lang="en-GB" sz="800" b="1" dirty="0"/>
              <a:t>Websites</a:t>
            </a:r>
            <a:endParaRPr lang="en-US" sz="800" dirty="0"/>
          </a:p>
          <a:p>
            <a:r>
              <a:rPr lang="en-GB" sz="800" dirty="0"/>
              <a:t>prnewswire.com, 2022 Marriott International, Inc (2022). Marriott International Introduces Travel Media Network, Powered by Yahoo. [online] Prnewswire.com. Available at: https://www.prnewswire.com/news-releases/marriott-international-introduces-travel-media-network-powered-by-yahoo-301547600.html [Accessed 8 May 2023].</a:t>
            </a:r>
            <a:endParaRPr lang="en-US" sz="800" dirty="0"/>
          </a:p>
          <a:p>
            <a:r>
              <a:rPr lang="en-GB" sz="800" dirty="0"/>
              <a:t>marriott.com, 2019 Marriott International. (2019). Meet Our Founders. [online] Available at: https://www.marriott.com/culture-and-values/marriott-family-history.mi#:~:text=Bill%20Marriott&amp;text=%E2%80%9CBill%E2%80%9D%20Marriott%2C%20Jr.,spanning%20139%20countries%20and%20territories. [Accessed 8 May 2023].</a:t>
            </a:r>
            <a:endParaRPr lang="en-US" sz="800" dirty="0"/>
          </a:p>
          <a:p>
            <a:r>
              <a:rPr lang="en-GB" sz="800" dirty="0"/>
              <a:t>news.marriott.com, 2022 Marriott International </a:t>
            </a:r>
            <a:r>
              <a:rPr lang="en-GB" sz="800" dirty="0" err="1"/>
              <a:t>Newscenter</a:t>
            </a:r>
            <a:r>
              <a:rPr lang="en-GB" sz="800" dirty="0"/>
              <a:t> (US). (2022). Marriott International Debuts Its New Global Headquarters, Unveiling Technology and Design for an Intuitive Workplace. [online] Available at: https://news.marriott.com/news/2022/09/19/marriott-international-debuts-its-new-global-headquarters-unveiling-technology-and-design-for-an-intuitive-workplace [Accessed 8 May 2023].</a:t>
            </a:r>
            <a:endParaRPr lang="en-US" sz="800" dirty="0"/>
          </a:p>
          <a:p>
            <a:r>
              <a:rPr lang="en-GB" sz="800" dirty="0"/>
              <a:t>statista.com, 2022 Statista. (2022). Marriott revenue worldwide 2022 | Statista. [online] Available at: https://www.statista.com/statistics/266279/revenue-of-the-marriott-international-inc-hotel-chain/ [Accessed 8 May 2023].</a:t>
            </a:r>
            <a:endParaRPr lang="en-US" sz="800" dirty="0"/>
          </a:p>
          <a:p>
            <a:r>
              <a:rPr lang="en-GB" sz="800" dirty="0"/>
              <a:t>news.marriott.com, 2020 Marriott International </a:t>
            </a:r>
            <a:r>
              <a:rPr lang="en-GB" sz="800" dirty="0" err="1"/>
              <a:t>Newscenter</a:t>
            </a:r>
            <a:r>
              <a:rPr lang="en-GB" sz="800" dirty="0"/>
              <a:t> (US). (2020). Marriott International Announces Seventh Consecutive Year of Record Organic Worldwide Rooms Signings in 2019, with Approximately 515,000 Rooms in the Pipeline. [online] Available at: https://news.marriott.com/news/2020/01/27/marriott-international-announces-seventh-consecutive-year-of-record-organic-worldwide-rooms-signings-in-2019-with-approximately-515-000-rooms-in-the-pipeline#:~:text=%E2%80%9CWith%20141%20million%20Marriott%20Bonvoy,%2C%20Consumer%20Operations%2C%20Technology%20%26%20Emerging [Accessed 8 May 2023].</a:t>
            </a:r>
            <a:endParaRPr lang="en-US" sz="800" dirty="0"/>
          </a:p>
          <a:p>
            <a:r>
              <a:rPr lang="en-GB" sz="800" dirty="0"/>
              <a:t>Nicholls, C. and Nicholls, C. (2023). International and luxury sites drive Marriott growth. [online] THP News. Available at: https://tophotel.news/international-and-luxury-sites-drive-marriott-growth/#:~:text=Marriott%20International%20added%20more%20than,of%20between%204%20and%204.5%25. [Accessed 8 May 2023].</a:t>
            </a:r>
            <a:endParaRPr lang="en-US" sz="800" dirty="0"/>
          </a:p>
          <a:p>
            <a:r>
              <a:rPr lang="en-GB" sz="800" dirty="0"/>
              <a:t>statista.com, 2022 Statista. (2022). Marriott revenue worldwide 2022 | Statista. [online] Available at: https://www.statista.com/statistics/266279/revenue-of-the-marriott-international-inc-hotel-chain/ [Accessed 8 May 2023].</a:t>
            </a:r>
            <a:br>
              <a:rPr lang="en-GB" sz="800" dirty="0"/>
            </a:br>
            <a:endParaRPr lang="en-US" sz="800" dirty="0"/>
          </a:p>
          <a:p>
            <a:endParaRPr lang="en-US" sz="800" dirty="0"/>
          </a:p>
        </p:txBody>
      </p:sp>
    </p:spTree>
  </p:cSld>
  <p:clrMapOvr>
    <a:masterClrMapping/>
  </p:clrMapOvr>
</p:sld>
</file>

<file path=ppt/theme/theme1.xml><?xml version="1.0" encoding="utf-8"?>
<a:theme xmlns:a="http://schemas.openxmlformats.org/drawingml/2006/main" name="Technic">
  <a:themeElements>
    <a:clrScheme name="Technic">
      <a:dk1>
        <a:sysClr val="windowText" lastClr="000000"/>
      </a:dk1>
      <a:lt1>
        <a:sysClr val="window" lastClr="FFFFFF"/>
      </a:lt1>
      <a:dk2>
        <a:srgbClr val="3B3B3B"/>
      </a:dk2>
      <a:lt2>
        <a:srgbClr val="D4D2D0"/>
      </a:lt2>
      <a:accent1>
        <a:srgbClr val="6EA0B0"/>
      </a:accent1>
      <a:accent2>
        <a:srgbClr val="CCAF0A"/>
      </a:accent2>
      <a:accent3>
        <a:srgbClr val="8D89A4"/>
      </a:accent3>
      <a:accent4>
        <a:srgbClr val="748560"/>
      </a:accent4>
      <a:accent5>
        <a:srgbClr val="9E9273"/>
      </a:accent5>
      <a:accent6>
        <a:srgbClr val="7E848D"/>
      </a:accent6>
      <a:hlink>
        <a:srgbClr val="00C8C3"/>
      </a:hlink>
      <a:folHlink>
        <a:srgbClr val="A116E0"/>
      </a:folHlink>
    </a:clrScheme>
    <a:fontScheme name="Technic">
      <a:majorFont>
        <a:latin typeface="Franklin Gothic Book"/>
        <a:ea typeface=""/>
        <a:cs typeface=""/>
        <a:font script="Jpan" typeface="ＭＳ Ｐゴシック"/>
        <a:font script="Hang" typeface="HY견고딕"/>
        <a:font script="Hans" typeface="宋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Technic">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Technic</Template>
  <TotalTime>0</TotalTime>
  <Words>1122</Words>
  <Application>Microsoft Office PowerPoint</Application>
  <PresentationFormat>On-screen Show (4:3)</PresentationFormat>
  <Paragraphs>69</Paragraphs>
  <Slides>12</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Franklin Gothic Book</vt:lpstr>
      <vt:lpstr>Wingdings 2</vt:lpstr>
      <vt:lpstr>Technic</vt:lpstr>
      <vt:lpstr>Hospitality and Guest Services</vt:lpstr>
      <vt:lpstr>Table of Contents</vt:lpstr>
      <vt:lpstr>Company - Marriott International </vt:lpstr>
      <vt:lpstr>Main Consumer Base </vt:lpstr>
      <vt:lpstr>Nature, Goals, and Objective of the Organization's Guest Services Facilities</vt:lpstr>
      <vt:lpstr>Nature, Goals, and Objective of the Organization's Guest Services Facilities </vt:lpstr>
      <vt:lpstr>The role &amp; Responsibility of Guest Services </vt:lpstr>
      <vt:lpstr>Role and Function of Guest Services - Continuation </vt:lpstr>
      <vt:lpstr>Importance of Hospitality</vt:lpstr>
      <vt:lpstr>How can the hotels meet the guest's expectations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dc:creator>
  <cp:lastModifiedBy>Mihaela Cociuba</cp:lastModifiedBy>
  <cp:revision>27</cp:revision>
  <dcterms:created xsi:type="dcterms:W3CDTF">2023-05-08T06:51:30Z</dcterms:created>
  <dcterms:modified xsi:type="dcterms:W3CDTF">2023-05-22T18:42:50Z</dcterms:modified>
</cp:coreProperties>
</file>