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2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0DFE72A-CEF1-40CA-A391-7E730F27671A}" v="2" dt="2026-06-14T08:58:32.59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11" autoAdjust="0"/>
    <p:restoredTop sz="70869" autoAdjust="0"/>
  </p:normalViewPr>
  <p:slideViewPr>
    <p:cSldViewPr snapToGrid="0">
      <p:cViewPr varScale="1">
        <p:scale>
          <a:sx n="58" d="100"/>
          <a:sy n="58" d="100"/>
        </p:scale>
        <p:origin x="1646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5/10/relationships/revisionInfo" Target="revisionInfo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adumo Omar" userId="3dedc0fe46cddd1c" providerId="LiveId" clId="{8A986FDF-746F-4B59-9DAC-EDB1C8208DE3}"/>
    <pc:docChg chg="modSld">
      <pc:chgData name="Fadumo Omar" userId="3dedc0fe46cddd1c" providerId="LiveId" clId="{8A986FDF-746F-4B59-9DAC-EDB1C8208DE3}" dt="2026-06-17T16:38:16.689" v="26" actId="20577"/>
      <pc:docMkLst>
        <pc:docMk/>
      </pc:docMkLst>
      <pc:sldChg chg="modSp mod">
        <pc:chgData name="Fadumo Omar" userId="3dedc0fe46cddd1c" providerId="LiveId" clId="{8A986FDF-746F-4B59-9DAC-EDB1C8208DE3}" dt="2026-06-17T16:38:16.689" v="26" actId="20577"/>
        <pc:sldMkLst>
          <pc:docMk/>
          <pc:sldMk cId="323206637" sldId="256"/>
        </pc:sldMkLst>
        <pc:spChg chg="mod">
          <ac:chgData name="Fadumo Omar" userId="3dedc0fe46cddd1c" providerId="LiveId" clId="{8A986FDF-746F-4B59-9DAC-EDB1C8208DE3}" dt="2026-06-17T16:38:16.689" v="26" actId="20577"/>
          <ac:spMkLst>
            <pc:docMk/>
            <pc:sldMk cId="323206637" sldId="256"/>
            <ac:spMk id="3" creationId="{ACF30999-45D8-69C0-61F2-296F6225061A}"/>
          </ac:spMkLst>
        </pc:spChg>
      </pc:sldChg>
      <pc:sldChg chg="modNotesTx">
        <pc:chgData name="Fadumo Omar" userId="3dedc0fe46cddd1c" providerId="LiveId" clId="{8A986FDF-746F-4B59-9DAC-EDB1C8208DE3}" dt="2026-06-17T16:33:36.428" v="2" actId="20577"/>
        <pc:sldMkLst>
          <pc:docMk/>
          <pc:sldMk cId="3681473393" sldId="257"/>
        </pc:sldMkLst>
      </pc:sldChg>
      <pc:sldChg chg="modNotesTx">
        <pc:chgData name="Fadumo Omar" userId="3dedc0fe46cddd1c" providerId="LiveId" clId="{8A986FDF-746F-4B59-9DAC-EDB1C8208DE3}" dt="2026-06-17T16:33:47.614" v="3" actId="20577"/>
        <pc:sldMkLst>
          <pc:docMk/>
          <pc:sldMk cId="2259615245" sldId="258"/>
        </pc:sldMkLst>
      </pc:sldChg>
      <pc:sldChg chg="modNotesTx">
        <pc:chgData name="Fadumo Omar" userId="3dedc0fe46cddd1c" providerId="LiveId" clId="{8A986FDF-746F-4B59-9DAC-EDB1C8208DE3}" dt="2026-06-17T16:33:55.569" v="4" actId="20577"/>
        <pc:sldMkLst>
          <pc:docMk/>
          <pc:sldMk cId="1319901390" sldId="259"/>
        </pc:sldMkLst>
      </pc:sldChg>
      <pc:sldChg chg="modNotesTx">
        <pc:chgData name="Fadumo Omar" userId="3dedc0fe46cddd1c" providerId="LiveId" clId="{8A986FDF-746F-4B59-9DAC-EDB1C8208DE3}" dt="2026-06-17T16:34:04.446" v="5" actId="20577"/>
        <pc:sldMkLst>
          <pc:docMk/>
          <pc:sldMk cId="1000756487" sldId="260"/>
        </pc:sldMkLst>
      </pc:sldChg>
      <pc:sldChg chg="modNotesTx">
        <pc:chgData name="Fadumo Omar" userId="3dedc0fe46cddd1c" providerId="LiveId" clId="{8A986FDF-746F-4B59-9DAC-EDB1C8208DE3}" dt="2026-06-17T16:34:14.218" v="6" actId="20577"/>
        <pc:sldMkLst>
          <pc:docMk/>
          <pc:sldMk cId="4283496138" sldId="261"/>
        </pc:sldMkLst>
      </pc:sldChg>
      <pc:sldChg chg="modNotesTx">
        <pc:chgData name="Fadumo Omar" userId="3dedc0fe46cddd1c" providerId="LiveId" clId="{8A986FDF-746F-4B59-9DAC-EDB1C8208DE3}" dt="2026-06-17T16:34:21.746" v="7" actId="20577"/>
        <pc:sldMkLst>
          <pc:docMk/>
          <pc:sldMk cId="3621669814" sldId="262"/>
        </pc:sldMkLst>
      </pc:sldChg>
      <pc:sldChg chg="modNotesTx">
        <pc:chgData name="Fadumo Omar" userId="3dedc0fe46cddd1c" providerId="LiveId" clId="{8A986FDF-746F-4B59-9DAC-EDB1C8208DE3}" dt="2026-06-17T16:34:31.258" v="8" actId="20577"/>
        <pc:sldMkLst>
          <pc:docMk/>
          <pc:sldMk cId="2977848443" sldId="263"/>
        </pc:sldMkLst>
      </pc:sldChg>
      <pc:sldChg chg="modNotesTx">
        <pc:chgData name="Fadumo Omar" userId="3dedc0fe46cddd1c" providerId="LiveId" clId="{8A986FDF-746F-4B59-9DAC-EDB1C8208DE3}" dt="2026-06-17T16:34:40.866" v="9" actId="20577"/>
        <pc:sldMkLst>
          <pc:docMk/>
          <pc:sldMk cId="57499411" sldId="264"/>
        </pc:sldMkLst>
      </pc:sldChg>
      <pc:sldChg chg="modNotesTx">
        <pc:chgData name="Fadumo Omar" userId="3dedc0fe46cddd1c" providerId="LiveId" clId="{8A986FDF-746F-4B59-9DAC-EDB1C8208DE3}" dt="2026-06-17T16:34:49.714" v="10" actId="20577"/>
        <pc:sldMkLst>
          <pc:docMk/>
          <pc:sldMk cId="166607494" sldId="265"/>
        </pc:sldMkLst>
      </pc:sldChg>
      <pc:sldChg chg="modNotesTx">
        <pc:chgData name="Fadumo Omar" userId="3dedc0fe46cddd1c" providerId="LiveId" clId="{8A986FDF-746F-4B59-9DAC-EDB1C8208DE3}" dt="2026-06-17T16:34:58.163" v="11" actId="20577"/>
        <pc:sldMkLst>
          <pc:docMk/>
          <pc:sldMk cId="2548103043" sldId="266"/>
        </pc:sldMkLst>
      </pc:sldChg>
      <pc:sldChg chg="modNotesTx">
        <pc:chgData name="Fadumo Omar" userId="3dedc0fe46cddd1c" providerId="LiveId" clId="{8A986FDF-746F-4B59-9DAC-EDB1C8208DE3}" dt="2026-06-17T16:35:06.955" v="12" actId="20577"/>
        <pc:sldMkLst>
          <pc:docMk/>
          <pc:sldMk cId="2782580614" sldId="267"/>
        </pc:sldMkLst>
      </pc:sldChg>
      <pc:sldChg chg="modNotesTx">
        <pc:chgData name="Fadumo Omar" userId="3dedc0fe46cddd1c" providerId="LiveId" clId="{8A986FDF-746F-4B59-9DAC-EDB1C8208DE3}" dt="2026-06-17T16:35:13.945" v="13" actId="20577"/>
        <pc:sldMkLst>
          <pc:docMk/>
          <pc:sldMk cId="417572723" sldId="268"/>
        </pc:sldMkLst>
      </pc:sldChg>
      <pc:sldChg chg="modNotesTx">
        <pc:chgData name="Fadumo Omar" userId="3dedc0fe46cddd1c" providerId="LiveId" clId="{8A986FDF-746F-4B59-9DAC-EDB1C8208DE3}" dt="2026-06-17T16:35:23.650" v="14" actId="20577"/>
        <pc:sldMkLst>
          <pc:docMk/>
          <pc:sldMk cId="963500100" sldId="269"/>
        </pc:sldMkLst>
      </pc:sldChg>
      <pc:sldChg chg="modNotesTx">
        <pc:chgData name="Fadumo Omar" userId="3dedc0fe46cddd1c" providerId="LiveId" clId="{8A986FDF-746F-4B59-9DAC-EDB1C8208DE3}" dt="2026-06-17T16:35:32.403" v="15" actId="20577"/>
        <pc:sldMkLst>
          <pc:docMk/>
          <pc:sldMk cId="1781466147" sldId="270"/>
        </pc:sldMkLst>
      </pc:sldChg>
      <pc:sldChg chg="modNotesTx">
        <pc:chgData name="Fadumo Omar" userId="3dedc0fe46cddd1c" providerId="LiveId" clId="{8A986FDF-746F-4B59-9DAC-EDB1C8208DE3}" dt="2026-06-17T16:35:49.191" v="16" actId="20577"/>
        <pc:sldMkLst>
          <pc:docMk/>
          <pc:sldMk cId="2927608769" sldId="271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9CB4034-9037-4FB7-A3BA-03BB19A4117C}" type="datetimeFigureOut">
              <a:rPr lang="en-US" smtClean="0"/>
              <a:t>6/17/2026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E3B232D-6546-4BCE-984C-E44B928EFE0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53224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3B232D-6546-4BCE-984C-E44B928EFE06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174503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3B232D-6546-4BCE-984C-E44B928EFE06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706217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3B232D-6546-4BCE-984C-E44B928EFE06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142024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3B232D-6546-4BCE-984C-E44B928EFE06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648017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3B232D-6546-4BCE-984C-E44B928EFE06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714702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3B232D-6546-4BCE-984C-E44B928EFE06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047135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3B232D-6546-4BCE-984C-E44B928EFE06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063448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3B232D-6546-4BCE-984C-E44B928EFE06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060222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3B232D-6546-4BCE-984C-E44B928EFE06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46578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3B232D-6546-4BCE-984C-E44B928EFE06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54307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3B232D-6546-4BCE-984C-E44B928EFE06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696779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3B232D-6546-4BCE-984C-E44B928EFE06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620296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3B232D-6546-4BCE-984C-E44B928EFE06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983128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3B232D-6546-4BCE-984C-E44B928EFE06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580043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3B232D-6546-4BCE-984C-E44B928EFE06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673768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3B232D-6546-4BCE-984C-E44B928EFE06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39817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9BCAEA-87A4-457F-9ADC-957B86AAD1A3}" type="datetimeFigureOut">
              <a:rPr lang="en-US" smtClean="0"/>
              <a:t>6/17/2026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C8BA40E9-D702-4A57-8814-C7143BD828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74289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9BCAEA-87A4-457F-9ADC-957B86AAD1A3}" type="datetimeFigureOut">
              <a:rPr lang="en-US" smtClean="0"/>
              <a:t>6/17/2026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BA40E9-D702-4A57-8814-C7143BD828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13860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9BCAEA-87A4-457F-9ADC-957B86AAD1A3}" type="datetimeFigureOut">
              <a:rPr lang="en-US" smtClean="0"/>
              <a:t>6/17/2026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C8BA40E9-D702-4A57-8814-C7143BD828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24800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9BCAEA-87A4-457F-9ADC-957B86AAD1A3}" type="datetimeFigureOut">
              <a:rPr lang="en-US" smtClean="0"/>
              <a:t>6/17/2026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C8BA40E9-D702-4A57-8814-C7143BD828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79471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9BCAEA-87A4-457F-9ADC-957B86AAD1A3}" type="datetimeFigureOut">
              <a:rPr lang="en-US" smtClean="0"/>
              <a:t>6/17/2026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C8BA40E9-D702-4A57-8814-C7143BD828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00384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9BCAEA-87A4-457F-9ADC-957B86AAD1A3}" type="datetimeFigureOut">
              <a:rPr lang="en-US" smtClean="0"/>
              <a:t>6/17/2026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BA40E9-D702-4A57-8814-C7143BD828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74611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9BCAEA-87A4-457F-9ADC-957B86AAD1A3}" type="datetimeFigureOut">
              <a:rPr lang="en-US" smtClean="0"/>
              <a:t>6/17/2026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BA40E9-D702-4A57-8814-C7143BD828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17271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9BCAEA-87A4-457F-9ADC-957B86AAD1A3}" type="datetimeFigureOut">
              <a:rPr lang="en-US" smtClean="0"/>
              <a:t>6/17/2026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BA40E9-D702-4A57-8814-C7143BD828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86989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9BCAEA-87A4-457F-9ADC-957B86AAD1A3}" type="datetimeFigureOut">
              <a:rPr lang="en-US" smtClean="0"/>
              <a:t>6/17/2026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C8BA40E9-D702-4A57-8814-C7143BD828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75099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9BCAEA-87A4-457F-9ADC-957B86AAD1A3}" type="datetimeFigureOut">
              <a:rPr lang="en-US" smtClean="0"/>
              <a:t>6/17/2026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C8BA40E9-D702-4A57-8814-C7143BD828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74210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9BCAEA-87A4-457F-9ADC-957B86AAD1A3}" type="datetimeFigureOut">
              <a:rPr lang="en-US" smtClean="0"/>
              <a:t>6/17/2026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C8BA40E9-D702-4A57-8814-C7143BD8283A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31381683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9BCAEA-87A4-457F-9ADC-957B86AAD1A3}" type="datetimeFigureOut">
              <a:rPr lang="en-US" smtClean="0"/>
              <a:t>6/17/2026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C8BA40E9-D702-4A57-8814-C7143BD828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932494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9BCAEA-87A4-457F-9ADC-957B86AAD1A3}" type="datetimeFigureOut">
              <a:rPr lang="en-US" smtClean="0"/>
              <a:t>6/17/2026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C8BA40E9-D702-4A57-8814-C7143BD8283A}" type="slidenum">
              <a:rPr lang="en-US" smtClean="0"/>
              <a:t>‹#›</a:t>
            </a:fld>
            <a:endParaRPr lang="en-US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50394245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9BCAEA-87A4-457F-9ADC-957B86AAD1A3}" type="datetimeFigureOut">
              <a:rPr lang="en-US" smtClean="0"/>
              <a:t>6/17/2026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C8BA40E9-D702-4A57-8814-C7143BD828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257073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9BCAEA-87A4-457F-9ADC-957B86AAD1A3}" type="datetimeFigureOut">
              <a:rPr lang="en-US" smtClean="0"/>
              <a:t>6/17/2026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BA40E9-D702-4A57-8814-C7143BD828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938238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9BCAEA-87A4-457F-9ADC-957B86AAD1A3}" type="datetimeFigureOut">
              <a:rPr lang="en-US" smtClean="0"/>
              <a:t>6/17/2026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BA40E9-D702-4A57-8814-C7143BD828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11582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9BCAEA-87A4-457F-9ADC-957B86AAD1A3}" type="datetimeFigureOut">
              <a:rPr lang="en-US" smtClean="0"/>
              <a:t>6/17/2026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C8BA40E9-D702-4A57-8814-C7143BD828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77655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  <p:sldLayoutId id="2147483709" r:id="rId13"/>
    <p:sldLayoutId id="2147483710" r:id="rId14"/>
    <p:sldLayoutId id="2147483711" r:id="rId15"/>
    <p:sldLayoutId id="2147483712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s://papers.ssrn.com/sol3/papers.cfm?abstract_id=4871421" TargetMode="External"/><Relationship Id="rId3" Type="http://schemas.openxmlformats.org/officeDocument/2006/relationships/hyperlink" Target="http://dx.doi.org/10.22617/WPS250168-2" TargetMode="External"/><Relationship Id="rId7" Type="http://schemas.openxmlformats.org/officeDocument/2006/relationships/hyperlink" Target="https://doi.org/10.1111/dme.15024" TargetMode="External"/><Relationship Id="rId12" Type="http://schemas.openxmlformats.org/officeDocument/2006/relationships/hyperlink" Target="https://www.england.nhs.uk/2022/03/nhs-prevention-programme-cuts-chances-of-type-2-diabetes-for-thousands/" TargetMode="External"/><Relationship Id="rId2" Type="http://schemas.openxmlformats.org/officeDocument/2006/relationships/hyperlink" Target="https://www.statpearls.com/point-of-care/161679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cambridge.org/core/journals/psychological-medicine/article/revitalized-biopsychosocial-model-core-theory-research-paradigms-and-clinical-implications/8FC915C01228857ED6B5E123536E8994" TargetMode="External"/><Relationship Id="rId11" Type="http://schemas.openxmlformats.org/officeDocument/2006/relationships/hyperlink" Target="https://doi.org/10.20944/preprints202601.0570.v1" TargetMode="External"/><Relationship Id="rId5" Type="http://schemas.openxmlformats.org/officeDocument/2006/relationships/hyperlink" Target="https://doi.org/10.1007/s11920-024-01515-2" TargetMode="External"/><Relationship Id="rId10" Type="http://schemas.openxmlformats.org/officeDocument/2006/relationships/hyperlink" Target="https://www.mdpi.com/2001-6689/13/2/28" TargetMode="External"/><Relationship Id="rId4" Type="http://schemas.openxmlformats.org/officeDocument/2006/relationships/hyperlink" Target="https://doi.org/10.1111/dme.14804" TargetMode="External"/><Relationship Id="rId9" Type="http://schemas.openxmlformats.org/officeDocument/2006/relationships/hyperlink" Target="https://doi.org/10.3310/YTWW7032" TargetMode="Externa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s://journals.lww.com/md-journal/fulltext/2025/02140/sustainable_development_goals__sdgs__and_resilient" TargetMode="External"/><Relationship Id="rId3" Type="http://schemas.openxmlformats.org/officeDocument/2006/relationships/hyperlink" Target="https://www.longtermplan.nhs.uk/online-version/overview-and-summary/" TargetMode="External"/><Relationship Id="rId7" Type="http://schemas.openxmlformats.org/officeDocument/2006/relationships/hyperlink" Target="https://doi.org/10.1016/S0140-6736(22)01195-3" TargetMode="External"/><Relationship Id="rId2" Type="http://schemas.openxmlformats.org/officeDocument/2006/relationships/hyperlink" Target="https://www.england.nhs.uk/about/equality/equality-hub/national-healthcare-inequalities-improvement-programme/core20plus5/core20plus5-cyp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sciencedirect.com/science/article/abs/pii/S0033062025000428" TargetMode="External"/><Relationship Id="rId5" Type="http://schemas.openxmlformats.org/officeDocument/2006/relationships/hyperlink" Target="https://doi.org/10.1186/s12889-025-21418-y" TargetMode="External"/><Relationship Id="rId4" Type="http://schemas.openxmlformats.org/officeDocument/2006/relationships/hyperlink" Target="https://www.england.nhs.uk/diabetes/diabetes-prevention/" TargetMode="External"/><Relationship Id="rId9" Type="http://schemas.openxmlformats.org/officeDocument/2006/relationships/hyperlink" Target="https://www.who.int/europe/about-us/our-work/sustainable-development-goals/targets-of-sustainable-development-goal-3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0BAB6C-97B5-4C75-A3EE-181F5A9408F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89213" y="1382234"/>
            <a:ext cx="8915399" cy="1538175"/>
          </a:xfrm>
        </p:spPr>
        <p:txBody>
          <a:bodyPr>
            <a:normAutofit/>
          </a:bodyPr>
          <a:lstStyle/>
          <a:p>
            <a:pPr algn="ctr"/>
            <a:r>
              <a:rPr lang="en-US" sz="3000" dirty="0"/>
              <a:t>Integrating Health, Wellbeing, and Sustainable Development in UK Health and Social Care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CF30999-45D8-69C0-61F2-296F6225061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589213" y="3352801"/>
            <a:ext cx="8915399" cy="2550862"/>
          </a:xfrm>
        </p:spPr>
        <p:txBody>
          <a:bodyPr>
            <a:normAutofit/>
          </a:bodyPr>
          <a:lstStyle/>
          <a:p>
            <a:pPr algn="ctr"/>
            <a:r>
              <a:rPr lang="en-US" dirty="0"/>
              <a:t>Student: </a:t>
            </a:r>
            <a:r>
              <a:rPr lang="en-US"/>
              <a:t>Fadumo Omar (2311758)</a:t>
            </a:r>
            <a:endParaRPr lang="en-US" dirty="0"/>
          </a:p>
          <a:p>
            <a:pPr algn="ctr"/>
            <a:r>
              <a:rPr lang="en-US" dirty="0"/>
              <a:t>Module: Health, wellbeing and sustainable Development (BMHP6030)</a:t>
            </a:r>
          </a:p>
          <a:p>
            <a:pPr algn="ctr"/>
            <a:r>
              <a:rPr lang="en-US" dirty="0"/>
              <a:t>Lecturer: Philip Jones</a:t>
            </a:r>
          </a:p>
          <a:p>
            <a:pPr algn="ctr"/>
            <a:endParaRPr lang="en-US" dirty="0"/>
          </a:p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32066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459BD9-DF09-9B44-1D36-34B7169CD1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D958A7-BF35-599B-2D73-7B74F9F3F9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9681" y="1905000"/>
            <a:ext cx="5568826" cy="3777622"/>
          </a:xfrm>
        </p:spPr>
        <p:txBody>
          <a:bodyPr>
            <a:normAutofit/>
          </a:bodyPr>
          <a:lstStyle/>
          <a:p>
            <a:r>
              <a:rPr lang="en-US" sz="2400" dirty="0"/>
              <a:t>Health sector integration.</a:t>
            </a:r>
          </a:p>
          <a:p>
            <a:r>
              <a:rPr lang="en-US" sz="2400" dirty="0"/>
              <a:t>Well-being beyond treatment.</a:t>
            </a:r>
          </a:p>
          <a:p>
            <a:r>
              <a:rPr lang="en-US" sz="2400" dirty="0"/>
              <a:t>Sustainability in care.</a:t>
            </a:r>
          </a:p>
          <a:p>
            <a:r>
              <a:rPr lang="en-US" sz="2400" dirty="0"/>
              <a:t>UK service delivery.</a:t>
            </a:r>
          </a:p>
          <a:p>
            <a:endParaRPr lang="en-US" sz="24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8E63E0C-2851-DB95-34D4-E8E611232DD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35687" y="1688462"/>
            <a:ext cx="4707171" cy="37104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14733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A3A437-A40F-52FA-C2B6-96C70B20BE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Key Concepts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4C2563-D377-DFAB-A2FD-5D6357A32A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6628075" cy="4351338"/>
          </a:xfrm>
        </p:spPr>
        <p:txBody>
          <a:bodyPr/>
          <a:lstStyle/>
          <a:p>
            <a:r>
              <a:rPr lang="en-US" sz="2500" dirty="0"/>
              <a:t>Health as a holistic concept.</a:t>
            </a:r>
          </a:p>
          <a:p>
            <a:r>
              <a:rPr lang="en-US" sz="2500" dirty="0"/>
              <a:t>Well-being is multidimensional.</a:t>
            </a:r>
          </a:p>
          <a:p>
            <a:r>
              <a:rPr lang="en-US" sz="2500" dirty="0"/>
              <a:t>Sustainability protects the future.</a:t>
            </a:r>
          </a:p>
          <a:p>
            <a:r>
              <a:rPr lang="en-US" sz="2500" dirty="0"/>
              <a:t>Care needs integration.</a:t>
            </a:r>
          </a:p>
          <a:p>
            <a:r>
              <a:rPr lang="en-US" sz="2500" dirty="0"/>
              <a:t>Policy shapes practice.</a:t>
            </a:r>
          </a:p>
          <a:p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4108C36-9966-EB05-6CE4-F2D92B1B1D7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21002" y="1690688"/>
            <a:ext cx="4611756" cy="42648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96152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FD9B53-C0F1-CF9E-DB51-7EA7626447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Theoretical Frameworks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69D986-2E4E-023B-C8C3-C98545B290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856798" cy="4351338"/>
          </a:xfrm>
        </p:spPr>
        <p:txBody>
          <a:bodyPr/>
          <a:lstStyle/>
          <a:p>
            <a:r>
              <a:rPr lang="en-US" sz="2400" dirty="0"/>
              <a:t>Biopsychosocial model.</a:t>
            </a:r>
          </a:p>
          <a:p>
            <a:r>
              <a:rPr lang="en-US" sz="2400" dirty="0"/>
              <a:t>Ecological model.</a:t>
            </a:r>
          </a:p>
          <a:p>
            <a:r>
              <a:rPr lang="en-US" sz="2400" dirty="0"/>
              <a:t>Holistic care model.</a:t>
            </a:r>
          </a:p>
          <a:p>
            <a:r>
              <a:rPr lang="en-US" sz="2400" dirty="0"/>
              <a:t>Health Belief Model.</a:t>
            </a:r>
          </a:p>
          <a:p>
            <a:r>
              <a:rPr lang="en-US" sz="2400" dirty="0"/>
              <a:t>Critical policy lens.</a:t>
            </a:r>
          </a:p>
          <a:p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2582FD3-4180-F891-CC72-F77538E873D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23152" y="2194560"/>
            <a:ext cx="4030648" cy="34667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99013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E93992-9562-FB4D-EA49-7385EDEED7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SDG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7081DE-C5BF-A667-D0B2-F9B456D481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6381584" cy="4351338"/>
          </a:xfrm>
        </p:spPr>
        <p:txBody>
          <a:bodyPr/>
          <a:lstStyle/>
          <a:p>
            <a:r>
              <a:rPr lang="en-US" sz="2400" dirty="0"/>
              <a:t>SDG three focus.</a:t>
            </a:r>
          </a:p>
          <a:p>
            <a:r>
              <a:rPr lang="en-US" sz="2400" dirty="0"/>
              <a:t>Health for all.</a:t>
            </a:r>
          </a:p>
          <a:p>
            <a:r>
              <a:rPr lang="en-US" sz="2400" dirty="0"/>
              <a:t>Prevention is central.</a:t>
            </a:r>
          </a:p>
          <a:p>
            <a:r>
              <a:rPr lang="en-US" sz="2400" dirty="0"/>
              <a:t>Inequality reduction matters.</a:t>
            </a:r>
          </a:p>
          <a:p>
            <a:r>
              <a:rPr lang="en-US" sz="2400" dirty="0"/>
              <a:t>Systems need resilience</a:t>
            </a:r>
            <a:r>
              <a:rPr lang="en-US" dirty="0"/>
              <a:t>.</a:t>
            </a:r>
          </a:p>
          <a:p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D38244D-0247-BDE8-3053-8D9B951C949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32320" y="1884459"/>
            <a:ext cx="4301656" cy="41426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07564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A2F299-FDEE-DBEA-9BF6-F8EF4644C0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UK Policy Environment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6520CD-D547-F83F-7B1C-5E2874F4C4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133230" cy="4351338"/>
          </a:xfrm>
        </p:spPr>
        <p:txBody>
          <a:bodyPr/>
          <a:lstStyle/>
          <a:p>
            <a:r>
              <a:rPr lang="en-US" sz="2400" dirty="0"/>
              <a:t>NHS Long Term Plan.</a:t>
            </a:r>
          </a:p>
          <a:p>
            <a:r>
              <a:rPr lang="en-US" sz="2400" dirty="0"/>
              <a:t>Ten-Year Plan.</a:t>
            </a:r>
          </a:p>
          <a:p>
            <a:r>
              <a:rPr lang="en-US" sz="2400" dirty="0"/>
              <a:t>The Health and Care Act.</a:t>
            </a:r>
          </a:p>
          <a:p>
            <a:r>
              <a:rPr lang="en-US" sz="2400" dirty="0"/>
              <a:t>Health in policies.</a:t>
            </a:r>
          </a:p>
          <a:p>
            <a:r>
              <a:rPr lang="en-US" sz="2400" dirty="0"/>
              <a:t>Greener NHS agenda.</a:t>
            </a:r>
          </a:p>
          <a:p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363C6E9-273C-2FDB-0ACA-4FDF00E3618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02075" y="2342089"/>
            <a:ext cx="4414781" cy="31363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34961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D3CCA7-F3AC-49F5-AC70-69053D4AD9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Integrated Delivery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07CB53-4BAA-3206-2DAC-9C3D913C58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403574" cy="4351338"/>
          </a:xfrm>
        </p:spPr>
        <p:txBody>
          <a:bodyPr/>
          <a:lstStyle/>
          <a:p>
            <a:r>
              <a:rPr lang="en-US" sz="2400" dirty="0"/>
              <a:t>Prevention before crisis.</a:t>
            </a:r>
          </a:p>
          <a:p>
            <a:r>
              <a:rPr lang="en-US" sz="2400" dirty="0"/>
              <a:t>Community-based services.</a:t>
            </a:r>
          </a:p>
          <a:p>
            <a:r>
              <a:rPr lang="en-US" sz="2400" dirty="0"/>
              <a:t>Digital-supported access.</a:t>
            </a:r>
          </a:p>
          <a:p>
            <a:r>
              <a:rPr lang="en-US" sz="2400" dirty="0"/>
              <a:t>Multidisciplinary teamwork.</a:t>
            </a:r>
          </a:p>
          <a:p>
            <a:r>
              <a:rPr lang="en-US" sz="2400" dirty="0"/>
              <a:t>Person-centered planning.</a:t>
            </a:r>
          </a:p>
          <a:p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9D9DF1C-3365-57B8-4E9A-67C3FAC3D07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10616" y="1825625"/>
            <a:ext cx="3872285" cy="33268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16698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E3D5C6-F31E-85C7-47E9-60C59C486C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Case Study Focus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3A251E-9BA0-CB03-4FF5-336C2EE26E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888603" cy="4351338"/>
          </a:xfrm>
        </p:spPr>
        <p:txBody>
          <a:bodyPr/>
          <a:lstStyle/>
          <a:p>
            <a:r>
              <a:rPr lang="en-US" sz="2400" dirty="0"/>
              <a:t>NHS Diabetes Program.</a:t>
            </a:r>
          </a:p>
          <a:p>
            <a:r>
              <a:rPr lang="en-US" sz="2400" dirty="0"/>
              <a:t>High-risk adults.</a:t>
            </a:r>
          </a:p>
          <a:p>
            <a:r>
              <a:rPr lang="en-US" sz="2400" dirty="0"/>
              <a:t>Lifestyle behavior change.</a:t>
            </a:r>
          </a:p>
          <a:p>
            <a:r>
              <a:rPr lang="en-US" sz="2400" dirty="0"/>
              <a:t>Primary care referral.</a:t>
            </a:r>
          </a:p>
          <a:p>
            <a:r>
              <a:rPr lang="en-US" sz="2400" dirty="0"/>
              <a:t>National prevention model.</a:t>
            </a:r>
          </a:p>
          <a:p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662FC97-4D60-9402-A2E4-5A7039C6720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44856" y="1932168"/>
            <a:ext cx="4476584" cy="35462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784844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766713-C3E3-48B4-B370-D479F67C3F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Health Belief Model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7111CE-F4FB-888F-7BBA-08DFB5CD6B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6047630" cy="4351338"/>
          </a:xfrm>
        </p:spPr>
        <p:txBody>
          <a:bodyPr/>
          <a:lstStyle/>
          <a:p>
            <a:r>
              <a:rPr lang="en-US" sz="2400" dirty="0"/>
              <a:t>Explains the perceived personal risk.</a:t>
            </a:r>
          </a:p>
          <a:p>
            <a:r>
              <a:rPr lang="en-US" sz="2400" dirty="0"/>
              <a:t>Disease seriousness is understood.</a:t>
            </a:r>
          </a:p>
          <a:p>
            <a:r>
              <a:rPr lang="en-US" sz="2400" dirty="0"/>
              <a:t>Benefits are clearly explained.</a:t>
            </a:r>
          </a:p>
          <a:p>
            <a:r>
              <a:rPr lang="en-US" sz="2400" dirty="0"/>
              <a:t>Barriers are actively reduced.</a:t>
            </a:r>
          </a:p>
          <a:p>
            <a:r>
              <a:rPr lang="en-US" sz="2400" dirty="0"/>
              <a:t>Self-efficacy is strengthened.</a:t>
            </a:r>
          </a:p>
          <a:p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3ABB257-B3CE-9391-03AF-BB1CDA09887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71791" y="2372279"/>
            <a:ext cx="3482009" cy="32731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49941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CF7D26-8EB6-EADF-9F76-B549985B0F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Program Strengths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99E051-FE80-629B-1F3F-C08C3DDF63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578503" cy="4351338"/>
          </a:xfrm>
        </p:spPr>
        <p:txBody>
          <a:bodyPr/>
          <a:lstStyle/>
          <a:p>
            <a:r>
              <a:rPr lang="en-US" sz="2400" dirty="0"/>
              <a:t>Reduces diabetes risk.</a:t>
            </a:r>
          </a:p>
          <a:p>
            <a:r>
              <a:rPr lang="en-US" sz="2400" dirty="0"/>
              <a:t>Supports behavior change.</a:t>
            </a:r>
          </a:p>
          <a:p>
            <a:r>
              <a:rPr lang="en-US" sz="2400" dirty="0"/>
              <a:t>Encourages early action.</a:t>
            </a:r>
          </a:p>
          <a:p>
            <a:r>
              <a:rPr lang="en-US" sz="2400" dirty="0"/>
              <a:t>Uses scalable delivery.</a:t>
            </a:r>
          </a:p>
          <a:p>
            <a:r>
              <a:rPr lang="en-US" sz="2400" dirty="0"/>
              <a:t>Aligns with prevention.</a:t>
            </a:r>
          </a:p>
          <a:p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1077590-5B77-AE16-2ADF-61E7E6EC6F4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51826" y="2081882"/>
            <a:ext cx="3066248" cy="26942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60749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3EFC36-CA31-3A0F-4567-D672DCC460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Program Challenges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5EC187-EE86-6D72-64C0-8968F80EA7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6341828" cy="4351338"/>
          </a:xfrm>
        </p:spPr>
        <p:txBody>
          <a:bodyPr/>
          <a:lstStyle/>
          <a:p>
            <a:r>
              <a:rPr lang="en-US" sz="2400" dirty="0"/>
              <a:t>Attendance remains uneven.</a:t>
            </a:r>
          </a:p>
          <a:p>
            <a:r>
              <a:rPr lang="en-US" sz="2400" dirty="0"/>
              <a:t>Barriers affect engagement.</a:t>
            </a:r>
          </a:p>
          <a:p>
            <a:r>
              <a:rPr lang="en-US" sz="2400" dirty="0"/>
              <a:t>Digital exclusion persists.</a:t>
            </a:r>
          </a:p>
          <a:p>
            <a:r>
              <a:rPr lang="en-US" sz="2400" dirty="0"/>
              <a:t>Social determinants remain.</a:t>
            </a:r>
          </a:p>
          <a:p>
            <a:r>
              <a:rPr lang="en-US" sz="2400" dirty="0"/>
              <a:t>Difficult to adjust in the long run.</a:t>
            </a:r>
          </a:p>
          <a:p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5AE1D15-F3ED-7710-27D4-70F4D0F5720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20718" y="2416518"/>
            <a:ext cx="4047212" cy="30460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810304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BF6311-F3D3-89D9-E3F6-485EF5A56D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Health Inequalities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8F72C7-F8EE-781B-39C6-574D6214BB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371769" cy="4351338"/>
          </a:xfrm>
        </p:spPr>
        <p:txBody>
          <a:bodyPr/>
          <a:lstStyle/>
          <a:p>
            <a:r>
              <a:rPr lang="en-US" sz="2400" dirty="0"/>
              <a:t>Deprivation shapes outcomes.</a:t>
            </a:r>
          </a:p>
          <a:p>
            <a:r>
              <a:rPr lang="en-US" sz="2400" dirty="0"/>
              <a:t>Ethnicity affects access.</a:t>
            </a:r>
          </a:p>
          <a:p>
            <a:r>
              <a:rPr lang="en-US" sz="2400" dirty="0"/>
              <a:t>Digital poverty excludes</a:t>
            </a:r>
          </a:p>
          <a:p>
            <a:r>
              <a:rPr lang="en-US" sz="2400" dirty="0"/>
              <a:t>Inverse care persists.</a:t>
            </a:r>
          </a:p>
          <a:p>
            <a:r>
              <a:rPr lang="en-US" sz="2400" dirty="0"/>
              <a:t>Equity needs targeting.</a:t>
            </a:r>
          </a:p>
          <a:p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675B674-653D-2892-4F7C-4160E7A0D88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10344" y="1944362"/>
            <a:ext cx="3840752" cy="31432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258061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C164D9-9417-C5CB-1B74-D588B31922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Responses to Equity Policy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BE4D58-6181-1BDC-38D5-362E9762C3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936311" cy="4351338"/>
          </a:xfrm>
        </p:spPr>
        <p:txBody>
          <a:bodyPr/>
          <a:lstStyle/>
          <a:p>
            <a:r>
              <a:rPr lang="en-US" sz="2400" dirty="0"/>
              <a:t>Core20PLUS5 approach.</a:t>
            </a:r>
          </a:p>
          <a:p>
            <a:r>
              <a:rPr lang="en-US" sz="2400" dirty="0"/>
              <a:t>Targeted clinical priorities.</a:t>
            </a:r>
          </a:p>
          <a:p>
            <a:r>
              <a:rPr lang="en-US" sz="2400" dirty="0"/>
              <a:t>Local population focus.</a:t>
            </a:r>
          </a:p>
          <a:p>
            <a:r>
              <a:rPr lang="en-US" sz="2400" dirty="0"/>
              <a:t>Inclusion improves access.</a:t>
            </a:r>
          </a:p>
          <a:p>
            <a:r>
              <a:rPr lang="en-US" sz="2400" dirty="0"/>
              <a:t>Data supports fairness.</a:t>
            </a:r>
          </a:p>
          <a:p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C1987F2-3018-FEA3-44EF-C23A6E6E20D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67371" y="2785587"/>
            <a:ext cx="3528998" cy="27564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57272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A400F6-C729-60B3-C471-2A069F1196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Practice of Sustainability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079760-09A6-51BC-78ED-2F37F57C5C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4568687" cy="4351338"/>
          </a:xfrm>
        </p:spPr>
        <p:txBody>
          <a:bodyPr/>
          <a:lstStyle/>
          <a:p>
            <a:r>
              <a:rPr lang="en-US" sz="2400" dirty="0"/>
              <a:t>Net zero commitment.</a:t>
            </a:r>
          </a:p>
          <a:p>
            <a:r>
              <a:rPr lang="en-US" sz="2400" dirty="0"/>
              <a:t>Greener care pathways.</a:t>
            </a:r>
          </a:p>
          <a:p>
            <a:r>
              <a:rPr lang="en-US" sz="2400" dirty="0"/>
              <a:t>Lower carbon choices.</a:t>
            </a:r>
          </a:p>
          <a:p>
            <a:r>
              <a:rPr lang="en-US" sz="2400" dirty="0"/>
              <a:t>Efficient resource use.</a:t>
            </a:r>
          </a:p>
          <a:p>
            <a:r>
              <a:rPr lang="en-US" sz="2400" dirty="0"/>
              <a:t>Climate affects health.</a:t>
            </a:r>
          </a:p>
          <a:p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029D6F2-D4A2-5E5A-B89F-F4FEDC25AB4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79689" y="2125669"/>
            <a:ext cx="3175328" cy="28836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350010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276B30-DA7E-3A21-DA18-A6C24A5C70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Future Recommendations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4A005A-E3FF-7649-5240-0C7C37A57D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459233" cy="4351338"/>
          </a:xfrm>
        </p:spPr>
        <p:txBody>
          <a:bodyPr/>
          <a:lstStyle/>
          <a:p>
            <a:r>
              <a:rPr lang="en-US" sz="2400" dirty="0"/>
              <a:t>Co-produce services.</a:t>
            </a:r>
          </a:p>
          <a:p>
            <a:r>
              <a:rPr lang="en-US" sz="2400" dirty="0"/>
              <a:t>Strengthen community outreach.</a:t>
            </a:r>
          </a:p>
          <a:p>
            <a:r>
              <a:rPr lang="en-US" sz="2400" dirty="0"/>
              <a:t>Protect offline access.</a:t>
            </a:r>
          </a:p>
          <a:p>
            <a:r>
              <a:rPr lang="en-US" sz="2400" dirty="0"/>
              <a:t>Fund prevention fairly.</a:t>
            </a:r>
          </a:p>
          <a:p>
            <a:r>
              <a:rPr lang="en-US" sz="2400" dirty="0"/>
              <a:t>Measure equity outcomes.</a:t>
            </a:r>
          </a:p>
          <a:p>
            <a:r>
              <a:rPr lang="en-US" sz="2400" dirty="0"/>
              <a:t>Train a sustainable workforce.</a:t>
            </a:r>
          </a:p>
          <a:p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470AC90-6715-9BD5-A15C-738DE83DF4E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83002" y="2804437"/>
            <a:ext cx="3873609" cy="2538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146614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685947-7E8D-5596-09A8-09CED8A7B3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0E44A4-6922-263C-5C4A-E2AAEC03EB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6469049" cy="4351338"/>
          </a:xfrm>
        </p:spPr>
        <p:txBody>
          <a:bodyPr/>
          <a:lstStyle/>
          <a:p>
            <a:r>
              <a:rPr lang="en-US" sz="2400" dirty="0"/>
              <a:t>Integration is essential.</a:t>
            </a:r>
          </a:p>
          <a:p>
            <a:r>
              <a:rPr lang="en-US" sz="2400" dirty="0"/>
              <a:t>Prevention protects services.</a:t>
            </a:r>
          </a:p>
          <a:p>
            <a:r>
              <a:rPr lang="en-US" sz="2400" dirty="0"/>
              <a:t>Equity determines success.</a:t>
            </a:r>
          </a:p>
          <a:p>
            <a:r>
              <a:rPr lang="en-US" sz="2400" dirty="0"/>
              <a:t>Sustainability builds resilience.</a:t>
            </a:r>
          </a:p>
          <a:p>
            <a:r>
              <a:rPr lang="en-US" sz="2400" dirty="0"/>
              <a:t>Critical practice required</a:t>
            </a:r>
            <a:r>
              <a:rPr lang="en-US" dirty="0"/>
              <a:t>.</a:t>
            </a:r>
          </a:p>
          <a:p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55C9DF5-A190-DE4D-CFD6-C5B81095E7C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8449" y="2178863"/>
            <a:ext cx="3391074" cy="16574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760876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B2298D-F37A-7D19-F489-718208775D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505069-0268-4DF3-F91B-2300BCDC4A9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r>
              <a:rPr lang="en-US" dirty="0" err="1"/>
              <a:t>Alyafei</a:t>
            </a:r>
            <a:r>
              <a:rPr lang="en-US" dirty="0"/>
              <a:t>, A. and Easton-Carr, R., 2024. The health belief model of behavior change. </a:t>
            </a:r>
            <a:r>
              <a:rPr lang="en-US" dirty="0" err="1"/>
              <a:t>StatPearls</a:t>
            </a:r>
            <a:r>
              <a:rPr lang="en-US" dirty="0"/>
              <a:t>. </a:t>
            </a:r>
            <a:r>
              <a:rPr lang="en-US" u="sng" dirty="0">
                <a:hlinkClick r:id="rId2"/>
              </a:rPr>
              <a:t>https://www.statpearls.com/point-of-care/161679</a:t>
            </a:r>
            <a:endParaRPr lang="en-US" dirty="0"/>
          </a:p>
          <a:p>
            <a:r>
              <a:rPr lang="en-US" dirty="0"/>
              <a:t>Banzon, E., Arora, D., Riley, B., Coghlan, B., </a:t>
            </a:r>
            <a:r>
              <a:rPr lang="en-US" dirty="0" err="1"/>
              <a:t>Manyari</a:t>
            </a:r>
            <a:r>
              <a:rPr lang="en-US" dirty="0"/>
              <a:t>, D.P., Ghosh, U., Mauri, C., and Hurtado Epstein, A., 2025. Sustainable and Low-Carbon Health Systems. </a:t>
            </a:r>
            <a:r>
              <a:rPr lang="en-US" u="sng" dirty="0">
                <a:hlinkClick r:id="rId3"/>
              </a:rPr>
              <a:t>http://dx.doi.org/10.22617/WPS250168-2</a:t>
            </a:r>
            <a:endParaRPr lang="en-US" dirty="0"/>
          </a:p>
          <a:p>
            <a:r>
              <a:rPr lang="en-US" dirty="0"/>
              <a:t>Begum, S., Povey, R., Ellis, N., Gidlow, C., and Chadwick, P., 2022. Influences of decisions to attend a national diabetes prevention program from people living in a socioeconomically deprived area. Diabetic Medicine, 39(7), p.e14804. </a:t>
            </a:r>
            <a:r>
              <a:rPr lang="en-US" u="sng" dirty="0">
                <a:hlinkClick r:id="rId4"/>
              </a:rPr>
              <a:t>https://doi.org/10.1111/dme.14804</a:t>
            </a:r>
            <a:endParaRPr lang="en-US" dirty="0"/>
          </a:p>
          <a:p>
            <a:r>
              <a:rPr lang="en-US" dirty="0"/>
              <a:t>Ben-Arye, E., Lopez, G., Rassouli, M., Ortiz, M., Cramer, H., and Samuels, N., 2024. Cross-cultural patient counseling and communication in the integrative medicine setting: Respecting the patient's health belief model of care. Current Psychiatry Reports, 26(8), pp. 422-434. </a:t>
            </a:r>
            <a:r>
              <a:rPr lang="en-US" u="sng" dirty="0">
                <a:hlinkClick r:id="rId5"/>
              </a:rPr>
              <a:t>https://doi.org/10.1007/s11920-024-01515-2</a:t>
            </a:r>
            <a:endParaRPr lang="en-US" dirty="0"/>
          </a:p>
          <a:p>
            <a:r>
              <a:rPr lang="en-US" dirty="0"/>
              <a:t>Bolton, D., 2023. A revitalized biopsychosocial model: core theory, research paradigms, and clinical implications. Psychological medicine, 53(16), pp. 7504-7511. </a:t>
            </a:r>
            <a:r>
              <a:rPr lang="en-US" u="sng" dirty="0">
                <a:hlinkClick r:id="rId6"/>
              </a:rPr>
              <a:t>https://www.cambridge.org/core/journals/psychological-medicine/article/revitalized-biopsychosocial-model-core-theory-research-paradigms-and-clinical-implications/8FC915C01228857ED6B5E123536E8994</a:t>
            </a:r>
            <a:endParaRPr lang="en-US" dirty="0"/>
          </a:p>
          <a:p>
            <a:r>
              <a:rPr lang="en-US" dirty="0"/>
              <a:t>Chan, J., Blane, D., Choudhary, P., Chowdhury, T.A., Goyal, A., Hanif, W., Jacca, J., Mathur, R., Misra, S., Ocran, N., and Rutter, M.K., 2023. Addressing health inequalities in diabetes through research: Recommendations from Diabetes UK's 2022 health inequalities in diabetes workshop. Diabetic Medicine, 40(4), p.e15024. </a:t>
            </a:r>
            <a:r>
              <a:rPr lang="en-US" u="sng" dirty="0">
                <a:hlinkClick r:id="rId7"/>
              </a:rPr>
              <a:t>https://doi.org/10.1111/dme.15024</a:t>
            </a:r>
            <a:endParaRPr lang="en-US" dirty="0"/>
          </a:p>
          <a:p>
            <a:r>
              <a:rPr lang="en-US" dirty="0"/>
              <a:t>Fascia, M. and Tarazona, J., 2024. A review of ethical and sustainable practices in the UK's National Health Service. Available at SSRN 4871421. </a:t>
            </a:r>
            <a:r>
              <a:rPr lang="en-US" u="sng" dirty="0">
                <a:hlinkClick r:id="rId8"/>
              </a:rPr>
              <a:t>https://papers.ssrn.com/sol3/papers.cfm?abstract_id=4871421</a:t>
            </a:r>
            <a:endParaRPr lang="en-US" dirty="0"/>
          </a:p>
          <a:p>
            <a:r>
              <a:rPr lang="en-US" dirty="0" err="1"/>
              <a:t>Gkiouleka</a:t>
            </a:r>
            <a:r>
              <a:rPr lang="en-US" dirty="0"/>
              <a:t>, A., Wong, G., Sowden, S., Kuhn, I., Moseley, A., Manji, S., Harmston, R.R., Harmston, R., </a:t>
            </a:r>
            <a:r>
              <a:rPr lang="en-US" dirty="0" err="1"/>
              <a:t>Siersbaek</a:t>
            </a:r>
            <a:r>
              <a:rPr lang="en-US" dirty="0"/>
              <a:t>, R., Bambra, C., and Ford, J.A., 2024. Reducing health inequalities through general practice: a realist review and action framework. Health and Social Care Delivery Research, 12(7), pp.1-104. </a:t>
            </a:r>
            <a:r>
              <a:rPr lang="en-US" u="sng" dirty="0">
                <a:hlinkClick r:id="rId9"/>
              </a:rPr>
              <a:t>https://doi.org/10.3310/YTWW7032</a:t>
            </a:r>
            <a:endParaRPr lang="en-US" u="sng" dirty="0"/>
          </a:p>
          <a:p>
            <a:r>
              <a:rPr lang="en-US" dirty="0"/>
              <a:t>Matos, R.C.D., Nascimento, G.D., Campos Fernandes, A., and Matos, C., 2025. Health and social care integration: insights from international implementation cases. Journal of Market Access &amp; Health Policy, 13(2), p.28. </a:t>
            </a:r>
            <a:r>
              <a:rPr lang="en-US" u="sng" dirty="0">
                <a:hlinkClick r:id="rId10"/>
              </a:rPr>
              <a:t>https://www.mdpi.com/2001-6689/13/2/28</a:t>
            </a:r>
            <a:endParaRPr lang="en-US" dirty="0"/>
          </a:p>
          <a:p>
            <a:r>
              <a:rPr lang="en-US" dirty="0"/>
              <a:t>Michels, L.V., Smith, L., Keast, J., and Dambha-Miller, H., 2026. Equity in Physical Activity Interventions to Promote Health: A Scoping Review of Trials. </a:t>
            </a:r>
            <a:r>
              <a:rPr lang="en-US" u="sng" dirty="0">
                <a:hlinkClick r:id="rId11"/>
              </a:rPr>
              <a:t>https://doi.org/10.20944/preprints202601.0570.v1</a:t>
            </a:r>
            <a:endParaRPr lang="en-US" dirty="0"/>
          </a:p>
          <a:p>
            <a:r>
              <a:rPr lang="en-US" dirty="0"/>
              <a:t>NHS England. 2022. The NHS Prevention Program cuts the chances of Type 2 diabetes for thousands. </a:t>
            </a:r>
            <a:r>
              <a:rPr lang="en-US" u="sng" dirty="0">
                <a:hlinkClick r:id="rId12"/>
              </a:rPr>
              <a:t>https://www.england.nhs.uk/2022/03/nhs-prevention-programme-cuts-chances-of-type-2-diabetes-for-thousands/</a:t>
            </a:r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7233639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F8B1B5-AFCF-024A-FBFB-E5DA38632A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1D2E90-94B0-01FC-6143-DFCBAE266C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US" dirty="0"/>
              <a:t>NHS England. n.d. Core20PLUS5: An approach to reducing health inequalities for children and young people. </a:t>
            </a:r>
            <a:r>
              <a:rPr lang="en-US" u="sng" dirty="0">
                <a:hlinkClick r:id="rId2"/>
              </a:rPr>
              <a:t>https://www.england.nhs.uk/about/equality/equality-hub/national-healthcare-inequalities-improvement-programme/core20plus5/core20plus5-cyp/</a:t>
            </a:r>
            <a:endParaRPr lang="en-US" dirty="0"/>
          </a:p>
          <a:p>
            <a:r>
              <a:rPr lang="en-US" dirty="0"/>
              <a:t>NHS. 2019. NHS Long Term Plan: Overview and summary. </a:t>
            </a:r>
            <a:r>
              <a:rPr lang="en-US" u="sng" dirty="0">
                <a:hlinkClick r:id="rId3"/>
              </a:rPr>
              <a:t>https://www.longtermplan.nhs.uk/online-version/overview-and-summary/</a:t>
            </a:r>
            <a:endParaRPr lang="en-US" dirty="0"/>
          </a:p>
          <a:p>
            <a:r>
              <a:rPr lang="en-US" dirty="0"/>
              <a:t>NHS. n.d. NHS Diabetes Prevention Program (NHS DPP). </a:t>
            </a:r>
            <a:r>
              <a:rPr lang="en-US" u="sng" dirty="0">
                <a:hlinkClick r:id="rId4"/>
              </a:rPr>
              <a:t>https://www.england.nhs.uk/diabetes/diabetes-prevention/</a:t>
            </a:r>
            <a:endParaRPr lang="en-US" dirty="0"/>
          </a:p>
          <a:p>
            <a:r>
              <a:rPr lang="en-US" dirty="0" err="1"/>
              <a:t>Poduval</a:t>
            </a:r>
            <a:r>
              <a:rPr lang="en-US" dirty="0"/>
              <a:t>, S., Arnold, L., Carta, E., Nimmons, D., Stratton, I., Shaw, M., Bradbury, K., and Stevenson, F., 2025. Do community-based digital health inclusion programs contribute to tackling health inequalities in disadvantaged population groups? : a qualitative study of experiences of a city-wide program in the North of England. BMC Public Health, 25(1), p.275. </a:t>
            </a:r>
            <a:r>
              <a:rPr lang="en-US" u="sng" dirty="0">
                <a:hlinkClick r:id="rId5"/>
              </a:rPr>
              <a:t>https://doi.org/10.1186/s12889-025-21418-y</a:t>
            </a:r>
            <a:endParaRPr lang="en-US" dirty="0"/>
          </a:p>
          <a:p>
            <a:r>
              <a:rPr lang="en-US" dirty="0"/>
              <a:t>Pronk, N.P., Woodard, C., Zimmerman, F.J., and Arena, R., 2025. An ecological framework for population health and well-being. Progress in Cardiovascular Diseases, 90, pp. 13-21. </a:t>
            </a:r>
            <a:r>
              <a:rPr lang="en-US" u="sng" dirty="0">
                <a:hlinkClick r:id="rId6"/>
              </a:rPr>
              <a:t>https://www.sciencedirect.com/science/article/abs/pii/S0033062025000428</a:t>
            </a:r>
            <a:endParaRPr lang="en-US" dirty="0"/>
          </a:p>
          <a:p>
            <a:r>
              <a:rPr lang="en-US" dirty="0"/>
              <a:t>Toh, C. H., and Haynes, R. 2022. The Health and Care Act 2022: challenges and priorities for embedding research in the NHS. Lancet (London, England), 400(10349), 343–345. </a:t>
            </a:r>
            <a:r>
              <a:rPr lang="en-US" u="sng" dirty="0">
                <a:hlinkClick r:id="rId7"/>
              </a:rPr>
              <a:t>https://doi.org/10.1016/S0140-6736(22)01195-3</a:t>
            </a:r>
            <a:endParaRPr lang="en-US" dirty="0"/>
          </a:p>
          <a:p>
            <a:r>
              <a:rPr lang="en-US" dirty="0"/>
              <a:t>Ugwu, C.N., Ugwu, O.P.C., Alum, E.U., Eze, V.H.U., </a:t>
            </a:r>
            <a:r>
              <a:rPr lang="en-US" dirty="0" err="1"/>
              <a:t>Basajja</a:t>
            </a:r>
            <a:r>
              <a:rPr lang="en-US" dirty="0"/>
              <a:t>, M., Ugwu, J.N., Ogenyi, F.C., </a:t>
            </a:r>
            <a:r>
              <a:rPr lang="en-US" dirty="0" err="1"/>
              <a:t>Ejemot-Nwadiaro</a:t>
            </a:r>
            <a:r>
              <a:rPr lang="en-US" dirty="0"/>
              <a:t>, R.I., Okon, M.B., Egba, S.I., and Uti, D.E., 2025. Sustainable development goals (SDGs) and resilient healthcare systems: Addressing medicine and public health challenges in conflict zones. Medicine, 104(7), p.e41535. </a:t>
            </a:r>
            <a:r>
              <a:rPr lang="en-US" u="sng" dirty="0">
                <a:hlinkClick r:id="rId8"/>
              </a:rPr>
              <a:t>https://journals.lww.com/md-journal/fulltext/2025/02140/sustainable_development_goals__sdgs__and_resilient</a:t>
            </a:r>
            <a:endParaRPr lang="en-US" dirty="0"/>
          </a:p>
          <a:p>
            <a:r>
              <a:rPr lang="en-US" dirty="0"/>
              <a:t>WHO. 2026. Targets of Sustainable Development Goal 3. </a:t>
            </a:r>
            <a:r>
              <a:rPr lang="en-US" u="sng" dirty="0">
                <a:hlinkClick r:id="rId9"/>
              </a:rPr>
              <a:t>https://www.who.int/europe/about-us/our-work/sustainable-development-goals/targets-of-sustainable-development-goal-3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88966493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Green Yellow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EE7B08"/>
      </a:hlink>
      <a:folHlink>
        <a:srgbClr val="977B2D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54</TotalTime>
  <Words>1469</Words>
  <Application>Microsoft Office PowerPoint</Application>
  <PresentationFormat>Widescreen</PresentationFormat>
  <Paragraphs>131</Paragraphs>
  <Slides>18</Slides>
  <Notes>16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3" baseType="lpstr">
      <vt:lpstr>Arial</vt:lpstr>
      <vt:lpstr>Calibri</vt:lpstr>
      <vt:lpstr>Century Gothic</vt:lpstr>
      <vt:lpstr>Wingdings 3</vt:lpstr>
      <vt:lpstr>Wisp</vt:lpstr>
      <vt:lpstr>Integrating Health, Wellbeing, and Sustainable Development in UK Health and Social Care</vt:lpstr>
      <vt:lpstr>Introduction</vt:lpstr>
      <vt:lpstr>Key Concepts</vt:lpstr>
      <vt:lpstr>Theoretical Frameworks</vt:lpstr>
      <vt:lpstr>SDG</vt:lpstr>
      <vt:lpstr>UK Policy Environment</vt:lpstr>
      <vt:lpstr>Integrated Delivery</vt:lpstr>
      <vt:lpstr>Case Study Focus</vt:lpstr>
      <vt:lpstr>Health Belief Model</vt:lpstr>
      <vt:lpstr>Program Strengths</vt:lpstr>
      <vt:lpstr>Program Challenges</vt:lpstr>
      <vt:lpstr>Health Inequalities</vt:lpstr>
      <vt:lpstr>Responses to Equity Policy</vt:lpstr>
      <vt:lpstr>Practice of Sustainability</vt:lpstr>
      <vt:lpstr>Future Recommendations</vt:lpstr>
      <vt:lpstr>Conclusion</vt:lpstr>
      <vt:lpstr>References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HomePC</dc:creator>
  <cp:lastModifiedBy>Fadumo Omar</cp:lastModifiedBy>
  <cp:revision>3</cp:revision>
  <dcterms:created xsi:type="dcterms:W3CDTF">2026-05-25T13:21:11Z</dcterms:created>
  <dcterms:modified xsi:type="dcterms:W3CDTF">2026-06-17T16:38:17Z</dcterms:modified>
</cp:coreProperties>
</file>