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4" r:id="rId1"/>
  </p:sldMasterIdLst>
  <p:notesMasterIdLst>
    <p:notesMasterId r:id="rId17"/>
  </p:notesMasterIdLst>
  <p:sldIdLst>
    <p:sldId id="256" r:id="rId2"/>
    <p:sldId id="270" r:id="rId3"/>
    <p:sldId id="269" r:id="rId4"/>
    <p:sldId id="257" r:id="rId5"/>
    <p:sldId id="258" r:id="rId6"/>
    <p:sldId id="259" r:id="rId7"/>
    <p:sldId id="260" r:id="rId8"/>
    <p:sldId id="261" r:id="rId9"/>
    <p:sldId id="262" r:id="rId10"/>
    <p:sldId id="263" r:id="rId11"/>
    <p:sldId id="264" r:id="rId12"/>
    <p:sldId id="265" r:id="rId13"/>
    <p:sldId id="267" r:id="rId14"/>
    <p:sldId id="271"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461"/>
    <p:restoredTop sz="94682"/>
  </p:normalViewPr>
  <p:slideViewPr>
    <p:cSldViewPr snapToGrid="0">
      <p:cViewPr varScale="1">
        <p:scale>
          <a:sx n="29" d="100"/>
          <a:sy n="29" d="100"/>
        </p:scale>
        <p:origin x="232" y="19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CE09B7-82EB-46B0-8EBF-BFE4A8D5F887}"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CE5CADA-4619-45BB-B147-2D551E02FE1A}">
      <dgm:prSet/>
      <dgm:spPr/>
      <dgm:t>
        <a:bodyPr/>
        <a:lstStyle/>
        <a:p>
          <a:pPr>
            <a:defRPr cap="all"/>
          </a:pPr>
          <a:r>
            <a:rPr lang="en-US" b="1"/>
            <a:t>Hofstede’s theory overview</a:t>
          </a:r>
          <a:endParaRPr lang="en-US"/>
        </a:p>
      </dgm:t>
    </dgm:pt>
    <dgm:pt modelId="{AD4C079C-5D80-491D-84B4-0EEF19659E1C}" type="parTrans" cxnId="{8553B5AC-640E-4986-B35B-2F660A6D88E8}">
      <dgm:prSet/>
      <dgm:spPr/>
      <dgm:t>
        <a:bodyPr/>
        <a:lstStyle/>
        <a:p>
          <a:endParaRPr lang="en-US"/>
        </a:p>
      </dgm:t>
    </dgm:pt>
    <dgm:pt modelId="{321279DB-2647-4D9B-871C-905D0B93D35E}" type="sibTrans" cxnId="{8553B5AC-640E-4986-B35B-2F660A6D88E8}">
      <dgm:prSet/>
      <dgm:spPr/>
      <dgm:t>
        <a:bodyPr/>
        <a:lstStyle/>
        <a:p>
          <a:endParaRPr lang="en-US"/>
        </a:p>
      </dgm:t>
    </dgm:pt>
    <dgm:pt modelId="{CB66E4A2-86AF-4CCA-AB50-804489B5624F}">
      <dgm:prSet/>
      <dgm:spPr/>
      <dgm:t>
        <a:bodyPr/>
        <a:lstStyle/>
        <a:p>
          <a:pPr>
            <a:defRPr cap="all"/>
          </a:pPr>
          <a:r>
            <a:rPr lang="en-US" b="1"/>
            <a:t>Application to Chinese culture</a:t>
          </a:r>
          <a:endParaRPr lang="en-US"/>
        </a:p>
      </dgm:t>
    </dgm:pt>
    <dgm:pt modelId="{6F643221-055B-455D-89A5-3017542C0028}" type="parTrans" cxnId="{B014324F-263A-4ED3-AACA-A94C73484C11}">
      <dgm:prSet/>
      <dgm:spPr/>
      <dgm:t>
        <a:bodyPr/>
        <a:lstStyle/>
        <a:p>
          <a:endParaRPr lang="en-US"/>
        </a:p>
      </dgm:t>
    </dgm:pt>
    <dgm:pt modelId="{3D5768C5-224B-41CE-B509-D6E5DBE0E564}" type="sibTrans" cxnId="{B014324F-263A-4ED3-AACA-A94C73484C11}">
      <dgm:prSet/>
      <dgm:spPr/>
      <dgm:t>
        <a:bodyPr/>
        <a:lstStyle/>
        <a:p>
          <a:endParaRPr lang="en-US"/>
        </a:p>
      </dgm:t>
    </dgm:pt>
    <dgm:pt modelId="{8AED14B8-C089-4B3F-826F-ECCF2C656405}">
      <dgm:prSet/>
      <dgm:spPr/>
      <dgm:t>
        <a:bodyPr/>
        <a:lstStyle/>
        <a:p>
          <a:pPr>
            <a:defRPr cap="all"/>
          </a:pPr>
          <a:r>
            <a:rPr lang="en-US" b="1"/>
            <a:t>Challenges and opportunities</a:t>
          </a:r>
          <a:endParaRPr lang="en-US"/>
        </a:p>
      </dgm:t>
    </dgm:pt>
    <dgm:pt modelId="{C43658BD-F5C2-4E8A-AE8D-202ABF910183}" type="parTrans" cxnId="{38C4E2E6-B5C2-4E16-9B40-B66FA17AC2B0}">
      <dgm:prSet/>
      <dgm:spPr/>
      <dgm:t>
        <a:bodyPr/>
        <a:lstStyle/>
        <a:p>
          <a:endParaRPr lang="en-US"/>
        </a:p>
      </dgm:t>
    </dgm:pt>
    <dgm:pt modelId="{887222CF-87C0-4442-BA82-EFFC25887EB1}" type="sibTrans" cxnId="{38C4E2E6-B5C2-4E16-9B40-B66FA17AC2B0}">
      <dgm:prSet/>
      <dgm:spPr/>
      <dgm:t>
        <a:bodyPr/>
        <a:lstStyle/>
        <a:p>
          <a:endParaRPr lang="en-US"/>
        </a:p>
      </dgm:t>
    </dgm:pt>
    <dgm:pt modelId="{CC4F0D74-7D0E-43E3-954C-6EC6C9E3AFAE}">
      <dgm:prSet/>
      <dgm:spPr/>
      <dgm:t>
        <a:bodyPr/>
        <a:lstStyle/>
        <a:p>
          <a:pPr>
            <a:defRPr cap="all"/>
          </a:pPr>
          <a:r>
            <a:rPr lang="en-US" b="1"/>
            <a:t>Practical recommendations</a:t>
          </a:r>
          <a:endParaRPr lang="en-US"/>
        </a:p>
      </dgm:t>
    </dgm:pt>
    <dgm:pt modelId="{C9B68517-98AF-4AB3-8277-BB83827C2827}" type="parTrans" cxnId="{F51276B7-EF2D-4C1C-8E0E-68E8BA499915}">
      <dgm:prSet/>
      <dgm:spPr/>
      <dgm:t>
        <a:bodyPr/>
        <a:lstStyle/>
        <a:p>
          <a:endParaRPr lang="en-US"/>
        </a:p>
      </dgm:t>
    </dgm:pt>
    <dgm:pt modelId="{311CC19C-81C2-405A-84E1-B4CE2B33688B}" type="sibTrans" cxnId="{F51276B7-EF2D-4C1C-8E0E-68E8BA499915}">
      <dgm:prSet/>
      <dgm:spPr/>
      <dgm:t>
        <a:bodyPr/>
        <a:lstStyle/>
        <a:p>
          <a:endParaRPr lang="en-US"/>
        </a:p>
      </dgm:t>
    </dgm:pt>
    <dgm:pt modelId="{20F2B818-98B8-481D-A35C-143DAB7EEFE0}">
      <dgm:prSet/>
      <dgm:spPr/>
      <dgm:t>
        <a:bodyPr/>
        <a:lstStyle/>
        <a:p>
          <a:pPr>
            <a:defRPr cap="all"/>
          </a:pPr>
          <a:r>
            <a:rPr lang="en-US" b="1"/>
            <a:t>Conclusion</a:t>
          </a:r>
          <a:endParaRPr lang="en-US"/>
        </a:p>
      </dgm:t>
    </dgm:pt>
    <dgm:pt modelId="{190DA30F-9D1E-44B1-B5F5-CCBE18AEE9A3}" type="parTrans" cxnId="{0BADBE1F-FF23-492D-AC13-F1E9BA445FC6}">
      <dgm:prSet/>
      <dgm:spPr/>
      <dgm:t>
        <a:bodyPr/>
        <a:lstStyle/>
        <a:p>
          <a:endParaRPr lang="en-US"/>
        </a:p>
      </dgm:t>
    </dgm:pt>
    <dgm:pt modelId="{0AEC3F54-6121-4CDB-B61C-950BE98BEF30}" type="sibTrans" cxnId="{0BADBE1F-FF23-492D-AC13-F1E9BA445FC6}">
      <dgm:prSet/>
      <dgm:spPr/>
      <dgm:t>
        <a:bodyPr/>
        <a:lstStyle/>
        <a:p>
          <a:endParaRPr lang="en-US"/>
        </a:p>
      </dgm:t>
    </dgm:pt>
    <dgm:pt modelId="{FF097D63-217D-4BF3-B619-E9679BE7EC46}" type="pres">
      <dgm:prSet presAssocID="{B9CE09B7-82EB-46B0-8EBF-BFE4A8D5F887}" presName="root" presStyleCnt="0">
        <dgm:presLayoutVars>
          <dgm:dir/>
          <dgm:resizeHandles val="exact"/>
        </dgm:presLayoutVars>
      </dgm:prSet>
      <dgm:spPr/>
    </dgm:pt>
    <dgm:pt modelId="{D4DB4A2D-B581-4C8F-A888-8168FE4E9066}" type="pres">
      <dgm:prSet presAssocID="{DCE5CADA-4619-45BB-B147-2D551E02FE1A}" presName="compNode" presStyleCnt="0"/>
      <dgm:spPr/>
    </dgm:pt>
    <dgm:pt modelId="{9F854364-7FE0-4C48-80FB-114BB2300FDF}" type="pres">
      <dgm:prSet presAssocID="{DCE5CADA-4619-45BB-B147-2D551E02FE1A}" presName="iconBgRect" presStyleLbl="bgShp" presStyleIdx="0" presStyleCnt="5"/>
      <dgm:spPr/>
    </dgm:pt>
    <dgm:pt modelId="{FFB4E505-FC77-4241-8554-FBDC46F09C47}" type="pres">
      <dgm:prSet presAssocID="{DCE5CADA-4619-45BB-B147-2D551E02FE1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A0D9E5DE-A96B-4474-9629-F5E03556AF4B}" type="pres">
      <dgm:prSet presAssocID="{DCE5CADA-4619-45BB-B147-2D551E02FE1A}" presName="spaceRect" presStyleCnt="0"/>
      <dgm:spPr/>
    </dgm:pt>
    <dgm:pt modelId="{16FD3150-DA13-4399-9BD6-01751919D7F0}" type="pres">
      <dgm:prSet presAssocID="{DCE5CADA-4619-45BB-B147-2D551E02FE1A}" presName="textRect" presStyleLbl="revTx" presStyleIdx="0" presStyleCnt="5">
        <dgm:presLayoutVars>
          <dgm:chMax val="1"/>
          <dgm:chPref val="1"/>
        </dgm:presLayoutVars>
      </dgm:prSet>
      <dgm:spPr/>
    </dgm:pt>
    <dgm:pt modelId="{9347EBB3-36A6-4735-9F59-B39F0D3B002D}" type="pres">
      <dgm:prSet presAssocID="{321279DB-2647-4D9B-871C-905D0B93D35E}" presName="sibTrans" presStyleCnt="0"/>
      <dgm:spPr/>
    </dgm:pt>
    <dgm:pt modelId="{77C89C8E-2CF8-474E-92D3-F6E7D9D63A25}" type="pres">
      <dgm:prSet presAssocID="{CB66E4A2-86AF-4CCA-AB50-804489B5624F}" presName="compNode" presStyleCnt="0"/>
      <dgm:spPr/>
    </dgm:pt>
    <dgm:pt modelId="{B33C7057-686A-4422-91CB-115BDAC47ECF}" type="pres">
      <dgm:prSet presAssocID="{CB66E4A2-86AF-4CCA-AB50-804489B5624F}" presName="iconBgRect" presStyleLbl="bgShp" presStyleIdx="1" presStyleCnt="5"/>
      <dgm:spPr/>
    </dgm:pt>
    <dgm:pt modelId="{F8685B62-F2E5-4639-8B06-79788797C187}" type="pres">
      <dgm:prSet presAssocID="{CB66E4A2-86AF-4CCA-AB50-804489B5624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29D2264C-ACAE-4583-B708-64351D0BC4DA}" type="pres">
      <dgm:prSet presAssocID="{CB66E4A2-86AF-4CCA-AB50-804489B5624F}" presName="spaceRect" presStyleCnt="0"/>
      <dgm:spPr/>
    </dgm:pt>
    <dgm:pt modelId="{9747B0F7-994C-4DE9-A789-202E1A7AA7BE}" type="pres">
      <dgm:prSet presAssocID="{CB66E4A2-86AF-4CCA-AB50-804489B5624F}" presName="textRect" presStyleLbl="revTx" presStyleIdx="1" presStyleCnt="5">
        <dgm:presLayoutVars>
          <dgm:chMax val="1"/>
          <dgm:chPref val="1"/>
        </dgm:presLayoutVars>
      </dgm:prSet>
      <dgm:spPr/>
    </dgm:pt>
    <dgm:pt modelId="{3210C4FA-E550-4C90-9A88-E478968F4705}" type="pres">
      <dgm:prSet presAssocID="{3D5768C5-224B-41CE-B509-D6E5DBE0E564}" presName="sibTrans" presStyleCnt="0"/>
      <dgm:spPr/>
    </dgm:pt>
    <dgm:pt modelId="{BE99B162-41B4-48FB-AD76-00783AFD3DD4}" type="pres">
      <dgm:prSet presAssocID="{8AED14B8-C089-4B3F-826F-ECCF2C656405}" presName="compNode" presStyleCnt="0"/>
      <dgm:spPr/>
    </dgm:pt>
    <dgm:pt modelId="{29B55898-3945-458C-9996-F2F3AF01A3C7}" type="pres">
      <dgm:prSet presAssocID="{8AED14B8-C089-4B3F-826F-ECCF2C656405}" presName="iconBgRect" presStyleLbl="bgShp" presStyleIdx="2" presStyleCnt="5"/>
      <dgm:spPr/>
    </dgm:pt>
    <dgm:pt modelId="{8498AB7A-B3EE-43D2-A066-BF18A00F3F06}" type="pres">
      <dgm:prSet presAssocID="{8AED14B8-C089-4B3F-826F-ECCF2C65640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2A45B8D9-6AE6-4232-97EC-E646B9C05760}" type="pres">
      <dgm:prSet presAssocID="{8AED14B8-C089-4B3F-826F-ECCF2C656405}" presName="spaceRect" presStyleCnt="0"/>
      <dgm:spPr/>
    </dgm:pt>
    <dgm:pt modelId="{DDABB494-8365-4C04-9B8B-6D5EAD0BC8C5}" type="pres">
      <dgm:prSet presAssocID="{8AED14B8-C089-4B3F-826F-ECCF2C656405}" presName="textRect" presStyleLbl="revTx" presStyleIdx="2" presStyleCnt="5">
        <dgm:presLayoutVars>
          <dgm:chMax val="1"/>
          <dgm:chPref val="1"/>
        </dgm:presLayoutVars>
      </dgm:prSet>
      <dgm:spPr/>
    </dgm:pt>
    <dgm:pt modelId="{DF6FBDD0-7F81-4B51-8545-B846193C3817}" type="pres">
      <dgm:prSet presAssocID="{887222CF-87C0-4442-BA82-EFFC25887EB1}" presName="sibTrans" presStyleCnt="0"/>
      <dgm:spPr/>
    </dgm:pt>
    <dgm:pt modelId="{5091724C-9D28-4614-9BFC-93F30DAABD83}" type="pres">
      <dgm:prSet presAssocID="{CC4F0D74-7D0E-43E3-954C-6EC6C9E3AFAE}" presName="compNode" presStyleCnt="0"/>
      <dgm:spPr/>
    </dgm:pt>
    <dgm:pt modelId="{5FA3305E-1F61-47EE-88EE-9E20EC1F8DC4}" type="pres">
      <dgm:prSet presAssocID="{CC4F0D74-7D0E-43E3-954C-6EC6C9E3AFAE}" presName="iconBgRect" presStyleLbl="bgShp" presStyleIdx="3" presStyleCnt="5"/>
      <dgm:spPr/>
    </dgm:pt>
    <dgm:pt modelId="{EC21D785-F43B-4EC7-A7FB-2177F49436E6}" type="pres">
      <dgm:prSet presAssocID="{CC4F0D74-7D0E-43E3-954C-6EC6C9E3AFA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566CF5CD-1883-4EAA-B0AC-8D8D377CE25E}" type="pres">
      <dgm:prSet presAssocID="{CC4F0D74-7D0E-43E3-954C-6EC6C9E3AFAE}" presName="spaceRect" presStyleCnt="0"/>
      <dgm:spPr/>
    </dgm:pt>
    <dgm:pt modelId="{0265C7F9-31B8-454F-889B-40B4C1114335}" type="pres">
      <dgm:prSet presAssocID="{CC4F0D74-7D0E-43E3-954C-6EC6C9E3AFAE}" presName="textRect" presStyleLbl="revTx" presStyleIdx="3" presStyleCnt="5">
        <dgm:presLayoutVars>
          <dgm:chMax val="1"/>
          <dgm:chPref val="1"/>
        </dgm:presLayoutVars>
      </dgm:prSet>
      <dgm:spPr/>
    </dgm:pt>
    <dgm:pt modelId="{E51261AE-5C4F-4974-BD22-CD307D35ECEC}" type="pres">
      <dgm:prSet presAssocID="{311CC19C-81C2-405A-84E1-B4CE2B33688B}" presName="sibTrans" presStyleCnt="0"/>
      <dgm:spPr/>
    </dgm:pt>
    <dgm:pt modelId="{B0D8AD47-FFCC-4AAB-8746-7605E3BD64F8}" type="pres">
      <dgm:prSet presAssocID="{20F2B818-98B8-481D-A35C-143DAB7EEFE0}" presName="compNode" presStyleCnt="0"/>
      <dgm:spPr/>
    </dgm:pt>
    <dgm:pt modelId="{0A4A6E98-2239-4A2A-9728-393274591A05}" type="pres">
      <dgm:prSet presAssocID="{20F2B818-98B8-481D-A35C-143DAB7EEFE0}" presName="iconBgRect" presStyleLbl="bgShp" presStyleIdx="4" presStyleCnt="5"/>
      <dgm:spPr/>
    </dgm:pt>
    <dgm:pt modelId="{5B1B3D9F-D080-41B9-B597-989AD7D6FF10}" type="pres">
      <dgm:prSet presAssocID="{20F2B818-98B8-481D-A35C-143DAB7EEFE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1F35C9CC-E9CB-4633-9A10-F05BF2ECF3A8}" type="pres">
      <dgm:prSet presAssocID="{20F2B818-98B8-481D-A35C-143DAB7EEFE0}" presName="spaceRect" presStyleCnt="0"/>
      <dgm:spPr/>
    </dgm:pt>
    <dgm:pt modelId="{0DBF9932-BD11-44F1-B454-77D8D6FB5F0D}" type="pres">
      <dgm:prSet presAssocID="{20F2B818-98B8-481D-A35C-143DAB7EEFE0}" presName="textRect" presStyleLbl="revTx" presStyleIdx="4" presStyleCnt="5">
        <dgm:presLayoutVars>
          <dgm:chMax val="1"/>
          <dgm:chPref val="1"/>
        </dgm:presLayoutVars>
      </dgm:prSet>
      <dgm:spPr/>
    </dgm:pt>
  </dgm:ptLst>
  <dgm:cxnLst>
    <dgm:cxn modelId="{0BADBE1F-FF23-492D-AC13-F1E9BA445FC6}" srcId="{B9CE09B7-82EB-46B0-8EBF-BFE4A8D5F887}" destId="{20F2B818-98B8-481D-A35C-143DAB7EEFE0}" srcOrd="4" destOrd="0" parTransId="{190DA30F-9D1E-44B1-B5F5-CCBE18AEE9A3}" sibTransId="{0AEC3F54-6121-4CDB-B61C-950BE98BEF30}"/>
    <dgm:cxn modelId="{1D7D3F2B-2EFD-4C6C-9454-D87FEAF06BC2}" type="presOf" srcId="{CC4F0D74-7D0E-43E3-954C-6EC6C9E3AFAE}" destId="{0265C7F9-31B8-454F-889B-40B4C1114335}" srcOrd="0" destOrd="0" presId="urn:microsoft.com/office/officeart/2018/5/layout/IconCircleLabelList"/>
    <dgm:cxn modelId="{3D010831-4CCD-49F9-A8CD-360596638A1A}" type="presOf" srcId="{20F2B818-98B8-481D-A35C-143DAB7EEFE0}" destId="{0DBF9932-BD11-44F1-B454-77D8D6FB5F0D}" srcOrd="0" destOrd="0" presId="urn:microsoft.com/office/officeart/2018/5/layout/IconCircleLabelList"/>
    <dgm:cxn modelId="{18A2273E-76CC-4404-B389-A4ED6D77E46E}" type="presOf" srcId="{B9CE09B7-82EB-46B0-8EBF-BFE4A8D5F887}" destId="{FF097D63-217D-4BF3-B619-E9679BE7EC46}" srcOrd="0" destOrd="0" presId="urn:microsoft.com/office/officeart/2018/5/layout/IconCircleLabelList"/>
    <dgm:cxn modelId="{A18CBE3E-BD39-4830-B98A-E70B99454988}" type="presOf" srcId="{8AED14B8-C089-4B3F-826F-ECCF2C656405}" destId="{DDABB494-8365-4C04-9B8B-6D5EAD0BC8C5}" srcOrd="0" destOrd="0" presId="urn:microsoft.com/office/officeart/2018/5/layout/IconCircleLabelList"/>
    <dgm:cxn modelId="{B014324F-263A-4ED3-AACA-A94C73484C11}" srcId="{B9CE09B7-82EB-46B0-8EBF-BFE4A8D5F887}" destId="{CB66E4A2-86AF-4CCA-AB50-804489B5624F}" srcOrd="1" destOrd="0" parTransId="{6F643221-055B-455D-89A5-3017542C0028}" sibTransId="{3D5768C5-224B-41CE-B509-D6E5DBE0E564}"/>
    <dgm:cxn modelId="{8553B5AC-640E-4986-B35B-2F660A6D88E8}" srcId="{B9CE09B7-82EB-46B0-8EBF-BFE4A8D5F887}" destId="{DCE5CADA-4619-45BB-B147-2D551E02FE1A}" srcOrd="0" destOrd="0" parTransId="{AD4C079C-5D80-491D-84B4-0EEF19659E1C}" sibTransId="{321279DB-2647-4D9B-871C-905D0B93D35E}"/>
    <dgm:cxn modelId="{F51276B7-EF2D-4C1C-8E0E-68E8BA499915}" srcId="{B9CE09B7-82EB-46B0-8EBF-BFE4A8D5F887}" destId="{CC4F0D74-7D0E-43E3-954C-6EC6C9E3AFAE}" srcOrd="3" destOrd="0" parTransId="{C9B68517-98AF-4AB3-8277-BB83827C2827}" sibTransId="{311CC19C-81C2-405A-84E1-B4CE2B33688B}"/>
    <dgm:cxn modelId="{4DD726E3-4A47-4C3B-BC3E-4918639125ED}" type="presOf" srcId="{CB66E4A2-86AF-4CCA-AB50-804489B5624F}" destId="{9747B0F7-994C-4DE9-A789-202E1A7AA7BE}" srcOrd="0" destOrd="0" presId="urn:microsoft.com/office/officeart/2018/5/layout/IconCircleLabelList"/>
    <dgm:cxn modelId="{38C4E2E6-B5C2-4E16-9B40-B66FA17AC2B0}" srcId="{B9CE09B7-82EB-46B0-8EBF-BFE4A8D5F887}" destId="{8AED14B8-C089-4B3F-826F-ECCF2C656405}" srcOrd="2" destOrd="0" parTransId="{C43658BD-F5C2-4E8A-AE8D-202ABF910183}" sibTransId="{887222CF-87C0-4442-BA82-EFFC25887EB1}"/>
    <dgm:cxn modelId="{31BBEAFE-4412-4FF6-BFCF-821D7C3C466C}" type="presOf" srcId="{DCE5CADA-4619-45BB-B147-2D551E02FE1A}" destId="{16FD3150-DA13-4399-9BD6-01751919D7F0}" srcOrd="0" destOrd="0" presId="urn:microsoft.com/office/officeart/2018/5/layout/IconCircleLabelList"/>
    <dgm:cxn modelId="{791A7DA7-9A77-40AC-BB46-AAF2F003C44A}" type="presParOf" srcId="{FF097D63-217D-4BF3-B619-E9679BE7EC46}" destId="{D4DB4A2D-B581-4C8F-A888-8168FE4E9066}" srcOrd="0" destOrd="0" presId="urn:microsoft.com/office/officeart/2018/5/layout/IconCircleLabelList"/>
    <dgm:cxn modelId="{8F655D79-B5D1-4FB7-B5CB-6A0945EE2330}" type="presParOf" srcId="{D4DB4A2D-B581-4C8F-A888-8168FE4E9066}" destId="{9F854364-7FE0-4C48-80FB-114BB2300FDF}" srcOrd="0" destOrd="0" presId="urn:microsoft.com/office/officeart/2018/5/layout/IconCircleLabelList"/>
    <dgm:cxn modelId="{37F5184A-D8E3-43A2-AE43-BE34EAA2BB45}" type="presParOf" srcId="{D4DB4A2D-B581-4C8F-A888-8168FE4E9066}" destId="{FFB4E505-FC77-4241-8554-FBDC46F09C47}" srcOrd="1" destOrd="0" presId="urn:microsoft.com/office/officeart/2018/5/layout/IconCircleLabelList"/>
    <dgm:cxn modelId="{92C98D6C-B490-46B5-8946-280FBCBE5528}" type="presParOf" srcId="{D4DB4A2D-B581-4C8F-A888-8168FE4E9066}" destId="{A0D9E5DE-A96B-4474-9629-F5E03556AF4B}" srcOrd="2" destOrd="0" presId="urn:microsoft.com/office/officeart/2018/5/layout/IconCircleLabelList"/>
    <dgm:cxn modelId="{D3186364-270C-4BCC-A887-628910D3BB53}" type="presParOf" srcId="{D4DB4A2D-B581-4C8F-A888-8168FE4E9066}" destId="{16FD3150-DA13-4399-9BD6-01751919D7F0}" srcOrd="3" destOrd="0" presId="urn:microsoft.com/office/officeart/2018/5/layout/IconCircleLabelList"/>
    <dgm:cxn modelId="{F08ED47F-9248-458C-B74B-DBDDDC400870}" type="presParOf" srcId="{FF097D63-217D-4BF3-B619-E9679BE7EC46}" destId="{9347EBB3-36A6-4735-9F59-B39F0D3B002D}" srcOrd="1" destOrd="0" presId="urn:microsoft.com/office/officeart/2018/5/layout/IconCircleLabelList"/>
    <dgm:cxn modelId="{405879AC-2DCC-4A09-9398-558684EACE21}" type="presParOf" srcId="{FF097D63-217D-4BF3-B619-E9679BE7EC46}" destId="{77C89C8E-2CF8-474E-92D3-F6E7D9D63A25}" srcOrd="2" destOrd="0" presId="urn:microsoft.com/office/officeart/2018/5/layout/IconCircleLabelList"/>
    <dgm:cxn modelId="{71EE57DB-7F81-43C6-8B22-51BCBB327ADD}" type="presParOf" srcId="{77C89C8E-2CF8-474E-92D3-F6E7D9D63A25}" destId="{B33C7057-686A-4422-91CB-115BDAC47ECF}" srcOrd="0" destOrd="0" presId="urn:microsoft.com/office/officeart/2018/5/layout/IconCircleLabelList"/>
    <dgm:cxn modelId="{0315E20F-828C-4C4C-A4B4-637ECFAABD84}" type="presParOf" srcId="{77C89C8E-2CF8-474E-92D3-F6E7D9D63A25}" destId="{F8685B62-F2E5-4639-8B06-79788797C187}" srcOrd="1" destOrd="0" presId="urn:microsoft.com/office/officeart/2018/5/layout/IconCircleLabelList"/>
    <dgm:cxn modelId="{F5A8605E-0A3B-43A8-82A8-F7BB39C4E850}" type="presParOf" srcId="{77C89C8E-2CF8-474E-92D3-F6E7D9D63A25}" destId="{29D2264C-ACAE-4583-B708-64351D0BC4DA}" srcOrd="2" destOrd="0" presId="urn:microsoft.com/office/officeart/2018/5/layout/IconCircleLabelList"/>
    <dgm:cxn modelId="{D52D22B8-2845-4EFE-B1E9-B0B796882B75}" type="presParOf" srcId="{77C89C8E-2CF8-474E-92D3-F6E7D9D63A25}" destId="{9747B0F7-994C-4DE9-A789-202E1A7AA7BE}" srcOrd="3" destOrd="0" presId="urn:microsoft.com/office/officeart/2018/5/layout/IconCircleLabelList"/>
    <dgm:cxn modelId="{1004A269-F66A-4690-B22C-ED9D4C4E454D}" type="presParOf" srcId="{FF097D63-217D-4BF3-B619-E9679BE7EC46}" destId="{3210C4FA-E550-4C90-9A88-E478968F4705}" srcOrd="3" destOrd="0" presId="urn:microsoft.com/office/officeart/2018/5/layout/IconCircleLabelList"/>
    <dgm:cxn modelId="{E8048A4C-ECB7-4081-BFA7-26457C913DBF}" type="presParOf" srcId="{FF097D63-217D-4BF3-B619-E9679BE7EC46}" destId="{BE99B162-41B4-48FB-AD76-00783AFD3DD4}" srcOrd="4" destOrd="0" presId="urn:microsoft.com/office/officeart/2018/5/layout/IconCircleLabelList"/>
    <dgm:cxn modelId="{46E89C69-8E06-4758-844E-B4CD8E2D68E3}" type="presParOf" srcId="{BE99B162-41B4-48FB-AD76-00783AFD3DD4}" destId="{29B55898-3945-458C-9996-F2F3AF01A3C7}" srcOrd="0" destOrd="0" presId="urn:microsoft.com/office/officeart/2018/5/layout/IconCircleLabelList"/>
    <dgm:cxn modelId="{EA343261-020B-45FF-874C-300F4B667378}" type="presParOf" srcId="{BE99B162-41B4-48FB-AD76-00783AFD3DD4}" destId="{8498AB7A-B3EE-43D2-A066-BF18A00F3F06}" srcOrd="1" destOrd="0" presId="urn:microsoft.com/office/officeart/2018/5/layout/IconCircleLabelList"/>
    <dgm:cxn modelId="{EF96FD29-E333-4DC1-8306-3FF86145A006}" type="presParOf" srcId="{BE99B162-41B4-48FB-AD76-00783AFD3DD4}" destId="{2A45B8D9-6AE6-4232-97EC-E646B9C05760}" srcOrd="2" destOrd="0" presId="urn:microsoft.com/office/officeart/2018/5/layout/IconCircleLabelList"/>
    <dgm:cxn modelId="{C0F5923A-A7EB-47A0-8458-6C3F5F202D63}" type="presParOf" srcId="{BE99B162-41B4-48FB-AD76-00783AFD3DD4}" destId="{DDABB494-8365-4C04-9B8B-6D5EAD0BC8C5}" srcOrd="3" destOrd="0" presId="urn:microsoft.com/office/officeart/2018/5/layout/IconCircleLabelList"/>
    <dgm:cxn modelId="{971283A1-895A-4032-B51E-329E32B4E1E4}" type="presParOf" srcId="{FF097D63-217D-4BF3-B619-E9679BE7EC46}" destId="{DF6FBDD0-7F81-4B51-8545-B846193C3817}" srcOrd="5" destOrd="0" presId="urn:microsoft.com/office/officeart/2018/5/layout/IconCircleLabelList"/>
    <dgm:cxn modelId="{6EEB4C9F-6ABA-40FE-B77A-8F2A54AEE917}" type="presParOf" srcId="{FF097D63-217D-4BF3-B619-E9679BE7EC46}" destId="{5091724C-9D28-4614-9BFC-93F30DAABD83}" srcOrd="6" destOrd="0" presId="urn:microsoft.com/office/officeart/2018/5/layout/IconCircleLabelList"/>
    <dgm:cxn modelId="{4159BC86-CB2E-4CDC-87C9-F86048AF38A9}" type="presParOf" srcId="{5091724C-9D28-4614-9BFC-93F30DAABD83}" destId="{5FA3305E-1F61-47EE-88EE-9E20EC1F8DC4}" srcOrd="0" destOrd="0" presId="urn:microsoft.com/office/officeart/2018/5/layout/IconCircleLabelList"/>
    <dgm:cxn modelId="{74EE9360-D675-4777-B347-1C7024BCD2B0}" type="presParOf" srcId="{5091724C-9D28-4614-9BFC-93F30DAABD83}" destId="{EC21D785-F43B-4EC7-A7FB-2177F49436E6}" srcOrd="1" destOrd="0" presId="urn:microsoft.com/office/officeart/2018/5/layout/IconCircleLabelList"/>
    <dgm:cxn modelId="{F68BFB67-814A-4C47-92D1-52164CB765B8}" type="presParOf" srcId="{5091724C-9D28-4614-9BFC-93F30DAABD83}" destId="{566CF5CD-1883-4EAA-B0AC-8D8D377CE25E}" srcOrd="2" destOrd="0" presId="urn:microsoft.com/office/officeart/2018/5/layout/IconCircleLabelList"/>
    <dgm:cxn modelId="{88C48DF3-2ECC-4AA1-8E55-91EB94CDC080}" type="presParOf" srcId="{5091724C-9D28-4614-9BFC-93F30DAABD83}" destId="{0265C7F9-31B8-454F-889B-40B4C1114335}" srcOrd="3" destOrd="0" presId="urn:microsoft.com/office/officeart/2018/5/layout/IconCircleLabelList"/>
    <dgm:cxn modelId="{5BD23179-3274-44CF-8409-4B49D8B9D06C}" type="presParOf" srcId="{FF097D63-217D-4BF3-B619-E9679BE7EC46}" destId="{E51261AE-5C4F-4974-BD22-CD307D35ECEC}" srcOrd="7" destOrd="0" presId="urn:microsoft.com/office/officeart/2018/5/layout/IconCircleLabelList"/>
    <dgm:cxn modelId="{151A6078-9DE5-4260-9E88-BAF4D0669755}" type="presParOf" srcId="{FF097D63-217D-4BF3-B619-E9679BE7EC46}" destId="{B0D8AD47-FFCC-4AAB-8746-7605E3BD64F8}" srcOrd="8" destOrd="0" presId="urn:microsoft.com/office/officeart/2018/5/layout/IconCircleLabelList"/>
    <dgm:cxn modelId="{56AD943C-7773-445E-AB8B-F13142BC4C11}" type="presParOf" srcId="{B0D8AD47-FFCC-4AAB-8746-7605E3BD64F8}" destId="{0A4A6E98-2239-4A2A-9728-393274591A05}" srcOrd="0" destOrd="0" presId="urn:microsoft.com/office/officeart/2018/5/layout/IconCircleLabelList"/>
    <dgm:cxn modelId="{58989220-72D7-4183-8E89-3B1C5B4EB067}" type="presParOf" srcId="{B0D8AD47-FFCC-4AAB-8746-7605E3BD64F8}" destId="{5B1B3D9F-D080-41B9-B597-989AD7D6FF10}" srcOrd="1" destOrd="0" presId="urn:microsoft.com/office/officeart/2018/5/layout/IconCircleLabelList"/>
    <dgm:cxn modelId="{DE134F03-AE76-4A93-B3A8-CC5C78B7F893}" type="presParOf" srcId="{B0D8AD47-FFCC-4AAB-8746-7605E3BD64F8}" destId="{1F35C9CC-E9CB-4633-9A10-F05BF2ECF3A8}" srcOrd="2" destOrd="0" presId="urn:microsoft.com/office/officeart/2018/5/layout/IconCircleLabelList"/>
    <dgm:cxn modelId="{6C127B95-E453-462C-8D43-2B918802FF9F}" type="presParOf" srcId="{B0D8AD47-FFCC-4AAB-8746-7605E3BD64F8}" destId="{0DBF9932-BD11-44F1-B454-77D8D6FB5F0D}"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ADEA26-D216-4CB6-B4DD-12EA1CE95481}"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B1B1C11C-0D01-4461-B945-B740B40B9277}">
      <dgm:prSet/>
      <dgm:spPr/>
      <dgm:t>
        <a:bodyPr/>
        <a:lstStyle/>
        <a:p>
          <a:r>
            <a:rPr lang="en-US"/>
            <a:t>Communication – speaking two languages , Using a polite tone</a:t>
          </a:r>
        </a:p>
      </dgm:t>
    </dgm:pt>
    <dgm:pt modelId="{93573843-0590-47E2-A4CB-72264774DE98}" type="parTrans" cxnId="{C71E3C20-7557-4B49-9E5B-1EA9BC6385DF}">
      <dgm:prSet/>
      <dgm:spPr/>
      <dgm:t>
        <a:bodyPr/>
        <a:lstStyle/>
        <a:p>
          <a:endParaRPr lang="en-US"/>
        </a:p>
      </dgm:t>
    </dgm:pt>
    <dgm:pt modelId="{0E76D46C-4542-472B-ABB5-16F1E1431629}" type="sibTrans" cxnId="{C71E3C20-7557-4B49-9E5B-1EA9BC6385DF}">
      <dgm:prSet/>
      <dgm:spPr/>
      <dgm:t>
        <a:bodyPr/>
        <a:lstStyle/>
        <a:p>
          <a:endParaRPr lang="en-US"/>
        </a:p>
      </dgm:t>
    </dgm:pt>
    <dgm:pt modelId="{4A79C3EB-A471-49D9-A576-3F96DC958617}">
      <dgm:prSet/>
      <dgm:spPr/>
      <dgm:t>
        <a:bodyPr/>
        <a:lstStyle/>
        <a:p>
          <a:r>
            <a:rPr lang="en-US"/>
            <a:t>Building long-term trust and partnerships</a:t>
          </a:r>
        </a:p>
      </dgm:t>
    </dgm:pt>
    <dgm:pt modelId="{4580DBF7-815E-4DAB-831E-F1F51AFB4E47}" type="parTrans" cxnId="{1B85EEFA-676F-484C-9AF4-76274B13D2C2}">
      <dgm:prSet/>
      <dgm:spPr/>
      <dgm:t>
        <a:bodyPr/>
        <a:lstStyle/>
        <a:p>
          <a:endParaRPr lang="en-US"/>
        </a:p>
      </dgm:t>
    </dgm:pt>
    <dgm:pt modelId="{50A450CF-FE7E-44B2-97E1-36142C1423E3}" type="sibTrans" cxnId="{1B85EEFA-676F-484C-9AF4-76274B13D2C2}">
      <dgm:prSet/>
      <dgm:spPr/>
      <dgm:t>
        <a:bodyPr/>
        <a:lstStyle/>
        <a:p>
          <a:endParaRPr lang="en-US"/>
        </a:p>
      </dgm:t>
    </dgm:pt>
    <dgm:pt modelId="{3CF65501-93B3-45D4-A7ED-AD130938A5F5}">
      <dgm:prSet/>
      <dgm:spPr/>
      <dgm:t>
        <a:bodyPr/>
        <a:lstStyle/>
        <a:p>
          <a:r>
            <a:rPr lang="en-US"/>
            <a:t>Cultural training – managers learn and hierarchy norms</a:t>
          </a:r>
        </a:p>
      </dgm:t>
    </dgm:pt>
    <dgm:pt modelId="{AC764645-3F72-4FB8-9E83-614F274957C4}" type="parTrans" cxnId="{0AF4B4A3-E9B5-4D73-A5B8-6B16B18B0884}">
      <dgm:prSet/>
      <dgm:spPr/>
      <dgm:t>
        <a:bodyPr/>
        <a:lstStyle/>
        <a:p>
          <a:endParaRPr lang="en-US"/>
        </a:p>
      </dgm:t>
    </dgm:pt>
    <dgm:pt modelId="{70B664DF-C9C5-462B-8407-8798366F15F2}" type="sibTrans" cxnId="{0AF4B4A3-E9B5-4D73-A5B8-6B16B18B0884}">
      <dgm:prSet/>
      <dgm:spPr/>
      <dgm:t>
        <a:bodyPr/>
        <a:lstStyle/>
        <a:p>
          <a:endParaRPr lang="en-US"/>
        </a:p>
      </dgm:t>
    </dgm:pt>
    <dgm:pt modelId="{D837A2B3-9986-4414-962E-A70086AF01E4}">
      <dgm:prSet/>
      <dgm:spPr/>
      <dgm:t>
        <a:bodyPr/>
        <a:lstStyle/>
        <a:p>
          <a:r>
            <a:rPr lang="en-US"/>
            <a:t>Respect for hierarchy – formal decision-making channels</a:t>
          </a:r>
        </a:p>
      </dgm:t>
    </dgm:pt>
    <dgm:pt modelId="{6AA7336C-EFD4-43D1-ABD5-9B3B62895030}" type="parTrans" cxnId="{1B426912-19B2-46B7-A680-3383FBB6F68B}">
      <dgm:prSet/>
      <dgm:spPr/>
      <dgm:t>
        <a:bodyPr/>
        <a:lstStyle/>
        <a:p>
          <a:endParaRPr lang="en-US"/>
        </a:p>
      </dgm:t>
    </dgm:pt>
    <dgm:pt modelId="{BCDF4498-D69D-4C69-9911-13497AB09890}" type="sibTrans" cxnId="{1B426912-19B2-46B7-A680-3383FBB6F68B}">
      <dgm:prSet/>
      <dgm:spPr/>
      <dgm:t>
        <a:bodyPr/>
        <a:lstStyle/>
        <a:p>
          <a:endParaRPr lang="en-US"/>
        </a:p>
      </dgm:t>
    </dgm:pt>
    <dgm:pt modelId="{690914BA-8F11-4E2E-91CA-C72DF0362BE0}">
      <dgm:prSet/>
      <dgm:spPr/>
      <dgm:t>
        <a:bodyPr/>
        <a:lstStyle/>
        <a:p>
          <a:r>
            <a:rPr lang="en-US"/>
            <a:t>Localized marketing – focus on family and harmony </a:t>
          </a:r>
        </a:p>
      </dgm:t>
    </dgm:pt>
    <dgm:pt modelId="{AD63AF60-4299-4013-AB84-05293405559C}" type="parTrans" cxnId="{A2D2D013-CBD4-4E52-8F30-9C3F81B4F1B7}">
      <dgm:prSet/>
      <dgm:spPr/>
      <dgm:t>
        <a:bodyPr/>
        <a:lstStyle/>
        <a:p>
          <a:endParaRPr lang="en-US"/>
        </a:p>
      </dgm:t>
    </dgm:pt>
    <dgm:pt modelId="{330C8F72-6155-44B0-96F0-CE4895441D3D}" type="sibTrans" cxnId="{A2D2D013-CBD4-4E52-8F30-9C3F81B4F1B7}">
      <dgm:prSet/>
      <dgm:spPr/>
      <dgm:t>
        <a:bodyPr/>
        <a:lstStyle/>
        <a:p>
          <a:endParaRPr lang="en-US"/>
        </a:p>
      </dgm:t>
    </dgm:pt>
    <dgm:pt modelId="{C9121557-0A29-4D7E-B688-2FB31CF2FC9B}">
      <dgm:prSet/>
      <dgm:spPr/>
      <dgm:t>
        <a:bodyPr/>
        <a:lstStyle/>
        <a:p>
          <a:r>
            <a:rPr lang="en-US"/>
            <a:t>CSR focus – supports community and environment</a:t>
          </a:r>
        </a:p>
      </dgm:t>
    </dgm:pt>
    <dgm:pt modelId="{CA4EFE34-C088-4AA7-8441-51E8B8D6BF55}" type="parTrans" cxnId="{C2BB93D6-E1DE-4224-8D62-37724E87B772}">
      <dgm:prSet/>
      <dgm:spPr/>
      <dgm:t>
        <a:bodyPr/>
        <a:lstStyle/>
        <a:p>
          <a:endParaRPr lang="en-US"/>
        </a:p>
      </dgm:t>
    </dgm:pt>
    <dgm:pt modelId="{4AE9A5E1-A06D-46BF-A275-69A06299A1AF}" type="sibTrans" cxnId="{C2BB93D6-E1DE-4224-8D62-37724E87B772}">
      <dgm:prSet/>
      <dgm:spPr/>
      <dgm:t>
        <a:bodyPr/>
        <a:lstStyle/>
        <a:p>
          <a:endParaRPr lang="en-US"/>
        </a:p>
      </dgm:t>
    </dgm:pt>
    <dgm:pt modelId="{CE8A22DF-59E2-7F4C-BC9F-486C666B52EF}" type="pres">
      <dgm:prSet presAssocID="{48ADEA26-D216-4CB6-B4DD-12EA1CE95481}" presName="diagram" presStyleCnt="0">
        <dgm:presLayoutVars>
          <dgm:dir/>
          <dgm:resizeHandles val="exact"/>
        </dgm:presLayoutVars>
      </dgm:prSet>
      <dgm:spPr/>
    </dgm:pt>
    <dgm:pt modelId="{4BDB4BAD-F583-EF4A-9FE2-3F356204C73B}" type="pres">
      <dgm:prSet presAssocID="{B1B1C11C-0D01-4461-B945-B740B40B9277}" presName="node" presStyleLbl="node1" presStyleIdx="0" presStyleCnt="6">
        <dgm:presLayoutVars>
          <dgm:bulletEnabled val="1"/>
        </dgm:presLayoutVars>
      </dgm:prSet>
      <dgm:spPr/>
    </dgm:pt>
    <dgm:pt modelId="{BD6BD1D1-477A-ED44-AF5D-44ED9FE18656}" type="pres">
      <dgm:prSet presAssocID="{0E76D46C-4542-472B-ABB5-16F1E1431629}" presName="sibTrans" presStyleCnt="0"/>
      <dgm:spPr/>
    </dgm:pt>
    <dgm:pt modelId="{D231FF76-8EDF-E245-A9DC-67DE8C568E5E}" type="pres">
      <dgm:prSet presAssocID="{4A79C3EB-A471-49D9-A576-3F96DC958617}" presName="node" presStyleLbl="node1" presStyleIdx="1" presStyleCnt="6">
        <dgm:presLayoutVars>
          <dgm:bulletEnabled val="1"/>
        </dgm:presLayoutVars>
      </dgm:prSet>
      <dgm:spPr/>
    </dgm:pt>
    <dgm:pt modelId="{714F1748-04EB-ED44-8D12-71505E767B7D}" type="pres">
      <dgm:prSet presAssocID="{50A450CF-FE7E-44B2-97E1-36142C1423E3}" presName="sibTrans" presStyleCnt="0"/>
      <dgm:spPr/>
    </dgm:pt>
    <dgm:pt modelId="{C6A371A4-B089-D249-AA1B-20C545A9E22D}" type="pres">
      <dgm:prSet presAssocID="{3CF65501-93B3-45D4-A7ED-AD130938A5F5}" presName="node" presStyleLbl="node1" presStyleIdx="2" presStyleCnt="6">
        <dgm:presLayoutVars>
          <dgm:bulletEnabled val="1"/>
        </dgm:presLayoutVars>
      </dgm:prSet>
      <dgm:spPr/>
    </dgm:pt>
    <dgm:pt modelId="{AF387A45-1CC4-4C40-8EB0-9296417FA6D7}" type="pres">
      <dgm:prSet presAssocID="{70B664DF-C9C5-462B-8407-8798366F15F2}" presName="sibTrans" presStyleCnt="0"/>
      <dgm:spPr/>
    </dgm:pt>
    <dgm:pt modelId="{28B252DB-2677-9F44-97E2-AA88EB307882}" type="pres">
      <dgm:prSet presAssocID="{D837A2B3-9986-4414-962E-A70086AF01E4}" presName="node" presStyleLbl="node1" presStyleIdx="3" presStyleCnt="6">
        <dgm:presLayoutVars>
          <dgm:bulletEnabled val="1"/>
        </dgm:presLayoutVars>
      </dgm:prSet>
      <dgm:spPr/>
    </dgm:pt>
    <dgm:pt modelId="{FF7816A3-1565-0640-91F0-55FE916E4400}" type="pres">
      <dgm:prSet presAssocID="{BCDF4498-D69D-4C69-9911-13497AB09890}" presName="sibTrans" presStyleCnt="0"/>
      <dgm:spPr/>
    </dgm:pt>
    <dgm:pt modelId="{17143E69-A464-444F-BAAD-A08F88081305}" type="pres">
      <dgm:prSet presAssocID="{690914BA-8F11-4E2E-91CA-C72DF0362BE0}" presName="node" presStyleLbl="node1" presStyleIdx="4" presStyleCnt="6">
        <dgm:presLayoutVars>
          <dgm:bulletEnabled val="1"/>
        </dgm:presLayoutVars>
      </dgm:prSet>
      <dgm:spPr/>
    </dgm:pt>
    <dgm:pt modelId="{CFF76C00-D321-C34A-87D9-D1387EDD832E}" type="pres">
      <dgm:prSet presAssocID="{330C8F72-6155-44B0-96F0-CE4895441D3D}" presName="sibTrans" presStyleCnt="0"/>
      <dgm:spPr/>
    </dgm:pt>
    <dgm:pt modelId="{ABAB387D-C844-F340-BF01-3C1E00C3459D}" type="pres">
      <dgm:prSet presAssocID="{C9121557-0A29-4D7E-B688-2FB31CF2FC9B}" presName="node" presStyleLbl="node1" presStyleIdx="5" presStyleCnt="6">
        <dgm:presLayoutVars>
          <dgm:bulletEnabled val="1"/>
        </dgm:presLayoutVars>
      </dgm:prSet>
      <dgm:spPr/>
    </dgm:pt>
  </dgm:ptLst>
  <dgm:cxnLst>
    <dgm:cxn modelId="{2BBA9D01-0132-D94E-9933-B2DA0BE0221D}" type="presOf" srcId="{48ADEA26-D216-4CB6-B4DD-12EA1CE95481}" destId="{CE8A22DF-59E2-7F4C-BC9F-486C666B52EF}" srcOrd="0" destOrd="0" presId="urn:microsoft.com/office/officeart/2005/8/layout/default"/>
    <dgm:cxn modelId="{1B426912-19B2-46B7-A680-3383FBB6F68B}" srcId="{48ADEA26-D216-4CB6-B4DD-12EA1CE95481}" destId="{D837A2B3-9986-4414-962E-A70086AF01E4}" srcOrd="3" destOrd="0" parTransId="{6AA7336C-EFD4-43D1-ABD5-9B3B62895030}" sibTransId="{BCDF4498-D69D-4C69-9911-13497AB09890}"/>
    <dgm:cxn modelId="{A2D2D013-CBD4-4E52-8F30-9C3F81B4F1B7}" srcId="{48ADEA26-D216-4CB6-B4DD-12EA1CE95481}" destId="{690914BA-8F11-4E2E-91CA-C72DF0362BE0}" srcOrd="4" destOrd="0" parTransId="{AD63AF60-4299-4013-AB84-05293405559C}" sibTransId="{330C8F72-6155-44B0-96F0-CE4895441D3D}"/>
    <dgm:cxn modelId="{C71E3C20-7557-4B49-9E5B-1EA9BC6385DF}" srcId="{48ADEA26-D216-4CB6-B4DD-12EA1CE95481}" destId="{B1B1C11C-0D01-4461-B945-B740B40B9277}" srcOrd="0" destOrd="0" parTransId="{93573843-0590-47E2-A4CB-72264774DE98}" sibTransId="{0E76D46C-4542-472B-ABB5-16F1E1431629}"/>
    <dgm:cxn modelId="{01F04731-A987-BB46-9268-44B1A8AE38DC}" type="presOf" srcId="{D837A2B3-9986-4414-962E-A70086AF01E4}" destId="{28B252DB-2677-9F44-97E2-AA88EB307882}" srcOrd="0" destOrd="0" presId="urn:microsoft.com/office/officeart/2005/8/layout/default"/>
    <dgm:cxn modelId="{5AAE426C-3B71-1647-876C-633C3810EEB4}" type="presOf" srcId="{B1B1C11C-0D01-4461-B945-B740B40B9277}" destId="{4BDB4BAD-F583-EF4A-9FE2-3F356204C73B}" srcOrd="0" destOrd="0" presId="urn:microsoft.com/office/officeart/2005/8/layout/default"/>
    <dgm:cxn modelId="{3298858B-EF0E-3540-97AA-34970F8F5B6B}" type="presOf" srcId="{C9121557-0A29-4D7E-B688-2FB31CF2FC9B}" destId="{ABAB387D-C844-F340-BF01-3C1E00C3459D}" srcOrd="0" destOrd="0" presId="urn:microsoft.com/office/officeart/2005/8/layout/default"/>
    <dgm:cxn modelId="{873D279E-87EE-934D-9ED5-F0D2023450FA}" type="presOf" srcId="{3CF65501-93B3-45D4-A7ED-AD130938A5F5}" destId="{C6A371A4-B089-D249-AA1B-20C545A9E22D}" srcOrd="0" destOrd="0" presId="urn:microsoft.com/office/officeart/2005/8/layout/default"/>
    <dgm:cxn modelId="{0AF4B4A3-E9B5-4D73-A5B8-6B16B18B0884}" srcId="{48ADEA26-D216-4CB6-B4DD-12EA1CE95481}" destId="{3CF65501-93B3-45D4-A7ED-AD130938A5F5}" srcOrd="2" destOrd="0" parTransId="{AC764645-3F72-4FB8-9E83-614F274957C4}" sibTransId="{70B664DF-C9C5-462B-8407-8798366F15F2}"/>
    <dgm:cxn modelId="{C3957DD5-E2BF-CB49-B047-75535308B246}" type="presOf" srcId="{690914BA-8F11-4E2E-91CA-C72DF0362BE0}" destId="{17143E69-A464-444F-BAAD-A08F88081305}" srcOrd="0" destOrd="0" presId="urn:microsoft.com/office/officeart/2005/8/layout/default"/>
    <dgm:cxn modelId="{C2BB93D6-E1DE-4224-8D62-37724E87B772}" srcId="{48ADEA26-D216-4CB6-B4DD-12EA1CE95481}" destId="{C9121557-0A29-4D7E-B688-2FB31CF2FC9B}" srcOrd="5" destOrd="0" parTransId="{CA4EFE34-C088-4AA7-8441-51E8B8D6BF55}" sibTransId="{4AE9A5E1-A06D-46BF-A275-69A06299A1AF}"/>
    <dgm:cxn modelId="{D12BF8D6-F9FD-9145-BE7A-11D88D85CEE6}" type="presOf" srcId="{4A79C3EB-A471-49D9-A576-3F96DC958617}" destId="{D231FF76-8EDF-E245-A9DC-67DE8C568E5E}" srcOrd="0" destOrd="0" presId="urn:microsoft.com/office/officeart/2005/8/layout/default"/>
    <dgm:cxn modelId="{1B85EEFA-676F-484C-9AF4-76274B13D2C2}" srcId="{48ADEA26-D216-4CB6-B4DD-12EA1CE95481}" destId="{4A79C3EB-A471-49D9-A576-3F96DC958617}" srcOrd="1" destOrd="0" parTransId="{4580DBF7-815E-4DAB-831E-F1F51AFB4E47}" sibTransId="{50A450CF-FE7E-44B2-97E1-36142C1423E3}"/>
    <dgm:cxn modelId="{DF4D3F5C-5384-7F4B-B8E0-55CAB576BD53}" type="presParOf" srcId="{CE8A22DF-59E2-7F4C-BC9F-486C666B52EF}" destId="{4BDB4BAD-F583-EF4A-9FE2-3F356204C73B}" srcOrd="0" destOrd="0" presId="urn:microsoft.com/office/officeart/2005/8/layout/default"/>
    <dgm:cxn modelId="{9FFE0691-86A7-2B4E-9FD0-576D10D78331}" type="presParOf" srcId="{CE8A22DF-59E2-7F4C-BC9F-486C666B52EF}" destId="{BD6BD1D1-477A-ED44-AF5D-44ED9FE18656}" srcOrd="1" destOrd="0" presId="urn:microsoft.com/office/officeart/2005/8/layout/default"/>
    <dgm:cxn modelId="{73B2AA12-DA22-5646-A7B3-3E80C1E44E07}" type="presParOf" srcId="{CE8A22DF-59E2-7F4C-BC9F-486C666B52EF}" destId="{D231FF76-8EDF-E245-A9DC-67DE8C568E5E}" srcOrd="2" destOrd="0" presId="urn:microsoft.com/office/officeart/2005/8/layout/default"/>
    <dgm:cxn modelId="{E39EA88D-CFB2-F04A-90DD-1F50EAC3F1FA}" type="presParOf" srcId="{CE8A22DF-59E2-7F4C-BC9F-486C666B52EF}" destId="{714F1748-04EB-ED44-8D12-71505E767B7D}" srcOrd="3" destOrd="0" presId="urn:microsoft.com/office/officeart/2005/8/layout/default"/>
    <dgm:cxn modelId="{33410C7E-02E9-E346-A95F-0FA5947170A6}" type="presParOf" srcId="{CE8A22DF-59E2-7F4C-BC9F-486C666B52EF}" destId="{C6A371A4-B089-D249-AA1B-20C545A9E22D}" srcOrd="4" destOrd="0" presId="urn:microsoft.com/office/officeart/2005/8/layout/default"/>
    <dgm:cxn modelId="{BC979FA8-DF8D-BA42-BDB8-2DF543FA2CF7}" type="presParOf" srcId="{CE8A22DF-59E2-7F4C-BC9F-486C666B52EF}" destId="{AF387A45-1CC4-4C40-8EB0-9296417FA6D7}" srcOrd="5" destOrd="0" presId="urn:microsoft.com/office/officeart/2005/8/layout/default"/>
    <dgm:cxn modelId="{50F44652-8733-0C4F-9ABF-B22932EEF582}" type="presParOf" srcId="{CE8A22DF-59E2-7F4C-BC9F-486C666B52EF}" destId="{28B252DB-2677-9F44-97E2-AA88EB307882}" srcOrd="6" destOrd="0" presId="urn:microsoft.com/office/officeart/2005/8/layout/default"/>
    <dgm:cxn modelId="{EA8B3D1D-5177-1440-B205-E3440CA94DE0}" type="presParOf" srcId="{CE8A22DF-59E2-7F4C-BC9F-486C666B52EF}" destId="{FF7816A3-1565-0640-91F0-55FE916E4400}" srcOrd="7" destOrd="0" presId="urn:microsoft.com/office/officeart/2005/8/layout/default"/>
    <dgm:cxn modelId="{8F3CEFBF-00F2-D741-BD3A-96E73BD70C44}" type="presParOf" srcId="{CE8A22DF-59E2-7F4C-BC9F-486C666B52EF}" destId="{17143E69-A464-444F-BAAD-A08F88081305}" srcOrd="8" destOrd="0" presId="urn:microsoft.com/office/officeart/2005/8/layout/default"/>
    <dgm:cxn modelId="{FC60D113-5946-8A4C-A78B-C5CFAF3998F7}" type="presParOf" srcId="{CE8A22DF-59E2-7F4C-BC9F-486C666B52EF}" destId="{CFF76C00-D321-C34A-87D9-D1387EDD832E}" srcOrd="9" destOrd="0" presId="urn:microsoft.com/office/officeart/2005/8/layout/default"/>
    <dgm:cxn modelId="{D2FD1AA8-070E-644D-9975-801F17A02373}" type="presParOf" srcId="{CE8A22DF-59E2-7F4C-BC9F-486C666B52EF}" destId="{ABAB387D-C844-F340-BF01-3C1E00C3459D}"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B95769-8276-4D9C-8433-00A4D449F4EF}"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2130B57A-2AE1-4638-AE20-6ACCAD60B1F5}">
      <dgm:prSet/>
      <dgm:spPr/>
      <dgm:t>
        <a:bodyPr/>
        <a:lstStyle/>
        <a:p>
          <a:r>
            <a:rPr lang="en-US" b="0" i="0"/>
            <a:t>Indirect communication may lead to misunderstandings</a:t>
          </a:r>
          <a:endParaRPr lang="en-US"/>
        </a:p>
      </dgm:t>
    </dgm:pt>
    <dgm:pt modelId="{E9E25ED5-9BC7-4CC6-8E27-489B21427452}" type="parTrans" cxnId="{FC173AA0-C655-4223-AD70-F4922901A103}">
      <dgm:prSet/>
      <dgm:spPr/>
      <dgm:t>
        <a:bodyPr/>
        <a:lstStyle/>
        <a:p>
          <a:endParaRPr lang="en-US"/>
        </a:p>
      </dgm:t>
    </dgm:pt>
    <dgm:pt modelId="{07B7128E-C54F-4FB0-9151-B21231EE45D1}" type="sibTrans" cxnId="{FC173AA0-C655-4223-AD70-F4922901A103}">
      <dgm:prSet/>
      <dgm:spPr/>
      <dgm:t>
        <a:bodyPr/>
        <a:lstStyle/>
        <a:p>
          <a:endParaRPr lang="en-US"/>
        </a:p>
      </dgm:t>
    </dgm:pt>
    <dgm:pt modelId="{35B10D48-8D44-49D6-9E14-3B828B0A376C}">
      <dgm:prSet/>
      <dgm:spPr/>
      <dgm:t>
        <a:bodyPr/>
        <a:lstStyle/>
        <a:p>
          <a:r>
            <a:rPr lang="en-US" b="0" i="0"/>
            <a:t>Difficulty interpreting “yes” or silence</a:t>
          </a:r>
          <a:endParaRPr lang="en-US"/>
        </a:p>
      </dgm:t>
    </dgm:pt>
    <dgm:pt modelId="{AF4D2A5B-D49B-4F51-9EA6-DADF9296E940}" type="parTrans" cxnId="{C53E71EE-E955-4AB6-80BB-2EFCBF2B5D95}">
      <dgm:prSet/>
      <dgm:spPr/>
      <dgm:t>
        <a:bodyPr/>
        <a:lstStyle/>
        <a:p>
          <a:endParaRPr lang="en-US"/>
        </a:p>
      </dgm:t>
    </dgm:pt>
    <dgm:pt modelId="{B2390B3E-9E56-4739-B42F-AA8FB2A963E9}" type="sibTrans" cxnId="{C53E71EE-E955-4AB6-80BB-2EFCBF2B5D95}">
      <dgm:prSet/>
      <dgm:spPr/>
      <dgm:t>
        <a:bodyPr/>
        <a:lstStyle/>
        <a:p>
          <a:endParaRPr lang="en-US"/>
        </a:p>
      </dgm:t>
    </dgm:pt>
    <dgm:pt modelId="{A762E237-F6EA-4AA4-9900-0795E64F1A03}">
      <dgm:prSet/>
      <dgm:spPr/>
      <dgm:t>
        <a:bodyPr/>
        <a:lstStyle/>
        <a:p>
          <a:r>
            <a:rPr lang="en-US" b="0" i="0"/>
            <a:t>Building trust takes time and effort</a:t>
          </a:r>
          <a:endParaRPr lang="en-US"/>
        </a:p>
      </dgm:t>
    </dgm:pt>
    <dgm:pt modelId="{EAFEC357-741E-4EA5-96F1-D420673CD744}" type="parTrans" cxnId="{CA412D9E-41CE-4B22-A67A-53D24DA18FC0}">
      <dgm:prSet/>
      <dgm:spPr/>
      <dgm:t>
        <a:bodyPr/>
        <a:lstStyle/>
        <a:p>
          <a:endParaRPr lang="en-US"/>
        </a:p>
      </dgm:t>
    </dgm:pt>
    <dgm:pt modelId="{5FA2115C-753E-47FE-BF93-5B204B107C88}" type="sibTrans" cxnId="{CA412D9E-41CE-4B22-A67A-53D24DA18FC0}">
      <dgm:prSet/>
      <dgm:spPr/>
      <dgm:t>
        <a:bodyPr/>
        <a:lstStyle/>
        <a:p>
          <a:endParaRPr lang="en-US"/>
        </a:p>
      </dgm:t>
    </dgm:pt>
    <dgm:pt modelId="{247407FD-C9AA-4FF8-B0F6-0D9819129B7F}">
      <dgm:prSet/>
      <dgm:spPr/>
      <dgm:t>
        <a:bodyPr/>
        <a:lstStyle/>
        <a:p>
          <a:r>
            <a:rPr lang="en-US" b="0" i="0"/>
            <a:t>Maintaining </a:t>
          </a:r>
          <a:r>
            <a:rPr lang="en-US" b="0" i="1"/>
            <a:t>guanxi</a:t>
          </a:r>
          <a:r>
            <a:rPr lang="en-US" b="0" i="0"/>
            <a:t> requires ongoing commitment</a:t>
          </a:r>
          <a:endParaRPr lang="en-US"/>
        </a:p>
      </dgm:t>
    </dgm:pt>
    <dgm:pt modelId="{0519BC0D-EDF1-4CF1-AC53-41D4558BCDC9}" type="parTrans" cxnId="{50F26513-783D-4CD8-AFC5-91D2858EBFDF}">
      <dgm:prSet/>
      <dgm:spPr/>
      <dgm:t>
        <a:bodyPr/>
        <a:lstStyle/>
        <a:p>
          <a:endParaRPr lang="en-US"/>
        </a:p>
      </dgm:t>
    </dgm:pt>
    <dgm:pt modelId="{12E64734-B4BD-468B-B685-6A3DDC91B37D}" type="sibTrans" cxnId="{50F26513-783D-4CD8-AFC5-91D2858EBFDF}">
      <dgm:prSet/>
      <dgm:spPr/>
      <dgm:t>
        <a:bodyPr/>
        <a:lstStyle/>
        <a:p>
          <a:endParaRPr lang="en-US"/>
        </a:p>
      </dgm:t>
    </dgm:pt>
    <dgm:pt modelId="{9D497A78-9489-4EE3-90FC-17F6F73FA235}">
      <dgm:prSet/>
      <dgm:spPr/>
      <dgm:t>
        <a:bodyPr/>
        <a:lstStyle/>
        <a:p>
          <a:r>
            <a:rPr lang="en-US" b="0" i="0"/>
            <a:t>Risk of causing loss of </a:t>
          </a:r>
          <a:r>
            <a:rPr lang="en-US" b="0" i="1"/>
            <a:t>face</a:t>
          </a:r>
          <a:r>
            <a:rPr lang="en-US" b="0" i="0"/>
            <a:t> unintentionally</a:t>
          </a:r>
          <a:endParaRPr lang="en-US"/>
        </a:p>
      </dgm:t>
    </dgm:pt>
    <dgm:pt modelId="{288B3342-C9FB-4433-BE30-549F44744D63}" type="parTrans" cxnId="{C298F5BD-B35D-4270-BFC3-B00E75D7875F}">
      <dgm:prSet/>
      <dgm:spPr/>
      <dgm:t>
        <a:bodyPr/>
        <a:lstStyle/>
        <a:p>
          <a:endParaRPr lang="en-US"/>
        </a:p>
      </dgm:t>
    </dgm:pt>
    <dgm:pt modelId="{5C1FCAA7-C682-44CF-B2AF-3BFED583BEE1}" type="sibTrans" cxnId="{C298F5BD-B35D-4270-BFC3-B00E75D7875F}">
      <dgm:prSet/>
      <dgm:spPr/>
      <dgm:t>
        <a:bodyPr/>
        <a:lstStyle/>
        <a:p>
          <a:endParaRPr lang="en-US"/>
        </a:p>
      </dgm:t>
    </dgm:pt>
    <dgm:pt modelId="{4D126C8F-6C49-4774-8097-4CE3F834366E}">
      <dgm:prSet/>
      <dgm:spPr/>
      <dgm:t>
        <a:bodyPr/>
        <a:lstStyle/>
        <a:p>
          <a:r>
            <a:rPr lang="en-US" b="0" i="0"/>
            <a:t>Navigating bureaucracy and opaque decision-making</a:t>
          </a:r>
          <a:endParaRPr lang="en-US"/>
        </a:p>
      </dgm:t>
    </dgm:pt>
    <dgm:pt modelId="{3FEC9987-C455-47C9-A920-AF265DCAAFD7}" type="parTrans" cxnId="{EEFBE83A-A591-48D9-BAF8-AF53D5A9381C}">
      <dgm:prSet/>
      <dgm:spPr/>
      <dgm:t>
        <a:bodyPr/>
        <a:lstStyle/>
        <a:p>
          <a:endParaRPr lang="en-US"/>
        </a:p>
      </dgm:t>
    </dgm:pt>
    <dgm:pt modelId="{90A03234-EAF8-4C0F-91EB-12EE0E7C99B5}" type="sibTrans" cxnId="{EEFBE83A-A591-48D9-BAF8-AF53D5A9381C}">
      <dgm:prSet/>
      <dgm:spPr/>
      <dgm:t>
        <a:bodyPr/>
        <a:lstStyle/>
        <a:p>
          <a:endParaRPr lang="en-US"/>
        </a:p>
      </dgm:t>
    </dgm:pt>
    <dgm:pt modelId="{54FF04AA-5DAC-7B49-846B-2A280E8539CF}" type="pres">
      <dgm:prSet presAssocID="{F9B95769-8276-4D9C-8433-00A4D449F4EF}" presName="Name0" presStyleCnt="0">
        <dgm:presLayoutVars>
          <dgm:dir/>
          <dgm:resizeHandles val="exact"/>
        </dgm:presLayoutVars>
      </dgm:prSet>
      <dgm:spPr/>
    </dgm:pt>
    <dgm:pt modelId="{3FC2A743-4E6A-804D-AEA3-A22BDA979826}" type="pres">
      <dgm:prSet presAssocID="{2130B57A-2AE1-4638-AE20-6ACCAD60B1F5}" presName="node" presStyleLbl="node1" presStyleIdx="0" presStyleCnt="6">
        <dgm:presLayoutVars>
          <dgm:bulletEnabled val="1"/>
        </dgm:presLayoutVars>
      </dgm:prSet>
      <dgm:spPr/>
    </dgm:pt>
    <dgm:pt modelId="{E2DFF31F-2C81-BD4E-833B-D5DD283268AB}" type="pres">
      <dgm:prSet presAssocID="{07B7128E-C54F-4FB0-9151-B21231EE45D1}" presName="sibTrans" presStyleLbl="sibTrans1D1" presStyleIdx="0" presStyleCnt="5"/>
      <dgm:spPr/>
    </dgm:pt>
    <dgm:pt modelId="{53230757-2DEE-C842-9191-B459C892BCAA}" type="pres">
      <dgm:prSet presAssocID="{07B7128E-C54F-4FB0-9151-B21231EE45D1}" presName="connectorText" presStyleLbl="sibTrans1D1" presStyleIdx="0" presStyleCnt="5"/>
      <dgm:spPr/>
    </dgm:pt>
    <dgm:pt modelId="{138FDADE-121C-784C-A8EF-3589837CCAD8}" type="pres">
      <dgm:prSet presAssocID="{35B10D48-8D44-49D6-9E14-3B828B0A376C}" presName="node" presStyleLbl="node1" presStyleIdx="1" presStyleCnt="6">
        <dgm:presLayoutVars>
          <dgm:bulletEnabled val="1"/>
        </dgm:presLayoutVars>
      </dgm:prSet>
      <dgm:spPr/>
    </dgm:pt>
    <dgm:pt modelId="{165FFFF9-C2E1-AB41-AD14-96EC3AED2D93}" type="pres">
      <dgm:prSet presAssocID="{B2390B3E-9E56-4739-B42F-AA8FB2A963E9}" presName="sibTrans" presStyleLbl="sibTrans1D1" presStyleIdx="1" presStyleCnt="5"/>
      <dgm:spPr/>
    </dgm:pt>
    <dgm:pt modelId="{49102AF6-11E5-7B41-8587-AAE3B8DF6D50}" type="pres">
      <dgm:prSet presAssocID="{B2390B3E-9E56-4739-B42F-AA8FB2A963E9}" presName="connectorText" presStyleLbl="sibTrans1D1" presStyleIdx="1" presStyleCnt="5"/>
      <dgm:spPr/>
    </dgm:pt>
    <dgm:pt modelId="{02A70758-DEC9-9044-97DC-48CF5608554C}" type="pres">
      <dgm:prSet presAssocID="{A762E237-F6EA-4AA4-9900-0795E64F1A03}" presName="node" presStyleLbl="node1" presStyleIdx="2" presStyleCnt="6">
        <dgm:presLayoutVars>
          <dgm:bulletEnabled val="1"/>
        </dgm:presLayoutVars>
      </dgm:prSet>
      <dgm:spPr/>
    </dgm:pt>
    <dgm:pt modelId="{477DA8D9-74C2-BD44-A4E1-937C7510019C}" type="pres">
      <dgm:prSet presAssocID="{5FA2115C-753E-47FE-BF93-5B204B107C88}" presName="sibTrans" presStyleLbl="sibTrans1D1" presStyleIdx="2" presStyleCnt="5"/>
      <dgm:spPr/>
    </dgm:pt>
    <dgm:pt modelId="{95A36E7E-AF08-DA44-8979-8E957C3DF865}" type="pres">
      <dgm:prSet presAssocID="{5FA2115C-753E-47FE-BF93-5B204B107C88}" presName="connectorText" presStyleLbl="sibTrans1D1" presStyleIdx="2" presStyleCnt="5"/>
      <dgm:spPr/>
    </dgm:pt>
    <dgm:pt modelId="{8547AF6D-71D6-834D-B93B-019E4BACDFF7}" type="pres">
      <dgm:prSet presAssocID="{247407FD-C9AA-4FF8-B0F6-0D9819129B7F}" presName="node" presStyleLbl="node1" presStyleIdx="3" presStyleCnt="6">
        <dgm:presLayoutVars>
          <dgm:bulletEnabled val="1"/>
        </dgm:presLayoutVars>
      </dgm:prSet>
      <dgm:spPr/>
    </dgm:pt>
    <dgm:pt modelId="{9E0605F4-8A51-C543-AECE-5E776A6ED44B}" type="pres">
      <dgm:prSet presAssocID="{12E64734-B4BD-468B-B685-6A3DDC91B37D}" presName="sibTrans" presStyleLbl="sibTrans1D1" presStyleIdx="3" presStyleCnt="5"/>
      <dgm:spPr/>
    </dgm:pt>
    <dgm:pt modelId="{FACB06E6-7D61-3643-B4D8-1A232FE6E6F0}" type="pres">
      <dgm:prSet presAssocID="{12E64734-B4BD-468B-B685-6A3DDC91B37D}" presName="connectorText" presStyleLbl="sibTrans1D1" presStyleIdx="3" presStyleCnt="5"/>
      <dgm:spPr/>
    </dgm:pt>
    <dgm:pt modelId="{0740A8AF-A7E8-9F40-8FEF-EE1070223C7F}" type="pres">
      <dgm:prSet presAssocID="{9D497A78-9489-4EE3-90FC-17F6F73FA235}" presName="node" presStyleLbl="node1" presStyleIdx="4" presStyleCnt="6">
        <dgm:presLayoutVars>
          <dgm:bulletEnabled val="1"/>
        </dgm:presLayoutVars>
      </dgm:prSet>
      <dgm:spPr/>
    </dgm:pt>
    <dgm:pt modelId="{56B565D4-CA6B-A64C-871C-F7DC02D2F551}" type="pres">
      <dgm:prSet presAssocID="{5C1FCAA7-C682-44CF-B2AF-3BFED583BEE1}" presName="sibTrans" presStyleLbl="sibTrans1D1" presStyleIdx="4" presStyleCnt="5"/>
      <dgm:spPr/>
    </dgm:pt>
    <dgm:pt modelId="{A03F7837-C499-9D4E-8B12-E4BC2EF7002F}" type="pres">
      <dgm:prSet presAssocID="{5C1FCAA7-C682-44CF-B2AF-3BFED583BEE1}" presName="connectorText" presStyleLbl="sibTrans1D1" presStyleIdx="4" presStyleCnt="5"/>
      <dgm:spPr/>
    </dgm:pt>
    <dgm:pt modelId="{9A508A48-A118-3E47-AA14-8D4BEC7B4F9A}" type="pres">
      <dgm:prSet presAssocID="{4D126C8F-6C49-4774-8097-4CE3F834366E}" presName="node" presStyleLbl="node1" presStyleIdx="5" presStyleCnt="6">
        <dgm:presLayoutVars>
          <dgm:bulletEnabled val="1"/>
        </dgm:presLayoutVars>
      </dgm:prSet>
      <dgm:spPr/>
    </dgm:pt>
  </dgm:ptLst>
  <dgm:cxnLst>
    <dgm:cxn modelId="{70361110-7133-F14E-83A4-3035A2A7F069}" type="presOf" srcId="{9D497A78-9489-4EE3-90FC-17F6F73FA235}" destId="{0740A8AF-A7E8-9F40-8FEF-EE1070223C7F}" srcOrd="0" destOrd="0" presId="urn:microsoft.com/office/officeart/2016/7/layout/RepeatingBendingProcessNew"/>
    <dgm:cxn modelId="{50F26513-783D-4CD8-AFC5-91D2858EBFDF}" srcId="{F9B95769-8276-4D9C-8433-00A4D449F4EF}" destId="{247407FD-C9AA-4FF8-B0F6-0D9819129B7F}" srcOrd="3" destOrd="0" parTransId="{0519BC0D-EDF1-4CF1-AC53-41D4558BCDC9}" sibTransId="{12E64734-B4BD-468B-B685-6A3DDC91B37D}"/>
    <dgm:cxn modelId="{0A67C913-B108-5144-B9B0-3086682AEFB7}" type="presOf" srcId="{12E64734-B4BD-468B-B685-6A3DDC91B37D}" destId="{9E0605F4-8A51-C543-AECE-5E776A6ED44B}" srcOrd="0" destOrd="0" presId="urn:microsoft.com/office/officeart/2016/7/layout/RepeatingBendingProcessNew"/>
    <dgm:cxn modelId="{6CCE8A1D-4862-314F-B50E-7BED2BA4FB28}" type="presOf" srcId="{35B10D48-8D44-49D6-9E14-3B828B0A376C}" destId="{138FDADE-121C-784C-A8EF-3589837CCAD8}" srcOrd="0" destOrd="0" presId="urn:microsoft.com/office/officeart/2016/7/layout/RepeatingBendingProcessNew"/>
    <dgm:cxn modelId="{EEFBE83A-A591-48D9-BAF8-AF53D5A9381C}" srcId="{F9B95769-8276-4D9C-8433-00A4D449F4EF}" destId="{4D126C8F-6C49-4774-8097-4CE3F834366E}" srcOrd="5" destOrd="0" parTransId="{3FEC9987-C455-47C9-A920-AF265DCAAFD7}" sibTransId="{90A03234-EAF8-4C0F-91EB-12EE0E7C99B5}"/>
    <dgm:cxn modelId="{F6879F4F-C38E-A340-BD43-DA0BDAF9B9C0}" type="presOf" srcId="{5C1FCAA7-C682-44CF-B2AF-3BFED583BEE1}" destId="{A03F7837-C499-9D4E-8B12-E4BC2EF7002F}" srcOrd="1" destOrd="0" presId="urn:microsoft.com/office/officeart/2016/7/layout/RepeatingBendingProcessNew"/>
    <dgm:cxn modelId="{EA972554-C470-C548-B101-2F08764D77C1}" type="presOf" srcId="{247407FD-C9AA-4FF8-B0F6-0D9819129B7F}" destId="{8547AF6D-71D6-834D-B93B-019E4BACDFF7}" srcOrd="0" destOrd="0" presId="urn:microsoft.com/office/officeart/2016/7/layout/RepeatingBendingProcessNew"/>
    <dgm:cxn modelId="{C46EB563-1197-BB49-8B33-315EA4989DF7}" type="presOf" srcId="{B2390B3E-9E56-4739-B42F-AA8FB2A963E9}" destId="{165FFFF9-C2E1-AB41-AD14-96EC3AED2D93}" srcOrd="0" destOrd="0" presId="urn:microsoft.com/office/officeart/2016/7/layout/RepeatingBendingProcessNew"/>
    <dgm:cxn modelId="{EA3F1D80-EBAD-3D44-870C-3C8518EE43DF}" type="presOf" srcId="{2130B57A-2AE1-4638-AE20-6ACCAD60B1F5}" destId="{3FC2A743-4E6A-804D-AEA3-A22BDA979826}" srcOrd="0" destOrd="0" presId="urn:microsoft.com/office/officeart/2016/7/layout/RepeatingBendingProcessNew"/>
    <dgm:cxn modelId="{8CF54D83-E1D9-EA45-8E20-DCA920540FBF}" type="presOf" srcId="{F9B95769-8276-4D9C-8433-00A4D449F4EF}" destId="{54FF04AA-5DAC-7B49-846B-2A280E8539CF}" srcOrd="0" destOrd="0" presId="urn:microsoft.com/office/officeart/2016/7/layout/RepeatingBendingProcessNew"/>
    <dgm:cxn modelId="{C9F3A48F-9872-DA4E-A1F0-BFFC68711ABD}" type="presOf" srcId="{B2390B3E-9E56-4739-B42F-AA8FB2A963E9}" destId="{49102AF6-11E5-7B41-8587-AAE3B8DF6D50}" srcOrd="1" destOrd="0" presId="urn:microsoft.com/office/officeart/2016/7/layout/RepeatingBendingProcessNew"/>
    <dgm:cxn modelId="{D7E01C91-5EC5-7240-8F35-1FC20811DF5D}" type="presOf" srcId="{5FA2115C-753E-47FE-BF93-5B204B107C88}" destId="{477DA8D9-74C2-BD44-A4E1-937C7510019C}" srcOrd="0" destOrd="0" presId="urn:microsoft.com/office/officeart/2016/7/layout/RepeatingBendingProcessNew"/>
    <dgm:cxn modelId="{CA412D9E-41CE-4B22-A67A-53D24DA18FC0}" srcId="{F9B95769-8276-4D9C-8433-00A4D449F4EF}" destId="{A762E237-F6EA-4AA4-9900-0795E64F1A03}" srcOrd="2" destOrd="0" parTransId="{EAFEC357-741E-4EA5-96F1-D420673CD744}" sibTransId="{5FA2115C-753E-47FE-BF93-5B204B107C88}"/>
    <dgm:cxn modelId="{FC173AA0-C655-4223-AD70-F4922901A103}" srcId="{F9B95769-8276-4D9C-8433-00A4D449F4EF}" destId="{2130B57A-2AE1-4638-AE20-6ACCAD60B1F5}" srcOrd="0" destOrd="0" parTransId="{E9E25ED5-9BC7-4CC6-8E27-489B21427452}" sibTransId="{07B7128E-C54F-4FB0-9151-B21231EE45D1}"/>
    <dgm:cxn modelId="{D8B1CAA9-5313-464A-B208-47F0B9AA9F27}" type="presOf" srcId="{A762E237-F6EA-4AA4-9900-0795E64F1A03}" destId="{02A70758-DEC9-9044-97DC-48CF5608554C}" srcOrd="0" destOrd="0" presId="urn:microsoft.com/office/officeart/2016/7/layout/RepeatingBendingProcessNew"/>
    <dgm:cxn modelId="{3ECB60AA-2504-E046-A3E2-4DAC8B912A8E}" type="presOf" srcId="{12E64734-B4BD-468B-B685-6A3DDC91B37D}" destId="{FACB06E6-7D61-3643-B4D8-1A232FE6E6F0}" srcOrd="1" destOrd="0" presId="urn:microsoft.com/office/officeart/2016/7/layout/RepeatingBendingProcessNew"/>
    <dgm:cxn modelId="{E59F7DAC-855F-B948-9086-E79E62DBAC8B}" type="presOf" srcId="{07B7128E-C54F-4FB0-9151-B21231EE45D1}" destId="{E2DFF31F-2C81-BD4E-833B-D5DD283268AB}" srcOrd="0" destOrd="0" presId="urn:microsoft.com/office/officeart/2016/7/layout/RepeatingBendingProcessNew"/>
    <dgm:cxn modelId="{E61D97AC-5409-7A46-9276-97CD21318525}" type="presOf" srcId="{5FA2115C-753E-47FE-BF93-5B204B107C88}" destId="{95A36E7E-AF08-DA44-8979-8E957C3DF865}" srcOrd="1" destOrd="0" presId="urn:microsoft.com/office/officeart/2016/7/layout/RepeatingBendingProcessNew"/>
    <dgm:cxn modelId="{C298F5BD-B35D-4270-BFC3-B00E75D7875F}" srcId="{F9B95769-8276-4D9C-8433-00A4D449F4EF}" destId="{9D497A78-9489-4EE3-90FC-17F6F73FA235}" srcOrd="4" destOrd="0" parTransId="{288B3342-C9FB-4433-BE30-549F44744D63}" sibTransId="{5C1FCAA7-C682-44CF-B2AF-3BFED583BEE1}"/>
    <dgm:cxn modelId="{A42750C7-DF14-2143-A254-53B36EB43160}" type="presOf" srcId="{4D126C8F-6C49-4774-8097-4CE3F834366E}" destId="{9A508A48-A118-3E47-AA14-8D4BEC7B4F9A}" srcOrd="0" destOrd="0" presId="urn:microsoft.com/office/officeart/2016/7/layout/RepeatingBendingProcessNew"/>
    <dgm:cxn modelId="{830B93CC-8166-4945-8076-FE798C85CFAD}" type="presOf" srcId="{5C1FCAA7-C682-44CF-B2AF-3BFED583BEE1}" destId="{56B565D4-CA6B-A64C-871C-F7DC02D2F551}" srcOrd="0" destOrd="0" presId="urn:microsoft.com/office/officeart/2016/7/layout/RepeatingBendingProcessNew"/>
    <dgm:cxn modelId="{AC63EEDD-DF35-5C44-9430-6AA414E87903}" type="presOf" srcId="{07B7128E-C54F-4FB0-9151-B21231EE45D1}" destId="{53230757-2DEE-C842-9191-B459C892BCAA}" srcOrd="1" destOrd="0" presId="urn:microsoft.com/office/officeart/2016/7/layout/RepeatingBendingProcessNew"/>
    <dgm:cxn modelId="{C53E71EE-E955-4AB6-80BB-2EFCBF2B5D95}" srcId="{F9B95769-8276-4D9C-8433-00A4D449F4EF}" destId="{35B10D48-8D44-49D6-9E14-3B828B0A376C}" srcOrd="1" destOrd="0" parTransId="{AF4D2A5B-D49B-4F51-9EA6-DADF9296E940}" sibTransId="{B2390B3E-9E56-4739-B42F-AA8FB2A963E9}"/>
    <dgm:cxn modelId="{DE09E7B0-0625-B14F-9664-B378FA26FE14}" type="presParOf" srcId="{54FF04AA-5DAC-7B49-846B-2A280E8539CF}" destId="{3FC2A743-4E6A-804D-AEA3-A22BDA979826}" srcOrd="0" destOrd="0" presId="urn:microsoft.com/office/officeart/2016/7/layout/RepeatingBendingProcessNew"/>
    <dgm:cxn modelId="{1ADF5AB0-244E-3148-A8A6-9027AB1ED6C2}" type="presParOf" srcId="{54FF04AA-5DAC-7B49-846B-2A280E8539CF}" destId="{E2DFF31F-2C81-BD4E-833B-D5DD283268AB}" srcOrd="1" destOrd="0" presId="urn:microsoft.com/office/officeart/2016/7/layout/RepeatingBendingProcessNew"/>
    <dgm:cxn modelId="{FA8606EF-1895-274D-9504-8C9D0D6292B0}" type="presParOf" srcId="{E2DFF31F-2C81-BD4E-833B-D5DD283268AB}" destId="{53230757-2DEE-C842-9191-B459C892BCAA}" srcOrd="0" destOrd="0" presId="urn:microsoft.com/office/officeart/2016/7/layout/RepeatingBendingProcessNew"/>
    <dgm:cxn modelId="{2C7B2141-7FB0-3740-860B-EF8D15FD490A}" type="presParOf" srcId="{54FF04AA-5DAC-7B49-846B-2A280E8539CF}" destId="{138FDADE-121C-784C-A8EF-3589837CCAD8}" srcOrd="2" destOrd="0" presId="urn:microsoft.com/office/officeart/2016/7/layout/RepeatingBendingProcessNew"/>
    <dgm:cxn modelId="{372099CD-9DAA-4641-A877-D5D3E3B78EBE}" type="presParOf" srcId="{54FF04AA-5DAC-7B49-846B-2A280E8539CF}" destId="{165FFFF9-C2E1-AB41-AD14-96EC3AED2D93}" srcOrd="3" destOrd="0" presId="urn:microsoft.com/office/officeart/2016/7/layout/RepeatingBendingProcessNew"/>
    <dgm:cxn modelId="{4521CB09-2EB7-BA4B-BC17-8731327E3E75}" type="presParOf" srcId="{165FFFF9-C2E1-AB41-AD14-96EC3AED2D93}" destId="{49102AF6-11E5-7B41-8587-AAE3B8DF6D50}" srcOrd="0" destOrd="0" presId="urn:microsoft.com/office/officeart/2016/7/layout/RepeatingBendingProcessNew"/>
    <dgm:cxn modelId="{D966D937-A60B-FE46-A638-1B232C8CCDEF}" type="presParOf" srcId="{54FF04AA-5DAC-7B49-846B-2A280E8539CF}" destId="{02A70758-DEC9-9044-97DC-48CF5608554C}" srcOrd="4" destOrd="0" presId="urn:microsoft.com/office/officeart/2016/7/layout/RepeatingBendingProcessNew"/>
    <dgm:cxn modelId="{A30A898A-5C18-144A-A838-4A4ADFF08D8F}" type="presParOf" srcId="{54FF04AA-5DAC-7B49-846B-2A280E8539CF}" destId="{477DA8D9-74C2-BD44-A4E1-937C7510019C}" srcOrd="5" destOrd="0" presId="urn:microsoft.com/office/officeart/2016/7/layout/RepeatingBendingProcessNew"/>
    <dgm:cxn modelId="{FE9FF228-9044-044F-983C-2F91137AA967}" type="presParOf" srcId="{477DA8D9-74C2-BD44-A4E1-937C7510019C}" destId="{95A36E7E-AF08-DA44-8979-8E957C3DF865}" srcOrd="0" destOrd="0" presId="urn:microsoft.com/office/officeart/2016/7/layout/RepeatingBendingProcessNew"/>
    <dgm:cxn modelId="{327EAF47-E2F4-0A4D-8C37-50F88360C0D0}" type="presParOf" srcId="{54FF04AA-5DAC-7B49-846B-2A280E8539CF}" destId="{8547AF6D-71D6-834D-B93B-019E4BACDFF7}" srcOrd="6" destOrd="0" presId="urn:microsoft.com/office/officeart/2016/7/layout/RepeatingBendingProcessNew"/>
    <dgm:cxn modelId="{68EB7D53-ED23-1844-AC69-A2D81BF6B607}" type="presParOf" srcId="{54FF04AA-5DAC-7B49-846B-2A280E8539CF}" destId="{9E0605F4-8A51-C543-AECE-5E776A6ED44B}" srcOrd="7" destOrd="0" presId="urn:microsoft.com/office/officeart/2016/7/layout/RepeatingBendingProcessNew"/>
    <dgm:cxn modelId="{FAFF819D-41C3-D447-9B9E-1267849E259C}" type="presParOf" srcId="{9E0605F4-8A51-C543-AECE-5E776A6ED44B}" destId="{FACB06E6-7D61-3643-B4D8-1A232FE6E6F0}" srcOrd="0" destOrd="0" presId="urn:microsoft.com/office/officeart/2016/7/layout/RepeatingBendingProcessNew"/>
    <dgm:cxn modelId="{AFB2CA41-50C5-EA47-9A0E-B37E00E01AC7}" type="presParOf" srcId="{54FF04AA-5DAC-7B49-846B-2A280E8539CF}" destId="{0740A8AF-A7E8-9F40-8FEF-EE1070223C7F}" srcOrd="8" destOrd="0" presId="urn:microsoft.com/office/officeart/2016/7/layout/RepeatingBendingProcessNew"/>
    <dgm:cxn modelId="{AFE30198-8A3C-C448-9260-4FE9A0B9ACC8}" type="presParOf" srcId="{54FF04AA-5DAC-7B49-846B-2A280E8539CF}" destId="{56B565D4-CA6B-A64C-871C-F7DC02D2F551}" srcOrd="9" destOrd="0" presId="urn:microsoft.com/office/officeart/2016/7/layout/RepeatingBendingProcessNew"/>
    <dgm:cxn modelId="{66AA1518-E1EB-8B44-AEB8-8AA5C54B24D6}" type="presParOf" srcId="{56B565D4-CA6B-A64C-871C-F7DC02D2F551}" destId="{A03F7837-C499-9D4E-8B12-E4BC2EF7002F}" srcOrd="0" destOrd="0" presId="urn:microsoft.com/office/officeart/2016/7/layout/RepeatingBendingProcessNew"/>
    <dgm:cxn modelId="{A7F055E4-E92D-FA45-A887-A7670F94BBE6}" type="presParOf" srcId="{54FF04AA-5DAC-7B49-846B-2A280E8539CF}" destId="{9A508A48-A118-3E47-AA14-8D4BEC7B4F9A}"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854364-7FE0-4C48-80FB-114BB2300FDF}">
      <dsp:nvSpPr>
        <dsp:cNvPr id="0" name=""/>
        <dsp:cNvSpPr/>
      </dsp:nvSpPr>
      <dsp:spPr>
        <a:xfrm>
          <a:off x="735974" y="759119"/>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B4E505-FC77-4241-8554-FBDC46F09C47}">
      <dsp:nvSpPr>
        <dsp:cNvPr id="0" name=""/>
        <dsp:cNvSpPr/>
      </dsp:nvSpPr>
      <dsp:spPr>
        <a:xfrm>
          <a:off x="969974" y="993119"/>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6FD3150-DA13-4399-9BD6-01751919D7F0}">
      <dsp:nvSpPr>
        <dsp:cNvPr id="0" name=""/>
        <dsp:cNvSpPr/>
      </dsp:nvSpPr>
      <dsp:spPr>
        <a:xfrm>
          <a:off x="384974" y="219911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b="1" kern="1200"/>
            <a:t>Hofstede’s theory overview</a:t>
          </a:r>
          <a:endParaRPr lang="en-US" sz="1200" kern="1200"/>
        </a:p>
      </dsp:txBody>
      <dsp:txXfrm>
        <a:off x="384974" y="2199119"/>
        <a:ext cx="1800000" cy="720000"/>
      </dsp:txXfrm>
    </dsp:sp>
    <dsp:sp modelId="{B33C7057-686A-4422-91CB-115BDAC47ECF}">
      <dsp:nvSpPr>
        <dsp:cNvPr id="0" name=""/>
        <dsp:cNvSpPr/>
      </dsp:nvSpPr>
      <dsp:spPr>
        <a:xfrm>
          <a:off x="2850974" y="759119"/>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685B62-F2E5-4639-8B06-79788797C187}">
      <dsp:nvSpPr>
        <dsp:cNvPr id="0" name=""/>
        <dsp:cNvSpPr/>
      </dsp:nvSpPr>
      <dsp:spPr>
        <a:xfrm>
          <a:off x="3084974" y="993119"/>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747B0F7-994C-4DE9-A789-202E1A7AA7BE}">
      <dsp:nvSpPr>
        <dsp:cNvPr id="0" name=""/>
        <dsp:cNvSpPr/>
      </dsp:nvSpPr>
      <dsp:spPr>
        <a:xfrm>
          <a:off x="2499974" y="219911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b="1" kern="1200"/>
            <a:t>Application to Chinese culture</a:t>
          </a:r>
          <a:endParaRPr lang="en-US" sz="1200" kern="1200"/>
        </a:p>
      </dsp:txBody>
      <dsp:txXfrm>
        <a:off x="2499974" y="2199119"/>
        <a:ext cx="1800000" cy="720000"/>
      </dsp:txXfrm>
    </dsp:sp>
    <dsp:sp modelId="{29B55898-3945-458C-9996-F2F3AF01A3C7}">
      <dsp:nvSpPr>
        <dsp:cNvPr id="0" name=""/>
        <dsp:cNvSpPr/>
      </dsp:nvSpPr>
      <dsp:spPr>
        <a:xfrm>
          <a:off x="4965975" y="759119"/>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98AB7A-B3EE-43D2-A066-BF18A00F3F06}">
      <dsp:nvSpPr>
        <dsp:cNvPr id="0" name=""/>
        <dsp:cNvSpPr/>
      </dsp:nvSpPr>
      <dsp:spPr>
        <a:xfrm>
          <a:off x="5199975" y="993119"/>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DABB494-8365-4C04-9B8B-6D5EAD0BC8C5}">
      <dsp:nvSpPr>
        <dsp:cNvPr id="0" name=""/>
        <dsp:cNvSpPr/>
      </dsp:nvSpPr>
      <dsp:spPr>
        <a:xfrm>
          <a:off x="4614975" y="219911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b="1" kern="1200"/>
            <a:t>Challenges and opportunities</a:t>
          </a:r>
          <a:endParaRPr lang="en-US" sz="1200" kern="1200"/>
        </a:p>
      </dsp:txBody>
      <dsp:txXfrm>
        <a:off x="4614975" y="2199119"/>
        <a:ext cx="1800000" cy="720000"/>
      </dsp:txXfrm>
    </dsp:sp>
    <dsp:sp modelId="{5FA3305E-1F61-47EE-88EE-9E20EC1F8DC4}">
      <dsp:nvSpPr>
        <dsp:cNvPr id="0" name=""/>
        <dsp:cNvSpPr/>
      </dsp:nvSpPr>
      <dsp:spPr>
        <a:xfrm>
          <a:off x="7080975" y="759119"/>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21D785-F43B-4EC7-A7FB-2177F49436E6}">
      <dsp:nvSpPr>
        <dsp:cNvPr id="0" name=""/>
        <dsp:cNvSpPr/>
      </dsp:nvSpPr>
      <dsp:spPr>
        <a:xfrm>
          <a:off x="7314975" y="993119"/>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65C7F9-31B8-454F-889B-40B4C1114335}">
      <dsp:nvSpPr>
        <dsp:cNvPr id="0" name=""/>
        <dsp:cNvSpPr/>
      </dsp:nvSpPr>
      <dsp:spPr>
        <a:xfrm>
          <a:off x="6729975" y="219911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b="1" kern="1200"/>
            <a:t>Practical recommendations</a:t>
          </a:r>
          <a:endParaRPr lang="en-US" sz="1200" kern="1200"/>
        </a:p>
      </dsp:txBody>
      <dsp:txXfrm>
        <a:off x="6729975" y="2199119"/>
        <a:ext cx="1800000" cy="720000"/>
      </dsp:txXfrm>
    </dsp:sp>
    <dsp:sp modelId="{0A4A6E98-2239-4A2A-9728-393274591A05}">
      <dsp:nvSpPr>
        <dsp:cNvPr id="0" name=""/>
        <dsp:cNvSpPr/>
      </dsp:nvSpPr>
      <dsp:spPr>
        <a:xfrm>
          <a:off x="9195975" y="759119"/>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1B3D9F-D080-41B9-B597-989AD7D6FF10}">
      <dsp:nvSpPr>
        <dsp:cNvPr id="0" name=""/>
        <dsp:cNvSpPr/>
      </dsp:nvSpPr>
      <dsp:spPr>
        <a:xfrm>
          <a:off x="9429975" y="993119"/>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DBF9932-BD11-44F1-B454-77D8D6FB5F0D}">
      <dsp:nvSpPr>
        <dsp:cNvPr id="0" name=""/>
        <dsp:cNvSpPr/>
      </dsp:nvSpPr>
      <dsp:spPr>
        <a:xfrm>
          <a:off x="8844975" y="219911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b="1" kern="1200"/>
            <a:t>Conclusion</a:t>
          </a:r>
          <a:endParaRPr lang="en-US" sz="1200" kern="1200"/>
        </a:p>
      </dsp:txBody>
      <dsp:txXfrm>
        <a:off x="8844975" y="2199119"/>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B4BAD-F583-EF4A-9FE2-3F356204C73B}">
      <dsp:nvSpPr>
        <dsp:cNvPr id="0" name=""/>
        <dsp:cNvSpPr/>
      </dsp:nvSpPr>
      <dsp:spPr>
        <a:xfrm>
          <a:off x="0" y="780420"/>
          <a:ext cx="2565759" cy="153945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Communication – speaking two languages , Using a polite tone</a:t>
          </a:r>
        </a:p>
      </dsp:txBody>
      <dsp:txXfrm>
        <a:off x="0" y="780420"/>
        <a:ext cx="2565759" cy="1539455"/>
      </dsp:txXfrm>
    </dsp:sp>
    <dsp:sp modelId="{D231FF76-8EDF-E245-A9DC-67DE8C568E5E}">
      <dsp:nvSpPr>
        <dsp:cNvPr id="0" name=""/>
        <dsp:cNvSpPr/>
      </dsp:nvSpPr>
      <dsp:spPr>
        <a:xfrm>
          <a:off x="2822334" y="780420"/>
          <a:ext cx="2565759" cy="153945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Building long-term trust and partnerships</a:t>
          </a:r>
        </a:p>
      </dsp:txBody>
      <dsp:txXfrm>
        <a:off x="2822334" y="780420"/>
        <a:ext cx="2565759" cy="1539455"/>
      </dsp:txXfrm>
    </dsp:sp>
    <dsp:sp modelId="{C6A371A4-B089-D249-AA1B-20C545A9E22D}">
      <dsp:nvSpPr>
        <dsp:cNvPr id="0" name=""/>
        <dsp:cNvSpPr/>
      </dsp:nvSpPr>
      <dsp:spPr>
        <a:xfrm>
          <a:off x="5644669" y="780420"/>
          <a:ext cx="2565759" cy="153945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Cultural training – managers learn and hierarchy norms</a:t>
          </a:r>
        </a:p>
      </dsp:txBody>
      <dsp:txXfrm>
        <a:off x="5644669" y="780420"/>
        <a:ext cx="2565759" cy="1539455"/>
      </dsp:txXfrm>
    </dsp:sp>
    <dsp:sp modelId="{28B252DB-2677-9F44-97E2-AA88EB307882}">
      <dsp:nvSpPr>
        <dsp:cNvPr id="0" name=""/>
        <dsp:cNvSpPr/>
      </dsp:nvSpPr>
      <dsp:spPr>
        <a:xfrm>
          <a:off x="0" y="2576451"/>
          <a:ext cx="2565759" cy="153945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Respect for hierarchy – formal decision-making channels</a:t>
          </a:r>
        </a:p>
      </dsp:txBody>
      <dsp:txXfrm>
        <a:off x="0" y="2576451"/>
        <a:ext cx="2565759" cy="1539455"/>
      </dsp:txXfrm>
    </dsp:sp>
    <dsp:sp modelId="{17143E69-A464-444F-BAAD-A08F88081305}">
      <dsp:nvSpPr>
        <dsp:cNvPr id="0" name=""/>
        <dsp:cNvSpPr/>
      </dsp:nvSpPr>
      <dsp:spPr>
        <a:xfrm>
          <a:off x="2822334" y="2576451"/>
          <a:ext cx="2565759" cy="153945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Localized marketing – focus on family and harmony </a:t>
          </a:r>
        </a:p>
      </dsp:txBody>
      <dsp:txXfrm>
        <a:off x="2822334" y="2576451"/>
        <a:ext cx="2565759" cy="1539455"/>
      </dsp:txXfrm>
    </dsp:sp>
    <dsp:sp modelId="{ABAB387D-C844-F340-BF01-3C1E00C3459D}">
      <dsp:nvSpPr>
        <dsp:cNvPr id="0" name=""/>
        <dsp:cNvSpPr/>
      </dsp:nvSpPr>
      <dsp:spPr>
        <a:xfrm>
          <a:off x="5644669" y="2576451"/>
          <a:ext cx="2565759" cy="153945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CSR focus – supports community and environment</a:t>
          </a:r>
        </a:p>
      </dsp:txBody>
      <dsp:txXfrm>
        <a:off x="5644669" y="2576451"/>
        <a:ext cx="2565759" cy="15394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DFF31F-2C81-BD4E-833B-D5DD283268AB}">
      <dsp:nvSpPr>
        <dsp:cNvPr id="0" name=""/>
        <dsp:cNvSpPr/>
      </dsp:nvSpPr>
      <dsp:spPr>
        <a:xfrm>
          <a:off x="3635848" y="726151"/>
          <a:ext cx="560886" cy="91440"/>
        </a:xfrm>
        <a:custGeom>
          <a:avLst/>
          <a:gdLst/>
          <a:ahLst/>
          <a:cxnLst/>
          <a:rect l="0" t="0" r="0" b="0"/>
          <a:pathLst>
            <a:path>
              <a:moveTo>
                <a:pt x="0" y="45720"/>
              </a:moveTo>
              <a:lnTo>
                <a:pt x="560886" y="45720"/>
              </a:lnTo>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01504" y="768914"/>
        <a:ext cx="29574" cy="5914"/>
      </dsp:txXfrm>
    </dsp:sp>
    <dsp:sp modelId="{3FC2A743-4E6A-804D-AEA3-A22BDA979826}">
      <dsp:nvSpPr>
        <dsp:cNvPr id="0" name=""/>
        <dsp:cNvSpPr/>
      </dsp:nvSpPr>
      <dsp:spPr>
        <a:xfrm>
          <a:off x="1065968" y="367"/>
          <a:ext cx="2571680" cy="1543008"/>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6014" tIns="132274" rIns="126014" bIns="132274" numCol="1" spcCol="1270" anchor="ctr" anchorCtr="0">
          <a:noAutofit/>
        </a:bodyPr>
        <a:lstStyle/>
        <a:p>
          <a:pPr marL="0" lvl="0" indent="0" algn="ctr" defTabSz="711200">
            <a:lnSpc>
              <a:spcPct val="90000"/>
            </a:lnSpc>
            <a:spcBef>
              <a:spcPct val="0"/>
            </a:spcBef>
            <a:spcAft>
              <a:spcPct val="35000"/>
            </a:spcAft>
            <a:buNone/>
          </a:pPr>
          <a:r>
            <a:rPr lang="en-US" sz="1600" b="0" i="0" kern="1200"/>
            <a:t>Indirect communication may lead to misunderstandings</a:t>
          </a:r>
          <a:endParaRPr lang="en-US" sz="1600" kern="1200"/>
        </a:p>
      </dsp:txBody>
      <dsp:txXfrm>
        <a:off x="1065968" y="367"/>
        <a:ext cx="2571680" cy="1543008"/>
      </dsp:txXfrm>
    </dsp:sp>
    <dsp:sp modelId="{165FFFF9-C2E1-AB41-AD14-96EC3AED2D93}">
      <dsp:nvSpPr>
        <dsp:cNvPr id="0" name=""/>
        <dsp:cNvSpPr/>
      </dsp:nvSpPr>
      <dsp:spPr>
        <a:xfrm>
          <a:off x="6799015" y="726151"/>
          <a:ext cx="560886" cy="91440"/>
        </a:xfrm>
        <a:custGeom>
          <a:avLst/>
          <a:gdLst/>
          <a:ahLst/>
          <a:cxnLst/>
          <a:rect l="0" t="0" r="0" b="0"/>
          <a:pathLst>
            <a:path>
              <a:moveTo>
                <a:pt x="0" y="45720"/>
              </a:moveTo>
              <a:lnTo>
                <a:pt x="560886" y="45720"/>
              </a:lnTo>
            </a:path>
          </a:pathLst>
        </a:custGeom>
        <a:noFill/>
        <a:ln w="12700" cap="rnd" cmpd="sng" algn="ctr">
          <a:solidFill>
            <a:schemeClr val="accent2">
              <a:hueOff val="-364891"/>
              <a:satOff val="-3184"/>
              <a:lumOff val="-411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64671" y="768914"/>
        <a:ext cx="29574" cy="5914"/>
      </dsp:txXfrm>
    </dsp:sp>
    <dsp:sp modelId="{138FDADE-121C-784C-A8EF-3589837CCAD8}">
      <dsp:nvSpPr>
        <dsp:cNvPr id="0" name=""/>
        <dsp:cNvSpPr/>
      </dsp:nvSpPr>
      <dsp:spPr>
        <a:xfrm>
          <a:off x="4229134" y="367"/>
          <a:ext cx="2571680" cy="1543008"/>
        </a:xfrm>
        <a:prstGeom prst="rect">
          <a:avLst/>
        </a:prstGeom>
        <a:solidFill>
          <a:schemeClr val="accent2">
            <a:hueOff val="-291913"/>
            <a:satOff val="-2547"/>
            <a:lumOff val="-329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6014" tIns="132274" rIns="126014" bIns="132274" numCol="1" spcCol="1270" anchor="ctr" anchorCtr="0">
          <a:noAutofit/>
        </a:bodyPr>
        <a:lstStyle/>
        <a:p>
          <a:pPr marL="0" lvl="0" indent="0" algn="ctr" defTabSz="711200">
            <a:lnSpc>
              <a:spcPct val="90000"/>
            </a:lnSpc>
            <a:spcBef>
              <a:spcPct val="0"/>
            </a:spcBef>
            <a:spcAft>
              <a:spcPct val="35000"/>
            </a:spcAft>
            <a:buNone/>
          </a:pPr>
          <a:r>
            <a:rPr lang="en-US" sz="1600" b="0" i="0" kern="1200"/>
            <a:t>Difficulty interpreting “yes” or silence</a:t>
          </a:r>
          <a:endParaRPr lang="en-US" sz="1600" kern="1200"/>
        </a:p>
      </dsp:txBody>
      <dsp:txXfrm>
        <a:off x="4229134" y="367"/>
        <a:ext cx="2571680" cy="1543008"/>
      </dsp:txXfrm>
    </dsp:sp>
    <dsp:sp modelId="{477DA8D9-74C2-BD44-A4E1-937C7510019C}">
      <dsp:nvSpPr>
        <dsp:cNvPr id="0" name=""/>
        <dsp:cNvSpPr/>
      </dsp:nvSpPr>
      <dsp:spPr>
        <a:xfrm>
          <a:off x="2351808" y="1541575"/>
          <a:ext cx="6326333" cy="560886"/>
        </a:xfrm>
        <a:custGeom>
          <a:avLst/>
          <a:gdLst/>
          <a:ahLst/>
          <a:cxnLst/>
          <a:rect l="0" t="0" r="0" b="0"/>
          <a:pathLst>
            <a:path>
              <a:moveTo>
                <a:pt x="6326333" y="0"/>
              </a:moveTo>
              <a:lnTo>
                <a:pt x="6326333" y="297543"/>
              </a:lnTo>
              <a:lnTo>
                <a:pt x="0" y="297543"/>
              </a:lnTo>
              <a:lnTo>
                <a:pt x="0" y="560886"/>
              </a:lnTo>
            </a:path>
          </a:pathLst>
        </a:custGeom>
        <a:noFill/>
        <a:ln w="12700" cap="rnd" cmpd="sng" algn="ctr">
          <a:solidFill>
            <a:schemeClr val="accent2">
              <a:hueOff val="-729781"/>
              <a:satOff val="-6367"/>
              <a:lumOff val="-823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56126" y="1819061"/>
        <a:ext cx="317696" cy="5914"/>
      </dsp:txXfrm>
    </dsp:sp>
    <dsp:sp modelId="{02A70758-DEC9-9044-97DC-48CF5608554C}">
      <dsp:nvSpPr>
        <dsp:cNvPr id="0" name=""/>
        <dsp:cNvSpPr/>
      </dsp:nvSpPr>
      <dsp:spPr>
        <a:xfrm>
          <a:off x="7392301" y="367"/>
          <a:ext cx="2571680" cy="1543008"/>
        </a:xfrm>
        <a:prstGeom prst="rect">
          <a:avLst/>
        </a:prstGeom>
        <a:solidFill>
          <a:schemeClr val="accent2">
            <a:hueOff val="-583825"/>
            <a:satOff val="-5094"/>
            <a:lumOff val="-658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6014" tIns="132274" rIns="126014" bIns="132274" numCol="1" spcCol="1270" anchor="ctr" anchorCtr="0">
          <a:noAutofit/>
        </a:bodyPr>
        <a:lstStyle/>
        <a:p>
          <a:pPr marL="0" lvl="0" indent="0" algn="ctr" defTabSz="711200">
            <a:lnSpc>
              <a:spcPct val="90000"/>
            </a:lnSpc>
            <a:spcBef>
              <a:spcPct val="0"/>
            </a:spcBef>
            <a:spcAft>
              <a:spcPct val="35000"/>
            </a:spcAft>
            <a:buNone/>
          </a:pPr>
          <a:r>
            <a:rPr lang="en-US" sz="1600" b="0" i="0" kern="1200"/>
            <a:t>Building trust takes time and effort</a:t>
          </a:r>
          <a:endParaRPr lang="en-US" sz="1600" kern="1200"/>
        </a:p>
      </dsp:txBody>
      <dsp:txXfrm>
        <a:off x="7392301" y="367"/>
        <a:ext cx="2571680" cy="1543008"/>
      </dsp:txXfrm>
    </dsp:sp>
    <dsp:sp modelId="{9E0605F4-8A51-C543-AECE-5E776A6ED44B}">
      <dsp:nvSpPr>
        <dsp:cNvPr id="0" name=""/>
        <dsp:cNvSpPr/>
      </dsp:nvSpPr>
      <dsp:spPr>
        <a:xfrm>
          <a:off x="3635848" y="2860646"/>
          <a:ext cx="560886" cy="91440"/>
        </a:xfrm>
        <a:custGeom>
          <a:avLst/>
          <a:gdLst/>
          <a:ahLst/>
          <a:cxnLst/>
          <a:rect l="0" t="0" r="0" b="0"/>
          <a:pathLst>
            <a:path>
              <a:moveTo>
                <a:pt x="0" y="45720"/>
              </a:moveTo>
              <a:lnTo>
                <a:pt x="560886" y="45720"/>
              </a:lnTo>
            </a:path>
          </a:pathLst>
        </a:custGeom>
        <a:noFill/>
        <a:ln w="12700" cap="rnd" cmpd="sng" algn="ctr">
          <a:solidFill>
            <a:schemeClr val="accent2">
              <a:hueOff val="-1094672"/>
              <a:satOff val="-9550"/>
              <a:lumOff val="-1235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01504" y="2903408"/>
        <a:ext cx="29574" cy="5914"/>
      </dsp:txXfrm>
    </dsp:sp>
    <dsp:sp modelId="{8547AF6D-71D6-834D-B93B-019E4BACDFF7}">
      <dsp:nvSpPr>
        <dsp:cNvPr id="0" name=""/>
        <dsp:cNvSpPr/>
      </dsp:nvSpPr>
      <dsp:spPr>
        <a:xfrm>
          <a:off x="1065968" y="2134862"/>
          <a:ext cx="2571680" cy="1543008"/>
        </a:xfrm>
        <a:prstGeom prst="rect">
          <a:avLst/>
        </a:prstGeom>
        <a:solidFill>
          <a:schemeClr val="accent2">
            <a:hueOff val="-875738"/>
            <a:satOff val="-7640"/>
            <a:lumOff val="-988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6014" tIns="132274" rIns="126014" bIns="132274" numCol="1" spcCol="1270" anchor="ctr" anchorCtr="0">
          <a:noAutofit/>
        </a:bodyPr>
        <a:lstStyle/>
        <a:p>
          <a:pPr marL="0" lvl="0" indent="0" algn="ctr" defTabSz="711200">
            <a:lnSpc>
              <a:spcPct val="90000"/>
            </a:lnSpc>
            <a:spcBef>
              <a:spcPct val="0"/>
            </a:spcBef>
            <a:spcAft>
              <a:spcPct val="35000"/>
            </a:spcAft>
            <a:buNone/>
          </a:pPr>
          <a:r>
            <a:rPr lang="en-US" sz="1600" b="0" i="0" kern="1200"/>
            <a:t>Maintaining </a:t>
          </a:r>
          <a:r>
            <a:rPr lang="en-US" sz="1600" b="0" i="1" kern="1200"/>
            <a:t>guanxi</a:t>
          </a:r>
          <a:r>
            <a:rPr lang="en-US" sz="1600" b="0" i="0" kern="1200"/>
            <a:t> requires ongoing commitment</a:t>
          </a:r>
          <a:endParaRPr lang="en-US" sz="1600" kern="1200"/>
        </a:p>
      </dsp:txBody>
      <dsp:txXfrm>
        <a:off x="1065968" y="2134862"/>
        <a:ext cx="2571680" cy="1543008"/>
      </dsp:txXfrm>
    </dsp:sp>
    <dsp:sp modelId="{56B565D4-CA6B-A64C-871C-F7DC02D2F551}">
      <dsp:nvSpPr>
        <dsp:cNvPr id="0" name=""/>
        <dsp:cNvSpPr/>
      </dsp:nvSpPr>
      <dsp:spPr>
        <a:xfrm>
          <a:off x="6799015" y="2860646"/>
          <a:ext cx="560886" cy="91440"/>
        </a:xfrm>
        <a:custGeom>
          <a:avLst/>
          <a:gdLst/>
          <a:ahLst/>
          <a:cxnLst/>
          <a:rect l="0" t="0" r="0" b="0"/>
          <a:pathLst>
            <a:path>
              <a:moveTo>
                <a:pt x="0" y="45720"/>
              </a:moveTo>
              <a:lnTo>
                <a:pt x="560886" y="45720"/>
              </a:lnTo>
            </a:path>
          </a:pathLst>
        </a:custGeom>
        <a:noFill/>
        <a:ln w="12700" cap="rnd" cmpd="sng" algn="ctr">
          <a:solidFill>
            <a:schemeClr val="accent2">
              <a:hueOff val="-1459563"/>
              <a:satOff val="-12734"/>
              <a:lumOff val="-16471"/>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64671" y="2903408"/>
        <a:ext cx="29574" cy="5914"/>
      </dsp:txXfrm>
    </dsp:sp>
    <dsp:sp modelId="{0740A8AF-A7E8-9F40-8FEF-EE1070223C7F}">
      <dsp:nvSpPr>
        <dsp:cNvPr id="0" name=""/>
        <dsp:cNvSpPr/>
      </dsp:nvSpPr>
      <dsp:spPr>
        <a:xfrm>
          <a:off x="4229134" y="2134862"/>
          <a:ext cx="2571680" cy="1543008"/>
        </a:xfrm>
        <a:prstGeom prst="rect">
          <a:avLst/>
        </a:prstGeom>
        <a:solidFill>
          <a:schemeClr val="accent2">
            <a:hueOff val="-1167650"/>
            <a:satOff val="-10187"/>
            <a:lumOff val="-1317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6014" tIns="132274" rIns="126014" bIns="132274" numCol="1" spcCol="1270" anchor="ctr" anchorCtr="0">
          <a:noAutofit/>
        </a:bodyPr>
        <a:lstStyle/>
        <a:p>
          <a:pPr marL="0" lvl="0" indent="0" algn="ctr" defTabSz="711200">
            <a:lnSpc>
              <a:spcPct val="90000"/>
            </a:lnSpc>
            <a:spcBef>
              <a:spcPct val="0"/>
            </a:spcBef>
            <a:spcAft>
              <a:spcPct val="35000"/>
            </a:spcAft>
            <a:buNone/>
          </a:pPr>
          <a:r>
            <a:rPr lang="en-US" sz="1600" b="0" i="0" kern="1200"/>
            <a:t>Risk of causing loss of </a:t>
          </a:r>
          <a:r>
            <a:rPr lang="en-US" sz="1600" b="0" i="1" kern="1200"/>
            <a:t>face</a:t>
          </a:r>
          <a:r>
            <a:rPr lang="en-US" sz="1600" b="0" i="0" kern="1200"/>
            <a:t> unintentionally</a:t>
          </a:r>
          <a:endParaRPr lang="en-US" sz="1600" kern="1200"/>
        </a:p>
      </dsp:txBody>
      <dsp:txXfrm>
        <a:off x="4229134" y="2134862"/>
        <a:ext cx="2571680" cy="1543008"/>
      </dsp:txXfrm>
    </dsp:sp>
    <dsp:sp modelId="{9A508A48-A118-3E47-AA14-8D4BEC7B4F9A}">
      <dsp:nvSpPr>
        <dsp:cNvPr id="0" name=""/>
        <dsp:cNvSpPr/>
      </dsp:nvSpPr>
      <dsp:spPr>
        <a:xfrm>
          <a:off x="7392301" y="2134862"/>
          <a:ext cx="2571680" cy="1543008"/>
        </a:xfrm>
        <a:prstGeom prst="rect">
          <a:avLst/>
        </a:prstGeom>
        <a:solidFill>
          <a:schemeClr val="accent2">
            <a:hueOff val="-1459563"/>
            <a:satOff val="-12734"/>
            <a:lumOff val="-16471"/>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6014" tIns="132274" rIns="126014" bIns="132274" numCol="1" spcCol="1270" anchor="ctr" anchorCtr="0">
          <a:noAutofit/>
        </a:bodyPr>
        <a:lstStyle/>
        <a:p>
          <a:pPr marL="0" lvl="0" indent="0" algn="ctr" defTabSz="711200">
            <a:lnSpc>
              <a:spcPct val="90000"/>
            </a:lnSpc>
            <a:spcBef>
              <a:spcPct val="0"/>
            </a:spcBef>
            <a:spcAft>
              <a:spcPct val="35000"/>
            </a:spcAft>
            <a:buNone/>
          </a:pPr>
          <a:r>
            <a:rPr lang="en-US" sz="1600" b="0" i="0" kern="1200"/>
            <a:t>Navigating bureaucracy and opaque decision-making</a:t>
          </a:r>
          <a:endParaRPr lang="en-US" sz="1600" kern="1200"/>
        </a:p>
      </dsp:txBody>
      <dsp:txXfrm>
        <a:off x="7392301" y="2134862"/>
        <a:ext cx="2571680" cy="1543008"/>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4E16FD-94AC-CC49-8985-F71678B34E8E}" type="datetimeFigureOut">
              <a:rPr lang="en-US" smtClean="0"/>
              <a:t>10/22/25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476167-B010-BC4D-9891-4A56477B85AF}" type="slidenum">
              <a:rPr lang="en-US" smtClean="0"/>
              <a:t>‹#›</a:t>
            </a:fld>
            <a:endParaRPr lang="en-US"/>
          </a:p>
        </p:txBody>
      </p:sp>
    </p:spTree>
    <p:extLst>
      <p:ext uri="{BB962C8B-B14F-4D97-AF65-F5344CB8AC3E}">
        <p14:creationId xmlns:p14="http://schemas.microsoft.com/office/powerpoint/2010/main" val="15051773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Good morning , today I will be </a:t>
            </a:r>
            <a:r>
              <a:rPr lang="en-US" sz="1200" b="0" i="0" u="none" strike="noStrike" kern="1200" err="1">
                <a:solidFill>
                  <a:schemeClr val="tx1"/>
                </a:solidFill>
                <a:effectLst/>
                <a:latin typeface="+mn-lt"/>
                <a:ea typeface="+mn-ea"/>
                <a:cs typeface="+mn-cs"/>
              </a:rPr>
              <a:t>analysing</a:t>
            </a:r>
            <a:r>
              <a:rPr lang="en-US" sz="1200" b="0" i="0" u="none" strike="noStrike" kern="1200">
                <a:solidFill>
                  <a:schemeClr val="tx1"/>
                </a:solidFill>
                <a:effectLst/>
                <a:latin typeface="+mn-lt"/>
                <a:ea typeface="+mn-ea"/>
                <a:cs typeface="+mn-cs"/>
              </a:rPr>
              <a:t> how Apple navigates intercultural business communication in China using </a:t>
            </a:r>
            <a:r>
              <a:rPr lang="en-US" sz="1200" b="1" i="0" u="none" strike="noStrike" kern="1200">
                <a:solidFill>
                  <a:schemeClr val="tx1"/>
                </a:solidFill>
                <a:effectLst/>
                <a:latin typeface="+mn-lt"/>
                <a:ea typeface="+mn-ea"/>
                <a:cs typeface="+mn-cs"/>
              </a:rPr>
              <a:t>Hofstede’s Cultural Dimensions Theory</a:t>
            </a:r>
            <a:r>
              <a:rPr lang="en-US" sz="1200" b="0" i="0" u="none" strike="noStrike" kern="1200">
                <a:solidFill>
                  <a:schemeClr val="tx1"/>
                </a:solidFill>
                <a:effectLst/>
                <a:latin typeface="+mn-lt"/>
                <a:ea typeface="+mn-ea"/>
                <a:cs typeface="+mn-cs"/>
              </a:rPr>
              <a:t>. We’ll look at how cultural values shape communication, the challenges Apple faces, and strategies for effective intercultural management.</a:t>
            </a:r>
            <a:endParaRPr lang="en-US"/>
          </a:p>
        </p:txBody>
      </p:sp>
      <p:sp>
        <p:nvSpPr>
          <p:cNvPr id="4" name="Slide Number Placeholder 3"/>
          <p:cNvSpPr>
            <a:spLocks noGrp="1"/>
          </p:cNvSpPr>
          <p:nvPr>
            <p:ph type="sldNum" sz="quarter" idx="5"/>
          </p:nvPr>
        </p:nvSpPr>
        <p:spPr/>
        <p:txBody>
          <a:bodyPr/>
          <a:lstStyle/>
          <a:p>
            <a:fld id="{D5476167-B010-BC4D-9891-4A56477B85AF}" type="slidenum">
              <a:rPr lang="en-US" smtClean="0"/>
              <a:t>1</a:t>
            </a:fld>
            <a:endParaRPr lang="en-US"/>
          </a:p>
        </p:txBody>
      </p:sp>
    </p:spTree>
    <p:extLst>
      <p:ext uri="{BB962C8B-B14F-4D97-AF65-F5344CB8AC3E}">
        <p14:creationId xmlns:p14="http://schemas.microsoft.com/office/powerpoint/2010/main" val="22226146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Above is a structure of what to expect in today's presentation applying Hofstede's theories </a:t>
            </a:r>
          </a:p>
        </p:txBody>
      </p:sp>
      <p:sp>
        <p:nvSpPr>
          <p:cNvPr id="4" name="Slide Number Placeholder 3"/>
          <p:cNvSpPr>
            <a:spLocks noGrp="1"/>
          </p:cNvSpPr>
          <p:nvPr>
            <p:ph type="sldNum" sz="quarter" idx="5"/>
          </p:nvPr>
        </p:nvSpPr>
        <p:spPr/>
        <p:txBody>
          <a:bodyPr/>
          <a:lstStyle/>
          <a:p>
            <a:fld id="{D5476167-B010-BC4D-9891-4A56477B85AF}" type="slidenum">
              <a:rPr lang="en-US" smtClean="0"/>
              <a:t>2</a:t>
            </a:fld>
            <a:endParaRPr lang="en-US"/>
          </a:p>
        </p:txBody>
      </p:sp>
    </p:spTree>
    <p:extLst>
      <p:ext uri="{BB962C8B-B14F-4D97-AF65-F5344CB8AC3E}">
        <p14:creationId xmlns:p14="http://schemas.microsoft.com/office/powerpoint/2010/main" val="37526260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China have surpassed several countries with their advance technologies and operations this relies heavily on there success. Focusing mainly on Apple as this brand has become worldwide as they have the largest smartphone market , withholds the largest manufacturing hub. China communicates a lot with the U.S and other countries through apple alone so I will be investigating how they communicate and understand one another's boundaries.</a:t>
            </a:r>
          </a:p>
        </p:txBody>
      </p:sp>
      <p:sp>
        <p:nvSpPr>
          <p:cNvPr id="4" name="Slide Number Placeholder 3"/>
          <p:cNvSpPr>
            <a:spLocks noGrp="1"/>
          </p:cNvSpPr>
          <p:nvPr>
            <p:ph type="sldNum" sz="quarter" idx="5"/>
          </p:nvPr>
        </p:nvSpPr>
        <p:spPr/>
        <p:txBody>
          <a:bodyPr/>
          <a:lstStyle/>
          <a:p>
            <a:fld id="{D5476167-B010-BC4D-9891-4A56477B85AF}" type="slidenum">
              <a:rPr lang="en-US" smtClean="0"/>
              <a:t>3</a:t>
            </a:fld>
            <a:endParaRPr lang="en-US"/>
          </a:p>
        </p:txBody>
      </p:sp>
    </p:spTree>
    <p:extLst>
      <p:ext uri="{BB962C8B-B14F-4D97-AF65-F5344CB8AC3E}">
        <p14:creationId xmlns:p14="http://schemas.microsoft.com/office/powerpoint/2010/main" val="30615581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a:solidFill>
                  <a:schemeClr val="tx1"/>
                </a:solidFill>
                <a:effectLst/>
                <a:latin typeface="+mn-lt"/>
                <a:ea typeface="+mn-ea"/>
                <a:cs typeface="+mn-cs"/>
              </a:rPr>
              <a:t>In this presentation, I will explore how Apple navigates these intercultural challenges by applying key communication theories, such as </a:t>
            </a:r>
            <a:r>
              <a:rPr lang="en-US" sz="1200" b="1" i="0" u="none" strike="noStrike" kern="1200">
                <a:solidFill>
                  <a:schemeClr val="tx1"/>
                </a:solidFill>
                <a:effectLst/>
                <a:latin typeface="+mn-lt"/>
                <a:ea typeface="+mn-ea"/>
                <a:cs typeface="+mn-cs"/>
              </a:rPr>
              <a:t>Hofstede’s Cultural Dimensions</a:t>
            </a:r>
            <a:r>
              <a:rPr lang="en-US" sz="1200" b="0" i="0" u="none" strike="noStrike" kern="1200">
                <a:solidFill>
                  <a:schemeClr val="tx1"/>
                </a:solidFill>
                <a:effectLst/>
                <a:latin typeface="+mn-lt"/>
                <a:ea typeface="+mn-ea"/>
                <a:cs typeface="+mn-cs"/>
              </a:rPr>
              <a:t>, to the Chinese context. I will also discuss real-life examples, highlight the key challenges and opportunities Apple faces, and finally, offer some practical recommendations for international managers working in culturally diverse environments.</a:t>
            </a:r>
            <a:endParaRPr lang="en-US"/>
          </a:p>
        </p:txBody>
      </p:sp>
      <p:sp>
        <p:nvSpPr>
          <p:cNvPr id="4" name="Slide Number Placeholder 3"/>
          <p:cNvSpPr>
            <a:spLocks noGrp="1"/>
          </p:cNvSpPr>
          <p:nvPr>
            <p:ph type="sldNum" sz="quarter" idx="5"/>
          </p:nvPr>
        </p:nvSpPr>
        <p:spPr/>
        <p:txBody>
          <a:bodyPr/>
          <a:lstStyle/>
          <a:p>
            <a:fld id="{D5476167-B010-BC4D-9891-4A56477B85AF}" type="slidenum">
              <a:rPr lang="en-US" smtClean="0"/>
              <a:t>4</a:t>
            </a:fld>
            <a:endParaRPr lang="en-US"/>
          </a:p>
        </p:txBody>
      </p:sp>
    </p:spTree>
    <p:extLst>
      <p:ext uri="{BB962C8B-B14F-4D97-AF65-F5344CB8AC3E}">
        <p14:creationId xmlns:p14="http://schemas.microsoft.com/office/powerpoint/2010/main" val="29081165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a:solidFill>
                  <a:schemeClr val="tx1"/>
                </a:solidFill>
                <a:effectLst/>
                <a:latin typeface="+mn-lt"/>
                <a:ea typeface="+mn-ea"/>
                <a:cs typeface="+mn-cs"/>
              </a:rPr>
              <a:t>China’s communication reflects high-context values ,politeness, indirectness, and maintaining harmony. Relationships and saving face are essential for business success.</a:t>
            </a:r>
            <a:endParaRPr lang="en-US"/>
          </a:p>
        </p:txBody>
      </p:sp>
      <p:sp>
        <p:nvSpPr>
          <p:cNvPr id="4" name="Slide Number Placeholder 3"/>
          <p:cNvSpPr>
            <a:spLocks noGrp="1"/>
          </p:cNvSpPr>
          <p:nvPr>
            <p:ph type="sldNum" sz="quarter" idx="5"/>
          </p:nvPr>
        </p:nvSpPr>
        <p:spPr/>
        <p:txBody>
          <a:bodyPr/>
          <a:lstStyle/>
          <a:p>
            <a:fld id="{D5476167-B010-BC4D-9891-4A56477B85AF}" type="slidenum">
              <a:rPr lang="en-US" smtClean="0"/>
              <a:t>5</a:t>
            </a:fld>
            <a:endParaRPr lang="en-US"/>
          </a:p>
        </p:txBody>
      </p:sp>
    </p:spTree>
    <p:extLst>
      <p:ext uri="{BB962C8B-B14F-4D97-AF65-F5344CB8AC3E}">
        <p14:creationId xmlns:p14="http://schemas.microsoft.com/office/powerpoint/2010/main" val="22636837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image above is a of Chinas cultural business communication in comparison to other business cultures across the world. Hofstad's 6 dimension helps potential businesses to have a better understanding of how they can communicate with </a:t>
            </a:r>
            <a:r>
              <a:rPr lang="en-US" err="1"/>
              <a:t>china</a:t>
            </a:r>
            <a:r>
              <a:rPr lang="en-US"/>
              <a:t>. This grid clearly shows that </a:t>
            </a:r>
            <a:r>
              <a:rPr lang="en-US" err="1"/>
              <a:t>china</a:t>
            </a:r>
            <a:r>
              <a:rPr lang="en-US"/>
              <a:t> have a </a:t>
            </a:r>
            <a:r>
              <a:rPr lang="en-US" err="1"/>
              <a:t>stong</a:t>
            </a:r>
            <a:r>
              <a:rPr lang="en-US"/>
              <a:t> power distance scoring at 80 % as they are respectful to authority and hierarchy. Very low individualism as they tend to work as groups and in teams as group harmony is valued over personal opinions.</a:t>
            </a:r>
          </a:p>
        </p:txBody>
      </p:sp>
      <p:sp>
        <p:nvSpPr>
          <p:cNvPr id="4" name="Slide Number Placeholder 3"/>
          <p:cNvSpPr>
            <a:spLocks noGrp="1"/>
          </p:cNvSpPr>
          <p:nvPr>
            <p:ph type="sldNum" sz="quarter" idx="5"/>
          </p:nvPr>
        </p:nvSpPr>
        <p:spPr/>
        <p:txBody>
          <a:bodyPr/>
          <a:lstStyle/>
          <a:p>
            <a:fld id="{D5476167-B010-BC4D-9891-4A56477B85AF}" type="slidenum">
              <a:rPr lang="en-US" smtClean="0"/>
              <a:t>6</a:t>
            </a:fld>
            <a:endParaRPr lang="en-US"/>
          </a:p>
        </p:txBody>
      </p:sp>
    </p:spTree>
    <p:extLst>
      <p:ext uri="{BB962C8B-B14F-4D97-AF65-F5344CB8AC3E}">
        <p14:creationId xmlns:p14="http://schemas.microsoft.com/office/powerpoint/2010/main" val="35718331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a:solidFill>
                  <a:schemeClr val="tx1"/>
                </a:solidFill>
                <a:effectLst/>
                <a:latin typeface="+mn-lt"/>
                <a:ea typeface="+mn-ea"/>
                <a:cs typeface="+mn-cs"/>
              </a:rPr>
              <a:t>According to </a:t>
            </a:r>
            <a:r>
              <a:rPr lang="en-US" sz="1200" b="1" i="0" u="none" strike="noStrike" kern="1200">
                <a:solidFill>
                  <a:schemeClr val="tx1"/>
                </a:solidFill>
                <a:effectLst/>
                <a:latin typeface="+mn-lt"/>
                <a:ea typeface="+mn-ea"/>
                <a:cs typeface="+mn-cs"/>
              </a:rPr>
              <a:t>Hofstede’s Cultural Dimensions Theory (2011)</a:t>
            </a:r>
            <a:r>
              <a:rPr lang="en-US" sz="1200" b="0" i="0" u="none" strike="noStrike" kern="1200">
                <a:solidFill>
                  <a:schemeClr val="tx1"/>
                </a:solidFill>
                <a:effectLst/>
                <a:latin typeface="+mn-lt"/>
                <a:ea typeface="+mn-ea"/>
                <a:cs typeface="+mn-cs"/>
              </a:rPr>
              <a:t>, the U.S. and China differ across several key dimensions that directly impact workplace and business communication.</a:t>
            </a:r>
          </a:p>
          <a:p>
            <a:r>
              <a:rPr lang="en-US" sz="1200" b="0" i="0" u="none" strike="noStrike" kern="1200">
                <a:solidFill>
                  <a:schemeClr val="tx1"/>
                </a:solidFill>
                <a:effectLst/>
                <a:latin typeface="+mn-lt"/>
                <a:ea typeface="+mn-ea"/>
                <a:cs typeface="+mn-cs"/>
              </a:rPr>
              <a:t>First, the </a:t>
            </a:r>
            <a:r>
              <a:rPr lang="en-US" sz="1200" b="1" i="0" u="none" strike="noStrike" kern="1200">
                <a:solidFill>
                  <a:schemeClr val="tx1"/>
                </a:solidFill>
                <a:effectLst/>
                <a:latin typeface="+mn-lt"/>
                <a:ea typeface="+mn-ea"/>
                <a:cs typeface="+mn-cs"/>
              </a:rPr>
              <a:t>Power Distance</a:t>
            </a:r>
            <a:r>
              <a:rPr lang="en-US" sz="1200" b="0" i="0" u="none" strike="noStrike" kern="1200">
                <a:solidFill>
                  <a:schemeClr val="tx1"/>
                </a:solidFill>
                <a:effectLst/>
                <a:latin typeface="+mn-lt"/>
                <a:ea typeface="+mn-ea"/>
                <a:cs typeface="+mn-cs"/>
              </a:rPr>
              <a:t> is much lower in the U.S., meaning communication is typically open and informal — employees can question managers and express opinions freely. In contrast, </a:t>
            </a:r>
            <a:r>
              <a:rPr lang="en-US" sz="1200" b="1" i="0" u="none" strike="noStrike" kern="1200">
                <a:solidFill>
                  <a:schemeClr val="tx1"/>
                </a:solidFill>
                <a:effectLst/>
                <a:latin typeface="+mn-lt"/>
                <a:ea typeface="+mn-ea"/>
                <a:cs typeface="+mn-cs"/>
              </a:rPr>
              <a:t>China scores high on Power Distance</a:t>
            </a:r>
            <a:r>
              <a:rPr lang="en-US" sz="1200" b="0" i="0" u="none" strike="noStrike" kern="1200">
                <a:solidFill>
                  <a:schemeClr val="tx1"/>
                </a:solidFill>
                <a:effectLst/>
                <a:latin typeface="+mn-lt"/>
                <a:ea typeface="+mn-ea"/>
                <a:cs typeface="+mn-cs"/>
              </a:rPr>
              <a:t>, so communication tends to be more formal, and subordinates usually defer to authority. This difference means Apple’s Western managers must adapt to a more hierarchical communication style when working in China.</a:t>
            </a:r>
          </a:p>
          <a:p>
            <a:r>
              <a:rPr lang="en-US" sz="1200" b="0" i="0" u="none" strike="noStrike" kern="1200">
                <a:solidFill>
                  <a:schemeClr val="tx1"/>
                </a:solidFill>
                <a:effectLst/>
                <a:latin typeface="+mn-lt"/>
                <a:ea typeface="+mn-ea"/>
                <a:cs typeface="+mn-cs"/>
              </a:rPr>
              <a:t>Next, </a:t>
            </a:r>
            <a:r>
              <a:rPr lang="en-US" sz="1200" b="1" i="0" u="none" strike="noStrike" kern="1200">
                <a:solidFill>
                  <a:schemeClr val="tx1"/>
                </a:solidFill>
                <a:effectLst/>
                <a:latin typeface="+mn-lt"/>
                <a:ea typeface="+mn-ea"/>
                <a:cs typeface="+mn-cs"/>
              </a:rPr>
              <a:t>Individualism vs. Collectivism</a:t>
            </a:r>
            <a:r>
              <a:rPr lang="en-US" sz="1200" b="0" i="0" u="none" strike="noStrike" kern="1200">
                <a:solidFill>
                  <a:schemeClr val="tx1"/>
                </a:solidFill>
                <a:effectLst/>
                <a:latin typeface="+mn-lt"/>
                <a:ea typeface="+mn-ea"/>
                <a:cs typeface="+mn-cs"/>
              </a:rPr>
              <a:t> shows one of the biggest contrasts. The U.S. is highly individualistic, valuing personal goals, independence, and direct communication. China, however, is a </a:t>
            </a:r>
            <a:r>
              <a:rPr lang="en-US" sz="1200" b="1" i="0" u="none" strike="noStrike" kern="1200">
                <a:solidFill>
                  <a:schemeClr val="tx1"/>
                </a:solidFill>
                <a:effectLst/>
                <a:latin typeface="+mn-lt"/>
                <a:ea typeface="+mn-ea"/>
                <a:cs typeface="+mn-cs"/>
              </a:rPr>
              <a:t>collectivist culture</a:t>
            </a:r>
            <a:r>
              <a:rPr lang="en-US" sz="1200" b="0" i="0" u="none" strike="noStrike" kern="1200">
                <a:solidFill>
                  <a:schemeClr val="tx1"/>
                </a:solidFill>
                <a:effectLst/>
                <a:latin typeface="+mn-lt"/>
                <a:ea typeface="+mn-ea"/>
                <a:cs typeface="+mn-cs"/>
              </a:rPr>
              <a:t>, where harmony and group consensus are prioritized. This affects how feedback is given — Chinese employees may avoid open disagreement to preserve relationships and “save face” (</a:t>
            </a:r>
            <a:r>
              <a:rPr lang="en-US" sz="1200" b="0" i="1" u="none" strike="noStrike" kern="1200" err="1">
                <a:solidFill>
                  <a:schemeClr val="tx1"/>
                </a:solidFill>
                <a:effectLst/>
                <a:latin typeface="+mn-lt"/>
                <a:ea typeface="+mn-ea"/>
                <a:cs typeface="+mn-cs"/>
              </a:rPr>
              <a:t>mianzi</a:t>
            </a:r>
            <a:r>
              <a:rPr lang="en-US" sz="1200" b="0" i="0" u="none" strike="noStrike" kern="1200">
                <a:solidFill>
                  <a:schemeClr val="tx1"/>
                </a:solidFill>
                <a:effectLst/>
                <a:latin typeface="+mn-lt"/>
                <a:ea typeface="+mn-ea"/>
                <a:cs typeface="+mn-cs"/>
              </a:rPr>
              <a:t>).</a:t>
            </a:r>
          </a:p>
          <a:p>
            <a:r>
              <a:rPr lang="en-US" sz="1200" b="1" i="0" u="none" strike="noStrike" kern="1200">
                <a:solidFill>
                  <a:schemeClr val="tx1"/>
                </a:solidFill>
                <a:effectLst/>
                <a:latin typeface="+mn-lt"/>
                <a:ea typeface="+mn-ea"/>
                <a:cs typeface="+mn-cs"/>
              </a:rPr>
              <a:t>Long-Term Orientation</a:t>
            </a:r>
            <a:r>
              <a:rPr lang="en-US" sz="1200" b="0" i="0" u="none" strike="noStrike" kern="1200">
                <a:solidFill>
                  <a:schemeClr val="tx1"/>
                </a:solidFill>
                <a:effectLst/>
                <a:latin typeface="+mn-lt"/>
                <a:ea typeface="+mn-ea"/>
                <a:cs typeface="+mn-cs"/>
              </a:rPr>
              <a:t> also differs: Americans often focus on short-term success and quick innovation, while the Chinese value patience, loyalty, and building long-lasting trust (</a:t>
            </a:r>
            <a:r>
              <a:rPr lang="en-US" sz="1200" b="0" i="1" u="none" strike="noStrike" kern="1200">
                <a:solidFill>
                  <a:schemeClr val="tx1"/>
                </a:solidFill>
                <a:effectLst/>
                <a:latin typeface="+mn-lt"/>
                <a:ea typeface="+mn-ea"/>
                <a:cs typeface="+mn-cs"/>
              </a:rPr>
              <a:t>guanxi</a:t>
            </a:r>
            <a:r>
              <a:rPr lang="en-US" sz="1200" b="0" i="0" u="none" strike="noStrike" kern="1200">
                <a:solidFill>
                  <a:schemeClr val="tx1"/>
                </a:solidFill>
                <a:effectLst/>
                <a:latin typeface="+mn-lt"/>
                <a:ea typeface="+mn-ea"/>
                <a:cs typeface="+mn-cs"/>
              </a:rPr>
              <a:t>). This influences how Apple negotiates and maintains partnerships — Chinese partners expect steady relationship-building, not immediate results.</a:t>
            </a:r>
          </a:p>
          <a:p>
            <a:r>
              <a:rPr lang="en-US" sz="1200" b="0" i="0" u="none" strike="noStrike" kern="1200">
                <a:solidFill>
                  <a:schemeClr val="tx1"/>
                </a:solidFill>
                <a:effectLst/>
                <a:latin typeface="+mn-lt"/>
                <a:ea typeface="+mn-ea"/>
                <a:cs typeface="+mn-cs"/>
              </a:rPr>
              <a:t>Finally, </a:t>
            </a:r>
            <a:r>
              <a:rPr lang="en-US" sz="1200" b="1" i="0" u="none" strike="noStrike" kern="1200">
                <a:solidFill>
                  <a:schemeClr val="tx1"/>
                </a:solidFill>
                <a:effectLst/>
                <a:latin typeface="+mn-lt"/>
                <a:ea typeface="+mn-ea"/>
                <a:cs typeface="+mn-cs"/>
              </a:rPr>
              <a:t>Indulgence vs. Restraint</a:t>
            </a:r>
            <a:r>
              <a:rPr lang="en-US" sz="1200" b="0" i="0" u="none" strike="noStrike" kern="1200">
                <a:solidFill>
                  <a:schemeClr val="tx1"/>
                </a:solidFill>
                <a:effectLst/>
                <a:latin typeface="+mn-lt"/>
                <a:ea typeface="+mn-ea"/>
                <a:cs typeface="+mn-cs"/>
              </a:rPr>
              <a:t> reflects how openly emotions are expressed. Americans tend to be expressive and positive in communication, while Chinese professionals are more reserved and self-controlled. For Apple, this means communication strategies in China must be more respectful, formal, and emotionally balanced.</a:t>
            </a:r>
          </a:p>
          <a:p>
            <a:endParaRPr lang="en-US"/>
          </a:p>
        </p:txBody>
      </p:sp>
      <p:sp>
        <p:nvSpPr>
          <p:cNvPr id="4" name="Slide Number Placeholder 3"/>
          <p:cNvSpPr>
            <a:spLocks noGrp="1"/>
          </p:cNvSpPr>
          <p:nvPr>
            <p:ph type="sldNum" sz="quarter" idx="5"/>
          </p:nvPr>
        </p:nvSpPr>
        <p:spPr/>
        <p:txBody>
          <a:bodyPr/>
          <a:lstStyle/>
          <a:p>
            <a:fld id="{D5476167-B010-BC4D-9891-4A56477B85AF}" type="slidenum">
              <a:rPr lang="en-US" smtClean="0"/>
              <a:t>7</a:t>
            </a:fld>
            <a:endParaRPr lang="en-US"/>
          </a:p>
        </p:txBody>
      </p:sp>
    </p:spTree>
    <p:extLst>
      <p:ext uri="{BB962C8B-B14F-4D97-AF65-F5344CB8AC3E}">
        <p14:creationId xmlns:p14="http://schemas.microsoft.com/office/powerpoint/2010/main" val="22356593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a:solidFill>
                  <a:schemeClr val="tx1"/>
                </a:solidFill>
                <a:effectLst/>
                <a:latin typeface="+mn-lt"/>
                <a:ea typeface="+mn-ea"/>
                <a:cs typeface="+mn-cs"/>
              </a:rPr>
              <a:t>Apple adapts by localizing its messaging, building long-term relationships, and training leaders in Chinese cultural etiquette. These efforts show intercultural competence in practice.</a:t>
            </a:r>
            <a:endParaRPr lang="en-US"/>
          </a:p>
        </p:txBody>
      </p:sp>
      <p:sp>
        <p:nvSpPr>
          <p:cNvPr id="4" name="Slide Number Placeholder 3"/>
          <p:cNvSpPr>
            <a:spLocks noGrp="1"/>
          </p:cNvSpPr>
          <p:nvPr>
            <p:ph type="sldNum" sz="quarter" idx="5"/>
          </p:nvPr>
        </p:nvSpPr>
        <p:spPr/>
        <p:txBody>
          <a:bodyPr/>
          <a:lstStyle/>
          <a:p>
            <a:fld id="{D5476167-B010-BC4D-9891-4A56477B85AF}" type="slidenum">
              <a:rPr lang="en-US" smtClean="0"/>
              <a:t>8</a:t>
            </a:fld>
            <a:endParaRPr lang="en-US"/>
          </a:p>
        </p:txBody>
      </p:sp>
    </p:spTree>
    <p:extLst>
      <p:ext uri="{BB962C8B-B14F-4D97-AF65-F5344CB8AC3E}">
        <p14:creationId xmlns:p14="http://schemas.microsoft.com/office/powerpoint/2010/main" val="8920387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For Apple, this means managers must use respectful, indirect communication styles.</a:t>
            </a:r>
          </a:p>
          <a:p>
            <a:r>
              <a:rPr lang="en-US" b="1" dirty="0"/>
              <a:t>Collectivism</a:t>
            </a:r>
            <a:endParaRPr lang="en-US" dirty="0"/>
          </a:p>
          <a:p>
            <a:r>
              <a:rPr lang="en-US" dirty="0"/>
              <a:t>Group harmony and loyalty are valued over individual goals.</a:t>
            </a:r>
          </a:p>
          <a:p>
            <a:r>
              <a:rPr lang="en-US" dirty="0"/>
              <a:t>Decisions often involve team consensus.</a:t>
            </a:r>
          </a:p>
          <a:p>
            <a:r>
              <a:rPr lang="en-US" dirty="0"/>
              <a:t>Apple must promote teamwork and avoid public criticism to maintain </a:t>
            </a:r>
            <a:r>
              <a:rPr lang="en-US" i="1" dirty="0" err="1"/>
              <a:t>mianzi</a:t>
            </a:r>
            <a:r>
              <a:rPr lang="en-US" dirty="0"/>
              <a:t> (face).</a:t>
            </a:r>
          </a:p>
          <a:p>
            <a:r>
              <a:rPr lang="en-US" b="1" dirty="0"/>
              <a:t>Moderate Uncertainty Avoidance</a:t>
            </a:r>
            <a:endParaRPr lang="en-US" dirty="0"/>
          </a:p>
          <a:p>
            <a:r>
              <a:rPr lang="en-US" dirty="0"/>
              <a:t>China tolerates some ambiguity but prefers clear structures and rules.</a:t>
            </a:r>
          </a:p>
          <a:p>
            <a:r>
              <a:rPr lang="en-US" dirty="0"/>
              <a:t>Apple needs to provide clear guidance and avoid sudden change in local operations.</a:t>
            </a:r>
          </a:p>
          <a:p>
            <a:r>
              <a:rPr lang="en-US" b="1" dirty="0"/>
              <a:t>Long-Term Orientation</a:t>
            </a:r>
            <a:endParaRPr lang="en-US" dirty="0"/>
          </a:p>
          <a:p>
            <a:r>
              <a:rPr lang="en-US" dirty="0"/>
              <a:t>Focus on perseverance, planning, and relationships (</a:t>
            </a:r>
            <a:r>
              <a:rPr lang="en-US" i="1" dirty="0"/>
              <a:t>guanxi</a:t>
            </a:r>
            <a:r>
              <a:rPr lang="en-US" dirty="0"/>
              <a:t>).</a:t>
            </a:r>
          </a:p>
          <a:p>
            <a:r>
              <a:rPr lang="en-US" dirty="0"/>
              <a:t>Apple must invest in long-term partnerships and trust-building with suppliers and government.</a:t>
            </a:r>
          </a:p>
          <a:p>
            <a:endParaRPr lang="en-US" dirty="0"/>
          </a:p>
        </p:txBody>
      </p:sp>
      <p:sp>
        <p:nvSpPr>
          <p:cNvPr id="4" name="Slide Number Placeholder 3"/>
          <p:cNvSpPr>
            <a:spLocks noGrp="1"/>
          </p:cNvSpPr>
          <p:nvPr>
            <p:ph type="sldNum" sz="quarter" idx="5"/>
          </p:nvPr>
        </p:nvSpPr>
        <p:spPr/>
        <p:txBody>
          <a:bodyPr/>
          <a:lstStyle/>
          <a:p>
            <a:fld id="{D5476167-B010-BC4D-9891-4A56477B85AF}" type="slidenum">
              <a:rPr lang="en-US" smtClean="0"/>
              <a:t>9</a:t>
            </a:fld>
            <a:endParaRPr lang="en-US"/>
          </a:p>
        </p:txBody>
      </p:sp>
    </p:spTree>
    <p:extLst>
      <p:ext uri="{BB962C8B-B14F-4D97-AF65-F5344CB8AC3E}">
        <p14:creationId xmlns:p14="http://schemas.microsoft.com/office/powerpoint/2010/main" val="13967336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Argue that Apple must go beyond standard corporate training.</a:t>
            </a:r>
          </a:p>
          <a:p>
            <a:r>
              <a:rPr lang="en-US" dirty="0"/>
              <a:t>Cultural Intelligence (Earley &amp; Ang, 2003) helps leaders interpret, adapt, and perform across cultures.</a:t>
            </a:r>
          </a:p>
          <a:p>
            <a:r>
              <a:rPr lang="en-US" dirty="0"/>
              <a:t>Bicultural managers can mediate between corporate HQ and local teams.</a:t>
            </a:r>
          </a:p>
          <a:p>
            <a:endParaRPr lang="en-US" dirty="0"/>
          </a:p>
        </p:txBody>
      </p:sp>
      <p:sp>
        <p:nvSpPr>
          <p:cNvPr id="4" name="Slide Number Placeholder 3"/>
          <p:cNvSpPr>
            <a:spLocks noGrp="1"/>
          </p:cNvSpPr>
          <p:nvPr>
            <p:ph type="sldNum" sz="quarter" idx="5"/>
          </p:nvPr>
        </p:nvSpPr>
        <p:spPr/>
        <p:txBody>
          <a:bodyPr/>
          <a:lstStyle/>
          <a:p>
            <a:fld id="{D5476167-B010-BC4D-9891-4A56477B85AF}" type="slidenum">
              <a:rPr lang="en-US" smtClean="0"/>
              <a:t>12</a:t>
            </a:fld>
            <a:endParaRPr lang="en-US"/>
          </a:p>
        </p:txBody>
      </p:sp>
    </p:spTree>
    <p:extLst>
      <p:ext uri="{BB962C8B-B14F-4D97-AF65-F5344CB8AC3E}">
        <p14:creationId xmlns:p14="http://schemas.microsoft.com/office/powerpoint/2010/main" val="40587431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6444479B-705B-4489-957E-7E8A228BDFA0}" type="datetime1">
              <a:rPr lang="en-US" smtClean="0"/>
              <a:t>10/22/25</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0606875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F89F774-3FA6-43B8-9241-99959C8FD463}" type="datetime1">
              <a:rPr lang="en-US" smtClean="0"/>
              <a:t>10/22/25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969306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F9504452-5DCC-4FE2-A5C9-8A5EF6714D65}" type="datetime1">
              <a:rPr lang="en-US" smtClean="0"/>
              <a:t>10/22/25</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5682353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579ABC2-0180-4F3A-A895-A85BC724D472}" type="datetime1">
              <a:rPr lang="en-US" smtClean="0"/>
              <a:t>10/22/25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309460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AEEA9BA-4E8F-439E-BEA4-91FBA01E3F5F}" type="datetime1">
              <a:rPr lang="en-US" smtClean="0"/>
              <a:t>10/22/25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946577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E15BF18-0007-481C-AA29-413124BC3EE7}" type="datetime1">
              <a:rPr lang="en-US" smtClean="0"/>
              <a:t>10/22/25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383265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10/22/25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524314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558E7897-33C5-4F1A-9307-D068E37F3DC7}" type="datetime1">
              <a:rPr lang="en-US" smtClean="0"/>
              <a:t>10/22/25</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880485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10/22/25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19192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07B66AD-7C08-490A-ADA4-B47E10FB2407}" type="datetime1">
              <a:rPr lang="en-US" smtClean="0"/>
              <a:t>10/22/25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661878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05B95027-4255-49E7-9841-CD21BCC99996}" type="datetime1">
              <a:rPr lang="en-US" smtClean="0"/>
              <a:t>10/22/25</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4726438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7DA38F49-B3E2-4BF0-BEC7-C30D34ABBB8D}" type="datetime1">
              <a:rPr lang="en-US" smtClean="0"/>
              <a:t>10/22/25</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70C12960-6E85-460F-B6E3-5B82CB31AF3D}" type="slidenum">
              <a:rPr lang="en-US" smtClean="0"/>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776115056"/>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9.png"/><Relationship Id="rId7" Type="http://schemas.openxmlformats.org/officeDocument/2006/relationships/diagramColors" Target="../diagrams/colors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B526CBF-0AA4-49A9-B305-EE0AF3AF6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p shot of a representation of networks with stick figures.">
            <a:extLst>
              <a:ext uri="{FF2B5EF4-FFF2-40B4-BE49-F238E27FC236}">
                <a16:creationId xmlns:a16="http://schemas.microsoft.com/office/drawing/2014/main" id="{27013912-1F54-F39D-00BB-7E5FD7D74D5B}"/>
              </a:ext>
            </a:extLst>
          </p:cNvPr>
          <p:cNvPicPr>
            <a:picLocks noChangeAspect="1"/>
          </p:cNvPicPr>
          <p:nvPr/>
        </p:nvPicPr>
        <p:blipFill>
          <a:blip r:embed="rId3"/>
          <a:srcRect t="10804" b="4610"/>
          <a:stretch>
            <a:fillRect/>
          </a:stretch>
        </p:blipFill>
        <p:spPr>
          <a:xfrm>
            <a:off x="20" y="10"/>
            <a:ext cx="12191980" cy="6857990"/>
          </a:xfrm>
          <a:prstGeom prst="rect">
            <a:avLst/>
          </a:prstGeom>
        </p:spPr>
      </p:pic>
      <p:grpSp>
        <p:nvGrpSpPr>
          <p:cNvPr id="7" name="Group 6">
            <a:extLst>
              <a:ext uri="{FF2B5EF4-FFF2-40B4-BE49-F238E27FC236}">
                <a16:creationId xmlns:a16="http://schemas.microsoft.com/office/drawing/2014/main" id="{CC8B5139-02E6-4DEA-9CCE-962CAF0AFB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12" name="Rectangle 11">
              <a:extLst>
                <a:ext uri="{FF2B5EF4-FFF2-40B4-BE49-F238E27FC236}">
                  <a16:creationId xmlns:a16="http://schemas.microsoft.com/office/drawing/2014/main" id="{C0470BC0-AB0D-4A03-B4F1-5DDA9A31C1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 name="Rectangle 7">
              <a:extLst>
                <a:ext uri="{FF2B5EF4-FFF2-40B4-BE49-F238E27FC236}">
                  <a16:creationId xmlns:a16="http://schemas.microsoft.com/office/drawing/2014/main" id="{724A08B2-EC2C-4641-81BE-FE8B068BE1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a:extLst>
              <a:ext uri="{FF2B5EF4-FFF2-40B4-BE49-F238E27FC236}">
                <a16:creationId xmlns:a16="http://schemas.microsoft.com/office/drawing/2014/main" id="{584B89A1-26BE-2BD1-9358-506F075B4DF9}"/>
              </a:ext>
            </a:extLst>
          </p:cNvPr>
          <p:cNvSpPr>
            <a:spLocks noGrp="1"/>
          </p:cNvSpPr>
          <p:nvPr>
            <p:ph type="ctrTitle"/>
          </p:nvPr>
        </p:nvSpPr>
        <p:spPr>
          <a:xfrm>
            <a:off x="583101" y="687807"/>
            <a:ext cx="3412067" cy="2971801"/>
          </a:xfrm>
        </p:spPr>
        <p:txBody>
          <a:bodyPr>
            <a:normAutofit/>
          </a:bodyPr>
          <a:lstStyle/>
          <a:p>
            <a:r>
              <a:rPr lang="en-US" sz="2800">
                <a:solidFill>
                  <a:srgbClr val="FFFFFF"/>
                </a:solidFill>
              </a:rPr>
              <a:t>Intercultural Business </a:t>
            </a:r>
            <a:br>
              <a:rPr lang="en-US" sz="2800">
                <a:solidFill>
                  <a:srgbClr val="FFFFFF"/>
                </a:solidFill>
              </a:rPr>
            </a:br>
            <a:r>
              <a:rPr lang="en-US" sz="2800">
                <a:solidFill>
                  <a:srgbClr val="FFFFFF"/>
                </a:solidFill>
              </a:rPr>
              <a:t>Communications </a:t>
            </a:r>
            <a:br>
              <a:rPr lang="en-US" sz="2800">
                <a:solidFill>
                  <a:srgbClr val="FFFFFF"/>
                </a:solidFill>
              </a:rPr>
            </a:br>
            <a:br>
              <a:rPr lang="en-US" sz="2800">
                <a:solidFill>
                  <a:srgbClr val="FFFFFF"/>
                </a:solidFill>
              </a:rPr>
            </a:br>
            <a:r>
              <a:rPr lang="en-US" sz="2800">
                <a:solidFill>
                  <a:srgbClr val="FFFFFF"/>
                </a:solidFill>
              </a:rPr>
              <a:t>Apple in China </a:t>
            </a:r>
          </a:p>
        </p:txBody>
      </p:sp>
      <p:sp>
        <p:nvSpPr>
          <p:cNvPr id="3" name="Subtitle 2">
            <a:extLst>
              <a:ext uri="{FF2B5EF4-FFF2-40B4-BE49-F238E27FC236}">
                <a16:creationId xmlns:a16="http://schemas.microsoft.com/office/drawing/2014/main" id="{05A8893A-F2CE-59CB-F20B-0CD0FD8C4F63}"/>
              </a:ext>
            </a:extLst>
          </p:cNvPr>
          <p:cNvSpPr>
            <a:spLocks noGrp="1"/>
          </p:cNvSpPr>
          <p:nvPr>
            <p:ph type="subTitle" idx="1"/>
          </p:nvPr>
        </p:nvSpPr>
        <p:spPr>
          <a:xfrm>
            <a:off x="584200" y="5145513"/>
            <a:ext cx="3412067" cy="738820"/>
          </a:xfrm>
        </p:spPr>
        <p:txBody>
          <a:bodyPr>
            <a:normAutofit/>
          </a:bodyPr>
          <a:lstStyle/>
          <a:p>
            <a:r>
              <a:rPr lang="en-US">
                <a:solidFill>
                  <a:srgbClr val="EBEBEB"/>
                </a:solidFill>
              </a:rPr>
              <a:t>BY JORDAN CHEVANNES.  </a:t>
            </a:r>
          </a:p>
          <a:p>
            <a:r>
              <a:rPr lang="en-US">
                <a:solidFill>
                  <a:srgbClr val="EBEBEB"/>
                </a:solidFill>
              </a:rPr>
              <a:t>Student I.D 2507204</a:t>
            </a:r>
          </a:p>
        </p:txBody>
      </p:sp>
    </p:spTree>
    <p:extLst>
      <p:ext uri="{BB962C8B-B14F-4D97-AF65-F5344CB8AC3E}">
        <p14:creationId xmlns:p14="http://schemas.microsoft.com/office/powerpoint/2010/main" val="1127877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75703-CA2A-900E-6CC8-91A3CB934D3B}"/>
              </a:ext>
            </a:extLst>
          </p:cNvPr>
          <p:cNvSpPr>
            <a:spLocks noGrp="1"/>
          </p:cNvSpPr>
          <p:nvPr>
            <p:ph type="title"/>
          </p:nvPr>
        </p:nvSpPr>
        <p:spPr>
          <a:xfrm>
            <a:off x="581192" y="702156"/>
            <a:ext cx="11029616" cy="1013800"/>
          </a:xfrm>
        </p:spPr>
        <p:txBody>
          <a:bodyPr>
            <a:normAutofit/>
          </a:bodyPr>
          <a:lstStyle/>
          <a:p>
            <a:r>
              <a:rPr lang="en-US">
                <a:solidFill>
                  <a:srgbClr val="FFFEFF"/>
                </a:solidFill>
              </a:rPr>
              <a:t>Purpose and structure of my presentation </a:t>
            </a:r>
          </a:p>
        </p:txBody>
      </p:sp>
      <p:graphicFrame>
        <p:nvGraphicFramePr>
          <p:cNvPr id="5" name="Content Placeholder 2">
            <a:extLst>
              <a:ext uri="{FF2B5EF4-FFF2-40B4-BE49-F238E27FC236}">
                <a16:creationId xmlns:a16="http://schemas.microsoft.com/office/drawing/2014/main" id="{D269429B-32A5-4906-F1D5-D8F38A89245A}"/>
              </a:ext>
            </a:extLst>
          </p:cNvPr>
          <p:cNvGraphicFramePr>
            <a:graphicFrameLocks noGrp="1"/>
          </p:cNvGraphicFramePr>
          <p:nvPr>
            <p:ph idx="1"/>
            <p:extLst>
              <p:ext uri="{D42A27DB-BD31-4B8C-83A1-F6EECF244321}">
                <p14:modId xmlns:p14="http://schemas.microsoft.com/office/powerpoint/2010/main" val="704876556"/>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209517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F6030-2731-1688-6016-B88A10017E08}"/>
              </a:ext>
            </a:extLst>
          </p:cNvPr>
          <p:cNvSpPr>
            <a:spLocks noGrp="1"/>
          </p:cNvSpPr>
          <p:nvPr>
            <p:ph type="title"/>
          </p:nvPr>
        </p:nvSpPr>
        <p:spPr>
          <a:xfrm>
            <a:off x="581192" y="702156"/>
            <a:ext cx="11029616" cy="1013800"/>
          </a:xfrm>
        </p:spPr>
        <p:txBody>
          <a:bodyPr>
            <a:normAutofit/>
          </a:bodyPr>
          <a:lstStyle/>
          <a:p>
            <a:r>
              <a:rPr lang="en-US" sz="3600">
                <a:solidFill>
                  <a:schemeClr val="tx1"/>
                </a:solidFill>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62DAA631-15CB-4DDA-08DE-56B21AC356BC}"/>
              </a:ext>
            </a:extLst>
          </p:cNvPr>
          <p:cNvSpPr>
            <a:spLocks noGrp="1"/>
          </p:cNvSpPr>
          <p:nvPr>
            <p:ph idx="1"/>
          </p:nvPr>
        </p:nvSpPr>
        <p:spPr>
          <a:xfrm>
            <a:off x="581192" y="2180496"/>
            <a:ext cx="7225075" cy="3678303"/>
          </a:xfrm>
        </p:spPr>
        <p:txBody>
          <a:bodyPr>
            <a:normAutofit/>
          </a:bodyPr>
          <a:lstStyle/>
          <a:p>
            <a:r>
              <a:rPr lang="en-US" dirty="0"/>
              <a:t>Globalization increases the need for effective intercultural communication</a:t>
            </a:r>
          </a:p>
          <a:p>
            <a:r>
              <a:rPr lang="en-US" dirty="0"/>
              <a:t>China is the key manufacturing base and major consumer market for Apple</a:t>
            </a:r>
          </a:p>
          <a:p>
            <a:r>
              <a:rPr lang="en-US" dirty="0"/>
              <a:t>Strong cultural contrasts between U.S. and China influence business communication</a:t>
            </a:r>
          </a:p>
          <a:p>
            <a:pPr marL="0" indent="0">
              <a:buNone/>
            </a:pPr>
            <a:endParaRPr lang="en-US" b="1" dirty="0">
              <a:solidFill>
                <a:schemeClr val="tx1"/>
              </a:solidFill>
              <a:latin typeface="Arial" panose="020B0604020202020204" pitchFamily="34" charset="0"/>
              <a:cs typeface="Arial" panose="020B0604020202020204" pitchFamily="34" charset="0"/>
            </a:endParaRPr>
          </a:p>
        </p:txBody>
      </p:sp>
      <p:pic>
        <p:nvPicPr>
          <p:cNvPr id="2050" name="Picture 2" descr="Apple Logo and symbol, meaning, history ...">
            <a:extLst>
              <a:ext uri="{FF2B5EF4-FFF2-40B4-BE49-F238E27FC236}">
                <a16:creationId xmlns:a16="http://schemas.microsoft.com/office/drawing/2014/main" id="{681D1522-1FAA-9E6E-83ED-1A18FB2F20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149" r="3791" b="4"/>
          <a:stretch>
            <a:fillRect/>
          </a:stretch>
        </p:blipFill>
        <p:spPr bwMode="auto">
          <a:xfrm>
            <a:off x="7910873" y="1892627"/>
            <a:ext cx="3699935" cy="220273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China national flag high quality ...">
            <a:extLst>
              <a:ext uri="{FF2B5EF4-FFF2-40B4-BE49-F238E27FC236}">
                <a16:creationId xmlns:a16="http://schemas.microsoft.com/office/drawing/2014/main" id="{483246A3-4D32-ADEB-CA49-1BF38B18865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1932" r="-2" b="32876"/>
          <a:stretch>
            <a:fillRect/>
          </a:stretch>
        </p:blipFill>
        <p:spPr bwMode="auto">
          <a:xfrm>
            <a:off x="7489091" y="4272036"/>
            <a:ext cx="4702909" cy="25859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4073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8" name="Rectangle 1057">
            <a:extLst>
              <a:ext uri="{FF2B5EF4-FFF2-40B4-BE49-F238E27FC236}">
                <a16:creationId xmlns:a16="http://schemas.microsoft.com/office/drawing/2014/main" id="{879A26B8-6C4E-452B-ADD3-ED324A7AB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0" name="Rectangle 1059">
            <a:extLst>
              <a:ext uri="{FF2B5EF4-FFF2-40B4-BE49-F238E27FC236}">
                <a16:creationId xmlns:a16="http://schemas.microsoft.com/office/drawing/2014/main" id="{9B4167E1-E2B0-4192-8DA2-6967DDFF8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560996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DD66AC3B-B1A6-E64C-4D6D-FBC7B471E406}"/>
              </a:ext>
            </a:extLst>
          </p:cNvPr>
          <p:cNvSpPr>
            <a:spLocks noGrp="1"/>
          </p:cNvSpPr>
          <p:nvPr>
            <p:ph type="title"/>
          </p:nvPr>
        </p:nvSpPr>
        <p:spPr>
          <a:xfrm>
            <a:off x="762121" y="960723"/>
            <a:ext cx="4968489" cy="1013800"/>
          </a:xfrm>
        </p:spPr>
        <p:txBody>
          <a:bodyPr>
            <a:normAutofit/>
          </a:bodyPr>
          <a:lstStyle/>
          <a:p>
            <a:r>
              <a:rPr lang="en-US" sz="2600"/>
              <a:t>Intercultural COMMUNICATION  OF CHINA </a:t>
            </a:r>
          </a:p>
        </p:txBody>
      </p:sp>
      <p:sp>
        <p:nvSpPr>
          <p:cNvPr id="1062" name="Rectangle 1061">
            <a:extLst>
              <a:ext uri="{FF2B5EF4-FFF2-40B4-BE49-F238E27FC236}">
                <a16:creationId xmlns:a16="http://schemas.microsoft.com/office/drawing/2014/main" id="{D03E4FEE-2E6A-44AB-B6BA-C1AD0CD6D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560581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64" name="Rectangle 1063">
            <a:extLst>
              <a:ext uri="{FF2B5EF4-FFF2-40B4-BE49-F238E27FC236}">
                <a16:creationId xmlns:a16="http://schemas.microsoft.com/office/drawing/2014/main" id="{0817EB59-13B3-43DA-9B91-A7CC174A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8" y="457200"/>
            <a:ext cx="5600007"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3DF10D89-2735-7F74-F27A-1DBF533B9AA5}"/>
              </a:ext>
            </a:extLst>
          </p:cNvPr>
          <p:cNvSpPr>
            <a:spLocks noGrp="1"/>
          </p:cNvSpPr>
          <p:nvPr>
            <p:ph idx="1"/>
          </p:nvPr>
        </p:nvSpPr>
        <p:spPr>
          <a:xfrm>
            <a:off x="783387" y="2254102"/>
            <a:ext cx="4947221" cy="3650344"/>
          </a:xfrm>
        </p:spPr>
        <p:txBody>
          <a:bodyPr>
            <a:normAutofit/>
          </a:bodyPr>
          <a:lstStyle/>
          <a:p>
            <a:r>
              <a:rPr lang="en-US">
                <a:solidFill>
                  <a:schemeClr val="bg1"/>
                </a:solidFill>
              </a:rPr>
              <a:t>Today I will be diving into the intercultural communication of China as they stand as the worlds third largest country , covering approximately 9.6 million square kilometers.</a:t>
            </a:r>
          </a:p>
          <a:p>
            <a:r>
              <a:rPr lang="en-US">
                <a:solidFill>
                  <a:schemeClr val="bg1"/>
                </a:solidFill>
              </a:rPr>
              <a:t>Chinas population as of today stands at a staggering 1.409 billion with a slow decline.</a:t>
            </a:r>
          </a:p>
        </p:txBody>
      </p:sp>
      <p:pic>
        <p:nvPicPr>
          <p:cNvPr id="4" name="Picture 2" descr="How Big Is China? 😲 48 (Incredible) Facts To Blow Your Mind ...">
            <a:extLst>
              <a:ext uri="{FF2B5EF4-FFF2-40B4-BE49-F238E27FC236}">
                <a16:creationId xmlns:a16="http://schemas.microsoft.com/office/drawing/2014/main" id="{2AD2C63E-368B-69AE-8F66-C4DBEDA501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3211" r="16013"/>
          <a:stretch>
            <a:fillRect/>
          </a:stretch>
        </p:blipFill>
        <p:spPr bwMode="auto">
          <a:xfrm>
            <a:off x="6468084" y="1203131"/>
            <a:ext cx="4952475" cy="44608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757189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5C242-D7B3-5FAF-E661-61B49AD2B82E}"/>
              </a:ext>
            </a:extLst>
          </p:cNvPr>
          <p:cNvSpPr>
            <a:spLocks noGrp="1"/>
          </p:cNvSpPr>
          <p:nvPr>
            <p:ph type="title"/>
          </p:nvPr>
        </p:nvSpPr>
        <p:spPr>
          <a:xfrm>
            <a:off x="581192" y="702156"/>
            <a:ext cx="11029616" cy="1013800"/>
          </a:xfrm>
        </p:spPr>
        <p:txBody>
          <a:bodyPr>
            <a:normAutofit/>
          </a:bodyPr>
          <a:lstStyle/>
          <a:p>
            <a:r>
              <a:rPr lang="en-US">
                <a:solidFill>
                  <a:schemeClr val="tx1"/>
                </a:solidFill>
              </a:rPr>
              <a:t>Intercultural business communication in China </a:t>
            </a:r>
          </a:p>
        </p:txBody>
      </p:sp>
      <p:pic>
        <p:nvPicPr>
          <p:cNvPr id="4100" name="Picture 4" descr="China's intercultural communication ...">
            <a:extLst>
              <a:ext uri="{FF2B5EF4-FFF2-40B4-BE49-F238E27FC236}">
                <a16:creationId xmlns:a16="http://schemas.microsoft.com/office/drawing/2014/main" id="{7CB30DE9-E245-0F31-8483-5188BE44A5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386" r="1" b="38908"/>
          <a:stretch>
            <a:fillRect/>
          </a:stretch>
        </p:blipFill>
        <p:spPr bwMode="auto">
          <a:xfrm>
            <a:off x="8492065" y="1896754"/>
            <a:ext cx="3699935" cy="2202738"/>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Intercultural communication concept">
            <a:extLst>
              <a:ext uri="{FF2B5EF4-FFF2-40B4-BE49-F238E27FC236}">
                <a16:creationId xmlns:a16="http://schemas.microsoft.com/office/drawing/2014/main" id="{5D10F5B5-9339-E6F8-6D08-43E894DEF7A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0536" r="-2" b="-2"/>
          <a:stretch>
            <a:fillRect/>
          </a:stretch>
        </p:blipFill>
        <p:spPr bwMode="auto">
          <a:xfrm>
            <a:off x="7851605" y="4410540"/>
            <a:ext cx="3699935" cy="2202738"/>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56E9D687-C96A-CABF-C95A-072302482517}"/>
              </a:ext>
            </a:extLst>
          </p:cNvPr>
          <p:cNvSpPr>
            <a:spLocks noGrp="1"/>
          </p:cNvSpPr>
          <p:nvPr>
            <p:ph idx="1"/>
          </p:nvPr>
        </p:nvSpPr>
        <p:spPr>
          <a:xfrm>
            <a:off x="142473" y="1833606"/>
            <a:ext cx="11029615" cy="3678303"/>
          </a:xfrm>
        </p:spPr>
        <p:txBody>
          <a:bodyPr/>
          <a:lstStyle/>
          <a:p>
            <a:pPr marL="0" indent="0">
              <a:buNone/>
            </a:pPr>
            <a:r>
              <a:rPr lang="en-US"/>
              <a:t>Hofstede (2011) identifies six key cultural dimensions shaping behavior and communication:</a:t>
            </a:r>
          </a:p>
          <a:p>
            <a:pPr marL="0" indent="0">
              <a:buNone/>
            </a:pPr>
            <a:endParaRPr lang="en-US"/>
          </a:p>
          <a:p>
            <a:r>
              <a:rPr lang="en-US" b="1"/>
              <a:t>Power Distance</a:t>
            </a:r>
            <a:r>
              <a:rPr lang="en-US"/>
              <a:t> – acceptance of hierarchy</a:t>
            </a:r>
          </a:p>
          <a:p>
            <a:r>
              <a:rPr lang="en-US" b="1"/>
              <a:t>Individualism vs. Collectivism</a:t>
            </a:r>
            <a:r>
              <a:rPr lang="en-US"/>
              <a:t> – focus on self or group</a:t>
            </a:r>
          </a:p>
          <a:p>
            <a:r>
              <a:rPr lang="en-US" b="1"/>
              <a:t>Uncertainty Avoidance</a:t>
            </a:r>
            <a:r>
              <a:rPr lang="en-US"/>
              <a:t> – comfort with ambiguity</a:t>
            </a:r>
          </a:p>
          <a:p>
            <a:r>
              <a:rPr lang="en-US" b="1"/>
              <a:t>Masculinity vs. Femininity</a:t>
            </a:r>
            <a:r>
              <a:rPr lang="en-US"/>
              <a:t> – competition vs. cooperation</a:t>
            </a:r>
          </a:p>
          <a:p>
            <a:r>
              <a:rPr lang="en-US" b="1"/>
              <a:t>Long-Term Orientation</a:t>
            </a:r>
            <a:r>
              <a:rPr lang="en-US"/>
              <a:t> – focus on future goals</a:t>
            </a:r>
          </a:p>
          <a:p>
            <a:r>
              <a:rPr lang="en-US" b="1"/>
              <a:t>Indulgence vs. Restraint</a:t>
            </a:r>
            <a:r>
              <a:rPr lang="en-US"/>
              <a:t> – control of desires and emotions</a:t>
            </a:r>
          </a:p>
          <a:p>
            <a:endParaRPr lang="en-US"/>
          </a:p>
        </p:txBody>
      </p:sp>
      <p:sp>
        <p:nvSpPr>
          <p:cNvPr id="7" name="TextBox 6">
            <a:extLst>
              <a:ext uri="{FF2B5EF4-FFF2-40B4-BE49-F238E27FC236}">
                <a16:creationId xmlns:a16="http://schemas.microsoft.com/office/drawing/2014/main" id="{418C3D39-81CD-D5D7-3411-A38C6287538B}"/>
              </a:ext>
            </a:extLst>
          </p:cNvPr>
          <p:cNvSpPr txBox="1"/>
          <p:nvPr/>
        </p:nvSpPr>
        <p:spPr>
          <a:xfrm>
            <a:off x="142473" y="5886105"/>
            <a:ext cx="7818120" cy="1200329"/>
          </a:xfrm>
          <a:prstGeom prst="rect">
            <a:avLst/>
          </a:prstGeom>
          <a:noFill/>
        </p:spPr>
        <p:txBody>
          <a:bodyPr wrap="square">
            <a:spAutoFit/>
          </a:bodyPr>
          <a:lstStyle/>
          <a:p>
            <a:pPr algn="l">
              <a:buNone/>
            </a:pPr>
            <a:r>
              <a:rPr lang="en-US" b="0" i="0" u="none" strike="noStrike" dirty="0">
                <a:solidFill>
                  <a:srgbClr val="000000"/>
                </a:solidFill>
                <a:effectLst/>
              </a:rPr>
              <a:t>Hofstede, G. (2011) </a:t>
            </a:r>
            <a:r>
              <a:rPr lang="en-US" b="0" i="1" u="none" strike="noStrike" dirty="0">
                <a:solidFill>
                  <a:srgbClr val="000000"/>
                </a:solidFill>
                <a:effectLst/>
              </a:rPr>
              <a:t>Dimensional Cultures: The Hofstede Model in Context</a:t>
            </a:r>
            <a:r>
              <a:rPr lang="en-US" b="0" i="0" u="none" strike="noStrike" dirty="0">
                <a:solidFill>
                  <a:srgbClr val="000000"/>
                </a:solidFill>
                <a:effectLst/>
              </a:rPr>
              <a:t>. </a:t>
            </a:r>
            <a:r>
              <a:rPr lang="en-US" b="0" i="1" u="none" strike="noStrike" dirty="0">
                <a:solidFill>
                  <a:srgbClr val="000000"/>
                </a:solidFill>
                <a:effectLst/>
              </a:rPr>
              <a:t>Online Readings in Psychology and Culture</a:t>
            </a:r>
            <a:r>
              <a:rPr lang="en-US" b="0" i="0" u="none" strike="noStrike" dirty="0">
                <a:solidFill>
                  <a:srgbClr val="000000"/>
                </a:solidFill>
                <a:effectLst/>
              </a:rPr>
              <a:t>, 2(1).</a:t>
            </a:r>
          </a:p>
          <a:p>
            <a:pPr>
              <a:buNone/>
            </a:pPr>
            <a:br>
              <a:rPr lang="en-US" dirty="0"/>
            </a:br>
            <a:endParaRPr lang="en-US" dirty="0"/>
          </a:p>
        </p:txBody>
      </p:sp>
    </p:spTree>
    <p:extLst>
      <p:ext uri="{BB962C8B-B14F-4D97-AF65-F5344CB8AC3E}">
        <p14:creationId xmlns:p14="http://schemas.microsoft.com/office/powerpoint/2010/main" val="1672661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41" name="Rectangle 5140">
            <a:extLst>
              <a:ext uri="{FF2B5EF4-FFF2-40B4-BE49-F238E27FC236}">
                <a16:creationId xmlns:a16="http://schemas.microsoft.com/office/drawing/2014/main" id="{636F6DB7-CF8D-494A-82F6-13B58DCA9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3" name="Rectangle 5142">
            <a:extLst>
              <a:ext uri="{FF2B5EF4-FFF2-40B4-BE49-F238E27FC236}">
                <a16:creationId xmlns:a16="http://schemas.microsoft.com/office/drawing/2014/main" id="{0B7E5194-6E82-4A44-99C3-FE7D87F34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370747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TextBox 3">
            <a:extLst>
              <a:ext uri="{FF2B5EF4-FFF2-40B4-BE49-F238E27FC236}">
                <a16:creationId xmlns:a16="http://schemas.microsoft.com/office/drawing/2014/main" id="{36751CAA-6712-7194-FD50-25C369859BD7}"/>
              </a:ext>
            </a:extLst>
          </p:cNvPr>
          <p:cNvSpPr txBox="1"/>
          <p:nvPr/>
        </p:nvSpPr>
        <p:spPr>
          <a:xfrm>
            <a:off x="764110" y="826346"/>
            <a:ext cx="3171905" cy="1013800"/>
          </a:xfrm>
          <a:prstGeom prst="rect">
            <a:avLst/>
          </a:prstGeom>
        </p:spPr>
        <p:txBody>
          <a:bodyPr vert="horz" lIns="91440" tIns="45720" rIns="91440" bIns="45720" rtlCol="0" anchor="b">
            <a:normAutofit/>
          </a:bodyPr>
          <a:lstStyle/>
          <a:p>
            <a:pPr>
              <a:spcBef>
                <a:spcPct val="0"/>
              </a:spcBef>
              <a:spcAft>
                <a:spcPts val="600"/>
              </a:spcAft>
            </a:pPr>
            <a:r>
              <a:rPr lang="en-US" sz="2200" cap="all">
                <a:solidFill>
                  <a:srgbClr val="FFFFFF"/>
                </a:solidFill>
                <a:latin typeface="+mj-lt"/>
                <a:ea typeface="+mj-ea"/>
                <a:cs typeface="+mj-cs"/>
              </a:rPr>
              <a:t>HOFSTEDS 6 DIMENSION THEORIES </a:t>
            </a:r>
          </a:p>
        </p:txBody>
      </p:sp>
      <p:grpSp>
        <p:nvGrpSpPr>
          <p:cNvPr id="5145" name="Group 5144">
            <a:extLst>
              <a:ext uri="{FF2B5EF4-FFF2-40B4-BE49-F238E27FC236}">
                <a16:creationId xmlns:a16="http://schemas.microsoft.com/office/drawing/2014/main" id="{49FCC1E1-84D3-494D-A0A0-286AFA1C30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5146" name="Rectangle 5145">
              <a:extLst>
                <a:ext uri="{FF2B5EF4-FFF2-40B4-BE49-F238E27FC236}">
                  <a16:creationId xmlns:a16="http://schemas.microsoft.com/office/drawing/2014/main" id="{96E09E90-FF79-402E-AF01-97A279BEA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147" name="Rectangle 5146">
              <a:extLst>
                <a:ext uri="{FF2B5EF4-FFF2-40B4-BE49-F238E27FC236}">
                  <a16:creationId xmlns:a16="http://schemas.microsoft.com/office/drawing/2014/main" id="{EC6946F8-4B9B-4C51-9F51-2DB377392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148" name="Rectangle 5147">
              <a:extLst>
                <a:ext uri="{FF2B5EF4-FFF2-40B4-BE49-F238E27FC236}">
                  <a16:creationId xmlns:a16="http://schemas.microsoft.com/office/drawing/2014/main" id="{7B3D2B3D-A285-438C-A344-AED3E46A07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graphicFrame>
        <p:nvGraphicFramePr>
          <p:cNvPr id="5" name="Table 4">
            <a:extLst>
              <a:ext uri="{FF2B5EF4-FFF2-40B4-BE49-F238E27FC236}">
                <a16:creationId xmlns:a16="http://schemas.microsoft.com/office/drawing/2014/main" id="{06986666-18B1-E571-0632-4AA79C87DE75}"/>
              </a:ext>
            </a:extLst>
          </p:cNvPr>
          <p:cNvGraphicFramePr>
            <a:graphicFrameLocks noGrp="1"/>
          </p:cNvGraphicFramePr>
          <p:nvPr>
            <p:extLst>
              <p:ext uri="{D42A27DB-BD31-4B8C-83A1-F6EECF244321}">
                <p14:modId xmlns:p14="http://schemas.microsoft.com/office/powerpoint/2010/main" val="161395466"/>
              </p:ext>
            </p:extLst>
          </p:nvPr>
        </p:nvGraphicFramePr>
        <p:xfrm>
          <a:off x="442377" y="2556934"/>
          <a:ext cx="11559123" cy="3888093"/>
        </p:xfrm>
        <a:graphic>
          <a:graphicData uri="http://schemas.openxmlformats.org/drawingml/2006/table">
            <a:tbl>
              <a:tblPr firstRow="1" bandRow="1">
                <a:tableStyleId>{5C22544A-7EE6-4342-B048-85BDC9FD1C3A}</a:tableStyleId>
              </a:tblPr>
              <a:tblGrid>
                <a:gridCol w="1899826">
                  <a:extLst>
                    <a:ext uri="{9D8B030D-6E8A-4147-A177-3AD203B41FA5}">
                      <a16:colId xmlns:a16="http://schemas.microsoft.com/office/drawing/2014/main" val="1081918122"/>
                    </a:ext>
                  </a:extLst>
                </a:gridCol>
                <a:gridCol w="2119539">
                  <a:extLst>
                    <a:ext uri="{9D8B030D-6E8A-4147-A177-3AD203B41FA5}">
                      <a16:colId xmlns:a16="http://schemas.microsoft.com/office/drawing/2014/main" val="852235012"/>
                    </a:ext>
                  </a:extLst>
                </a:gridCol>
                <a:gridCol w="1907571">
                  <a:extLst>
                    <a:ext uri="{9D8B030D-6E8A-4147-A177-3AD203B41FA5}">
                      <a16:colId xmlns:a16="http://schemas.microsoft.com/office/drawing/2014/main" val="2859142144"/>
                    </a:ext>
                  </a:extLst>
                </a:gridCol>
                <a:gridCol w="1782224">
                  <a:extLst>
                    <a:ext uri="{9D8B030D-6E8A-4147-A177-3AD203B41FA5}">
                      <a16:colId xmlns:a16="http://schemas.microsoft.com/office/drawing/2014/main" val="2465435776"/>
                    </a:ext>
                  </a:extLst>
                </a:gridCol>
                <a:gridCol w="1979890">
                  <a:extLst>
                    <a:ext uri="{9D8B030D-6E8A-4147-A177-3AD203B41FA5}">
                      <a16:colId xmlns:a16="http://schemas.microsoft.com/office/drawing/2014/main" val="3238635048"/>
                    </a:ext>
                  </a:extLst>
                </a:gridCol>
                <a:gridCol w="1870073">
                  <a:extLst>
                    <a:ext uri="{9D8B030D-6E8A-4147-A177-3AD203B41FA5}">
                      <a16:colId xmlns:a16="http://schemas.microsoft.com/office/drawing/2014/main" val="97805880"/>
                    </a:ext>
                  </a:extLst>
                </a:gridCol>
              </a:tblGrid>
              <a:tr h="1327773">
                <a:tc>
                  <a:txBody>
                    <a:bodyPr/>
                    <a:lstStyle/>
                    <a:p>
                      <a:r>
                        <a:rPr lang="en-US"/>
                        <a:t>HIGH POWER</a:t>
                      </a:r>
                    </a:p>
                    <a:p>
                      <a:endParaRPr lang="en-US"/>
                    </a:p>
                  </a:txBody>
                  <a:tcPr/>
                </a:tc>
                <a:tc>
                  <a:txBody>
                    <a:bodyPr/>
                    <a:lstStyle/>
                    <a:p>
                      <a:r>
                        <a:rPr lang="en-US"/>
                        <a:t>LOW INDIVIDUALISM</a:t>
                      </a:r>
                    </a:p>
                  </a:txBody>
                  <a:tcPr/>
                </a:tc>
                <a:tc>
                  <a:txBody>
                    <a:bodyPr/>
                    <a:lstStyle/>
                    <a:p>
                      <a:r>
                        <a:rPr lang="en-US"/>
                        <a:t>MODERARE MASCLINITY</a:t>
                      </a:r>
                    </a:p>
                  </a:txBody>
                  <a:tcPr/>
                </a:tc>
                <a:tc>
                  <a:txBody>
                    <a:bodyPr/>
                    <a:lstStyle/>
                    <a:p>
                      <a:r>
                        <a:rPr lang="en-US"/>
                        <a:t>LOW UNCERTAINTY AVOIDANCE</a:t>
                      </a:r>
                    </a:p>
                  </a:txBody>
                  <a:tcPr/>
                </a:tc>
                <a:tc>
                  <a:txBody>
                    <a:bodyPr/>
                    <a:lstStyle/>
                    <a:p>
                      <a:r>
                        <a:rPr lang="en-US"/>
                        <a:t>HIGH LONG- TERM ORIENTATION</a:t>
                      </a:r>
                    </a:p>
                  </a:txBody>
                  <a:tcPr/>
                </a:tc>
                <a:tc>
                  <a:txBody>
                    <a:bodyPr/>
                    <a:lstStyle/>
                    <a:p>
                      <a:r>
                        <a:rPr lang="en-US"/>
                        <a:t>LOW INDULGENCE </a:t>
                      </a:r>
                    </a:p>
                  </a:txBody>
                  <a:tcPr/>
                </a:tc>
                <a:extLst>
                  <a:ext uri="{0D108BD9-81ED-4DB2-BD59-A6C34878D82A}">
                    <a16:rowId xmlns:a16="http://schemas.microsoft.com/office/drawing/2014/main" val="264879058"/>
                  </a:ext>
                </a:extLst>
              </a:tr>
              <a:tr h="2553411">
                <a:tc>
                  <a:txBody>
                    <a:bodyPr/>
                    <a:lstStyle/>
                    <a:p>
                      <a:r>
                        <a:rPr lang="en-US"/>
                        <a:t>69%</a:t>
                      </a:r>
                    </a:p>
                    <a:p>
                      <a:endParaRPr lang="en-US"/>
                    </a:p>
                    <a:p>
                      <a:pPr marL="285750" indent="-285750">
                        <a:buFont typeface="Arial" panose="020B0604020202020204" pitchFamily="34" charset="0"/>
                        <a:buChar char="•"/>
                      </a:pPr>
                      <a:r>
                        <a:rPr lang="en-US"/>
                        <a:t>Strong respect for authority </a:t>
                      </a:r>
                    </a:p>
                    <a:p>
                      <a:pPr marL="285750" indent="-285750">
                        <a:buFont typeface="Arial" panose="020B0604020202020204" pitchFamily="34" charset="0"/>
                        <a:buChar char="•"/>
                      </a:pPr>
                      <a:r>
                        <a:rPr lang="en-US"/>
                        <a:t>Formal to superiors </a:t>
                      </a:r>
                    </a:p>
                  </a:txBody>
                  <a:tcPr/>
                </a:tc>
                <a:tc>
                  <a:txBody>
                    <a:bodyPr/>
                    <a:lstStyle/>
                    <a:p>
                      <a:r>
                        <a:rPr lang="en-US"/>
                        <a:t>38%</a:t>
                      </a:r>
                    </a:p>
                    <a:p>
                      <a:endParaRPr lang="en-US"/>
                    </a:p>
                    <a:p>
                      <a:pPr marL="285750" indent="-285750">
                        <a:buFont typeface="Arial" panose="020B0604020202020204" pitchFamily="34" charset="0"/>
                        <a:buChar char="•"/>
                      </a:pPr>
                      <a:r>
                        <a:rPr lang="en-US"/>
                        <a:t>Working collectively matters more </a:t>
                      </a:r>
                    </a:p>
                    <a:p>
                      <a:pPr marL="285750" indent="-285750">
                        <a:buFont typeface="Arial" panose="020B0604020202020204" pitchFamily="34" charset="0"/>
                        <a:buChar char="•"/>
                      </a:pPr>
                      <a:r>
                        <a:rPr lang="en-US"/>
                        <a:t>Other opinions matter rather than singly </a:t>
                      </a:r>
                    </a:p>
                    <a:p>
                      <a:endParaRPr lang="en-US"/>
                    </a:p>
                  </a:txBody>
                  <a:tcPr/>
                </a:tc>
                <a:tc>
                  <a:txBody>
                    <a:bodyPr/>
                    <a:lstStyle/>
                    <a:p>
                      <a:r>
                        <a:rPr lang="en-US"/>
                        <a:t>49%</a:t>
                      </a:r>
                    </a:p>
                    <a:p>
                      <a:endParaRPr lang="en-US"/>
                    </a:p>
                    <a:p>
                      <a:pPr marL="285750" indent="-285750">
                        <a:buFont typeface="Arial" panose="020B0604020202020204" pitchFamily="34" charset="0"/>
                        <a:buChar char="•"/>
                      </a:pPr>
                      <a:r>
                        <a:rPr lang="en-US"/>
                        <a:t>Competitive &amp; cooperative </a:t>
                      </a:r>
                    </a:p>
                    <a:p>
                      <a:pPr marL="285750" indent="-285750">
                        <a:buFont typeface="Arial" panose="020B0604020202020204" pitchFamily="34" charset="0"/>
                        <a:buChar char="•"/>
                      </a:pPr>
                      <a:r>
                        <a:rPr lang="en-US"/>
                        <a:t>Success &amp; status valued.</a:t>
                      </a:r>
                    </a:p>
                  </a:txBody>
                  <a:tcPr/>
                </a:tc>
                <a:tc>
                  <a:txBody>
                    <a:bodyPr/>
                    <a:lstStyle/>
                    <a:p>
                      <a:r>
                        <a:rPr lang="en-US"/>
                        <a:t>76%</a:t>
                      </a:r>
                    </a:p>
                    <a:p>
                      <a:endParaRPr lang="en-US"/>
                    </a:p>
                    <a:p>
                      <a:pPr marL="285750" indent="-285750">
                        <a:buFont typeface="Arial" panose="020B0604020202020204" pitchFamily="34" charset="0"/>
                        <a:buChar char="•"/>
                      </a:pPr>
                      <a:r>
                        <a:rPr lang="en-US"/>
                        <a:t>Flexible and adaptable to change </a:t>
                      </a:r>
                    </a:p>
                    <a:p>
                      <a:endParaRPr lang="en-US"/>
                    </a:p>
                  </a:txBody>
                  <a:tcPr/>
                </a:tc>
                <a:tc>
                  <a:txBody>
                    <a:bodyPr/>
                    <a:lstStyle/>
                    <a:p>
                      <a:r>
                        <a:rPr lang="en-US"/>
                        <a:t>44%</a:t>
                      </a:r>
                    </a:p>
                    <a:p>
                      <a:endParaRPr lang="en-US"/>
                    </a:p>
                    <a:p>
                      <a:pPr marL="285750" indent="-285750">
                        <a:buFont typeface="Arial" panose="020B0604020202020204" pitchFamily="34" charset="0"/>
                        <a:buChar char="•"/>
                      </a:pPr>
                      <a:r>
                        <a:rPr lang="en-US"/>
                        <a:t>Patience </a:t>
                      </a:r>
                    </a:p>
                    <a:p>
                      <a:pPr marL="285750" indent="-285750">
                        <a:buFont typeface="Arial" panose="020B0604020202020204" pitchFamily="34" charset="0"/>
                        <a:buChar char="•"/>
                      </a:pPr>
                      <a:r>
                        <a:rPr lang="en-US"/>
                        <a:t>Trust</a:t>
                      </a:r>
                    </a:p>
                    <a:p>
                      <a:endParaRPr lang="en-US"/>
                    </a:p>
                  </a:txBody>
                  <a:tcPr/>
                </a:tc>
                <a:tc>
                  <a:txBody>
                    <a:bodyPr/>
                    <a:lstStyle/>
                    <a:p>
                      <a:r>
                        <a:rPr lang="en-US"/>
                        <a:t>59%</a:t>
                      </a:r>
                    </a:p>
                    <a:p>
                      <a:endParaRPr lang="en-US"/>
                    </a:p>
                    <a:p>
                      <a:pPr marL="285750" indent="-285750">
                        <a:buFont typeface="Arial" panose="020B0604020202020204" pitchFamily="34" charset="0"/>
                        <a:buChar char="•"/>
                      </a:pPr>
                      <a:r>
                        <a:rPr lang="en-US"/>
                        <a:t>Emotional control </a:t>
                      </a:r>
                    </a:p>
                    <a:p>
                      <a:pPr marL="285750" indent="-285750">
                        <a:buFont typeface="Arial" panose="020B0604020202020204" pitchFamily="34" charset="0"/>
                        <a:buChar char="•"/>
                      </a:pPr>
                      <a:r>
                        <a:rPr lang="en-US"/>
                        <a:t>Communication stays polite and restrained.</a:t>
                      </a:r>
                    </a:p>
                  </a:txBody>
                  <a:tcPr/>
                </a:tc>
                <a:extLst>
                  <a:ext uri="{0D108BD9-81ED-4DB2-BD59-A6C34878D82A}">
                    <a16:rowId xmlns:a16="http://schemas.microsoft.com/office/drawing/2014/main" val="3736181061"/>
                  </a:ext>
                </a:extLst>
              </a:tr>
            </a:tbl>
          </a:graphicData>
        </a:graphic>
      </p:graphicFrame>
      <p:sp>
        <p:nvSpPr>
          <p:cNvPr id="6" name="TextBox 5">
            <a:extLst>
              <a:ext uri="{FF2B5EF4-FFF2-40B4-BE49-F238E27FC236}">
                <a16:creationId xmlns:a16="http://schemas.microsoft.com/office/drawing/2014/main" id="{DA7D2D83-C557-DC3E-DE1E-52FFDFA78D17}"/>
              </a:ext>
            </a:extLst>
          </p:cNvPr>
          <p:cNvSpPr txBox="1"/>
          <p:nvPr/>
        </p:nvSpPr>
        <p:spPr>
          <a:xfrm>
            <a:off x="3268980" y="-1920240"/>
            <a:ext cx="184731" cy="369332"/>
          </a:xfrm>
          <a:prstGeom prst="rect">
            <a:avLst/>
          </a:prstGeom>
          <a:noFill/>
        </p:spPr>
        <p:txBody>
          <a:bodyPr wrap="none" rtlCol="0">
            <a:spAutoFit/>
          </a:bodyPr>
          <a:lstStyle/>
          <a:p>
            <a:endParaRPr lang="en-US"/>
          </a:p>
        </p:txBody>
      </p:sp>
      <p:sp>
        <p:nvSpPr>
          <p:cNvPr id="9" name="TextBox 8">
            <a:extLst>
              <a:ext uri="{FF2B5EF4-FFF2-40B4-BE49-F238E27FC236}">
                <a16:creationId xmlns:a16="http://schemas.microsoft.com/office/drawing/2014/main" id="{E58724A9-E25C-1526-1A95-ED7E7CB50BC4}"/>
              </a:ext>
            </a:extLst>
          </p:cNvPr>
          <p:cNvSpPr txBox="1"/>
          <p:nvPr/>
        </p:nvSpPr>
        <p:spPr>
          <a:xfrm>
            <a:off x="4471587" y="1035352"/>
            <a:ext cx="7503637" cy="1015663"/>
          </a:xfrm>
          <a:prstGeom prst="rect">
            <a:avLst/>
          </a:prstGeom>
          <a:noFill/>
        </p:spPr>
        <p:txBody>
          <a:bodyPr wrap="square">
            <a:spAutoFit/>
          </a:bodyPr>
          <a:lstStyle/>
          <a:p>
            <a:pPr marL="0" indent="0"/>
            <a:r>
              <a:rPr lang="en-US" sz="2000" b="1">
                <a:solidFill>
                  <a:schemeClr val="bg1"/>
                </a:solidFill>
              </a:rPr>
              <a:t>Hofstede’s theory helps explain why Chinese communication is indirect, polite, and relationship-oriented, reflecting deep cultural values of respect, harmony, and long-term trust.</a:t>
            </a:r>
          </a:p>
        </p:txBody>
      </p:sp>
    </p:spTree>
    <p:extLst>
      <p:ext uri="{BB962C8B-B14F-4D97-AF65-F5344CB8AC3E}">
        <p14:creationId xmlns:p14="http://schemas.microsoft.com/office/powerpoint/2010/main" val="123117974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52">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4" name="Rectangle 53">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5" name="Rectangle 54">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7" name="Rectangle 56">
            <a:extLst>
              <a:ext uri="{FF2B5EF4-FFF2-40B4-BE49-F238E27FC236}">
                <a16:creationId xmlns:a16="http://schemas.microsoft.com/office/drawing/2014/main" id="{9FC936C0-4624-438D-BDD0-6B296BD6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useBgFill="1">
        <p:nvSpPr>
          <p:cNvPr id="59" name="Rectangle 58">
            <a:extLst>
              <a:ext uri="{FF2B5EF4-FFF2-40B4-BE49-F238E27FC236}">
                <a16:creationId xmlns:a16="http://schemas.microsoft.com/office/drawing/2014/main" id="{F34F34AF-75E7-4149-A3CF-2E483C744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2" descr="A gold and silver sphere balancing on a platform">
            <a:extLst>
              <a:ext uri="{FF2B5EF4-FFF2-40B4-BE49-F238E27FC236}">
                <a16:creationId xmlns:a16="http://schemas.microsoft.com/office/drawing/2014/main" id="{927917DE-93CB-22B2-3170-341E03404794}"/>
              </a:ext>
            </a:extLst>
          </p:cNvPr>
          <p:cNvPicPr>
            <a:picLocks noChangeAspect="1"/>
          </p:cNvPicPr>
          <p:nvPr/>
        </p:nvPicPr>
        <p:blipFill>
          <a:blip r:embed="rId3">
            <a:grayscl/>
          </a:blip>
          <a:srcRect t="17064" r="9091" b="14754"/>
          <a:stretch>
            <a:fillRect/>
          </a:stretch>
        </p:blipFill>
        <p:spPr>
          <a:xfrm>
            <a:off x="336468" y="10"/>
            <a:ext cx="12191980" cy="6857990"/>
          </a:xfrm>
          <a:prstGeom prst="rect">
            <a:avLst/>
          </a:prstGeom>
        </p:spPr>
      </p:pic>
      <p:grpSp>
        <p:nvGrpSpPr>
          <p:cNvPr id="61" name="Group 60">
            <a:extLst>
              <a:ext uri="{FF2B5EF4-FFF2-40B4-BE49-F238E27FC236}">
                <a16:creationId xmlns:a16="http://schemas.microsoft.com/office/drawing/2014/main" id="{1654C7F9-AF92-42BD-A713-6B020F63B3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67" name="Rectangle 66">
              <a:extLst>
                <a:ext uri="{FF2B5EF4-FFF2-40B4-BE49-F238E27FC236}">
                  <a16:creationId xmlns:a16="http://schemas.microsoft.com/office/drawing/2014/main" id="{D4E3B121-1133-4B7A-BF30-80EF7C9F0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8" name="Rectangle 67">
              <a:extLst>
                <a:ext uri="{FF2B5EF4-FFF2-40B4-BE49-F238E27FC236}">
                  <a16:creationId xmlns:a16="http://schemas.microsoft.com/office/drawing/2014/main" id="{8C0F23FC-3B0D-4C62-B729-C43F56DC11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31" name="TextBox 30">
            <a:extLst>
              <a:ext uri="{FF2B5EF4-FFF2-40B4-BE49-F238E27FC236}">
                <a16:creationId xmlns:a16="http://schemas.microsoft.com/office/drawing/2014/main" id="{0FCFB879-ED06-E300-B2F4-BE3E23C43289}"/>
              </a:ext>
            </a:extLst>
          </p:cNvPr>
          <p:cNvSpPr txBox="1"/>
          <p:nvPr/>
        </p:nvSpPr>
        <p:spPr>
          <a:xfrm>
            <a:off x="715685" y="1599860"/>
            <a:ext cx="3412067" cy="2971801"/>
          </a:xfrm>
          <a:prstGeom prst="rect">
            <a:avLst/>
          </a:prstGeom>
        </p:spPr>
        <p:txBody>
          <a:bodyPr vert="horz" lIns="91440" tIns="45720" rIns="91440" bIns="45720" rtlCol="0" anchor="b">
            <a:normAutofit/>
          </a:bodyPr>
          <a:lstStyle/>
          <a:p>
            <a:pPr>
              <a:spcBef>
                <a:spcPct val="0"/>
              </a:spcBef>
              <a:spcAft>
                <a:spcPts val="600"/>
              </a:spcAft>
            </a:pPr>
            <a:r>
              <a:rPr lang="en-US" sz="3600" cap="all">
                <a:latin typeface="+mj-lt"/>
                <a:ea typeface="+mj-ea"/>
                <a:cs typeface="+mj-cs"/>
              </a:rPr>
              <a:t>CHINA VS U.S COMPARISON </a:t>
            </a:r>
          </a:p>
        </p:txBody>
      </p:sp>
      <p:sp>
        <p:nvSpPr>
          <p:cNvPr id="51" name="TextBox 50">
            <a:extLst>
              <a:ext uri="{FF2B5EF4-FFF2-40B4-BE49-F238E27FC236}">
                <a16:creationId xmlns:a16="http://schemas.microsoft.com/office/drawing/2014/main" id="{9231AEF8-A894-EA8A-CFD5-18841859CACD}"/>
              </a:ext>
            </a:extLst>
          </p:cNvPr>
          <p:cNvSpPr txBox="1"/>
          <p:nvPr/>
        </p:nvSpPr>
        <p:spPr>
          <a:xfrm>
            <a:off x="336468" y="6525328"/>
            <a:ext cx="7942580" cy="738820"/>
          </a:xfrm>
          <a:prstGeom prst="rect">
            <a:avLst/>
          </a:prstGeom>
        </p:spPr>
        <p:txBody>
          <a:bodyPr vert="horz" lIns="91440" tIns="45720" rIns="91440" bIns="45720" rtlCol="0" anchor="t">
            <a:normAutofit/>
          </a:bodyPr>
          <a:lstStyle/>
          <a:p>
            <a:pPr>
              <a:lnSpc>
                <a:spcPct val="90000"/>
              </a:lnSpc>
              <a:spcBef>
                <a:spcPct val="20000"/>
              </a:spcBef>
              <a:spcAft>
                <a:spcPts val="600"/>
              </a:spcAft>
              <a:buClr>
                <a:schemeClr val="accent2"/>
              </a:buClr>
              <a:buSzPct val="92000"/>
            </a:pPr>
            <a:r>
              <a:rPr lang="en-US" sz="1500" b="0" i="0" u="none" strike="noStrike" cap="all">
                <a:effectLst/>
              </a:rPr>
              <a:t>Hofstede Insights (2022) </a:t>
            </a:r>
            <a:r>
              <a:rPr lang="en-US" sz="1500" b="0" i="1" u="none" strike="noStrike" cap="all">
                <a:effectLst/>
              </a:rPr>
              <a:t>Country Comparison: China and United States</a:t>
            </a:r>
            <a:r>
              <a:rPr lang="en-US" sz="1500" b="0" i="0" u="none" strike="noStrike" cap="all">
                <a:effectLst/>
              </a:rPr>
              <a:t>.</a:t>
            </a:r>
            <a:endParaRPr lang="en-US" sz="1500" cap="all"/>
          </a:p>
        </p:txBody>
      </p:sp>
      <p:graphicFrame>
        <p:nvGraphicFramePr>
          <p:cNvPr id="63" name="Table 62">
            <a:extLst>
              <a:ext uri="{FF2B5EF4-FFF2-40B4-BE49-F238E27FC236}">
                <a16:creationId xmlns:a16="http://schemas.microsoft.com/office/drawing/2014/main" id="{F8AF3C17-650D-ECD9-1E38-30BB1CB1F20F}"/>
              </a:ext>
            </a:extLst>
          </p:cNvPr>
          <p:cNvGraphicFramePr>
            <a:graphicFrameLocks noGrp="1"/>
          </p:cNvGraphicFramePr>
          <p:nvPr>
            <p:extLst>
              <p:ext uri="{D42A27DB-BD31-4B8C-83A1-F6EECF244321}">
                <p14:modId xmlns:p14="http://schemas.microsoft.com/office/powerpoint/2010/main" val="3719426714"/>
              </p:ext>
            </p:extLst>
          </p:nvPr>
        </p:nvGraphicFramePr>
        <p:xfrm>
          <a:off x="4295986" y="453642"/>
          <a:ext cx="7559546" cy="5947157"/>
        </p:xfrm>
        <a:graphic>
          <a:graphicData uri="http://schemas.openxmlformats.org/drawingml/2006/table">
            <a:tbl>
              <a:tblPr firstRow="1" bandRow="1">
                <a:tableStyleId>{5C22544A-7EE6-4342-B048-85BDC9FD1C3A}</a:tableStyleId>
              </a:tblPr>
              <a:tblGrid>
                <a:gridCol w="1889887">
                  <a:extLst>
                    <a:ext uri="{9D8B030D-6E8A-4147-A177-3AD203B41FA5}">
                      <a16:colId xmlns:a16="http://schemas.microsoft.com/office/drawing/2014/main" val="3412523078"/>
                    </a:ext>
                  </a:extLst>
                </a:gridCol>
                <a:gridCol w="1876149">
                  <a:extLst>
                    <a:ext uri="{9D8B030D-6E8A-4147-A177-3AD203B41FA5}">
                      <a16:colId xmlns:a16="http://schemas.microsoft.com/office/drawing/2014/main" val="1235490461"/>
                    </a:ext>
                  </a:extLst>
                </a:gridCol>
                <a:gridCol w="1903623">
                  <a:extLst>
                    <a:ext uri="{9D8B030D-6E8A-4147-A177-3AD203B41FA5}">
                      <a16:colId xmlns:a16="http://schemas.microsoft.com/office/drawing/2014/main" val="4105465883"/>
                    </a:ext>
                  </a:extLst>
                </a:gridCol>
                <a:gridCol w="1889887">
                  <a:extLst>
                    <a:ext uri="{9D8B030D-6E8A-4147-A177-3AD203B41FA5}">
                      <a16:colId xmlns:a16="http://schemas.microsoft.com/office/drawing/2014/main" val="4056341294"/>
                    </a:ext>
                  </a:extLst>
                </a:gridCol>
              </a:tblGrid>
              <a:tr h="1122105">
                <a:tc>
                  <a:txBody>
                    <a:bodyPr/>
                    <a:lstStyle/>
                    <a:p>
                      <a:r>
                        <a:rPr lang="en-US"/>
                        <a:t>Dimension </a:t>
                      </a:r>
                    </a:p>
                    <a:p>
                      <a:endParaRPr lang="en-US"/>
                    </a:p>
                  </a:txBody>
                  <a:tcPr/>
                </a:tc>
                <a:tc>
                  <a:txBody>
                    <a:bodyPr/>
                    <a:lstStyle/>
                    <a:p>
                      <a:r>
                        <a:rPr lang="en-US"/>
                        <a:t>U.S (APPLE)</a:t>
                      </a:r>
                    </a:p>
                  </a:txBody>
                  <a:tcPr/>
                </a:tc>
                <a:tc>
                  <a:txBody>
                    <a:bodyPr/>
                    <a:lstStyle/>
                    <a:p>
                      <a:r>
                        <a:rPr lang="en-US"/>
                        <a:t>CHINA</a:t>
                      </a:r>
                    </a:p>
                  </a:txBody>
                  <a:tcPr/>
                </a:tc>
                <a:tc>
                  <a:txBody>
                    <a:bodyPr/>
                    <a:lstStyle/>
                    <a:p>
                      <a:r>
                        <a:rPr lang="en-US"/>
                        <a:t>EFFECT on communication </a:t>
                      </a:r>
                    </a:p>
                  </a:txBody>
                  <a:tcPr/>
                </a:tc>
                <a:extLst>
                  <a:ext uri="{0D108BD9-81ED-4DB2-BD59-A6C34878D82A}">
                    <a16:rowId xmlns:a16="http://schemas.microsoft.com/office/drawing/2014/main" val="727785768"/>
                  </a:ext>
                </a:extLst>
              </a:tr>
              <a:tr h="1458737">
                <a:tc>
                  <a:txBody>
                    <a:bodyPr/>
                    <a:lstStyle/>
                    <a:p>
                      <a:r>
                        <a:rPr lang="en-US"/>
                        <a:t>POWER DISTANCE </a:t>
                      </a:r>
                    </a:p>
                  </a:txBody>
                  <a:tcPr/>
                </a:tc>
                <a:tc>
                  <a:txBody>
                    <a:bodyPr/>
                    <a:lstStyle/>
                    <a:p>
                      <a:r>
                        <a:rPr lang="en-US"/>
                        <a:t>LOW</a:t>
                      </a:r>
                    </a:p>
                  </a:txBody>
                  <a:tcPr/>
                </a:tc>
                <a:tc>
                  <a:txBody>
                    <a:bodyPr/>
                    <a:lstStyle/>
                    <a:p>
                      <a:r>
                        <a:rPr lang="en-US"/>
                        <a:t>HIGH</a:t>
                      </a:r>
                    </a:p>
                  </a:txBody>
                  <a:tcPr/>
                </a:tc>
                <a:tc>
                  <a:txBody>
                    <a:bodyPr/>
                    <a:lstStyle/>
                    <a:p>
                      <a:r>
                        <a:rPr lang="en-US"/>
                        <a:t>U.S open communication vs China formal, deferential tone </a:t>
                      </a:r>
                    </a:p>
                  </a:txBody>
                  <a:tcPr/>
                </a:tc>
                <a:extLst>
                  <a:ext uri="{0D108BD9-81ED-4DB2-BD59-A6C34878D82A}">
                    <a16:rowId xmlns:a16="http://schemas.microsoft.com/office/drawing/2014/main" val="250313499"/>
                  </a:ext>
                </a:extLst>
              </a:tr>
              <a:tr h="1122105">
                <a:tc>
                  <a:txBody>
                    <a:bodyPr/>
                    <a:lstStyle/>
                    <a:p>
                      <a:r>
                        <a:rPr lang="en-US"/>
                        <a:t>INDIVIDUALSIM </a:t>
                      </a:r>
                    </a:p>
                  </a:txBody>
                  <a:tcPr/>
                </a:tc>
                <a:tc>
                  <a:txBody>
                    <a:bodyPr/>
                    <a:lstStyle/>
                    <a:p>
                      <a:r>
                        <a:rPr lang="en-US"/>
                        <a:t>VERY HIGH </a:t>
                      </a:r>
                    </a:p>
                  </a:txBody>
                  <a:tcPr/>
                </a:tc>
                <a:tc>
                  <a:txBody>
                    <a:bodyPr/>
                    <a:lstStyle/>
                    <a:p>
                      <a:r>
                        <a:rPr lang="en-US"/>
                        <a:t>LOW </a:t>
                      </a:r>
                    </a:p>
                  </a:txBody>
                  <a:tcPr/>
                </a:tc>
                <a:tc>
                  <a:txBody>
                    <a:bodyPr/>
                    <a:lstStyle/>
                    <a:p>
                      <a:r>
                        <a:rPr lang="en-US"/>
                        <a:t>U.S directness vs China indirectness</a:t>
                      </a:r>
                    </a:p>
                  </a:txBody>
                  <a:tcPr/>
                </a:tc>
                <a:extLst>
                  <a:ext uri="{0D108BD9-81ED-4DB2-BD59-A6C34878D82A}">
                    <a16:rowId xmlns:a16="http://schemas.microsoft.com/office/drawing/2014/main" val="3183427574"/>
                  </a:ext>
                </a:extLst>
              </a:tr>
              <a:tr h="1122105">
                <a:tc>
                  <a:txBody>
                    <a:bodyPr/>
                    <a:lstStyle/>
                    <a:p>
                      <a:r>
                        <a:rPr lang="en-US"/>
                        <a:t>LONG – TERM ORIENTATION </a:t>
                      </a:r>
                    </a:p>
                  </a:txBody>
                  <a:tcPr/>
                </a:tc>
                <a:tc>
                  <a:txBody>
                    <a:bodyPr/>
                    <a:lstStyle/>
                    <a:p>
                      <a:r>
                        <a:rPr lang="en-US"/>
                        <a:t>SHORT-TERM</a:t>
                      </a:r>
                    </a:p>
                  </a:txBody>
                  <a:tcPr/>
                </a:tc>
                <a:tc>
                  <a:txBody>
                    <a:bodyPr/>
                    <a:lstStyle/>
                    <a:p>
                      <a:r>
                        <a:rPr lang="en-US"/>
                        <a:t>LONG- TERM </a:t>
                      </a:r>
                    </a:p>
                  </a:txBody>
                  <a:tcPr/>
                </a:tc>
                <a:tc>
                  <a:txBody>
                    <a:bodyPr/>
                    <a:lstStyle/>
                    <a:p>
                      <a:r>
                        <a:rPr lang="en-US"/>
                        <a:t>Quick results vs patient trust building </a:t>
                      </a:r>
                    </a:p>
                  </a:txBody>
                  <a:tcPr/>
                </a:tc>
                <a:extLst>
                  <a:ext uri="{0D108BD9-81ED-4DB2-BD59-A6C34878D82A}">
                    <a16:rowId xmlns:a16="http://schemas.microsoft.com/office/drawing/2014/main" val="619573664"/>
                  </a:ext>
                </a:extLst>
              </a:tr>
              <a:tr h="1122105">
                <a:tc>
                  <a:txBody>
                    <a:bodyPr/>
                    <a:lstStyle/>
                    <a:p>
                      <a:r>
                        <a:rPr lang="en-US"/>
                        <a:t>INDULGENCE </a:t>
                      </a:r>
                    </a:p>
                  </a:txBody>
                  <a:tcPr/>
                </a:tc>
                <a:tc>
                  <a:txBody>
                    <a:bodyPr/>
                    <a:lstStyle/>
                    <a:p>
                      <a:r>
                        <a:rPr lang="en-US"/>
                        <a:t>HIGH</a:t>
                      </a:r>
                    </a:p>
                  </a:txBody>
                  <a:tcPr/>
                </a:tc>
                <a:tc>
                  <a:txBody>
                    <a:bodyPr/>
                    <a:lstStyle/>
                    <a:p>
                      <a:r>
                        <a:rPr lang="en-US"/>
                        <a:t>LOW</a:t>
                      </a:r>
                    </a:p>
                  </a:txBody>
                  <a:tcPr/>
                </a:tc>
                <a:tc>
                  <a:txBody>
                    <a:bodyPr/>
                    <a:lstStyle/>
                    <a:p>
                      <a:r>
                        <a:rPr lang="en-US"/>
                        <a:t>Expressive vs reserved communication </a:t>
                      </a:r>
                    </a:p>
                  </a:txBody>
                  <a:tcPr/>
                </a:tc>
                <a:extLst>
                  <a:ext uri="{0D108BD9-81ED-4DB2-BD59-A6C34878D82A}">
                    <a16:rowId xmlns:a16="http://schemas.microsoft.com/office/drawing/2014/main" val="341956858"/>
                  </a:ext>
                </a:extLst>
              </a:tr>
            </a:tbl>
          </a:graphicData>
        </a:graphic>
      </p:graphicFrame>
      <p:pic>
        <p:nvPicPr>
          <p:cNvPr id="7171" name="Picture 3" descr="The U.S.-China Relationship: A Clash of ...">
            <a:extLst>
              <a:ext uri="{FF2B5EF4-FFF2-40B4-BE49-F238E27FC236}">
                <a16:creationId xmlns:a16="http://schemas.microsoft.com/office/drawing/2014/main" id="{E126CDC1-75C1-2D71-AA22-CD40FC70124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3100" y="493949"/>
            <a:ext cx="3850231" cy="27159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44119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CAB2B-FB3D-5B71-BA47-01004A3F24D9}"/>
              </a:ext>
            </a:extLst>
          </p:cNvPr>
          <p:cNvSpPr>
            <a:spLocks noGrp="1"/>
          </p:cNvSpPr>
          <p:nvPr>
            <p:ph type="title"/>
          </p:nvPr>
        </p:nvSpPr>
        <p:spPr>
          <a:xfrm>
            <a:off x="398312" y="336396"/>
            <a:ext cx="11029616" cy="1013800"/>
          </a:xfrm>
        </p:spPr>
        <p:txBody>
          <a:bodyPr>
            <a:normAutofit/>
          </a:bodyPr>
          <a:lstStyle/>
          <a:p>
            <a:r>
              <a:rPr lang="en-US" sz="3200">
                <a:solidFill>
                  <a:schemeClr val="tx1"/>
                </a:solidFill>
              </a:rPr>
              <a:t>APPLES ADAPTION IN CHINA </a:t>
            </a:r>
          </a:p>
        </p:txBody>
      </p:sp>
      <p:sp>
        <p:nvSpPr>
          <p:cNvPr id="9" name="TextBox 8">
            <a:extLst>
              <a:ext uri="{FF2B5EF4-FFF2-40B4-BE49-F238E27FC236}">
                <a16:creationId xmlns:a16="http://schemas.microsoft.com/office/drawing/2014/main" id="{5A72F6F8-89D6-DCD9-0029-3B22F681D9E9}"/>
              </a:ext>
            </a:extLst>
          </p:cNvPr>
          <p:cNvSpPr txBox="1"/>
          <p:nvPr/>
        </p:nvSpPr>
        <p:spPr>
          <a:xfrm>
            <a:off x="3017520" y="6488668"/>
            <a:ext cx="9715500" cy="369332"/>
          </a:xfrm>
          <a:prstGeom prst="rect">
            <a:avLst/>
          </a:prstGeom>
          <a:noFill/>
        </p:spPr>
        <p:txBody>
          <a:bodyPr wrap="square">
            <a:spAutoFit/>
          </a:bodyPr>
          <a:lstStyle/>
          <a:p>
            <a:pPr algn="l">
              <a:buNone/>
            </a:pPr>
            <a:r>
              <a:rPr lang="en-US" b="0" i="0" u="none" strike="noStrike" dirty="0">
                <a:solidFill>
                  <a:srgbClr val="000000"/>
                </a:solidFill>
                <a:effectLst/>
              </a:rPr>
              <a:t>Jandt, F. E. (2021) </a:t>
            </a:r>
            <a:r>
              <a:rPr lang="en-US" b="0" i="1" u="none" strike="noStrike" dirty="0">
                <a:solidFill>
                  <a:srgbClr val="000000"/>
                </a:solidFill>
                <a:effectLst/>
              </a:rPr>
              <a:t>An Introduction to Intercultural Communication: Global Cultures and Contexts</a:t>
            </a:r>
            <a:r>
              <a:rPr lang="en-US" b="0" i="0" u="none" strike="noStrike" dirty="0">
                <a:solidFill>
                  <a:srgbClr val="000000"/>
                </a:solidFill>
                <a:effectLst/>
              </a:rPr>
              <a:t>. SAGE.</a:t>
            </a:r>
          </a:p>
        </p:txBody>
      </p:sp>
      <p:pic>
        <p:nvPicPr>
          <p:cNvPr id="9218" name="Picture 2" descr="History of the Apple Logo designed by ...">
            <a:extLst>
              <a:ext uri="{FF2B5EF4-FFF2-40B4-BE49-F238E27FC236}">
                <a16:creationId xmlns:a16="http://schemas.microsoft.com/office/drawing/2014/main" id="{4F65585B-5E3C-D5D1-0305-C7189AF6FD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73129" y="2017753"/>
            <a:ext cx="3020560" cy="333483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9220" name="TextBox 10">
            <a:extLst>
              <a:ext uri="{FF2B5EF4-FFF2-40B4-BE49-F238E27FC236}">
                <a16:creationId xmlns:a16="http://schemas.microsoft.com/office/drawing/2014/main" id="{CEC93EE2-0CAB-1B7F-3124-246ABEA25557}"/>
              </a:ext>
            </a:extLst>
          </p:cNvPr>
          <p:cNvGraphicFramePr/>
          <p:nvPr>
            <p:extLst>
              <p:ext uri="{D42A27DB-BD31-4B8C-83A1-F6EECF244321}">
                <p14:modId xmlns:p14="http://schemas.microsoft.com/office/powerpoint/2010/main" val="2951010411"/>
              </p:ext>
            </p:extLst>
          </p:nvPr>
        </p:nvGraphicFramePr>
        <p:xfrm>
          <a:off x="398311" y="1223010"/>
          <a:ext cx="8210429" cy="489632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68616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DD181-04E6-B005-5518-DFC702039445}"/>
              </a:ext>
            </a:extLst>
          </p:cNvPr>
          <p:cNvSpPr>
            <a:spLocks noGrp="1"/>
          </p:cNvSpPr>
          <p:nvPr>
            <p:ph type="title"/>
          </p:nvPr>
        </p:nvSpPr>
        <p:spPr/>
        <p:txBody>
          <a:bodyPr/>
          <a:lstStyle/>
          <a:p>
            <a:r>
              <a:rPr lang="en-US"/>
              <a:t>Theoretical frameworks </a:t>
            </a:r>
          </a:p>
        </p:txBody>
      </p:sp>
      <p:sp>
        <p:nvSpPr>
          <p:cNvPr id="3" name="Content Placeholder 2">
            <a:extLst>
              <a:ext uri="{FF2B5EF4-FFF2-40B4-BE49-F238E27FC236}">
                <a16:creationId xmlns:a16="http://schemas.microsoft.com/office/drawing/2014/main" id="{FF644312-1132-4614-4FAA-0DFA0ADC7FDB}"/>
              </a:ext>
            </a:extLst>
          </p:cNvPr>
          <p:cNvSpPr>
            <a:spLocks noGrp="1"/>
          </p:cNvSpPr>
          <p:nvPr>
            <p:ph idx="1"/>
          </p:nvPr>
        </p:nvSpPr>
        <p:spPr/>
        <p:txBody>
          <a:bodyPr/>
          <a:lstStyle/>
          <a:p>
            <a:pPr marL="0" indent="0">
              <a:buNone/>
            </a:pPr>
            <a:r>
              <a:rPr lang="en-US"/>
              <a:t>JANDT : context &amp; Nonverbal Cues </a:t>
            </a:r>
          </a:p>
          <a:p>
            <a:pPr marL="0" indent="0">
              <a:buNone/>
            </a:pPr>
            <a:r>
              <a:rPr lang="en-US"/>
              <a:t>High- context: Meaning is implied, not said directly </a:t>
            </a:r>
          </a:p>
          <a:p>
            <a:pPr marL="0" indent="0">
              <a:buNone/>
            </a:pPr>
            <a:r>
              <a:rPr lang="en-US"/>
              <a:t>Tone, gestures, and silence communication meaning </a:t>
            </a:r>
          </a:p>
          <a:p>
            <a:pPr marL="0" indent="0">
              <a:buNone/>
            </a:pPr>
            <a:endParaRPr lang="en-US"/>
          </a:p>
          <a:p>
            <a:pPr marL="0" indent="0">
              <a:buNone/>
            </a:pPr>
            <a:r>
              <a:rPr lang="en-US"/>
              <a:t>SAMOVAR : Cultural values </a:t>
            </a:r>
          </a:p>
          <a:p>
            <a:pPr marL="0" indent="0">
              <a:buNone/>
            </a:pPr>
            <a:r>
              <a:rPr lang="en-US"/>
              <a:t>Values: respects, loyalty, harmony </a:t>
            </a:r>
          </a:p>
          <a:p>
            <a:pPr marL="0" indent="0">
              <a:buNone/>
            </a:pPr>
            <a:r>
              <a:rPr lang="en-US"/>
              <a:t>Indirect, polite communications avoid conflict </a:t>
            </a:r>
          </a:p>
        </p:txBody>
      </p:sp>
    </p:spTree>
    <p:extLst>
      <p:ext uri="{BB962C8B-B14F-4D97-AF65-F5344CB8AC3E}">
        <p14:creationId xmlns:p14="http://schemas.microsoft.com/office/powerpoint/2010/main" val="24308905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5AD23-A682-58C8-B525-BCA3DE5C7F51}"/>
              </a:ext>
            </a:extLst>
          </p:cNvPr>
          <p:cNvSpPr>
            <a:spLocks noGrp="1"/>
          </p:cNvSpPr>
          <p:nvPr>
            <p:ph type="title"/>
          </p:nvPr>
        </p:nvSpPr>
        <p:spPr>
          <a:xfrm>
            <a:off x="581192" y="702156"/>
            <a:ext cx="11029616" cy="1013800"/>
          </a:xfrm>
        </p:spPr>
        <p:txBody>
          <a:bodyPr vert="horz" lIns="91440" tIns="45720" rIns="91440" bIns="45720" rtlCol="0">
            <a:normAutofit/>
          </a:bodyPr>
          <a:lstStyle/>
          <a:p>
            <a:r>
              <a:rPr lang="en-US">
                <a:solidFill>
                  <a:srgbClr val="FFFEFF"/>
                </a:solidFill>
              </a:rPr>
              <a:t>Challenges </a:t>
            </a:r>
          </a:p>
        </p:txBody>
      </p:sp>
      <p:graphicFrame>
        <p:nvGraphicFramePr>
          <p:cNvPr id="7" name="TextBox 4">
            <a:extLst>
              <a:ext uri="{FF2B5EF4-FFF2-40B4-BE49-F238E27FC236}">
                <a16:creationId xmlns:a16="http://schemas.microsoft.com/office/drawing/2014/main" id="{655F5B07-4EAC-5536-5A75-B03A7390941A}"/>
              </a:ext>
            </a:extLst>
          </p:cNvPr>
          <p:cNvGraphicFramePr/>
          <p:nvPr>
            <p:extLst>
              <p:ext uri="{D42A27DB-BD31-4B8C-83A1-F6EECF244321}">
                <p14:modId xmlns:p14="http://schemas.microsoft.com/office/powerpoint/2010/main" val="4083076254"/>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25293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DD2392-397B-48BF-BEFA-EA1FB881C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s-on top of each other">
            <a:extLst>
              <a:ext uri="{FF2B5EF4-FFF2-40B4-BE49-F238E27FC236}">
                <a16:creationId xmlns:a16="http://schemas.microsoft.com/office/drawing/2014/main" id="{7CE8A27B-E3DD-0E85-3E3B-D616B139A89B}"/>
              </a:ext>
            </a:extLst>
          </p:cNvPr>
          <p:cNvPicPr>
            <a:picLocks noChangeAspect="1"/>
          </p:cNvPicPr>
          <p:nvPr/>
        </p:nvPicPr>
        <p:blipFill>
          <a:blip r:embed="rId2">
            <a:alphaModFix amt="40000"/>
          </a:blip>
          <a:srcRect l="22222" r="1" b="1"/>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F2C111B-CE08-A945-2653-F268C8E699A2}"/>
              </a:ext>
            </a:extLst>
          </p:cNvPr>
          <p:cNvSpPr>
            <a:spLocks noGrp="1"/>
          </p:cNvSpPr>
          <p:nvPr>
            <p:ph type="title"/>
          </p:nvPr>
        </p:nvSpPr>
        <p:spPr>
          <a:xfrm>
            <a:off x="1023870" y="702156"/>
            <a:ext cx="10144260" cy="1013800"/>
          </a:xfrm>
        </p:spPr>
        <p:txBody>
          <a:bodyPr>
            <a:normAutofit/>
          </a:bodyPr>
          <a:lstStyle/>
          <a:p>
            <a:r>
              <a:rPr lang="en-US">
                <a:solidFill>
                  <a:schemeClr val="tx1"/>
                </a:solidFill>
              </a:rPr>
              <a:t>Oppourtunites </a:t>
            </a:r>
          </a:p>
        </p:txBody>
      </p:sp>
      <p:sp>
        <p:nvSpPr>
          <p:cNvPr id="3" name="Content Placeholder 2">
            <a:extLst>
              <a:ext uri="{FF2B5EF4-FFF2-40B4-BE49-F238E27FC236}">
                <a16:creationId xmlns:a16="http://schemas.microsoft.com/office/drawing/2014/main" id="{01F64677-BAB3-10E8-EDF7-08EAA76C71BF}"/>
              </a:ext>
            </a:extLst>
          </p:cNvPr>
          <p:cNvSpPr>
            <a:spLocks noGrp="1"/>
          </p:cNvSpPr>
          <p:nvPr>
            <p:ph idx="1"/>
          </p:nvPr>
        </p:nvSpPr>
        <p:spPr>
          <a:xfrm>
            <a:off x="965199" y="2180496"/>
            <a:ext cx="10261602" cy="3678303"/>
          </a:xfrm>
        </p:spPr>
        <p:txBody>
          <a:bodyPr>
            <a:normAutofit/>
          </a:bodyPr>
          <a:lstStyle/>
          <a:p>
            <a:pPr>
              <a:buClr>
                <a:srgbClr val="BF866C"/>
              </a:buClr>
            </a:pPr>
            <a:r>
              <a:rPr lang="en-US" dirty="0"/>
              <a:t>Strong long-term business loyalty once trust is built</a:t>
            </a:r>
          </a:p>
          <a:p>
            <a:pPr>
              <a:buClr>
                <a:srgbClr val="BF866C"/>
              </a:buClr>
            </a:pPr>
            <a:r>
              <a:rPr lang="en-US" dirty="0"/>
              <a:t>Access to a massive and growing market</a:t>
            </a:r>
          </a:p>
          <a:p>
            <a:pPr>
              <a:buClr>
                <a:srgbClr val="BF866C"/>
              </a:buClr>
            </a:pPr>
            <a:r>
              <a:rPr lang="en-US" dirty="0"/>
              <a:t>Collaboration with resourceful, adaptive local partners</a:t>
            </a:r>
          </a:p>
          <a:p>
            <a:pPr>
              <a:buClr>
                <a:srgbClr val="BF866C"/>
              </a:buClr>
            </a:pPr>
            <a:r>
              <a:rPr lang="en-US" dirty="0"/>
              <a:t>Insight into innovative digital ecosystems (e.g., WeChat, Alibaba)</a:t>
            </a:r>
          </a:p>
          <a:p>
            <a:pPr>
              <a:buClr>
                <a:srgbClr val="BF866C"/>
              </a:buClr>
            </a:pPr>
            <a:r>
              <a:rPr lang="en-US" dirty="0"/>
              <a:t>Opportunity to lead diverse, high-performing teams</a:t>
            </a:r>
          </a:p>
          <a:p>
            <a:pPr>
              <a:buClr>
                <a:srgbClr val="BF866C"/>
              </a:buClr>
            </a:pPr>
            <a:r>
              <a:rPr lang="en-US" dirty="0"/>
              <a:t>Personal growth in cross-cultural leadership</a:t>
            </a:r>
          </a:p>
          <a:p>
            <a:pPr marL="0" indent="0">
              <a:buClr>
                <a:srgbClr val="BF866C"/>
              </a:buClr>
              <a:buNone/>
            </a:pPr>
            <a:endParaRPr lang="en-US" dirty="0"/>
          </a:p>
        </p:txBody>
      </p:sp>
    </p:spTree>
    <p:extLst>
      <p:ext uri="{BB962C8B-B14F-4D97-AF65-F5344CB8AC3E}">
        <p14:creationId xmlns:p14="http://schemas.microsoft.com/office/powerpoint/2010/main" val="284377111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0C2C1-1136-65EC-CAB1-14909989FFB5}"/>
              </a:ext>
            </a:extLst>
          </p:cNvPr>
          <p:cNvSpPr>
            <a:spLocks noGrp="1"/>
          </p:cNvSpPr>
          <p:nvPr>
            <p:ph type="title"/>
          </p:nvPr>
        </p:nvSpPr>
        <p:spPr/>
        <p:txBody>
          <a:bodyPr/>
          <a:lstStyle/>
          <a:p>
            <a:r>
              <a:rPr lang="en-US" dirty="0"/>
              <a:t>Strategic RECCOMENDATIONS </a:t>
            </a:r>
          </a:p>
        </p:txBody>
      </p:sp>
      <p:sp>
        <p:nvSpPr>
          <p:cNvPr id="3" name="Content Placeholder 2">
            <a:extLst>
              <a:ext uri="{FF2B5EF4-FFF2-40B4-BE49-F238E27FC236}">
                <a16:creationId xmlns:a16="http://schemas.microsoft.com/office/drawing/2014/main" id="{71A617CC-3132-81CE-31DC-3C59DDC47520}"/>
              </a:ext>
            </a:extLst>
          </p:cNvPr>
          <p:cNvSpPr>
            <a:spLocks noGrp="1"/>
          </p:cNvSpPr>
          <p:nvPr>
            <p:ph idx="1"/>
          </p:nvPr>
        </p:nvSpPr>
        <p:spPr/>
        <p:txBody>
          <a:bodyPr/>
          <a:lstStyle/>
          <a:p>
            <a:r>
              <a:rPr lang="en-US" b="1" dirty="0">
                <a:latin typeface="Arial" panose="020B0604020202020204" pitchFamily="34" charset="0"/>
                <a:cs typeface="Arial" panose="020B0604020202020204" pitchFamily="34" charset="0"/>
              </a:rPr>
              <a:t>Offer training to international teams on Chinese values, etiquette, and communication styles.</a:t>
            </a:r>
          </a:p>
          <a:p>
            <a:r>
              <a:rPr lang="en-US" b="1" dirty="0">
                <a:latin typeface="Arial" panose="020B0604020202020204" pitchFamily="34" charset="0"/>
                <a:cs typeface="Arial" panose="020B0604020202020204" pitchFamily="34" charset="0"/>
              </a:rPr>
              <a:t>Learn from case studies of Western companies that have successfully entered the Chinese market (Apple).</a:t>
            </a:r>
          </a:p>
          <a:p>
            <a:r>
              <a:rPr lang="en-US" b="1" dirty="0">
                <a:latin typeface="Arial" panose="020B0604020202020204" pitchFamily="34" charset="0"/>
                <a:cs typeface="Arial" panose="020B0604020202020204" pitchFamily="34" charset="0"/>
              </a:rPr>
              <a:t>Engage a cross-cultural coach or local advisor during the market entry phase.</a:t>
            </a:r>
          </a:p>
          <a:p>
            <a:pPr marL="0" indent="0">
              <a:buNone/>
            </a:pPr>
            <a:endParaRPr lang="en-US" dirty="0"/>
          </a:p>
        </p:txBody>
      </p:sp>
    </p:spTree>
    <p:extLst>
      <p:ext uri="{BB962C8B-B14F-4D97-AF65-F5344CB8AC3E}">
        <p14:creationId xmlns:p14="http://schemas.microsoft.com/office/powerpoint/2010/main" val="24673995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9831CBB7-4817-4B54-A7F9-0AE2D0C47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7" name="Graphic 6" descr="Board Room">
            <a:extLst>
              <a:ext uri="{FF2B5EF4-FFF2-40B4-BE49-F238E27FC236}">
                <a16:creationId xmlns:a16="http://schemas.microsoft.com/office/drawing/2014/main" id="{1D359EB0-C5D5-504B-7D03-31116C47CEA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0636" y="791045"/>
            <a:ext cx="5476375" cy="5476375"/>
          </a:xfrm>
          <a:prstGeom prst="rect">
            <a:avLst/>
          </a:prstGeom>
        </p:spPr>
      </p:pic>
      <p:sp>
        <p:nvSpPr>
          <p:cNvPr id="32" name="Rectangle 31">
            <a:extLst>
              <a:ext uri="{FF2B5EF4-FFF2-40B4-BE49-F238E27FC236}">
                <a16:creationId xmlns:a16="http://schemas.microsoft.com/office/drawing/2014/main" id="{96BC321D-B05F-4857-8880-97F61B9B7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2E3E90E1-FFF6-D44E-F35B-2983438BCE1D}"/>
              </a:ext>
            </a:extLst>
          </p:cNvPr>
          <p:cNvSpPr>
            <a:spLocks noGrp="1"/>
          </p:cNvSpPr>
          <p:nvPr>
            <p:ph type="title"/>
          </p:nvPr>
        </p:nvSpPr>
        <p:spPr>
          <a:xfrm>
            <a:off x="6873606" y="938022"/>
            <a:ext cx="4597758" cy="1188720"/>
          </a:xfrm>
        </p:spPr>
        <p:txBody>
          <a:bodyPr>
            <a:normAutofit/>
          </a:bodyPr>
          <a:lstStyle/>
          <a:p>
            <a:r>
              <a:rPr lang="en-US">
                <a:solidFill>
                  <a:schemeClr val="tx1"/>
                </a:solidFill>
              </a:rPr>
              <a:t>ConCLUSION </a:t>
            </a:r>
          </a:p>
        </p:txBody>
      </p:sp>
      <p:sp>
        <p:nvSpPr>
          <p:cNvPr id="3" name="Content Placeholder 2">
            <a:extLst>
              <a:ext uri="{FF2B5EF4-FFF2-40B4-BE49-F238E27FC236}">
                <a16:creationId xmlns:a16="http://schemas.microsoft.com/office/drawing/2014/main" id="{F744FBC2-1A31-CFDD-2540-B60CE4B9BACB}"/>
              </a:ext>
            </a:extLst>
          </p:cNvPr>
          <p:cNvSpPr>
            <a:spLocks noGrp="1"/>
          </p:cNvSpPr>
          <p:nvPr>
            <p:ph idx="1"/>
          </p:nvPr>
        </p:nvSpPr>
        <p:spPr>
          <a:xfrm>
            <a:off x="6873606" y="2340864"/>
            <a:ext cx="4597758" cy="3793237"/>
          </a:xfrm>
        </p:spPr>
        <p:txBody>
          <a:bodyPr>
            <a:normAutofit/>
          </a:bodyPr>
          <a:lstStyle/>
          <a:p>
            <a:r>
              <a:rPr lang="en-US">
                <a:solidFill>
                  <a:schemeClr val="tx1"/>
                </a:solidFill>
              </a:rPr>
              <a:t>Intercultural communication in China requires awareness, respect, and adaptability</a:t>
            </a:r>
          </a:p>
          <a:p>
            <a:r>
              <a:rPr lang="en-US">
                <a:solidFill>
                  <a:schemeClr val="tx1"/>
                </a:solidFill>
              </a:rPr>
              <a:t>Trust and relationships (</a:t>
            </a:r>
            <a:r>
              <a:rPr lang="en-US" i="1">
                <a:solidFill>
                  <a:schemeClr val="tx1"/>
                </a:solidFill>
              </a:rPr>
              <a:t>guanxi</a:t>
            </a:r>
            <a:r>
              <a:rPr lang="en-US">
                <a:solidFill>
                  <a:schemeClr val="tx1"/>
                </a:solidFill>
              </a:rPr>
              <a:t>) are the foundation of successful business</a:t>
            </a:r>
          </a:p>
          <a:p>
            <a:r>
              <a:rPr lang="en-US">
                <a:solidFill>
                  <a:schemeClr val="tx1"/>
                </a:solidFill>
              </a:rPr>
              <a:t>Miscommunication often stems from cultural differences, not intent</a:t>
            </a:r>
          </a:p>
          <a:p>
            <a:r>
              <a:rPr lang="en-US">
                <a:solidFill>
                  <a:schemeClr val="tx1"/>
                </a:solidFill>
              </a:rPr>
              <a:t>Patience, humility, and ongoing learning are your best tools</a:t>
            </a:r>
          </a:p>
          <a:p>
            <a:r>
              <a:rPr lang="en-US">
                <a:solidFill>
                  <a:schemeClr val="tx1"/>
                </a:solidFill>
              </a:rPr>
              <a:t>The challenges are real — but so are the opportunities</a:t>
            </a:r>
          </a:p>
          <a:p>
            <a:pPr marL="0" indent="0">
              <a:buNone/>
            </a:pPr>
            <a:endParaRPr lang="en-US">
              <a:solidFill>
                <a:schemeClr val="tx1"/>
              </a:solidFill>
            </a:endParaRPr>
          </a:p>
          <a:p>
            <a:endParaRPr lang="en-US">
              <a:solidFill>
                <a:schemeClr val="tx1"/>
              </a:solidFill>
            </a:endParaRPr>
          </a:p>
        </p:txBody>
      </p:sp>
    </p:spTree>
    <p:extLst>
      <p:ext uri="{BB962C8B-B14F-4D97-AF65-F5344CB8AC3E}">
        <p14:creationId xmlns:p14="http://schemas.microsoft.com/office/powerpoint/2010/main" val="1382355971"/>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49A69-A76F-AE90-8977-7BF0F4C03C20}"/>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9A5EBBA9-344C-E118-AF29-22040C041B3F}"/>
              </a:ext>
            </a:extLst>
          </p:cNvPr>
          <p:cNvSpPr>
            <a:spLocks noGrp="1"/>
          </p:cNvSpPr>
          <p:nvPr>
            <p:ph idx="1"/>
          </p:nvPr>
        </p:nvSpPr>
        <p:spPr>
          <a:xfrm>
            <a:off x="452238" y="3059727"/>
            <a:ext cx="11029615" cy="3678303"/>
          </a:xfrm>
        </p:spPr>
        <p:txBody>
          <a:bodyPr>
            <a:normAutofit fontScale="92500" lnSpcReduction="10000"/>
          </a:bodyPr>
          <a:lstStyle/>
          <a:p>
            <a:r>
              <a:rPr lang="en-US" dirty="0"/>
              <a:t>Dervin, F. and Machart, R., 2017. </a:t>
            </a:r>
            <a:r>
              <a:rPr lang="en-US" i="1" dirty="0"/>
              <a:t>Intercultural communication with China</a:t>
            </a:r>
            <a:r>
              <a:rPr lang="en-US" dirty="0"/>
              <a:t>. Springer.</a:t>
            </a:r>
          </a:p>
          <a:p>
            <a:r>
              <a:rPr lang="en-US" dirty="0" err="1"/>
              <a:t>Xiuwen</a:t>
            </a:r>
            <a:r>
              <a:rPr lang="en-US" dirty="0"/>
              <a:t>, Z. and Razali, A.B., 2020. Challenges with intercultural communication faced by international Chinese students and the importance of developing intercultural communicative competence. </a:t>
            </a:r>
            <a:r>
              <a:rPr lang="en-US" i="1" dirty="0"/>
              <a:t>Journal of critical reviews</a:t>
            </a:r>
            <a:r>
              <a:rPr lang="en-US" dirty="0"/>
              <a:t>, </a:t>
            </a:r>
            <a:r>
              <a:rPr lang="en-US" i="1" dirty="0"/>
              <a:t>7</a:t>
            </a:r>
            <a:r>
              <a:rPr lang="en-US" dirty="0"/>
              <a:t>(13.</a:t>
            </a:r>
          </a:p>
          <a:p>
            <a:r>
              <a:rPr lang="en-US" dirty="0"/>
              <a:t>Dhital, R., 2023. Applying Hofstede’s cultural dimension theory to analyze intercultural communication differences. </a:t>
            </a:r>
            <a:r>
              <a:rPr lang="en-US" i="1" dirty="0"/>
              <a:t>Journal of Linguistics and Communication Studies</a:t>
            </a:r>
            <a:r>
              <a:rPr lang="en-US" dirty="0"/>
              <a:t>, </a:t>
            </a:r>
            <a:r>
              <a:rPr lang="en-US" i="1" dirty="0"/>
              <a:t>2</a:t>
            </a:r>
            <a:r>
              <a:rPr lang="en-US" dirty="0"/>
              <a:t>(3), pp.17-23.</a:t>
            </a:r>
          </a:p>
          <a:p>
            <a:r>
              <a:rPr lang="en-US" dirty="0"/>
              <a:t>Wu, M., 2006. Hofstede's cultural dimensions 30 years later: A study of Taiwan and the United States. </a:t>
            </a:r>
            <a:r>
              <a:rPr lang="en-US" i="1" dirty="0"/>
              <a:t>Intercultural communication studies</a:t>
            </a:r>
            <a:r>
              <a:rPr lang="en-US" dirty="0"/>
              <a:t>, </a:t>
            </a:r>
            <a:r>
              <a:rPr lang="en-US" i="1" dirty="0"/>
              <a:t>15</a:t>
            </a:r>
            <a:r>
              <a:rPr lang="en-US" dirty="0"/>
              <a:t>(1), p.33.</a:t>
            </a:r>
          </a:p>
          <a:p>
            <a:r>
              <a:rPr lang="en-US" dirty="0"/>
              <a:t>Zhang, Q.S., Liu, Q.N. and District, B., 2020. A study of the differences between Chinese and Western cultures from the perspective of Hofstede’s cultural dimension theory. </a:t>
            </a:r>
            <a:r>
              <a:rPr lang="en-US" i="1" dirty="0"/>
              <a:t>East African Scholars J Edu </a:t>
            </a:r>
            <a:r>
              <a:rPr lang="en-US" i="1" dirty="0" err="1"/>
              <a:t>Humanit</a:t>
            </a:r>
            <a:r>
              <a:rPr lang="en-US" i="1" dirty="0"/>
              <a:t> Lit</a:t>
            </a:r>
            <a:r>
              <a:rPr lang="en-US" dirty="0"/>
              <a:t>, </a:t>
            </a:r>
            <a:r>
              <a:rPr lang="en-US" i="1" dirty="0"/>
              <a:t>3</a:t>
            </a:r>
            <a:r>
              <a:rPr lang="en-US" dirty="0"/>
              <a:t>(4), pp.125-128.</a:t>
            </a:r>
          </a:p>
          <a:p>
            <a:r>
              <a:rPr lang="en-US" dirty="0">
                <a:solidFill>
                  <a:srgbClr val="000000"/>
                </a:solidFill>
              </a:rPr>
              <a:t>Jandt, F. E. (2021) </a:t>
            </a:r>
            <a:r>
              <a:rPr lang="en-US" i="1" dirty="0">
                <a:solidFill>
                  <a:srgbClr val="000000"/>
                </a:solidFill>
              </a:rPr>
              <a:t>An Introduction to Intercultural Communication: Global Cultures and Contexts</a:t>
            </a:r>
            <a:r>
              <a:rPr lang="en-US" dirty="0">
                <a:solidFill>
                  <a:srgbClr val="000000"/>
                </a:solidFill>
              </a:rPr>
              <a:t>. SAGE.</a:t>
            </a:r>
          </a:p>
          <a:p>
            <a:r>
              <a:rPr lang="en-US" dirty="0">
                <a:solidFill>
                  <a:srgbClr val="000000"/>
                </a:solidFill>
              </a:rPr>
              <a:t>Hofstede, G. (2011) </a:t>
            </a:r>
            <a:r>
              <a:rPr lang="en-US" i="1" dirty="0">
                <a:solidFill>
                  <a:srgbClr val="000000"/>
                </a:solidFill>
              </a:rPr>
              <a:t>Dimensional Cultures: The Hofstede Model in Context</a:t>
            </a:r>
            <a:r>
              <a:rPr lang="en-US" dirty="0">
                <a:solidFill>
                  <a:srgbClr val="000000"/>
                </a:solidFill>
              </a:rPr>
              <a:t>. </a:t>
            </a:r>
            <a:r>
              <a:rPr lang="en-US" i="1" dirty="0">
                <a:solidFill>
                  <a:srgbClr val="000000"/>
                </a:solidFill>
              </a:rPr>
              <a:t>Online Readings in Psychology and Culture</a:t>
            </a:r>
            <a:r>
              <a:rPr lang="en-US" dirty="0">
                <a:solidFill>
                  <a:srgbClr val="000000"/>
                </a:solidFill>
              </a:rPr>
              <a:t>, 2(1).</a:t>
            </a:r>
          </a:p>
          <a:p>
            <a:endParaRPr lang="en-US" dirty="0">
              <a:solidFill>
                <a:srgbClr val="000000"/>
              </a:solidFill>
            </a:endParaRPr>
          </a:p>
          <a:p>
            <a:endParaRPr lang="en-US" dirty="0"/>
          </a:p>
          <a:p>
            <a:endParaRPr lang="en-US" dirty="0"/>
          </a:p>
          <a:p>
            <a:pPr marL="0" indent="0">
              <a:buNone/>
            </a:pPr>
            <a:endParaRPr lang="en-US" dirty="0"/>
          </a:p>
          <a:p>
            <a:pPr marL="0" indent="0">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418670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B691D59-8F51-4DD8-AD41-D568D29B0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Rectangle 11">
            <a:extLst>
              <a:ext uri="{FF2B5EF4-FFF2-40B4-BE49-F238E27FC236}">
                <a16:creationId xmlns:a16="http://schemas.microsoft.com/office/drawing/2014/main" id="{204AEF18-0627-48F3-9B3D-F7E8F050B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Rectangle 13">
            <a:extLst>
              <a:ext uri="{FF2B5EF4-FFF2-40B4-BE49-F238E27FC236}">
                <a16:creationId xmlns:a16="http://schemas.microsoft.com/office/drawing/2014/main" id="{CEAEE08A-C572-438F-9753-B0D527A51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15">
            <a:extLst>
              <a:ext uri="{FF2B5EF4-FFF2-40B4-BE49-F238E27FC236}">
                <a16:creationId xmlns:a16="http://schemas.microsoft.com/office/drawing/2014/main" id="{DB93146F-62ED-4C59-844C-0935D0FB50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DA46A9FE-97F4-5783-28FD-EC63E0AEA3F0}"/>
              </a:ext>
            </a:extLst>
          </p:cNvPr>
          <p:cNvSpPr>
            <a:spLocks noGrp="1"/>
          </p:cNvSpPr>
          <p:nvPr>
            <p:ph type="title"/>
          </p:nvPr>
        </p:nvSpPr>
        <p:spPr>
          <a:xfrm>
            <a:off x="581191" y="4610099"/>
            <a:ext cx="10993549" cy="1066801"/>
          </a:xfrm>
        </p:spPr>
        <p:txBody>
          <a:bodyPr vert="horz" lIns="91440" tIns="45720" rIns="91440" bIns="45720" rtlCol="0" anchor="b">
            <a:normAutofit/>
          </a:bodyPr>
          <a:lstStyle/>
          <a:p>
            <a:r>
              <a:rPr lang="en-US" sz="3600">
                <a:solidFill>
                  <a:srgbClr val="FFFFFF"/>
                </a:solidFill>
              </a:rPr>
              <a:t>Thank you everyone </a:t>
            </a:r>
          </a:p>
        </p:txBody>
      </p:sp>
      <p:sp useBgFill="1">
        <p:nvSpPr>
          <p:cNvPr id="18" name="Rectangle 17">
            <a:extLst>
              <a:ext uri="{FF2B5EF4-FFF2-40B4-BE49-F238E27FC236}">
                <a16:creationId xmlns:a16="http://schemas.microsoft.com/office/drawing/2014/main" id="{B1A515B1-A9B3-49B0-AE0D-D038D42C2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23900"/>
            <a:ext cx="12192000" cy="37081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Smiling Face with No Fill">
            <a:extLst>
              <a:ext uri="{FF2B5EF4-FFF2-40B4-BE49-F238E27FC236}">
                <a16:creationId xmlns:a16="http://schemas.microsoft.com/office/drawing/2014/main" id="{A2572FFD-9545-DD1C-A2A0-415B8B2B1FA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3883" y="723899"/>
            <a:ext cx="3566161" cy="3566161"/>
          </a:xfrm>
          <a:prstGeom prst="rect">
            <a:avLst/>
          </a:prstGeom>
        </p:spPr>
      </p:pic>
    </p:spTree>
    <p:extLst>
      <p:ext uri="{BB962C8B-B14F-4D97-AF65-F5344CB8AC3E}">
        <p14:creationId xmlns:p14="http://schemas.microsoft.com/office/powerpoint/2010/main" val="3705082552"/>
      </p:ext>
    </p:extLst>
  </p:cSld>
  <p:clrMapOvr>
    <a:masterClrMapping/>
  </p:clrMapOvr>
</p:sld>
</file>

<file path=ppt/theme/theme1.xml><?xml version="1.0" encoding="utf-8"?>
<a:theme xmlns:a="http://schemas.openxmlformats.org/drawingml/2006/main" name="Dividend">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Dividend</Template>
  <TotalTime>33</TotalTime>
  <Words>1664</Words>
  <Application>Microsoft Macintosh PowerPoint</Application>
  <PresentationFormat>Widescreen</PresentationFormat>
  <Paragraphs>169</Paragraphs>
  <Slides>15</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Arial</vt:lpstr>
      <vt:lpstr>Gill Sans MT</vt:lpstr>
      <vt:lpstr>Wingdings 2</vt:lpstr>
      <vt:lpstr>Dividend</vt:lpstr>
      <vt:lpstr>Intercultural Business  Communications   Apple in China </vt:lpstr>
      <vt:lpstr>Purpose and structure of my presentation </vt:lpstr>
      <vt:lpstr>INTRODUCTION</vt:lpstr>
      <vt:lpstr>Intercultural COMMUNICATION  OF CHINA </vt:lpstr>
      <vt:lpstr>Intercultural business communication in China </vt:lpstr>
      <vt:lpstr>PowerPoint Presentation</vt:lpstr>
      <vt:lpstr>PowerPoint Presentation</vt:lpstr>
      <vt:lpstr>APPLES ADAPTION IN CHINA </vt:lpstr>
      <vt:lpstr>Theoretical frameworks </vt:lpstr>
      <vt:lpstr>Challenges </vt:lpstr>
      <vt:lpstr>Oppourtunites </vt:lpstr>
      <vt:lpstr>Strategic RECCOMENDATIONS </vt:lpstr>
      <vt:lpstr>ConCLUSION </vt:lpstr>
      <vt:lpstr>Reference List </vt:lpstr>
      <vt:lpstr>Thank you everyone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Jordan Chevannes (2507204)</dc:creator>
  <cp:lastModifiedBy>Jordan Chevannes (2507204)</cp:lastModifiedBy>
  <cp:revision>2</cp:revision>
  <dcterms:created xsi:type="dcterms:W3CDTF">2025-10-08T11:43:06Z</dcterms:created>
  <dcterms:modified xsi:type="dcterms:W3CDTF">2025-10-22T12:02:05Z</dcterms:modified>
</cp:coreProperties>
</file>