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9" r:id="rId1"/>
  </p:sldMasterIdLst>
  <p:notesMasterIdLst>
    <p:notesMasterId r:id="rId4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97" r:id="rId17"/>
    <p:sldId id="271" r:id="rId18"/>
    <p:sldId id="272" r:id="rId19"/>
    <p:sldId id="273" r:id="rId20"/>
    <p:sldId id="274" r:id="rId21"/>
    <p:sldId id="275" r:id="rId22"/>
    <p:sldId id="276" r:id="rId23"/>
    <p:sldId id="277" r:id="rId24"/>
    <p:sldId id="278" r:id="rId25"/>
    <p:sldId id="279" r:id="rId26"/>
    <p:sldId id="280" r:id="rId27"/>
    <p:sldId id="281" r:id="rId28"/>
    <p:sldId id="282" r:id="rId29"/>
    <p:sldId id="283" r:id="rId30"/>
    <p:sldId id="284" r:id="rId31"/>
    <p:sldId id="285" r:id="rId32"/>
    <p:sldId id="286" r:id="rId33"/>
    <p:sldId id="287" r:id="rId34"/>
    <p:sldId id="295" r:id="rId35"/>
    <p:sldId id="288" r:id="rId36"/>
    <p:sldId id="294" r:id="rId37"/>
    <p:sldId id="296" r:id="rId38"/>
    <p:sldId id="289" r:id="rId39"/>
    <p:sldId id="290" r:id="rId40"/>
    <p:sldId id="291" r:id="rId41"/>
    <p:sldId id="292" r:id="rId42"/>
    <p:sldId id="293"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70988"/>
  </p:normalViewPr>
  <p:slideViewPr>
    <p:cSldViewPr snapToGrid="0" snapToObjects="1">
      <p:cViewPr varScale="1">
        <p:scale>
          <a:sx n="88" d="100"/>
          <a:sy n="88" d="100"/>
        </p:scale>
        <p:origin x="1480"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4AFD6B-390A-D044-83D0-B436A82AC394}" type="datetimeFigureOut">
              <a:rPr lang="en-US" smtClean="0"/>
              <a:t>3/10/22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C53E8AB-0E1C-6144-8513-8DC61DB9BCE4}" type="slidenum">
              <a:rPr lang="en-US" smtClean="0"/>
              <a:t>‹#›</a:t>
            </a:fld>
            <a:endParaRPr lang="en-US"/>
          </a:p>
        </p:txBody>
      </p:sp>
    </p:spTree>
    <p:extLst>
      <p:ext uri="{BB962C8B-B14F-4D97-AF65-F5344CB8AC3E}">
        <p14:creationId xmlns:p14="http://schemas.microsoft.com/office/powerpoint/2010/main" val="26756881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Deploying resources to both of these commitments may be difficult from a strategic viewpoint because they are not necessarily compatible.</a:t>
            </a:r>
          </a:p>
          <a:p>
            <a:r>
              <a:rPr lang="en-US" dirty="0"/>
              <a:t>International success for a particular sport is assumed to motivate people to participate. However, the retention of new participants in sport tends to be poor in the medium term and negligible in the longer term and rely on new capacity being available such as new facilities, coaches, and officials to meet any increase demand.</a:t>
            </a:r>
          </a:p>
          <a:p>
            <a:r>
              <a:rPr lang="en-US" dirty="0"/>
              <a:t>Strategic management in sport also involves a lot of stakeholder engagement and communication to be successful, as this first In Practice example illustrates.</a:t>
            </a:r>
          </a:p>
          <a:p>
            <a:endParaRPr lang="en-US" dirty="0"/>
          </a:p>
        </p:txBody>
      </p:sp>
      <p:sp>
        <p:nvSpPr>
          <p:cNvPr id="4" name="Slide Number Placeholder 3"/>
          <p:cNvSpPr>
            <a:spLocks noGrp="1"/>
          </p:cNvSpPr>
          <p:nvPr>
            <p:ph type="sldNum" sz="quarter" idx="5"/>
          </p:nvPr>
        </p:nvSpPr>
        <p:spPr/>
        <p:txBody>
          <a:bodyPr/>
          <a:lstStyle/>
          <a:p>
            <a:fld id="{0C53E8AB-0E1C-6144-8513-8DC61DB9BCE4}" type="slidenum">
              <a:rPr lang="en-US" smtClean="0"/>
              <a:t>7</a:t>
            </a:fld>
            <a:endParaRPr lang="en-US"/>
          </a:p>
        </p:txBody>
      </p:sp>
    </p:spTree>
    <p:extLst>
      <p:ext uri="{BB962C8B-B14F-4D97-AF65-F5344CB8AC3E}">
        <p14:creationId xmlns:p14="http://schemas.microsoft.com/office/powerpoint/2010/main" val="11442262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However, it is essential that objectives stay measurable.</a:t>
            </a:r>
          </a:p>
        </p:txBody>
      </p:sp>
      <p:sp>
        <p:nvSpPr>
          <p:cNvPr id="4" name="Slide Number Placeholder 3"/>
          <p:cNvSpPr>
            <a:spLocks noGrp="1"/>
          </p:cNvSpPr>
          <p:nvPr>
            <p:ph type="sldNum" sz="quarter" idx="5"/>
          </p:nvPr>
        </p:nvSpPr>
        <p:spPr/>
        <p:txBody>
          <a:bodyPr/>
          <a:lstStyle/>
          <a:p>
            <a:fld id="{0C53E8AB-0E1C-6144-8513-8DC61DB9BCE4}" type="slidenum">
              <a:rPr lang="en-US" smtClean="0"/>
              <a:t>39</a:t>
            </a:fld>
            <a:endParaRPr lang="en-US"/>
          </a:p>
        </p:txBody>
      </p:sp>
    </p:spTree>
    <p:extLst>
      <p:ext uri="{BB962C8B-B14F-4D97-AF65-F5344CB8AC3E}">
        <p14:creationId xmlns:p14="http://schemas.microsoft.com/office/powerpoint/2010/main" val="25588552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C9EA1E-98C4-4A2E-AAC3-800E357DC9FE}"/>
              </a:ext>
            </a:extLst>
          </p:cNvPr>
          <p:cNvSpPr>
            <a:spLocks noGrp="1"/>
          </p:cNvSpPr>
          <p:nvPr>
            <p:ph type="ctrTitle"/>
          </p:nvPr>
        </p:nvSpPr>
        <p:spPr>
          <a:xfrm>
            <a:off x="1517904" y="1517904"/>
            <a:ext cx="9144000" cy="2798064"/>
          </a:xfrm>
        </p:spPr>
        <p:txBody>
          <a:bodyPr anchor="b"/>
          <a:lstStyle>
            <a:lvl1pPr algn="ctr">
              <a:defRPr sz="6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9A96B1FA-5AE6-4D57-B37B-4AA0216007F8}"/>
              </a:ext>
            </a:extLst>
          </p:cNvPr>
          <p:cNvSpPr>
            <a:spLocks noGrp="1"/>
          </p:cNvSpPr>
          <p:nvPr>
            <p:ph type="subTitle" idx="1"/>
          </p:nvPr>
        </p:nvSpPr>
        <p:spPr>
          <a:xfrm>
            <a:off x="1517904" y="4572000"/>
            <a:ext cx="9144000" cy="1527048"/>
          </a:xfrm>
        </p:spPr>
        <p:txBody>
          <a:bodyPr/>
          <a:lstStyle>
            <a:lvl1pPr marL="0" indent="0" algn="ctr">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a:extLst>
              <a:ext uri="{FF2B5EF4-FFF2-40B4-BE49-F238E27FC236}">
                <a16:creationId xmlns:a16="http://schemas.microsoft.com/office/drawing/2014/main" id="{01F49B66-DBC3-45EE-A6E1-DE10A6C186C8}"/>
              </a:ext>
            </a:extLst>
          </p:cNvPr>
          <p:cNvSpPr>
            <a:spLocks noGrp="1"/>
          </p:cNvSpPr>
          <p:nvPr>
            <p:ph type="dt" sz="half" idx="10"/>
          </p:nvPr>
        </p:nvSpPr>
        <p:spPr/>
        <p:txBody>
          <a:bodyPr/>
          <a:lstStyle/>
          <a:p>
            <a:pPr algn="r"/>
            <a:fld id="{3F9AFA87-1417-4992-ABD9-27C3BC8CC883}" type="datetimeFigureOut">
              <a:rPr lang="en-US" smtClean="0"/>
              <a:pPr algn="r"/>
              <a:t>3/10/22</a:t>
            </a:fld>
            <a:endParaRPr lang="en-US" dirty="0"/>
          </a:p>
        </p:txBody>
      </p:sp>
      <p:sp>
        <p:nvSpPr>
          <p:cNvPr id="8" name="Footer Placeholder 7">
            <a:extLst>
              <a:ext uri="{FF2B5EF4-FFF2-40B4-BE49-F238E27FC236}">
                <a16:creationId xmlns:a16="http://schemas.microsoft.com/office/drawing/2014/main" id="{241085F0-1967-4B4F-9824-58E9F2E05125}"/>
              </a:ext>
            </a:extLst>
          </p:cNvPr>
          <p:cNvSpPr>
            <a:spLocks noGrp="1"/>
          </p:cNvSpPr>
          <p:nvPr>
            <p:ph type="ftr" sz="quarter" idx="11"/>
          </p:nvPr>
        </p:nvSpPr>
        <p:spPr/>
        <p:txBody>
          <a:bodyPr/>
          <a:lstStyle/>
          <a:p>
            <a:endParaRPr lang="en-US" sz="1000" dirty="0"/>
          </a:p>
        </p:txBody>
      </p:sp>
      <p:sp>
        <p:nvSpPr>
          <p:cNvPr id="9" name="Slide Number Placeholder 8">
            <a:extLst>
              <a:ext uri="{FF2B5EF4-FFF2-40B4-BE49-F238E27FC236}">
                <a16:creationId xmlns:a16="http://schemas.microsoft.com/office/drawing/2014/main" id="{40AEDEE5-31B5-4868-8C16-47FF43E276A4}"/>
              </a:ext>
            </a:extLst>
          </p:cNvPr>
          <p:cNvSpPr>
            <a:spLocks noGrp="1"/>
          </p:cNvSpPr>
          <p:nvPr>
            <p:ph type="sldNum" sz="quarter" idx="12"/>
          </p:nvPr>
        </p:nvSpPr>
        <p:spPr/>
        <p:txBody>
          <a:bodyPr/>
          <a:lstStyle/>
          <a:p>
            <a:fld id="{CB1E4CB7-CB13-4810-BF18-BE31AFC64F93}" type="slidenum">
              <a:rPr lang="en-US" smtClean="0"/>
              <a:pPr/>
              <a:t>‹#›</a:t>
            </a:fld>
            <a:endParaRPr lang="en-US" sz="1000" dirty="0"/>
          </a:p>
        </p:txBody>
      </p:sp>
    </p:spTree>
    <p:extLst>
      <p:ext uri="{BB962C8B-B14F-4D97-AF65-F5344CB8AC3E}">
        <p14:creationId xmlns:p14="http://schemas.microsoft.com/office/powerpoint/2010/main" val="35794422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4C5BB2-C09C-49B0-BAFA-DE1801CD3E9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3A47C21-944D-47FE-9519-A2551883711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C7CE36D-6B7B-4D5E-831E-34A4286D6E6A}"/>
              </a:ext>
            </a:extLst>
          </p:cNvPr>
          <p:cNvSpPr>
            <a:spLocks noGrp="1"/>
          </p:cNvSpPr>
          <p:nvPr>
            <p:ph type="dt" sz="half" idx="10"/>
          </p:nvPr>
        </p:nvSpPr>
        <p:spPr/>
        <p:txBody>
          <a:bodyPr/>
          <a:lstStyle/>
          <a:p>
            <a:fld id="{3F9AFA87-1417-4992-ABD9-27C3BC8CC883}" type="datetimeFigureOut">
              <a:rPr lang="en-US" smtClean="0"/>
              <a:t>3/10/22</a:t>
            </a:fld>
            <a:endParaRPr lang="en-US"/>
          </a:p>
        </p:txBody>
      </p:sp>
      <p:sp>
        <p:nvSpPr>
          <p:cNvPr id="5" name="Footer Placeholder 4">
            <a:extLst>
              <a:ext uri="{FF2B5EF4-FFF2-40B4-BE49-F238E27FC236}">
                <a16:creationId xmlns:a16="http://schemas.microsoft.com/office/drawing/2014/main" id="{BA2AD668-6E19-425C-88F7-AF4220662C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905C53-CF7C-4936-9E35-1BEBD683626E}"/>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5311561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146C78-A717-4E1F-A742-FD5AECA03B4B}"/>
              </a:ext>
            </a:extLst>
          </p:cNvPr>
          <p:cNvSpPr>
            <a:spLocks noGrp="1"/>
          </p:cNvSpPr>
          <p:nvPr>
            <p:ph type="title"/>
          </p:nvPr>
        </p:nvSpPr>
        <p:spPr>
          <a:xfrm>
            <a:off x="1517904" y="1517904"/>
            <a:ext cx="9144000"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DA1270D-CCAE-4437-A0C0-052D111DFC80}"/>
              </a:ext>
            </a:extLst>
          </p:cNvPr>
          <p:cNvSpPr>
            <a:spLocks noGrp="1"/>
          </p:cNvSpPr>
          <p:nvPr>
            <p:ph type="body" idx="1"/>
          </p:nvPr>
        </p:nvSpPr>
        <p:spPr>
          <a:xfrm>
            <a:off x="1517904" y="4572000"/>
            <a:ext cx="91440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A9F006A-7EEE-4DB0-8F92-D34C0D46C38E}"/>
              </a:ext>
            </a:extLst>
          </p:cNvPr>
          <p:cNvSpPr>
            <a:spLocks noGrp="1"/>
          </p:cNvSpPr>
          <p:nvPr>
            <p:ph type="dt" sz="half" idx="10"/>
          </p:nvPr>
        </p:nvSpPr>
        <p:spPr/>
        <p:txBody>
          <a:bodyPr/>
          <a:lstStyle/>
          <a:p>
            <a:fld id="{3F9AFA87-1417-4992-ABD9-27C3BC8CC883}" type="datetimeFigureOut">
              <a:rPr lang="en-US" smtClean="0"/>
              <a:t>3/10/22</a:t>
            </a:fld>
            <a:endParaRPr lang="en-US"/>
          </a:p>
        </p:txBody>
      </p:sp>
      <p:sp>
        <p:nvSpPr>
          <p:cNvPr id="5" name="Footer Placeholder 4">
            <a:extLst>
              <a:ext uri="{FF2B5EF4-FFF2-40B4-BE49-F238E27FC236}">
                <a16:creationId xmlns:a16="http://schemas.microsoft.com/office/drawing/2014/main" id="{FDA3F2ED-2B0E-44A9-8603-286CA06345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4D801C-6B4E-40B6-9D6E-558192264D2E}"/>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3086649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446AA-9418-4C3E-901B-8E2806122E1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5997482-2CA6-4707-976E-6FD4B57BFE66}"/>
              </a:ext>
            </a:extLst>
          </p:cNvPr>
          <p:cNvSpPr>
            <a:spLocks noGrp="1"/>
          </p:cNvSpPr>
          <p:nvPr>
            <p:ph sz="half" idx="1"/>
          </p:nvPr>
        </p:nvSpPr>
        <p:spPr>
          <a:xfrm>
            <a:off x="1517904" y="2980944"/>
            <a:ext cx="4334256" cy="31181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B909652-DD12-479C-B639-9452CBA8C019}"/>
              </a:ext>
            </a:extLst>
          </p:cNvPr>
          <p:cNvSpPr>
            <a:spLocks noGrp="1"/>
          </p:cNvSpPr>
          <p:nvPr>
            <p:ph sz="half" idx="2"/>
          </p:nvPr>
        </p:nvSpPr>
        <p:spPr>
          <a:xfrm>
            <a:off x="6336792" y="2980944"/>
            <a:ext cx="4334256" cy="31181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D0EC7A6-AFB1-4989-A0B4-B422D5B2C69C}"/>
              </a:ext>
            </a:extLst>
          </p:cNvPr>
          <p:cNvSpPr>
            <a:spLocks noGrp="1"/>
          </p:cNvSpPr>
          <p:nvPr>
            <p:ph type="dt" sz="half" idx="10"/>
          </p:nvPr>
        </p:nvSpPr>
        <p:spPr/>
        <p:txBody>
          <a:bodyPr/>
          <a:lstStyle/>
          <a:p>
            <a:fld id="{3F9AFA87-1417-4992-ABD9-27C3BC8CC883}" type="datetimeFigureOut">
              <a:rPr lang="en-US" smtClean="0"/>
              <a:t>3/10/22</a:t>
            </a:fld>
            <a:endParaRPr lang="en-US" dirty="0"/>
          </a:p>
        </p:txBody>
      </p:sp>
      <p:sp>
        <p:nvSpPr>
          <p:cNvPr id="6" name="Footer Placeholder 5">
            <a:extLst>
              <a:ext uri="{FF2B5EF4-FFF2-40B4-BE49-F238E27FC236}">
                <a16:creationId xmlns:a16="http://schemas.microsoft.com/office/drawing/2014/main" id="{F8D2117C-B497-4647-A66B-1887750FB538}"/>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9E8C7AF-5092-416B-B61C-F41D3C573E0C}"/>
              </a:ext>
            </a:extLst>
          </p:cNvPr>
          <p:cNvSpPr>
            <a:spLocks noGrp="1"/>
          </p:cNvSpPr>
          <p:nvPr>
            <p:ph type="sldNum" sz="quarter" idx="12"/>
          </p:nvPr>
        </p:nvSpPr>
        <p:spPr/>
        <p:txBody>
          <a:bodyPr/>
          <a:lstStyle/>
          <a:p>
            <a:fld id="{CB1E4CB7-CB13-4810-BF18-BE31AFC64F93}" type="slidenum">
              <a:rPr lang="en-US" smtClean="0"/>
              <a:t>‹#›</a:t>
            </a:fld>
            <a:endParaRPr lang="en-US" dirty="0"/>
          </a:p>
        </p:txBody>
      </p:sp>
    </p:spTree>
    <p:extLst>
      <p:ext uri="{BB962C8B-B14F-4D97-AF65-F5344CB8AC3E}">
        <p14:creationId xmlns:p14="http://schemas.microsoft.com/office/powerpoint/2010/main" val="17003058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E90CDE0-3FEB-42A0-8BCC-7DADE7D4A621}"/>
              </a:ext>
            </a:extLst>
          </p:cNvPr>
          <p:cNvSpPr>
            <a:spLocks noGrp="1"/>
          </p:cNvSpPr>
          <p:nvPr>
            <p:ph type="body" idx="1"/>
          </p:nvPr>
        </p:nvSpPr>
        <p:spPr>
          <a:xfrm>
            <a:off x="1517905" y="2944368"/>
            <a:ext cx="4334256" cy="606026"/>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B778B8B-E9A3-44BE-85A6-3E316659A9B4}"/>
              </a:ext>
            </a:extLst>
          </p:cNvPr>
          <p:cNvSpPr>
            <a:spLocks noGrp="1"/>
          </p:cNvSpPr>
          <p:nvPr>
            <p:ph sz="half" idx="2"/>
          </p:nvPr>
        </p:nvSpPr>
        <p:spPr>
          <a:xfrm>
            <a:off x="1517904" y="3644987"/>
            <a:ext cx="4334256" cy="24496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60BF1BCA-A435-4779-A6FE-15207141F519}"/>
              </a:ext>
            </a:extLst>
          </p:cNvPr>
          <p:cNvSpPr>
            <a:spLocks noGrp="1"/>
          </p:cNvSpPr>
          <p:nvPr>
            <p:ph type="body" sz="quarter" idx="3"/>
          </p:nvPr>
        </p:nvSpPr>
        <p:spPr>
          <a:xfrm>
            <a:off x="6336792" y="2944368"/>
            <a:ext cx="4334256" cy="606026"/>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49B1923-9749-49E3-88FA-75C326E6719A}"/>
              </a:ext>
            </a:extLst>
          </p:cNvPr>
          <p:cNvSpPr>
            <a:spLocks noGrp="1"/>
          </p:cNvSpPr>
          <p:nvPr>
            <p:ph sz="quarter" idx="4"/>
          </p:nvPr>
        </p:nvSpPr>
        <p:spPr>
          <a:xfrm>
            <a:off x="6336792" y="3644987"/>
            <a:ext cx="4334256" cy="24496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F3A70F0-5AFA-4C5A-812B-220C6A38DB6B}"/>
              </a:ext>
            </a:extLst>
          </p:cNvPr>
          <p:cNvSpPr>
            <a:spLocks noGrp="1"/>
          </p:cNvSpPr>
          <p:nvPr>
            <p:ph type="dt" sz="half" idx="10"/>
          </p:nvPr>
        </p:nvSpPr>
        <p:spPr/>
        <p:txBody>
          <a:bodyPr/>
          <a:lstStyle/>
          <a:p>
            <a:fld id="{3F9AFA87-1417-4992-ABD9-27C3BC8CC883}" type="datetimeFigureOut">
              <a:rPr lang="en-US" smtClean="0"/>
              <a:t>3/10/22</a:t>
            </a:fld>
            <a:endParaRPr lang="en-US"/>
          </a:p>
        </p:txBody>
      </p:sp>
      <p:sp>
        <p:nvSpPr>
          <p:cNvPr id="8" name="Footer Placeholder 7">
            <a:extLst>
              <a:ext uri="{FF2B5EF4-FFF2-40B4-BE49-F238E27FC236}">
                <a16:creationId xmlns:a16="http://schemas.microsoft.com/office/drawing/2014/main" id="{576AF721-83FE-4B57-B910-C395D23FDE3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56A5893-52F1-44A1-AE8E-CF094DB41CFA}"/>
              </a:ext>
            </a:extLst>
          </p:cNvPr>
          <p:cNvSpPr>
            <a:spLocks noGrp="1"/>
          </p:cNvSpPr>
          <p:nvPr>
            <p:ph type="sldNum" sz="quarter" idx="12"/>
          </p:nvPr>
        </p:nvSpPr>
        <p:spPr/>
        <p:txBody>
          <a:bodyPr/>
          <a:lstStyle/>
          <a:p>
            <a:fld id="{CB1E4CB7-CB13-4810-BF18-BE31AFC64F93}" type="slidenum">
              <a:rPr lang="en-US" smtClean="0"/>
              <a:t>‹#›</a:t>
            </a:fld>
            <a:endParaRPr lang="en-US"/>
          </a:p>
        </p:txBody>
      </p:sp>
      <p:sp>
        <p:nvSpPr>
          <p:cNvPr id="10" name="Title 9">
            <a:extLst>
              <a:ext uri="{FF2B5EF4-FFF2-40B4-BE49-F238E27FC236}">
                <a16:creationId xmlns:a16="http://schemas.microsoft.com/office/drawing/2014/main" id="{D9D22302-83E3-4E22-93DF-1E5D463B64C3}"/>
              </a:ext>
            </a:extLst>
          </p:cNvPr>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11954042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D85A6-A4E6-4160-BE43-8146A989464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BA24A80-0792-4B3B-BB5A-8B2BD91095A7}"/>
              </a:ext>
            </a:extLst>
          </p:cNvPr>
          <p:cNvSpPr>
            <a:spLocks noGrp="1"/>
          </p:cNvSpPr>
          <p:nvPr>
            <p:ph type="dt" sz="half" idx="10"/>
          </p:nvPr>
        </p:nvSpPr>
        <p:spPr/>
        <p:txBody>
          <a:bodyPr/>
          <a:lstStyle/>
          <a:p>
            <a:fld id="{3F9AFA87-1417-4992-ABD9-27C3BC8CC883}" type="datetimeFigureOut">
              <a:rPr lang="en-US" smtClean="0"/>
              <a:t>3/10/22</a:t>
            </a:fld>
            <a:endParaRPr lang="en-US"/>
          </a:p>
        </p:txBody>
      </p:sp>
      <p:sp>
        <p:nvSpPr>
          <p:cNvPr id="4" name="Footer Placeholder 3">
            <a:extLst>
              <a:ext uri="{FF2B5EF4-FFF2-40B4-BE49-F238E27FC236}">
                <a16:creationId xmlns:a16="http://schemas.microsoft.com/office/drawing/2014/main" id="{4526116E-7A6D-485F-9FA2-25F94D4F40F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309ADCC-C5F2-4D90-B153-93DF55858291}"/>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446882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7862271-51F6-4122-9709-D279042F8846}"/>
              </a:ext>
            </a:extLst>
          </p:cNvPr>
          <p:cNvSpPr>
            <a:spLocks noGrp="1"/>
          </p:cNvSpPr>
          <p:nvPr>
            <p:ph type="dt" sz="half" idx="10"/>
          </p:nvPr>
        </p:nvSpPr>
        <p:spPr/>
        <p:txBody>
          <a:bodyPr/>
          <a:lstStyle/>
          <a:p>
            <a:fld id="{3F9AFA87-1417-4992-ABD9-27C3BC8CC883}" type="datetimeFigureOut">
              <a:rPr lang="en-US" smtClean="0"/>
              <a:t>3/10/22</a:t>
            </a:fld>
            <a:endParaRPr lang="en-US"/>
          </a:p>
        </p:txBody>
      </p:sp>
      <p:sp>
        <p:nvSpPr>
          <p:cNvPr id="3" name="Footer Placeholder 2">
            <a:extLst>
              <a:ext uri="{FF2B5EF4-FFF2-40B4-BE49-F238E27FC236}">
                <a16:creationId xmlns:a16="http://schemas.microsoft.com/office/drawing/2014/main" id="{452CFE08-03FE-487B-8963-9FAD3049CFF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A935A50-18AE-4CB1-BB10-1CBDD8A7C2C4}"/>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2526920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1F683-796D-458C-9B32-A385D604DBFC}"/>
              </a:ext>
            </a:extLst>
          </p:cNvPr>
          <p:cNvSpPr>
            <a:spLocks noGrp="1"/>
          </p:cNvSpPr>
          <p:nvPr>
            <p:ph type="title"/>
          </p:nvPr>
        </p:nvSpPr>
        <p:spPr>
          <a:xfrm>
            <a:off x="1517904" y="1517904"/>
            <a:ext cx="3145536" cy="1792224"/>
          </a:xfrm>
        </p:spPr>
        <p:txBody>
          <a:bodyPr anchor="b">
            <a:normAutofit/>
          </a:bodyPr>
          <a:lstStyle>
            <a:lvl1pPr>
              <a:lnSpc>
                <a:spcPct val="100000"/>
              </a:lnSpc>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FB1F0BD-641B-4148-BCB3-2704218C80B8}"/>
              </a:ext>
            </a:extLst>
          </p:cNvPr>
          <p:cNvSpPr>
            <a:spLocks noGrp="1"/>
          </p:cNvSpPr>
          <p:nvPr>
            <p:ph idx="1"/>
          </p:nvPr>
        </p:nvSpPr>
        <p:spPr>
          <a:xfrm>
            <a:off x="5330952" y="1517904"/>
            <a:ext cx="5330952" cy="458114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1B28C843-B846-4456-9720-71B7D4FF4062}"/>
              </a:ext>
            </a:extLst>
          </p:cNvPr>
          <p:cNvSpPr>
            <a:spLocks noGrp="1"/>
          </p:cNvSpPr>
          <p:nvPr>
            <p:ph type="body" sz="half" idx="2"/>
          </p:nvPr>
        </p:nvSpPr>
        <p:spPr>
          <a:xfrm>
            <a:off x="1517904" y="3483864"/>
            <a:ext cx="3145536" cy="2615184"/>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3A3A03-31BD-4E7E-879A-A1C71849703C}"/>
              </a:ext>
            </a:extLst>
          </p:cNvPr>
          <p:cNvSpPr>
            <a:spLocks noGrp="1"/>
          </p:cNvSpPr>
          <p:nvPr>
            <p:ph type="dt" sz="half" idx="10"/>
          </p:nvPr>
        </p:nvSpPr>
        <p:spPr/>
        <p:txBody>
          <a:bodyPr/>
          <a:lstStyle/>
          <a:p>
            <a:fld id="{3F9AFA87-1417-4992-ABD9-27C3BC8CC883}" type="datetimeFigureOut">
              <a:rPr lang="en-US" smtClean="0"/>
              <a:t>3/10/22</a:t>
            </a:fld>
            <a:endParaRPr lang="en-US"/>
          </a:p>
        </p:txBody>
      </p:sp>
      <p:sp>
        <p:nvSpPr>
          <p:cNvPr id="6" name="Footer Placeholder 5">
            <a:extLst>
              <a:ext uri="{FF2B5EF4-FFF2-40B4-BE49-F238E27FC236}">
                <a16:creationId xmlns:a16="http://schemas.microsoft.com/office/drawing/2014/main" id="{4EA39078-7D38-4851-A363-B6BC179A50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1FF25E-A25D-47AA-94EB-580A74F01F1F}"/>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27898338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EE83B4-9B31-4F73-9767-163636522F3A}"/>
              </a:ext>
            </a:extLst>
          </p:cNvPr>
          <p:cNvSpPr>
            <a:spLocks noGrp="1"/>
          </p:cNvSpPr>
          <p:nvPr>
            <p:ph type="title"/>
          </p:nvPr>
        </p:nvSpPr>
        <p:spPr>
          <a:xfrm>
            <a:off x="1517904" y="1517904"/>
            <a:ext cx="3145536" cy="1792224"/>
          </a:xfrm>
        </p:spPr>
        <p:txBody>
          <a:bodyPr anchor="b">
            <a:normAutofit/>
          </a:bodyPr>
          <a:lstStyle>
            <a:lvl1pPr>
              <a:lnSpc>
                <a:spcPct val="100000"/>
              </a:lnSpc>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BC7CFC30-8163-47A0-A97F-3F2C3A3BE73A}"/>
              </a:ext>
            </a:extLst>
          </p:cNvPr>
          <p:cNvSpPr>
            <a:spLocks noGrp="1"/>
          </p:cNvSpPr>
          <p:nvPr>
            <p:ph type="pic" idx="1"/>
          </p:nvPr>
        </p:nvSpPr>
        <p:spPr>
          <a:xfrm>
            <a:off x="5349240" y="764032"/>
            <a:ext cx="6089904" cy="5330952"/>
          </a:xfrm>
          <a:solidFill>
            <a:schemeClr val="bg1">
              <a:lumMod val="9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0AF1B390-0C23-466E-987C-26420A5F098D}"/>
              </a:ext>
            </a:extLst>
          </p:cNvPr>
          <p:cNvSpPr>
            <a:spLocks noGrp="1"/>
          </p:cNvSpPr>
          <p:nvPr>
            <p:ph type="body" sz="half" idx="2"/>
          </p:nvPr>
        </p:nvSpPr>
        <p:spPr>
          <a:xfrm>
            <a:off x="1517904" y="3483864"/>
            <a:ext cx="3145536" cy="2615184"/>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AC9CA7C-B9D0-4A72-8061-1E02AA15FE86}"/>
              </a:ext>
            </a:extLst>
          </p:cNvPr>
          <p:cNvSpPr>
            <a:spLocks noGrp="1"/>
          </p:cNvSpPr>
          <p:nvPr>
            <p:ph type="dt" sz="half" idx="10"/>
          </p:nvPr>
        </p:nvSpPr>
        <p:spPr/>
        <p:txBody>
          <a:bodyPr/>
          <a:lstStyle/>
          <a:p>
            <a:fld id="{3F9AFA87-1417-4992-ABD9-27C3BC8CC883}" type="datetimeFigureOut">
              <a:rPr lang="en-US" smtClean="0"/>
              <a:t>3/10/22</a:t>
            </a:fld>
            <a:endParaRPr lang="en-US"/>
          </a:p>
        </p:txBody>
      </p:sp>
      <p:sp>
        <p:nvSpPr>
          <p:cNvPr id="6" name="Footer Placeholder 5">
            <a:extLst>
              <a:ext uri="{FF2B5EF4-FFF2-40B4-BE49-F238E27FC236}">
                <a16:creationId xmlns:a16="http://schemas.microsoft.com/office/drawing/2014/main" id="{C53EFC84-C9FE-4BFA-9B4E-4516A136255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801A469-3EFC-4F94-8482-378582E1C14F}"/>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295483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F9454-6F74-46A8-B299-4AF451BFB928}"/>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66F55CA9-A0BD-4609-9307-BAF987B2626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25E4293-851E-4FA2-BFF2-B646A42369DE}"/>
              </a:ext>
            </a:extLst>
          </p:cNvPr>
          <p:cNvSpPr>
            <a:spLocks noGrp="1"/>
          </p:cNvSpPr>
          <p:nvPr>
            <p:ph type="dt" sz="half" idx="10"/>
          </p:nvPr>
        </p:nvSpPr>
        <p:spPr/>
        <p:txBody>
          <a:bodyPr/>
          <a:lstStyle/>
          <a:p>
            <a:fld id="{3F9AFA87-1417-4992-ABD9-27C3BC8CC883}" type="datetimeFigureOut">
              <a:rPr lang="en-US" smtClean="0"/>
              <a:t>3/10/22</a:t>
            </a:fld>
            <a:endParaRPr lang="en-US"/>
          </a:p>
        </p:txBody>
      </p:sp>
      <p:sp>
        <p:nvSpPr>
          <p:cNvPr id="5" name="Footer Placeholder 4">
            <a:extLst>
              <a:ext uri="{FF2B5EF4-FFF2-40B4-BE49-F238E27FC236}">
                <a16:creationId xmlns:a16="http://schemas.microsoft.com/office/drawing/2014/main" id="{59A907F5-F26D-4A91-8D70-AB54F8B43D3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8ACBD8-D942-449E-A2B8-358CD1365C0A}"/>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26613392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DA50897-0C2E-420B-9A38-A8D5C1D72786}"/>
              </a:ext>
            </a:extLst>
          </p:cNvPr>
          <p:cNvSpPr>
            <a:spLocks noGrp="1"/>
          </p:cNvSpPr>
          <p:nvPr>
            <p:ph type="title" orient="vert"/>
          </p:nvPr>
        </p:nvSpPr>
        <p:spPr>
          <a:xfrm>
            <a:off x="8450317" y="1517904"/>
            <a:ext cx="2220731" cy="454678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6EDB2173-32A5-4677-A08F-DAB8FD430D1A}"/>
              </a:ext>
            </a:extLst>
          </p:cNvPr>
          <p:cNvSpPr>
            <a:spLocks noGrp="1"/>
          </p:cNvSpPr>
          <p:nvPr>
            <p:ph type="body" orient="vert" idx="1"/>
          </p:nvPr>
        </p:nvSpPr>
        <p:spPr>
          <a:xfrm>
            <a:off x="1517904" y="1517904"/>
            <a:ext cx="6562553" cy="454678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3DB124D-B801-4A6A-9DAF-EBC1B98FE4F7}"/>
              </a:ext>
            </a:extLst>
          </p:cNvPr>
          <p:cNvSpPr>
            <a:spLocks noGrp="1"/>
          </p:cNvSpPr>
          <p:nvPr>
            <p:ph type="dt" sz="half" idx="10"/>
          </p:nvPr>
        </p:nvSpPr>
        <p:spPr/>
        <p:txBody>
          <a:bodyPr/>
          <a:lstStyle/>
          <a:p>
            <a:fld id="{3F9AFA87-1417-4992-ABD9-27C3BC8CC883}" type="datetimeFigureOut">
              <a:rPr lang="en-US" smtClean="0"/>
              <a:t>3/10/22</a:t>
            </a:fld>
            <a:endParaRPr lang="en-US"/>
          </a:p>
        </p:txBody>
      </p:sp>
      <p:sp>
        <p:nvSpPr>
          <p:cNvPr id="5" name="Footer Placeholder 4">
            <a:extLst>
              <a:ext uri="{FF2B5EF4-FFF2-40B4-BE49-F238E27FC236}">
                <a16:creationId xmlns:a16="http://schemas.microsoft.com/office/drawing/2014/main" id="{A8DAF8DF-2544-45A5-B62B-BB7948FCCA4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AC232D-131E-4BE6-8E2E-BAF5A30846D6}"/>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8881351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B1D84C-7934-4E5B-B6E4-A1D6EC299551}"/>
              </a:ext>
            </a:extLst>
          </p:cNvPr>
          <p:cNvSpPr>
            <a:spLocks noGrp="1"/>
          </p:cNvSpPr>
          <p:nvPr>
            <p:ph type="title"/>
          </p:nvPr>
        </p:nvSpPr>
        <p:spPr>
          <a:xfrm>
            <a:off x="1517904" y="1517904"/>
            <a:ext cx="9144000" cy="134416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F6A990F-40AC-447A-964A-840C94A6471A}"/>
              </a:ext>
            </a:extLst>
          </p:cNvPr>
          <p:cNvSpPr>
            <a:spLocks noGrp="1"/>
          </p:cNvSpPr>
          <p:nvPr>
            <p:ph type="body" idx="1"/>
          </p:nvPr>
        </p:nvSpPr>
        <p:spPr>
          <a:xfrm>
            <a:off x="1517904" y="2971800"/>
            <a:ext cx="9144000" cy="312724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7D832A1-FFBA-48B6-B2D0-E5414F12838B}"/>
              </a:ext>
            </a:extLst>
          </p:cNvPr>
          <p:cNvSpPr>
            <a:spLocks noGrp="1"/>
          </p:cNvSpPr>
          <p:nvPr>
            <p:ph type="dt" sz="half" idx="2"/>
          </p:nvPr>
        </p:nvSpPr>
        <p:spPr>
          <a:xfrm>
            <a:off x="8805672" y="6400800"/>
            <a:ext cx="1865376" cy="365125"/>
          </a:xfrm>
          <a:prstGeom prst="rect">
            <a:avLst/>
          </a:prstGeom>
        </p:spPr>
        <p:txBody>
          <a:bodyPr vert="horz" lIns="91440" tIns="45720" rIns="91440" bIns="45720" rtlCol="0" anchor="ctr"/>
          <a:lstStyle>
            <a:lvl1pPr algn="r">
              <a:defRPr sz="1000">
                <a:solidFill>
                  <a:schemeClr val="tx1"/>
                </a:solidFill>
              </a:defRPr>
            </a:lvl1pPr>
          </a:lstStyle>
          <a:p>
            <a:pPr algn="r"/>
            <a:fld id="{3F9AFA87-1417-4992-ABD9-27C3BC8CC883}" type="datetimeFigureOut">
              <a:rPr lang="en-US" smtClean="0"/>
              <a:pPr algn="r"/>
              <a:t>3/10/22</a:t>
            </a:fld>
            <a:endParaRPr lang="en-US" dirty="0"/>
          </a:p>
        </p:txBody>
      </p:sp>
      <p:sp>
        <p:nvSpPr>
          <p:cNvPr id="5" name="Footer Placeholder 4">
            <a:extLst>
              <a:ext uri="{FF2B5EF4-FFF2-40B4-BE49-F238E27FC236}">
                <a16:creationId xmlns:a16="http://schemas.microsoft.com/office/drawing/2014/main" id="{0F933EC1-4EE2-4453-841C-CFDFE708948E}"/>
              </a:ext>
            </a:extLst>
          </p:cNvPr>
          <p:cNvSpPr>
            <a:spLocks noGrp="1"/>
          </p:cNvSpPr>
          <p:nvPr>
            <p:ph type="ftr" sz="quarter" idx="3"/>
          </p:nvPr>
        </p:nvSpPr>
        <p:spPr>
          <a:xfrm>
            <a:off x="758952" y="6400800"/>
            <a:ext cx="6099048" cy="365125"/>
          </a:xfrm>
          <a:prstGeom prst="rect">
            <a:avLst/>
          </a:prstGeom>
        </p:spPr>
        <p:txBody>
          <a:bodyPr vert="horz" lIns="91440" tIns="45720" rIns="91440" bIns="45720" rtlCol="0" anchor="ctr"/>
          <a:lstStyle>
            <a:lvl1pPr algn="l">
              <a:defRPr sz="1000">
                <a:solidFill>
                  <a:schemeClr val="tx1"/>
                </a:solidFill>
              </a:defRPr>
            </a:lvl1pPr>
          </a:lstStyle>
          <a:p>
            <a:endParaRPr lang="en-US" sz="1000" dirty="0"/>
          </a:p>
        </p:txBody>
      </p:sp>
      <p:sp>
        <p:nvSpPr>
          <p:cNvPr id="6" name="Slide Number Placeholder 5">
            <a:extLst>
              <a:ext uri="{FF2B5EF4-FFF2-40B4-BE49-F238E27FC236}">
                <a16:creationId xmlns:a16="http://schemas.microsoft.com/office/drawing/2014/main" id="{C3CEBA78-E732-44EF-BA0B-FC42F7931311}"/>
              </a:ext>
            </a:extLst>
          </p:cNvPr>
          <p:cNvSpPr>
            <a:spLocks noGrp="1"/>
          </p:cNvSpPr>
          <p:nvPr>
            <p:ph type="sldNum" sz="quarter" idx="4"/>
          </p:nvPr>
        </p:nvSpPr>
        <p:spPr>
          <a:xfrm>
            <a:off x="10899648" y="6400800"/>
            <a:ext cx="530352" cy="365125"/>
          </a:xfrm>
          <a:prstGeom prst="rect">
            <a:avLst/>
          </a:prstGeom>
        </p:spPr>
        <p:txBody>
          <a:bodyPr vert="horz" lIns="91440" tIns="45720" rIns="91440" bIns="45720" rtlCol="0" anchor="ctr"/>
          <a:lstStyle>
            <a:lvl1pPr algn="r">
              <a:defRPr sz="1000" b="1">
                <a:solidFill>
                  <a:schemeClr val="tx1"/>
                </a:solidFill>
              </a:defRPr>
            </a:lvl1pPr>
          </a:lstStyle>
          <a:p>
            <a:fld id="{CB1E4CB7-CB13-4810-BF18-BE31AFC64F93}" type="slidenum">
              <a:rPr lang="en-US" smtClean="0"/>
              <a:pPr/>
              <a:t>‹#›</a:t>
            </a:fld>
            <a:endParaRPr lang="en-US" sz="1000" dirty="0"/>
          </a:p>
        </p:txBody>
      </p:sp>
      <p:sp>
        <p:nvSpPr>
          <p:cNvPr id="8" name="Freeform: Shape 7">
            <a:extLst>
              <a:ext uri="{FF2B5EF4-FFF2-40B4-BE49-F238E27FC236}">
                <a16:creationId xmlns:a16="http://schemas.microsoft.com/office/drawing/2014/main" id="{49306479-8C4D-4E4A-A330-DFC80A8A01BE}"/>
              </a:ext>
            </a:extLst>
          </p:cNvPr>
          <p:cNvSpPr/>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625982322"/>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Lst>
  <p:txStyles>
    <p:titleStyle>
      <a:lvl1pPr algn="l" defTabSz="914400" rtl="0" eaLnBrk="1" latinLnBrk="0" hangingPunct="1">
        <a:lnSpc>
          <a:spcPct val="95000"/>
        </a:lnSpc>
        <a:spcBef>
          <a:spcPct val="0"/>
        </a:spcBef>
        <a:buNone/>
        <a:defRPr sz="4200" kern="1200" spc="-50" baseline="0">
          <a:solidFill>
            <a:schemeClr val="tx1"/>
          </a:solidFill>
          <a:latin typeface="+mj-lt"/>
          <a:ea typeface="+mj-ea"/>
          <a:cs typeface="+mj-cs"/>
        </a:defRPr>
      </a:lvl1pPr>
    </p:titleStyle>
    <p:bodyStyle>
      <a:lvl1pPr marL="365760" indent="-365760" algn="l" defTabSz="914400" rtl="0" eaLnBrk="1" latinLnBrk="0" hangingPunct="1">
        <a:lnSpc>
          <a:spcPct val="105000"/>
        </a:lnSpc>
        <a:spcBef>
          <a:spcPts val="900"/>
        </a:spcBef>
        <a:buClr>
          <a:schemeClr val="accent5"/>
        </a:buClr>
        <a:buFont typeface="Avenir Next LT Pro" panose="020B0504020202020204" pitchFamily="34" charset="0"/>
        <a:buChar char="+"/>
        <a:defRPr sz="2600" kern="1200">
          <a:solidFill>
            <a:schemeClr val="tx1"/>
          </a:solidFill>
          <a:latin typeface="+mn-lt"/>
          <a:ea typeface="+mn-ea"/>
          <a:cs typeface="+mn-cs"/>
        </a:defRPr>
      </a:lvl1pPr>
      <a:lvl2pPr marL="365760" indent="0" algn="l" defTabSz="914400" rtl="0" eaLnBrk="1" latinLnBrk="0" hangingPunct="1">
        <a:lnSpc>
          <a:spcPct val="105000"/>
        </a:lnSpc>
        <a:spcBef>
          <a:spcPts val="900"/>
        </a:spcBef>
        <a:buFont typeface="Arial" panose="020B0604020202020204" pitchFamily="34" charset="0"/>
        <a:buNone/>
        <a:defRPr sz="2000" kern="1200">
          <a:solidFill>
            <a:schemeClr val="tx1">
              <a:lumMod val="75000"/>
              <a:lumOff val="25000"/>
            </a:schemeClr>
          </a:solidFill>
          <a:latin typeface="+mn-lt"/>
          <a:ea typeface="+mn-ea"/>
          <a:cs typeface="+mn-cs"/>
        </a:defRPr>
      </a:lvl2pPr>
      <a:lvl3pPr marL="640080"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2000" kern="1200">
          <a:solidFill>
            <a:schemeClr val="tx1"/>
          </a:solidFill>
          <a:latin typeface="+mn-lt"/>
          <a:ea typeface="+mn-ea"/>
          <a:cs typeface="+mn-cs"/>
        </a:defRPr>
      </a:lvl3pPr>
      <a:lvl4pPr marL="640080" indent="0" algn="l" defTabSz="914400" rtl="0" eaLnBrk="1" latinLnBrk="0" hangingPunct="1">
        <a:lnSpc>
          <a:spcPct val="105000"/>
        </a:lnSpc>
        <a:spcBef>
          <a:spcPts val="600"/>
        </a:spcBef>
        <a:buFontTx/>
        <a:buNone/>
        <a:defRPr sz="1800" i="1" kern="1200">
          <a:solidFill>
            <a:schemeClr val="tx1">
              <a:lumMod val="75000"/>
              <a:lumOff val="25000"/>
            </a:schemeClr>
          </a:solidFill>
          <a:latin typeface="+mn-lt"/>
          <a:ea typeface="+mn-ea"/>
          <a:cs typeface="+mn-cs"/>
        </a:defRPr>
      </a:lvl4pPr>
      <a:lvl5pPr marL="886968"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s://www.youtube.com/watch?v=2d1gkBXfzpE" TargetMode="External"/><Relationship Id="rId2" Type="http://schemas.openxmlformats.org/officeDocument/2006/relationships/hyperlink" Target="https://www.uksport.gov.uk/news/2021/05/06/uk-sport-new-strategic-plan" TargetMode="External"/><Relationship Id="rId1" Type="http://schemas.openxmlformats.org/officeDocument/2006/relationships/slideLayout" Target="../slideLayouts/slideLayout2.xml"/><Relationship Id="rId4" Type="http://schemas.openxmlformats.org/officeDocument/2006/relationships/hyperlink" Target="https://www.welshathletics.org/en/page/our-vision" TargetMode="Externa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45BA4C-9B54-4496-821F-9E0985CA9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5E1BB9D-FAFF-4C3E-9E44-13F8FBABCD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Freeform: Shape 12">
            <a:extLst>
              <a:ext uri="{FF2B5EF4-FFF2-40B4-BE49-F238E27FC236}">
                <a16:creationId xmlns:a16="http://schemas.microsoft.com/office/drawing/2014/main" id="{A8DDC302-DBEC-4742-B54B-5E9AAFE969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430001" cy="6858000"/>
          </a:xfrm>
          <a:custGeom>
            <a:avLst/>
            <a:gdLst>
              <a:gd name="connsiteX0" fmla="*/ 0 w 11430001"/>
              <a:gd name="connsiteY0" fmla="*/ 0 h 6858000"/>
              <a:gd name="connsiteX1" fmla="*/ 5330522 w 11430001"/>
              <a:gd name="connsiteY1" fmla="*/ 0 h 6858000"/>
              <a:gd name="connsiteX2" fmla="*/ 5334002 w 11430001"/>
              <a:gd name="connsiteY2" fmla="*/ 0 h 6858000"/>
              <a:gd name="connsiteX3" fmla="*/ 5334002 w 11430001"/>
              <a:gd name="connsiteY3" fmla="*/ 762270 h 6858000"/>
              <a:gd name="connsiteX4" fmla="*/ 11430001 w 11430001"/>
              <a:gd name="connsiteY4" fmla="*/ 762270 h 6858000"/>
              <a:gd name="connsiteX5" fmla="*/ 11430001 w 11430001"/>
              <a:gd name="connsiteY5" fmla="*/ 6094807 h 6858000"/>
              <a:gd name="connsiteX6" fmla="*/ 5330522 w 11430001"/>
              <a:gd name="connsiteY6" fmla="*/ 6094807 h 6858000"/>
              <a:gd name="connsiteX7" fmla="*/ 5330522 w 11430001"/>
              <a:gd name="connsiteY7" fmla="*/ 6858000 h 6858000"/>
              <a:gd name="connsiteX8" fmla="*/ 0 w 11430001"/>
              <a:gd name="connsiteY8" fmla="*/ 6858000 h 6858000"/>
              <a:gd name="connsiteX9" fmla="*/ 0 w 11430001"/>
              <a:gd name="connsiteY9" fmla="*/ 609480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30001" h="6858000">
                <a:moveTo>
                  <a:pt x="0" y="0"/>
                </a:moveTo>
                <a:lnTo>
                  <a:pt x="5330522" y="0"/>
                </a:lnTo>
                <a:lnTo>
                  <a:pt x="5334002" y="0"/>
                </a:lnTo>
                <a:lnTo>
                  <a:pt x="5334002" y="762270"/>
                </a:lnTo>
                <a:lnTo>
                  <a:pt x="11430001" y="762270"/>
                </a:lnTo>
                <a:lnTo>
                  <a:pt x="11430001" y="6094807"/>
                </a:lnTo>
                <a:lnTo>
                  <a:pt x="5330522" y="6094807"/>
                </a:lnTo>
                <a:lnTo>
                  <a:pt x="5330522" y="6858000"/>
                </a:lnTo>
                <a:lnTo>
                  <a:pt x="0" y="6858000"/>
                </a:lnTo>
                <a:lnTo>
                  <a:pt x="0" y="6094807"/>
                </a:lnTo>
                <a:close/>
              </a:path>
            </a:pathLst>
          </a:custGeom>
          <a:ln w="762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138A570-C2DD-D040-9B7F-0CB6E9FC03BF}"/>
              </a:ext>
            </a:extLst>
          </p:cNvPr>
          <p:cNvSpPr>
            <a:spLocks noGrp="1"/>
          </p:cNvSpPr>
          <p:nvPr>
            <p:ph type="ctrTitle"/>
          </p:nvPr>
        </p:nvSpPr>
        <p:spPr>
          <a:xfrm>
            <a:off x="6082616" y="1517904"/>
            <a:ext cx="4579288" cy="2796945"/>
          </a:xfrm>
        </p:spPr>
        <p:txBody>
          <a:bodyPr>
            <a:normAutofit/>
          </a:bodyPr>
          <a:lstStyle/>
          <a:p>
            <a:pPr algn="l"/>
            <a:r>
              <a:rPr lang="en-US" sz="5100"/>
              <a:t>Strategic Management </a:t>
            </a:r>
          </a:p>
        </p:txBody>
      </p:sp>
      <p:sp>
        <p:nvSpPr>
          <p:cNvPr id="3" name="Subtitle 2">
            <a:extLst>
              <a:ext uri="{FF2B5EF4-FFF2-40B4-BE49-F238E27FC236}">
                <a16:creationId xmlns:a16="http://schemas.microsoft.com/office/drawing/2014/main" id="{1949ACD4-CAAD-7446-AE73-33CAAE1B682A}"/>
              </a:ext>
            </a:extLst>
          </p:cNvPr>
          <p:cNvSpPr>
            <a:spLocks noGrp="1"/>
          </p:cNvSpPr>
          <p:nvPr>
            <p:ph type="subTitle" idx="1"/>
          </p:nvPr>
        </p:nvSpPr>
        <p:spPr>
          <a:xfrm>
            <a:off x="6082616" y="4570807"/>
            <a:ext cx="4579288" cy="942889"/>
          </a:xfrm>
        </p:spPr>
        <p:txBody>
          <a:bodyPr>
            <a:normAutofit/>
          </a:bodyPr>
          <a:lstStyle/>
          <a:p>
            <a:pPr algn="l"/>
            <a:endParaRPr lang="en-US"/>
          </a:p>
        </p:txBody>
      </p:sp>
      <p:pic>
        <p:nvPicPr>
          <p:cNvPr id="4" name="Picture 3">
            <a:extLst>
              <a:ext uri="{FF2B5EF4-FFF2-40B4-BE49-F238E27FC236}">
                <a16:creationId xmlns:a16="http://schemas.microsoft.com/office/drawing/2014/main" id="{62C5A0B2-18D4-4E41-ABF0-2E977E6C2C75}"/>
              </a:ext>
            </a:extLst>
          </p:cNvPr>
          <p:cNvPicPr>
            <a:picLocks noChangeAspect="1"/>
          </p:cNvPicPr>
          <p:nvPr/>
        </p:nvPicPr>
        <p:blipFill rotWithShape="1">
          <a:blip r:embed="rId2"/>
          <a:srcRect r="152" b="3"/>
          <a:stretch/>
        </p:blipFill>
        <p:spPr>
          <a:xfrm>
            <a:off x="20" y="758953"/>
            <a:ext cx="5327883" cy="5335854"/>
          </a:xfrm>
          <a:prstGeom prst="rect">
            <a:avLst/>
          </a:prstGeom>
        </p:spPr>
      </p:pic>
    </p:spTree>
    <p:extLst>
      <p:ext uri="{BB962C8B-B14F-4D97-AF65-F5344CB8AC3E}">
        <p14:creationId xmlns:p14="http://schemas.microsoft.com/office/powerpoint/2010/main" val="41976803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60092-492D-E54C-B409-E954C87CB6F7}"/>
              </a:ext>
            </a:extLst>
          </p:cNvPr>
          <p:cNvSpPr>
            <a:spLocks noGrp="1"/>
          </p:cNvSpPr>
          <p:nvPr>
            <p:ph type="title"/>
          </p:nvPr>
        </p:nvSpPr>
        <p:spPr>
          <a:xfrm>
            <a:off x="1517904" y="1517904"/>
            <a:ext cx="9144000" cy="667735"/>
          </a:xfrm>
        </p:spPr>
        <p:txBody>
          <a:bodyPr>
            <a:normAutofit/>
          </a:bodyPr>
          <a:lstStyle/>
          <a:p>
            <a:r>
              <a:rPr lang="en-US" sz="2800" dirty="0"/>
              <a:t>PRINCIPLES OF STRATEGIC MANAGEMENT</a:t>
            </a:r>
          </a:p>
        </p:txBody>
      </p:sp>
      <p:sp>
        <p:nvSpPr>
          <p:cNvPr id="3" name="Content Placeholder 2">
            <a:extLst>
              <a:ext uri="{FF2B5EF4-FFF2-40B4-BE49-F238E27FC236}">
                <a16:creationId xmlns:a16="http://schemas.microsoft.com/office/drawing/2014/main" id="{4C50EE4C-376C-8B47-ABF3-7C296593E714}"/>
              </a:ext>
            </a:extLst>
          </p:cNvPr>
          <p:cNvSpPr>
            <a:spLocks noGrp="1"/>
          </p:cNvSpPr>
          <p:nvPr>
            <p:ph idx="1"/>
          </p:nvPr>
        </p:nvSpPr>
        <p:spPr>
          <a:xfrm>
            <a:off x="1517904" y="2185639"/>
            <a:ext cx="9144000" cy="3913409"/>
          </a:xfrm>
        </p:spPr>
        <p:txBody>
          <a:bodyPr/>
          <a:lstStyle/>
          <a:p>
            <a:pPr marL="708660" lvl="1" indent="-342900">
              <a:buFont typeface="Arial" panose="020B0604020202020204" pitchFamily="34" charset="0"/>
              <a:buChar char="•"/>
            </a:pPr>
            <a:r>
              <a:rPr lang="en-US" dirty="0"/>
              <a:t>Strategic management is the “process of formulating the pattern of actions and implementing them” (</a:t>
            </a:r>
            <a:r>
              <a:rPr lang="en-US" dirty="0" err="1"/>
              <a:t>Shilbury</a:t>
            </a:r>
            <a:r>
              <a:rPr lang="en-US" dirty="0"/>
              <a:t>, 2012, p. 4). </a:t>
            </a:r>
          </a:p>
          <a:p>
            <a:pPr marL="708660" lvl="1" indent="-342900">
              <a:buFont typeface="Arial" panose="020B0604020202020204" pitchFamily="34" charset="0"/>
              <a:buChar char="•"/>
            </a:pPr>
            <a:r>
              <a:rPr lang="en-US" dirty="0"/>
              <a:t>It is important to note at the outset that both strategy development and strategic management involve choices being made between alternatives. </a:t>
            </a:r>
          </a:p>
          <a:p>
            <a:pPr marL="708660" lvl="1" indent="-342900">
              <a:buFont typeface="Arial" panose="020B0604020202020204" pitchFamily="34" charset="0"/>
              <a:buChar char="•"/>
            </a:pPr>
            <a:r>
              <a:rPr lang="en-US" dirty="0"/>
              <a:t>Experienced managers, faced with similar information and resources, may make very different strategic choices, something that ultimately separates good managers from great managers.</a:t>
            </a:r>
          </a:p>
        </p:txBody>
      </p:sp>
    </p:spTree>
    <p:extLst>
      <p:ext uri="{BB962C8B-B14F-4D97-AF65-F5344CB8AC3E}">
        <p14:creationId xmlns:p14="http://schemas.microsoft.com/office/powerpoint/2010/main" val="36292245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4484FB-72A1-F843-9437-D091290104E5}"/>
              </a:ext>
            </a:extLst>
          </p:cNvPr>
          <p:cNvSpPr>
            <a:spLocks noGrp="1"/>
          </p:cNvSpPr>
          <p:nvPr>
            <p:ph type="title"/>
          </p:nvPr>
        </p:nvSpPr>
        <p:spPr>
          <a:xfrm>
            <a:off x="1517904" y="1517904"/>
            <a:ext cx="9144000" cy="533920"/>
          </a:xfrm>
        </p:spPr>
        <p:txBody>
          <a:bodyPr>
            <a:normAutofit fontScale="90000"/>
          </a:bodyPr>
          <a:lstStyle/>
          <a:p>
            <a:r>
              <a:rPr lang="en-US" dirty="0" err="1"/>
              <a:t>Cont</a:t>
            </a:r>
            <a:r>
              <a:rPr lang="en-US" dirty="0"/>
              <a:t>…</a:t>
            </a:r>
          </a:p>
        </p:txBody>
      </p:sp>
      <p:sp>
        <p:nvSpPr>
          <p:cNvPr id="3" name="Content Placeholder 2">
            <a:extLst>
              <a:ext uri="{FF2B5EF4-FFF2-40B4-BE49-F238E27FC236}">
                <a16:creationId xmlns:a16="http://schemas.microsoft.com/office/drawing/2014/main" id="{AD345F0A-D148-E048-B767-511C5B023C56}"/>
              </a:ext>
            </a:extLst>
          </p:cNvPr>
          <p:cNvSpPr>
            <a:spLocks noGrp="1"/>
          </p:cNvSpPr>
          <p:nvPr>
            <p:ph idx="1"/>
          </p:nvPr>
        </p:nvSpPr>
        <p:spPr>
          <a:xfrm>
            <a:off x="1517904" y="2230244"/>
            <a:ext cx="9144000" cy="3868804"/>
          </a:xfrm>
        </p:spPr>
        <p:txBody>
          <a:bodyPr>
            <a:normAutofit fontScale="85000" lnSpcReduction="10000"/>
          </a:bodyPr>
          <a:lstStyle/>
          <a:p>
            <a:r>
              <a:rPr lang="en-US" dirty="0"/>
              <a:t>Its been noted that several important features associated with strategic decision-making:</a:t>
            </a:r>
          </a:p>
          <a:p>
            <a:pPr marL="788670" lvl="2" indent="-514350">
              <a:buFont typeface="+mj-lt"/>
              <a:buAutoNum type="arabicPeriod"/>
            </a:pPr>
            <a:r>
              <a:rPr lang="en-US" dirty="0"/>
              <a:t>Strategy affects the direction and scope of an organization’s activities;</a:t>
            </a:r>
          </a:p>
          <a:p>
            <a:pPr marL="788670" lvl="2" indent="-514350">
              <a:buFont typeface="+mj-lt"/>
              <a:buAutoNum type="arabicPeriod"/>
            </a:pPr>
            <a:r>
              <a:rPr lang="en-US" dirty="0"/>
              <a:t>Strategy involves matching an organization’s activities with the environment;</a:t>
            </a:r>
          </a:p>
          <a:p>
            <a:pPr marL="788670" lvl="2" indent="-514350">
              <a:buFont typeface="+mj-lt"/>
              <a:buAutoNum type="arabicPeriod"/>
            </a:pPr>
            <a:r>
              <a:rPr lang="en-US" dirty="0"/>
              <a:t>Strategy requires the matching of an organization’s activities with its resource capabilities;</a:t>
            </a:r>
          </a:p>
          <a:p>
            <a:pPr marL="788670" lvl="2" indent="-514350">
              <a:buFont typeface="+mj-lt"/>
              <a:buAutoNum type="arabicPeriod"/>
            </a:pPr>
            <a:r>
              <a:rPr lang="en-US" dirty="0"/>
              <a:t>The substance of strategy is influenced by the views and expectations of key stakeholders; and</a:t>
            </a:r>
          </a:p>
          <a:p>
            <a:pPr marL="788670" lvl="2" indent="-514350">
              <a:buFont typeface="+mj-lt"/>
              <a:buAutoNum type="arabicPeriod"/>
            </a:pPr>
            <a:r>
              <a:rPr lang="en-US" dirty="0"/>
              <a:t>Strategic decisions influence the long-term direction of the organization.</a:t>
            </a:r>
          </a:p>
          <a:p>
            <a:pPr marL="274320" lvl="2" indent="0">
              <a:buNone/>
            </a:pPr>
            <a:endParaRPr lang="en-US" dirty="0"/>
          </a:p>
          <a:p>
            <a:pPr marL="274320" lvl="2" indent="0">
              <a:buNone/>
            </a:pPr>
            <a:r>
              <a:rPr lang="en-US" dirty="0"/>
              <a:t>Johnson, G., Whittington, R., </a:t>
            </a:r>
            <a:r>
              <a:rPr lang="en-US" dirty="0" err="1"/>
              <a:t>Regner</a:t>
            </a:r>
            <a:r>
              <a:rPr lang="en-US" dirty="0"/>
              <a:t>, P., Scholes, K., &amp; Angwin, E. (2017). Exploring strategy (11th ed.). London: Prentice-Hall.</a:t>
            </a:r>
          </a:p>
        </p:txBody>
      </p:sp>
    </p:spTree>
    <p:extLst>
      <p:ext uri="{BB962C8B-B14F-4D97-AF65-F5344CB8AC3E}">
        <p14:creationId xmlns:p14="http://schemas.microsoft.com/office/powerpoint/2010/main" val="16656312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26F3EE-DEED-1E41-99C6-EC82693D9DE8}"/>
              </a:ext>
            </a:extLst>
          </p:cNvPr>
          <p:cNvSpPr>
            <a:spLocks noGrp="1"/>
          </p:cNvSpPr>
          <p:nvPr>
            <p:ph type="title"/>
          </p:nvPr>
        </p:nvSpPr>
        <p:spPr/>
        <p:txBody>
          <a:bodyPr/>
          <a:lstStyle/>
          <a:p>
            <a:r>
              <a:rPr lang="en-US" dirty="0"/>
              <a:t>What do the points tell us? </a:t>
            </a:r>
          </a:p>
        </p:txBody>
      </p:sp>
      <p:sp>
        <p:nvSpPr>
          <p:cNvPr id="3" name="Content Placeholder 2">
            <a:extLst>
              <a:ext uri="{FF2B5EF4-FFF2-40B4-BE49-F238E27FC236}">
                <a16:creationId xmlns:a16="http://schemas.microsoft.com/office/drawing/2014/main" id="{DE8991FA-B832-CE4B-B7C5-0F542DABDF86}"/>
              </a:ext>
            </a:extLst>
          </p:cNvPr>
          <p:cNvSpPr>
            <a:spLocks noGrp="1"/>
          </p:cNvSpPr>
          <p:nvPr>
            <p:ph idx="1"/>
          </p:nvPr>
        </p:nvSpPr>
        <p:spPr/>
        <p:txBody>
          <a:bodyPr/>
          <a:lstStyle/>
          <a:p>
            <a:r>
              <a:rPr lang="en-US" dirty="0"/>
              <a:t>These points illustrate that management of strategy requires a keen understanding of the organization’s:</a:t>
            </a:r>
          </a:p>
          <a:p>
            <a:pPr marL="708660" lvl="1" indent="-342900">
              <a:buFont typeface="Wingdings" pitchFamily="2" charset="2"/>
              <a:buChar char="Ø"/>
            </a:pPr>
            <a:r>
              <a:rPr lang="en-US" dirty="0"/>
              <a:t>capacity, </a:t>
            </a:r>
          </a:p>
          <a:p>
            <a:pPr marL="708660" lvl="1" indent="-342900">
              <a:buFont typeface="Wingdings" pitchFamily="2" charset="2"/>
              <a:buChar char="Ø"/>
            </a:pPr>
            <a:r>
              <a:rPr lang="en-US" dirty="0"/>
              <a:t>culture </a:t>
            </a:r>
          </a:p>
          <a:p>
            <a:pPr marL="708660" lvl="1" indent="-342900">
              <a:buFont typeface="Wingdings" pitchFamily="2" charset="2"/>
              <a:buChar char="Ø"/>
            </a:pPr>
            <a:r>
              <a:rPr lang="en-US" dirty="0"/>
              <a:t>circumstances, and </a:t>
            </a:r>
          </a:p>
          <a:p>
            <a:pPr marL="708660" lvl="1" indent="-342900">
              <a:buFont typeface="Wingdings" pitchFamily="2" charset="2"/>
              <a:buChar char="Ø"/>
            </a:pPr>
            <a:r>
              <a:rPr lang="en-US" dirty="0"/>
              <a:t>environment, as well as the consequences of decisions.</a:t>
            </a:r>
          </a:p>
        </p:txBody>
      </p:sp>
    </p:spTree>
    <p:extLst>
      <p:ext uri="{BB962C8B-B14F-4D97-AF65-F5344CB8AC3E}">
        <p14:creationId xmlns:p14="http://schemas.microsoft.com/office/powerpoint/2010/main" val="6075257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3715B9-B32A-F948-ABB3-0A6AAEB4E3C7}"/>
              </a:ext>
            </a:extLst>
          </p:cNvPr>
          <p:cNvSpPr>
            <a:spLocks noGrp="1"/>
          </p:cNvSpPr>
          <p:nvPr>
            <p:ph type="title"/>
          </p:nvPr>
        </p:nvSpPr>
        <p:spPr>
          <a:xfrm>
            <a:off x="1517904" y="1517904"/>
            <a:ext cx="9144000" cy="979969"/>
          </a:xfrm>
        </p:spPr>
        <p:txBody>
          <a:bodyPr/>
          <a:lstStyle/>
          <a:p>
            <a:r>
              <a:rPr lang="en-US" dirty="0"/>
              <a:t>Strategy and Planning - </a:t>
            </a:r>
            <a:r>
              <a:rPr lang="en-US" sz="2400" dirty="0"/>
              <a:t>Are they the same? </a:t>
            </a:r>
            <a:endParaRPr lang="en-US" dirty="0"/>
          </a:p>
        </p:txBody>
      </p:sp>
      <p:sp>
        <p:nvSpPr>
          <p:cNvPr id="3" name="Content Placeholder 2">
            <a:extLst>
              <a:ext uri="{FF2B5EF4-FFF2-40B4-BE49-F238E27FC236}">
                <a16:creationId xmlns:a16="http://schemas.microsoft.com/office/drawing/2014/main" id="{D518082B-6656-8B42-940B-C4E16A32AF25}"/>
              </a:ext>
            </a:extLst>
          </p:cNvPr>
          <p:cNvSpPr>
            <a:spLocks noGrp="1"/>
          </p:cNvSpPr>
          <p:nvPr>
            <p:ph idx="1"/>
          </p:nvPr>
        </p:nvSpPr>
        <p:spPr/>
        <p:txBody>
          <a:bodyPr>
            <a:normAutofit/>
          </a:bodyPr>
          <a:lstStyle/>
          <a:p>
            <a:r>
              <a:rPr lang="en-US" b="1" dirty="0"/>
              <a:t>Strategy and planning are not the same</a:t>
            </a:r>
          </a:p>
          <a:p>
            <a:r>
              <a:rPr lang="en-US" dirty="0"/>
              <a:t>Strategy can be defined as the process of determining the direction and scope of activities of a sport organization in light of its capabilities and the environment in which it operates. </a:t>
            </a:r>
          </a:p>
        </p:txBody>
      </p:sp>
    </p:spTree>
    <p:extLst>
      <p:ext uri="{BB962C8B-B14F-4D97-AF65-F5344CB8AC3E}">
        <p14:creationId xmlns:p14="http://schemas.microsoft.com/office/powerpoint/2010/main" val="6820417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1539E-CC7D-974D-98C6-9F95CE9B0C38}"/>
              </a:ext>
            </a:extLst>
          </p:cNvPr>
          <p:cNvSpPr>
            <a:spLocks noGrp="1"/>
          </p:cNvSpPr>
          <p:nvPr>
            <p:ph type="title"/>
          </p:nvPr>
        </p:nvSpPr>
        <p:spPr/>
        <p:txBody>
          <a:bodyPr/>
          <a:lstStyle/>
          <a:p>
            <a:r>
              <a:rPr lang="en-US" dirty="0"/>
              <a:t>Planning </a:t>
            </a:r>
          </a:p>
        </p:txBody>
      </p:sp>
      <p:sp>
        <p:nvSpPr>
          <p:cNvPr id="3" name="Content Placeholder 2">
            <a:extLst>
              <a:ext uri="{FF2B5EF4-FFF2-40B4-BE49-F238E27FC236}">
                <a16:creationId xmlns:a16="http://schemas.microsoft.com/office/drawing/2014/main" id="{8D0A0556-3D76-3943-8B31-87B33D832701}"/>
              </a:ext>
            </a:extLst>
          </p:cNvPr>
          <p:cNvSpPr>
            <a:spLocks noGrp="1"/>
          </p:cNvSpPr>
          <p:nvPr>
            <p:ph idx="1"/>
          </p:nvPr>
        </p:nvSpPr>
        <p:spPr/>
        <p:txBody>
          <a:bodyPr/>
          <a:lstStyle/>
          <a:p>
            <a:r>
              <a:rPr lang="en-US" dirty="0"/>
              <a:t>Planning is the process of documenting these decisions in a step-by-step manner indicating what has to be done, by whom, with what resources, and when.</a:t>
            </a:r>
          </a:p>
          <a:p>
            <a:pPr lvl="1"/>
            <a:r>
              <a:rPr lang="en-US" dirty="0"/>
              <a:t>	Learners note: In short, strategy reflects a combination of analysis and 	innovation, of science and craft.</a:t>
            </a:r>
          </a:p>
        </p:txBody>
      </p:sp>
    </p:spTree>
    <p:extLst>
      <p:ext uri="{BB962C8B-B14F-4D97-AF65-F5344CB8AC3E}">
        <p14:creationId xmlns:p14="http://schemas.microsoft.com/office/powerpoint/2010/main" val="3871962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54BD93-F66B-EB4E-9C60-ABC035F1D2E8}"/>
              </a:ext>
            </a:extLst>
          </p:cNvPr>
          <p:cNvSpPr>
            <a:spLocks noGrp="1"/>
          </p:cNvSpPr>
          <p:nvPr>
            <p:ph type="title"/>
          </p:nvPr>
        </p:nvSpPr>
        <p:spPr>
          <a:xfrm>
            <a:off x="1517904" y="1517904"/>
            <a:ext cx="9144000" cy="779247"/>
          </a:xfrm>
        </p:spPr>
        <p:txBody>
          <a:bodyPr>
            <a:normAutofit/>
          </a:bodyPr>
          <a:lstStyle/>
          <a:p>
            <a:r>
              <a:rPr lang="en-US" sz="3200" dirty="0"/>
              <a:t>SPORT AND STRATEGIC MANAGEMENT</a:t>
            </a:r>
          </a:p>
        </p:txBody>
      </p:sp>
      <p:sp>
        <p:nvSpPr>
          <p:cNvPr id="3" name="Content Placeholder 2">
            <a:extLst>
              <a:ext uri="{FF2B5EF4-FFF2-40B4-BE49-F238E27FC236}">
                <a16:creationId xmlns:a16="http://schemas.microsoft.com/office/drawing/2014/main" id="{530C72AF-D926-964E-B23C-726FD9C05FAD}"/>
              </a:ext>
            </a:extLst>
          </p:cNvPr>
          <p:cNvSpPr>
            <a:spLocks noGrp="1"/>
          </p:cNvSpPr>
          <p:nvPr>
            <p:ph idx="1"/>
          </p:nvPr>
        </p:nvSpPr>
        <p:spPr>
          <a:xfrm>
            <a:off x="1517904" y="2074127"/>
            <a:ext cx="9144000" cy="4024921"/>
          </a:xfrm>
        </p:spPr>
        <p:txBody>
          <a:bodyPr>
            <a:normAutofit/>
          </a:bodyPr>
          <a:lstStyle/>
          <a:p>
            <a:r>
              <a:rPr lang="en-US" dirty="0"/>
              <a:t>Strategy is a key function of sport management practitioners and is an important process to understand.</a:t>
            </a:r>
          </a:p>
          <a:p>
            <a:r>
              <a:rPr lang="en-US" dirty="0"/>
              <a:t>One of the biggest issues in sport strategy comes in finding the balance between two or more divergent obligations. </a:t>
            </a:r>
          </a:p>
          <a:p>
            <a:pPr lvl="1"/>
            <a:r>
              <a:rPr lang="en-US" dirty="0"/>
              <a:t>For example, sport organizations such as national governing bodies of sport commonly seek both elite success as well as improved participation levels.</a:t>
            </a:r>
          </a:p>
        </p:txBody>
      </p:sp>
    </p:spTree>
    <p:extLst>
      <p:ext uri="{BB962C8B-B14F-4D97-AF65-F5344CB8AC3E}">
        <p14:creationId xmlns:p14="http://schemas.microsoft.com/office/powerpoint/2010/main" val="30104039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F48C6A-50CE-CB48-93C5-5B65EA9E8CA7}"/>
              </a:ext>
            </a:extLst>
          </p:cNvPr>
          <p:cNvSpPr>
            <a:spLocks noGrp="1"/>
          </p:cNvSpPr>
          <p:nvPr>
            <p:ph type="title"/>
          </p:nvPr>
        </p:nvSpPr>
        <p:spPr>
          <a:xfrm>
            <a:off x="1517904" y="1517904"/>
            <a:ext cx="9144000" cy="756945"/>
          </a:xfrm>
        </p:spPr>
        <p:txBody>
          <a:bodyPr/>
          <a:lstStyle/>
          <a:p>
            <a:r>
              <a:rPr lang="en-US" dirty="0"/>
              <a:t>In Practice – Softball Canada </a:t>
            </a:r>
          </a:p>
        </p:txBody>
      </p:sp>
      <p:sp>
        <p:nvSpPr>
          <p:cNvPr id="3" name="Content Placeholder 2">
            <a:extLst>
              <a:ext uri="{FF2B5EF4-FFF2-40B4-BE49-F238E27FC236}">
                <a16:creationId xmlns:a16="http://schemas.microsoft.com/office/drawing/2014/main" id="{FEF8F815-998F-6747-9E75-C881C3EEC558}"/>
              </a:ext>
            </a:extLst>
          </p:cNvPr>
          <p:cNvSpPr>
            <a:spLocks noGrp="1"/>
          </p:cNvSpPr>
          <p:nvPr>
            <p:ph idx="1"/>
          </p:nvPr>
        </p:nvSpPr>
        <p:spPr>
          <a:xfrm>
            <a:off x="1517904" y="2274849"/>
            <a:ext cx="9144000" cy="3824199"/>
          </a:xfrm>
        </p:spPr>
        <p:txBody>
          <a:bodyPr>
            <a:normAutofit/>
          </a:bodyPr>
          <a:lstStyle/>
          <a:p>
            <a:r>
              <a:rPr lang="en-US" dirty="0"/>
              <a:t>Please see TEAMs for handout </a:t>
            </a:r>
          </a:p>
        </p:txBody>
      </p:sp>
    </p:spTree>
    <p:extLst>
      <p:ext uri="{BB962C8B-B14F-4D97-AF65-F5344CB8AC3E}">
        <p14:creationId xmlns:p14="http://schemas.microsoft.com/office/powerpoint/2010/main" val="11263365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B199A-DC57-1048-A3DD-E6C6128A6818}"/>
              </a:ext>
            </a:extLst>
          </p:cNvPr>
          <p:cNvSpPr>
            <a:spLocks noGrp="1"/>
          </p:cNvSpPr>
          <p:nvPr>
            <p:ph type="title"/>
          </p:nvPr>
        </p:nvSpPr>
        <p:spPr>
          <a:xfrm>
            <a:off x="1517904" y="1517904"/>
            <a:ext cx="9144000" cy="645433"/>
          </a:xfrm>
        </p:spPr>
        <p:txBody>
          <a:bodyPr>
            <a:normAutofit/>
          </a:bodyPr>
          <a:lstStyle/>
          <a:p>
            <a:r>
              <a:rPr lang="en-US" sz="3600" dirty="0"/>
              <a:t>THE STRATEGIC MANAGEMENT PROCESS</a:t>
            </a:r>
          </a:p>
        </p:txBody>
      </p:sp>
      <p:sp>
        <p:nvSpPr>
          <p:cNvPr id="3" name="Content Placeholder 2">
            <a:extLst>
              <a:ext uri="{FF2B5EF4-FFF2-40B4-BE49-F238E27FC236}">
                <a16:creationId xmlns:a16="http://schemas.microsoft.com/office/drawing/2014/main" id="{265D4224-EBAF-A244-A5EB-4706DAB70884}"/>
              </a:ext>
            </a:extLst>
          </p:cNvPr>
          <p:cNvSpPr>
            <a:spLocks noGrp="1"/>
          </p:cNvSpPr>
          <p:nvPr>
            <p:ph idx="1"/>
          </p:nvPr>
        </p:nvSpPr>
        <p:spPr>
          <a:xfrm>
            <a:off x="1517904" y="2163337"/>
            <a:ext cx="9144000" cy="3935711"/>
          </a:xfrm>
        </p:spPr>
        <p:txBody>
          <a:bodyPr/>
          <a:lstStyle/>
          <a:p>
            <a:r>
              <a:rPr lang="en-US" dirty="0"/>
              <a:t>Strategic management involves four related stages: </a:t>
            </a:r>
          </a:p>
          <a:p>
            <a:pPr lvl="1"/>
            <a:r>
              <a:rPr lang="en-US" dirty="0"/>
              <a:t>strategic analysis,</a:t>
            </a:r>
          </a:p>
          <a:p>
            <a:pPr lvl="1"/>
            <a:r>
              <a:rPr lang="en-US" dirty="0"/>
              <a:t>making strategic choices, </a:t>
            </a:r>
          </a:p>
          <a:p>
            <a:pPr lvl="1"/>
            <a:r>
              <a:rPr lang="en-US" dirty="0"/>
              <a:t>strategy formulation, and </a:t>
            </a:r>
          </a:p>
          <a:p>
            <a:pPr lvl="1"/>
            <a:r>
              <a:rPr lang="en-US" dirty="0"/>
              <a:t>strategy implementation.</a:t>
            </a:r>
          </a:p>
        </p:txBody>
      </p:sp>
    </p:spTree>
    <p:extLst>
      <p:ext uri="{BB962C8B-B14F-4D97-AF65-F5344CB8AC3E}">
        <p14:creationId xmlns:p14="http://schemas.microsoft.com/office/powerpoint/2010/main" val="16815410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96616-F218-674F-B9BA-2B4725E2F91A}"/>
              </a:ext>
            </a:extLst>
          </p:cNvPr>
          <p:cNvSpPr>
            <a:spLocks noGrp="1"/>
          </p:cNvSpPr>
          <p:nvPr>
            <p:ph type="title"/>
          </p:nvPr>
        </p:nvSpPr>
        <p:spPr>
          <a:xfrm>
            <a:off x="1517904" y="1517904"/>
            <a:ext cx="9144000" cy="600828"/>
          </a:xfrm>
        </p:spPr>
        <p:txBody>
          <a:bodyPr>
            <a:normAutofit fontScale="90000"/>
          </a:bodyPr>
          <a:lstStyle/>
          <a:p>
            <a:r>
              <a:rPr lang="en-US" dirty="0" err="1"/>
              <a:t>Cont</a:t>
            </a:r>
            <a:r>
              <a:rPr lang="en-US" dirty="0"/>
              <a:t> …</a:t>
            </a:r>
          </a:p>
        </p:txBody>
      </p:sp>
      <p:sp>
        <p:nvSpPr>
          <p:cNvPr id="3" name="Content Placeholder 2">
            <a:extLst>
              <a:ext uri="{FF2B5EF4-FFF2-40B4-BE49-F238E27FC236}">
                <a16:creationId xmlns:a16="http://schemas.microsoft.com/office/drawing/2014/main" id="{0CB4C100-5CFD-8242-97C7-0DBDD4B8AECE}"/>
              </a:ext>
            </a:extLst>
          </p:cNvPr>
          <p:cNvSpPr>
            <a:spLocks noGrp="1"/>
          </p:cNvSpPr>
          <p:nvPr>
            <p:ph idx="1"/>
          </p:nvPr>
        </p:nvSpPr>
        <p:spPr>
          <a:xfrm>
            <a:off x="1517904" y="2118732"/>
            <a:ext cx="9144000" cy="3980316"/>
          </a:xfrm>
        </p:spPr>
        <p:txBody>
          <a:bodyPr/>
          <a:lstStyle/>
          <a:p>
            <a:r>
              <a:rPr lang="en-US" dirty="0"/>
              <a:t>In the first of these stages, the sport manager must first make an assessment of the operating environment and context of their organization. </a:t>
            </a:r>
          </a:p>
          <a:p>
            <a:r>
              <a:rPr lang="en-US" dirty="0"/>
              <a:t>We Can do this by studying the capacities and deficiencies of their own organization, competing organizations, stakeholder groups, and the business environment.</a:t>
            </a:r>
          </a:p>
        </p:txBody>
      </p:sp>
    </p:spTree>
    <p:extLst>
      <p:ext uri="{BB962C8B-B14F-4D97-AF65-F5344CB8AC3E}">
        <p14:creationId xmlns:p14="http://schemas.microsoft.com/office/powerpoint/2010/main" val="17564408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9F5E6D-E051-3741-A842-C65E1B1A9D80}"/>
              </a:ext>
            </a:extLst>
          </p:cNvPr>
          <p:cNvSpPr>
            <a:spLocks noGrp="1"/>
          </p:cNvSpPr>
          <p:nvPr>
            <p:ph type="title"/>
          </p:nvPr>
        </p:nvSpPr>
        <p:spPr>
          <a:xfrm>
            <a:off x="1517904" y="1517904"/>
            <a:ext cx="9144000" cy="645433"/>
          </a:xfrm>
        </p:spPr>
        <p:txBody>
          <a:bodyPr>
            <a:normAutofit fontScale="90000"/>
          </a:bodyPr>
          <a:lstStyle/>
          <a:p>
            <a:r>
              <a:rPr lang="en-US" dirty="0" err="1"/>
              <a:t>Cont</a:t>
            </a:r>
            <a:r>
              <a:rPr lang="en-US" dirty="0"/>
              <a:t> …</a:t>
            </a:r>
          </a:p>
        </p:txBody>
      </p:sp>
      <p:sp>
        <p:nvSpPr>
          <p:cNvPr id="3" name="Content Placeholder 2">
            <a:extLst>
              <a:ext uri="{FF2B5EF4-FFF2-40B4-BE49-F238E27FC236}">
                <a16:creationId xmlns:a16="http://schemas.microsoft.com/office/drawing/2014/main" id="{35B35DF9-2EC9-634A-999D-64B0178C8B59}"/>
              </a:ext>
            </a:extLst>
          </p:cNvPr>
          <p:cNvSpPr>
            <a:spLocks noGrp="1"/>
          </p:cNvSpPr>
          <p:nvPr>
            <p:ph idx="1"/>
          </p:nvPr>
        </p:nvSpPr>
        <p:spPr>
          <a:xfrm>
            <a:off x="1517904" y="2319454"/>
            <a:ext cx="9144000" cy="3779594"/>
          </a:xfrm>
        </p:spPr>
        <p:txBody>
          <a:bodyPr>
            <a:normAutofit lnSpcReduction="10000"/>
          </a:bodyPr>
          <a:lstStyle/>
          <a:p>
            <a:r>
              <a:rPr lang="en-US" dirty="0"/>
              <a:t>Using the information obtained from the first stage, the sport manager must make some decisions about the future, weighing up various options as part of making strategic choices. </a:t>
            </a:r>
          </a:p>
          <a:p>
            <a:r>
              <a:rPr lang="en-US" dirty="0"/>
              <a:t>These are typically articulated into a “mission” statement recording the purpose of the organization, a “vision” statement of the organization’s long-term ambitions, and a set of objectives with measures to identify the essential achievements along the way to the vision.</a:t>
            </a:r>
          </a:p>
        </p:txBody>
      </p:sp>
    </p:spTree>
    <p:extLst>
      <p:ext uri="{BB962C8B-B14F-4D97-AF65-F5344CB8AC3E}">
        <p14:creationId xmlns:p14="http://schemas.microsoft.com/office/powerpoint/2010/main" val="13951809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0561DA-3E7F-B84D-A991-440496713CF7}"/>
              </a:ext>
            </a:extLst>
          </p:cNvPr>
          <p:cNvSpPr>
            <a:spLocks noGrp="1"/>
          </p:cNvSpPr>
          <p:nvPr>
            <p:ph type="title"/>
          </p:nvPr>
        </p:nvSpPr>
        <p:spPr>
          <a:xfrm>
            <a:off x="1517904" y="1517904"/>
            <a:ext cx="9144000" cy="734642"/>
          </a:xfrm>
        </p:spPr>
        <p:txBody>
          <a:bodyPr/>
          <a:lstStyle/>
          <a:p>
            <a:r>
              <a:rPr lang="en-US" dirty="0"/>
              <a:t>Task</a:t>
            </a:r>
          </a:p>
        </p:txBody>
      </p:sp>
      <p:sp>
        <p:nvSpPr>
          <p:cNvPr id="3" name="Content Placeholder 2">
            <a:extLst>
              <a:ext uri="{FF2B5EF4-FFF2-40B4-BE49-F238E27FC236}">
                <a16:creationId xmlns:a16="http://schemas.microsoft.com/office/drawing/2014/main" id="{67870ACC-3F02-5242-9F83-082764D66947}"/>
              </a:ext>
            </a:extLst>
          </p:cNvPr>
          <p:cNvSpPr>
            <a:spLocks noGrp="1"/>
          </p:cNvSpPr>
          <p:nvPr>
            <p:ph idx="1"/>
          </p:nvPr>
        </p:nvSpPr>
        <p:spPr/>
        <p:txBody>
          <a:bodyPr/>
          <a:lstStyle/>
          <a:p>
            <a:r>
              <a:rPr lang="en-US" dirty="0"/>
              <a:t>Look at the various NGB/Sporting </a:t>
            </a:r>
            <a:r>
              <a:rPr lang="en-US" dirty="0" err="1"/>
              <a:t>organisations</a:t>
            </a:r>
            <a:r>
              <a:rPr lang="en-US" dirty="0"/>
              <a:t> and identify the ‘mission’ and ’vision’ statements. </a:t>
            </a:r>
          </a:p>
          <a:p>
            <a:endParaRPr lang="en-US" dirty="0"/>
          </a:p>
          <a:p>
            <a:r>
              <a:rPr lang="en-US" dirty="0"/>
              <a:t>What do they tell us? What information can we pull from them? </a:t>
            </a:r>
          </a:p>
        </p:txBody>
      </p:sp>
    </p:spTree>
    <p:extLst>
      <p:ext uri="{BB962C8B-B14F-4D97-AF65-F5344CB8AC3E}">
        <p14:creationId xmlns:p14="http://schemas.microsoft.com/office/powerpoint/2010/main" val="36899494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BCE2A4-C99B-A041-B31A-D13DEF9898D1}"/>
              </a:ext>
            </a:extLst>
          </p:cNvPr>
          <p:cNvSpPr>
            <a:spLocks noGrp="1"/>
          </p:cNvSpPr>
          <p:nvPr>
            <p:ph type="title"/>
          </p:nvPr>
        </p:nvSpPr>
        <p:spPr>
          <a:xfrm>
            <a:off x="1517904" y="1517904"/>
            <a:ext cx="9144000" cy="623130"/>
          </a:xfrm>
        </p:spPr>
        <p:txBody>
          <a:bodyPr>
            <a:normAutofit fontScale="90000"/>
          </a:bodyPr>
          <a:lstStyle/>
          <a:p>
            <a:r>
              <a:rPr lang="en-US" dirty="0" err="1"/>
              <a:t>Cont</a:t>
            </a:r>
            <a:r>
              <a:rPr lang="en-US" dirty="0"/>
              <a:t> …</a:t>
            </a:r>
          </a:p>
        </p:txBody>
      </p:sp>
      <p:sp>
        <p:nvSpPr>
          <p:cNvPr id="3" name="Content Placeholder 2">
            <a:extLst>
              <a:ext uri="{FF2B5EF4-FFF2-40B4-BE49-F238E27FC236}">
                <a16:creationId xmlns:a16="http://schemas.microsoft.com/office/drawing/2014/main" id="{C3DC0F4F-31B0-1340-8AF6-32CFF9345D2D}"/>
              </a:ext>
            </a:extLst>
          </p:cNvPr>
          <p:cNvSpPr>
            <a:spLocks noGrp="1"/>
          </p:cNvSpPr>
          <p:nvPr>
            <p:ph idx="1"/>
          </p:nvPr>
        </p:nvSpPr>
        <p:spPr>
          <a:xfrm>
            <a:off x="1517904" y="2141034"/>
            <a:ext cx="9144000" cy="3958014"/>
          </a:xfrm>
        </p:spPr>
        <p:txBody>
          <a:bodyPr>
            <a:normAutofit lnSpcReduction="10000"/>
          </a:bodyPr>
          <a:lstStyle/>
          <a:p>
            <a:r>
              <a:rPr lang="en-US" dirty="0"/>
              <a:t>In the next step, strategy formulation, the sport manager must consider how the direction can be realized.</a:t>
            </a:r>
          </a:p>
          <a:p>
            <a:r>
              <a:rPr lang="en-US" dirty="0"/>
              <a:t>This is the most creative part of the strategic management process and can involve many stakeholders to engage with each other to decide the best actions for the organization. </a:t>
            </a:r>
          </a:p>
          <a:p>
            <a:pPr lvl="1"/>
            <a:r>
              <a:rPr lang="en-US" dirty="0"/>
              <a:t>With a clear direction and plan for how that can be achieved, the task of the sport manager turns to implementation. </a:t>
            </a:r>
          </a:p>
          <a:p>
            <a:pPr lvl="1"/>
            <a:r>
              <a:rPr lang="en-US" dirty="0"/>
              <a:t>This is where the resources, assets, and capability of the organization are actively managed to deliver the strategy.</a:t>
            </a:r>
          </a:p>
        </p:txBody>
      </p:sp>
    </p:spTree>
    <p:extLst>
      <p:ext uri="{BB962C8B-B14F-4D97-AF65-F5344CB8AC3E}">
        <p14:creationId xmlns:p14="http://schemas.microsoft.com/office/powerpoint/2010/main" val="24077716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0E37B7-24DA-F848-B131-4A7A9DA77DDE}"/>
              </a:ext>
            </a:extLst>
          </p:cNvPr>
          <p:cNvSpPr>
            <a:spLocks noGrp="1"/>
          </p:cNvSpPr>
          <p:nvPr>
            <p:ph type="title"/>
          </p:nvPr>
        </p:nvSpPr>
        <p:spPr>
          <a:xfrm>
            <a:off x="1517904" y="1517904"/>
            <a:ext cx="9144000" cy="578525"/>
          </a:xfrm>
        </p:spPr>
        <p:txBody>
          <a:bodyPr>
            <a:normAutofit fontScale="90000"/>
          </a:bodyPr>
          <a:lstStyle/>
          <a:p>
            <a:r>
              <a:rPr lang="en-US" dirty="0"/>
              <a:t>STRATEGIC ANALYSIS</a:t>
            </a:r>
            <a:br>
              <a:rPr lang="en-US" dirty="0"/>
            </a:br>
            <a:endParaRPr lang="en-US" dirty="0"/>
          </a:p>
        </p:txBody>
      </p:sp>
      <p:sp>
        <p:nvSpPr>
          <p:cNvPr id="3" name="Content Placeholder 2">
            <a:extLst>
              <a:ext uri="{FF2B5EF4-FFF2-40B4-BE49-F238E27FC236}">
                <a16:creationId xmlns:a16="http://schemas.microsoft.com/office/drawing/2014/main" id="{9B40914D-7287-0246-92DC-EBA988F8BA76}"/>
              </a:ext>
            </a:extLst>
          </p:cNvPr>
          <p:cNvSpPr>
            <a:spLocks noGrp="1"/>
          </p:cNvSpPr>
          <p:nvPr>
            <p:ph idx="1"/>
          </p:nvPr>
        </p:nvSpPr>
        <p:spPr>
          <a:xfrm>
            <a:off x="1517904" y="2252546"/>
            <a:ext cx="9144000" cy="3846502"/>
          </a:xfrm>
        </p:spPr>
        <p:txBody>
          <a:bodyPr/>
          <a:lstStyle/>
          <a:p>
            <a:r>
              <a:rPr lang="en-US" dirty="0"/>
              <a:t>Many strategies can fail because the preliminary work has not been done properly. </a:t>
            </a:r>
          </a:p>
          <a:p>
            <a:r>
              <a:rPr lang="en-US" dirty="0"/>
              <a:t>Preliminary work entails a comprehensive review of the internal and external environments: </a:t>
            </a:r>
          </a:p>
          <a:p>
            <a:pPr marL="822960" lvl="1" indent="-457200">
              <a:buAutoNum type="arabicParenR"/>
            </a:pPr>
            <a:r>
              <a:rPr lang="en-US" dirty="0"/>
              <a:t>SWOT analysis, </a:t>
            </a:r>
          </a:p>
          <a:p>
            <a:pPr marL="822960" lvl="1" indent="-457200">
              <a:buAutoNum type="arabicParenR"/>
            </a:pPr>
            <a:r>
              <a:rPr lang="en-US" dirty="0"/>
              <a:t>stakeholder and customer needs analysis,</a:t>
            </a:r>
          </a:p>
          <a:p>
            <a:pPr marL="822960" lvl="1" indent="-457200">
              <a:buAutoNum type="arabicParenR"/>
            </a:pPr>
            <a:r>
              <a:rPr lang="en-US" dirty="0"/>
              <a:t> competitor analysis, and </a:t>
            </a:r>
          </a:p>
          <a:p>
            <a:pPr marL="822960" lvl="1" indent="-457200">
              <a:buAutoNum type="arabicParenR"/>
            </a:pPr>
            <a:r>
              <a:rPr lang="en-US" dirty="0"/>
              <a:t>4) the five forces analysis.</a:t>
            </a:r>
          </a:p>
        </p:txBody>
      </p:sp>
    </p:spTree>
    <p:extLst>
      <p:ext uri="{BB962C8B-B14F-4D97-AF65-F5344CB8AC3E}">
        <p14:creationId xmlns:p14="http://schemas.microsoft.com/office/powerpoint/2010/main" val="30698811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099048"/>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DB667490-DB81-488B-B0E9-A2D13C48B9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758952"/>
            <a:ext cx="10668000" cy="545592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0E13EB-6BAD-C44C-9282-8D495B51320A}"/>
              </a:ext>
            </a:extLst>
          </p:cNvPr>
          <p:cNvSpPr>
            <a:spLocks noGrp="1"/>
          </p:cNvSpPr>
          <p:nvPr>
            <p:ph type="title"/>
          </p:nvPr>
        </p:nvSpPr>
        <p:spPr>
          <a:xfrm>
            <a:off x="1517904" y="1517903"/>
            <a:ext cx="4512858" cy="1345115"/>
          </a:xfrm>
        </p:spPr>
        <p:txBody>
          <a:bodyPr>
            <a:normAutofit/>
          </a:bodyPr>
          <a:lstStyle/>
          <a:p>
            <a:r>
              <a:rPr lang="en-US" dirty="0"/>
              <a:t>SWOT analysis</a:t>
            </a:r>
          </a:p>
        </p:txBody>
      </p:sp>
      <p:sp>
        <p:nvSpPr>
          <p:cNvPr id="3" name="Content Placeholder 2">
            <a:extLst>
              <a:ext uri="{FF2B5EF4-FFF2-40B4-BE49-F238E27FC236}">
                <a16:creationId xmlns:a16="http://schemas.microsoft.com/office/drawing/2014/main" id="{40B1F1CF-4138-0A42-A0A8-A22E6FAC90FA}"/>
              </a:ext>
            </a:extLst>
          </p:cNvPr>
          <p:cNvSpPr>
            <a:spLocks noGrp="1"/>
          </p:cNvSpPr>
          <p:nvPr>
            <p:ph idx="1"/>
          </p:nvPr>
        </p:nvSpPr>
        <p:spPr>
          <a:xfrm>
            <a:off x="1517904" y="2970222"/>
            <a:ext cx="4512857" cy="3128825"/>
          </a:xfrm>
        </p:spPr>
        <p:txBody>
          <a:bodyPr>
            <a:normAutofit/>
          </a:bodyPr>
          <a:lstStyle/>
          <a:p>
            <a:pPr>
              <a:lnSpc>
                <a:spcPct val="95000"/>
              </a:lnSpc>
            </a:pPr>
            <a:r>
              <a:rPr lang="en-US" sz="2000"/>
              <a:t>This form of analysis helps to examine an organization’s strategic position from the inside to the outside. </a:t>
            </a:r>
          </a:p>
          <a:p>
            <a:pPr>
              <a:lnSpc>
                <a:spcPct val="95000"/>
              </a:lnSpc>
            </a:pPr>
            <a:r>
              <a:rPr lang="en-US" sz="2000"/>
              <a:t>The SWOT technique considers the strengths, weaknesses, opportunities, and threats that an organization possesses or faces. </a:t>
            </a:r>
          </a:p>
        </p:txBody>
      </p:sp>
      <p:pic>
        <p:nvPicPr>
          <p:cNvPr id="5" name="Picture 4">
            <a:extLst>
              <a:ext uri="{FF2B5EF4-FFF2-40B4-BE49-F238E27FC236}">
                <a16:creationId xmlns:a16="http://schemas.microsoft.com/office/drawing/2014/main" id="{DC6908AF-8BBF-2A48-B687-2D2F2D6F37F5}"/>
              </a:ext>
            </a:extLst>
          </p:cNvPr>
          <p:cNvPicPr>
            <a:picLocks noChangeAspect="1"/>
          </p:cNvPicPr>
          <p:nvPr/>
        </p:nvPicPr>
        <p:blipFill>
          <a:blip r:embed="rId2"/>
          <a:stretch>
            <a:fillRect/>
          </a:stretch>
        </p:blipFill>
        <p:spPr>
          <a:xfrm>
            <a:off x="6378951" y="2805232"/>
            <a:ext cx="4536330" cy="2739225"/>
          </a:xfrm>
          <a:prstGeom prst="rect">
            <a:avLst/>
          </a:prstGeom>
        </p:spPr>
      </p:pic>
    </p:spTree>
    <p:extLst>
      <p:ext uri="{BB962C8B-B14F-4D97-AF65-F5344CB8AC3E}">
        <p14:creationId xmlns:p14="http://schemas.microsoft.com/office/powerpoint/2010/main" val="41259710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1FA6FC-7928-AA43-A55F-DECD31916891}"/>
              </a:ext>
            </a:extLst>
          </p:cNvPr>
          <p:cNvSpPr>
            <a:spLocks noGrp="1"/>
          </p:cNvSpPr>
          <p:nvPr>
            <p:ph type="title"/>
          </p:nvPr>
        </p:nvSpPr>
        <p:spPr>
          <a:xfrm>
            <a:off x="1517904" y="1517904"/>
            <a:ext cx="9144000" cy="702782"/>
          </a:xfrm>
        </p:spPr>
        <p:txBody>
          <a:bodyPr>
            <a:normAutofit fontScale="90000"/>
          </a:bodyPr>
          <a:lstStyle/>
          <a:p>
            <a:r>
              <a:rPr lang="en-US" dirty="0"/>
              <a:t>Task </a:t>
            </a:r>
          </a:p>
        </p:txBody>
      </p:sp>
      <p:sp>
        <p:nvSpPr>
          <p:cNvPr id="3" name="Content Placeholder 2">
            <a:extLst>
              <a:ext uri="{FF2B5EF4-FFF2-40B4-BE49-F238E27FC236}">
                <a16:creationId xmlns:a16="http://schemas.microsoft.com/office/drawing/2014/main" id="{26375919-3B20-914B-BEAF-E6DE996FCCF5}"/>
              </a:ext>
            </a:extLst>
          </p:cNvPr>
          <p:cNvSpPr>
            <a:spLocks noGrp="1"/>
          </p:cNvSpPr>
          <p:nvPr>
            <p:ph idx="1"/>
          </p:nvPr>
        </p:nvSpPr>
        <p:spPr>
          <a:xfrm>
            <a:off x="1517904" y="2220686"/>
            <a:ext cx="9144000" cy="3878362"/>
          </a:xfrm>
        </p:spPr>
        <p:txBody>
          <a:bodyPr/>
          <a:lstStyle/>
          <a:p>
            <a:r>
              <a:rPr lang="en-US" dirty="0"/>
              <a:t>Carry out a SWOT analysis on a club/activity you are </a:t>
            </a:r>
            <a:r>
              <a:rPr lang="en-US" dirty="0" err="1"/>
              <a:t>attchached</a:t>
            </a:r>
            <a:r>
              <a:rPr lang="en-US" dirty="0"/>
              <a:t>. </a:t>
            </a:r>
          </a:p>
        </p:txBody>
      </p:sp>
    </p:spTree>
    <p:extLst>
      <p:ext uri="{BB962C8B-B14F-4D97-AF65-F5344CB8AC3E}">
        <p14:creationId xmlns:p14="http://schemas.microsoft.com/office/powerpoint/2010/main" val="11828145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BC1AEF-EE02-4649-87CD-E5F7F4991A12}"/>
              </a:ext>
            </a:extLst>
          </p:cNvPr>
          <p:cNvSpPr>
            <a:spLocks noGrp="1"/>
          </p:cNvSpPr>
          <p:nvPr>
            <p:ph type="title"/>
          </p:nvPr>
        </p:nvSpPr>
        <p:spPr>
          <a:xfrm>
            <a:off x="1517904" y="1517904"/>
            <a:ext cx="9144000" cy="667735"/>
          </a:xfrm>
        </p:spPr>
        <p:txBody>
          <a:bodyPr>
            <a:normAutofit fontScale="90000"/>
          </a:bodyPr>
          <a:lstStyle/>
          <a:p>
            <a:r>
              <a:rPr lang="en-US" dirty="0"/>
              <a:t>SWOT analysis </a:t>
            </a:r>
          </a:p>
        </p:txBody>
      </p:sp>
      <p:sp>
        <p:nvSpPr>
          <p:cNvPr id="3" name="Content Placeholder 2">
            <a:extLst>
              <a:ext uri="{FF2B5EF4-FFF2-40B4-BE49-F238E27FC236}">
                <a16:creationId xmlns:a16="http://schemas.microsoft.com/office/drawing/2014/main" id="{05964604-ECED-1749-82C7-51FE15A6CE0C}"/>
              </a:ext>
            </a:extLst>
          </p:cNvPr>
          <p:cNvSpPr>
            <a:spLocks noGrp="1"/>
          </p:cNvSpPr>
          <p:nvPr>
            <p:ph idx="1"/>
          </p:nvPr>
        </p:nvSpPr>
        <p:spPr>
          <a:xfrm>
            <a:off x="1517904" y="2185639"/>
            <a:ext cx="9144000" cy="3913409"/>
          </a:xfrm>
        </p:spPr>
        <p:txBody>
          <a:bodyPr>
            <a:normAutofit/>
          </a:bodyPr>
          <a:lstStyle/>
          <a:p>
            <a:r>
              <a:rPr lang="en-US" dirty="0"/>
              <a:t>Strengths can be defined as resources or capabilities that the organization can use to achieve its strategic direction. </a:t>
            </a:r>
          </a:p>
          <a:p>
            <a:pPr lvl="1"/>
            <a:r>
              <a:rPr lang="en-US" dirty="0"/>
              <a:t>Common strengths may include committed coaching staff, a sound membership base, or a good junior development program. </a:t>
            </a:r>
          </a:p>
          <a:p>
            <a:r>
              <a:rPr lang="en-US" dirty="0"/>
              <a:t>Weaknesses should be seen as limitations or inadequacies that will prevent or hinder the strategic direction from being achieved.</a:t>
            </a:r>
          </a:p>
          <a:p>
            <a:pPr lvl="1"/>
            <a:r>
              <a:rPr lang="en-US" dirty="0"/>
              <a:t>such as poor training facilities, inadequate sponsorship, or a diminishing volunteer workforce.</a:t>
            </a:r>
          </a:p>
        </p:txBody>
      </p:sp>
    </p:spTree>
    <p:extLst>
      <p:ext uri="{BB962C8B-B14F-4D97-AF65-F5344CB8AC3E}">
        <p14:creationId xmlns:p14="http://schemas.microsoft.com/office/powerpoint/2010/main" val="9818581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E7359-1C69-E240-9E6D-B07B69F319D0}"/>
              </a:ext>
            </a:extLst>
          </p:cNvPr>
          <p:cNvSpPr>
            <a:spLocks noGrp="1"/>
          </p:cNvSpPr>
          <p:nvPr>
            <p:ph type="title"/>
          </p:nvPr>
        </p:nvSpPr>
        <p:spPr>
          <a:xfrm>
            <a:off x="1517904" y="1517904"/>
            <a:ext cx="9144000" cy="712340"/>
          </a:xfrm>
        </p:spPr>
        <p:txBody>
          <a:bodyPr/>
          <a:lstStyle/>
          <a:p>
            <a:r>
              <a:rPr lang="en-US" dirty="0" err="1"/>
              <a:t>Cont</a:t>
            </a:r>
            <a:r>
              <a:rPr lang="en-US" dirty="0"/>
              <a:t> …</a:t>
            </a:r>
          </a:p>
        </p:txBody>
      </p:sp>
      <p:sp>
        <p:nvSpPr>
          <p:cNvPr id="3" name="Content Placeholder 2">
            <a:extLst>
              <a:ext uri="{FF2B5EF4-FFF2-40B4-BE49-F238E27FC236}">
                <a16:creationId xmlns:a16="http://schemas.microsoft.com/office/drawing/2014/main" id="{FF01E67A-A5C4-3545-9BE1-EE7EF6EEB10C}"/>
              </a:ext>
            </a:extLst>
          </p:cNvPr>
          <p:cNvSpPr>
            <a:spLocks noGrp="1"/>
          </p:cNvSpPr>
          <p:nvPr>
            <p:ph idx="1"/>
          </p:nvPr>
        </p:nvSpPr>
        <p:spPr>
          <a:xfrm>
            <a:off x="1517904" y="2230244"/>
            <a:ext cx="9144000" cy="3868804"/>
          </a:xfrm>
        </p:spPr>
        <p:txBody>
          <a:bodyPr>
            <a:normAutofit fontScale="92500" lnSpcReduction="10000"/>
          </a:bodyPr>
          <a:lstStyle/>
          <a:p>
            <a:r>
              <a:rPr lang="en-US" dirty="0"/>
              <a:t>The opportunity and threats analysis has a future-thinking dimension because of the need to consider what is about to happen. </a:t>
            </a:r>
          </a:p>
          <a:p>
            <a:pPr lvl="1"/>
            <a:r>
              <a:rPr lang="en-US" dirty="0"/>
              <a:t>Opportunities are </a:t>
            </a:r>
            <a:r>
              <a:rPr lang="en-US" dirty="0" err="1"/>
              <a:t>favourable</a:t>
            </a:r>
            <a:r>
              <a:rPr lang="en-US" dirty="0"/>
              <a:t> situations or events that can be exploited by the organization to enhance its circumstances or capabilities, such as new government grants, the identification of a new market or potential product, or the chance to appoint a new staff member with unique skills. </a:t>
            </a:r>
          </a:p>
          <a:p>
            <a:pPr lvl="1"/>
            <a:r>
              <a:rPr lang="en-US" dirty="0"/>
              <a:t>Threats are </a:t>
            </a:r>
            <a:r>
              <a:rPr lang="en-US" dirty="0" err="1"/>
              <a:t>unfavourable</a:t>
            </a:r>
            <a:r>
              <a:rPr lang="en-US" dirty="0"/>
              <a:t> situations that could make it more difficult for the organization to achieve its strategic direction, such as new regulations that will add costs to an organization, new competitors, or shifts in consumer preferences.</a:t>
            </a:r>
          </a:p>
          <a:p>
            <a:endParaRPr lang="en-US" dirty="0"/>
          </a:p>
        </p:txBody>
      </p:sp>
    </p:spTree>
    <p:extLst>
      <p:ext uri="{BB962C8B-B14F-4D97-AF65-F5344CB8AC3E}">
        <p14:creationId xmlns:p14="http://schemas.microsoft.com/office/powerpoint/2010/main" val="35363027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D36956-81DB-0A4B-9514-63F5D250682C}"/>
              </a:ext>
            </a:extLst>
          </p:cNvPr>
          <p:cNvSpPr>
            <a:spLocks noGrp="1"/>
          </p:cNvSpPr>
          <p:nvPr>
            <p:ph type="title"/>
          </p:nvPr>
        </p:nvSpPr>
        <p:spPr>
          <a:xfrm>
            <a:off x="1517904" y="1517904"/>
            <a:ext cx="9144000" cy="645433"/>
          </a:xfrm>
        </p:spPr>
        <p:txBody>
          <a:bodyPr>
            <a:normAutofit/>
          </a:bodyPr>
          <a:lstStyle/>
          <a:p>
            <a:r>
              <a:rPr lang="en-US" sz="3600" dirty="0"/>
              <a:t>Stakeholder and customer needs analysis</a:t>
            </a:r>
          </a:p>
        </p:txBody>
      </p:sp>
      <p:sp>
        <p:nvSpPr>
          <p:cNvPr id="3" name="Content Placeholder 2">
            <a:extLst>
              <a:ext uri="{FF2B5EF4-FFF2-40B4-BE49-F238E27FC236}">
                <a16:creationId xmlns:a16="http://schemas.microsoft.com/office/drawing/2014/main" id="{38FEE7FA-6A7F-4A40-B034-D0076DB2EF50}"/>
              </a:ext>
            </a:extLst>
          </p:cNvPr>
          <p:cNvSpPr>
            <a:spLocks noGrp="1"/>
          </p:cNvSpPr>
          <p:nvPr>
            <p:ph idx="1"/>
          </p:nvPr>
        </p:nvSpPr>
        <p:spPr>
          <a:xfrm>
            <a:off x="1517904" y="2319454"/>
            <a:ext cx="9144000" cy="3779594"/>
          </a:xfrm>
        </p:spPr>
        <p:txBody>
          <a:bodyPr>
            <a:normAutofit fontScale="85000" lnSpcReduction="10000"/>
          </a:bodyPr>
          <a:lstStyle/>
          <a:p>
            <a:r>
              <a:rPr lang="en-US" dirty="0"/>
              <a:t>Before an analysis of the environment is complete, an assessment of the organization’s stakeholders and customers remains essential. </a:t>
            </a:r>
          </a:p>
          <a:p>
            <a:r>
              <a:rPr lang="en-US" dirty="0"/>
              <a:t>Stakeholders are all the people and groups that have an interest in an organization, including its employees, players, members, league or affiliated governing bodies, government agencies, facility owners, sponsors, media rights holders, or fans. </a:t>
            </a:r>
          </a:p>
          <a:p>
            <a:r>
              <a:rPr lang="en-US" dirty="0"/>
              <a:t>Careful assessment and management of these possibly competing stakeholder interests is an important part of the process of making strategic choices and for the distribution of limited resources.</a:t>
            </a:r>
          </a:p>
        </p:txBody>
      </p:sp>
    </p:spTree>
    <p:extLst>
      <p:ext uri="{BB962C8B-B14F-4D97-AF65-F5344CB8AC3E}">
        <p14:creationId xmlns:p14="http://schemas.microsoft.com/office/powerpoint/2010/main" val="4300906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ED917B-DD0F-A14F-8A6A-BDC71F524C19}"/>
              </a:ext>
            </a:extLst>
          </p:cNvPr>
          <p:cNvSpPr>
            <a:spLocks noGrp="1"/>
          </p:cNvSpPr>
          <p:nvPr>
            <p:ph type="title"/>
          </p:nvPr>
        </p:nvSpPr>
        <p:spPr>
          <a:xfrm>
            <a:off x="1517904" y="1517904"/>
            <a:ext cx="9144000" cy="623130"/>
          </a:xfrm>
        </p:spPr>
        <p:txBody>
          <a:bodyPr>
            <a:normAutofit fontScale="90000"/>
          </a:bodyPr>
          <a:lstStyle/>
          <a:p>
            <a:r>
              <a:rPr lang="en-US" dirty="0"/>
              <a:t>Competitor analysis</a:t>
            </a:r>
          </a:p>
        </p:txBody>
      </p:sp>
      <p:sp>
        <p:nvSpPr>
          <p:cNvPr id="3" name="Content Placeholder 2">
            <a:extLst>
              <a:ext uri="{FF2B5EF4-FFF2-40B4-BE49-F238E27FC236}">
                <a16:creationId xmlns:a16="http://schemas.microsoft.com/office/drawing/2014/main" id="{7E7C9208-470F-5A46-8165-71CDBF2FF560}"/>
              </a:ext>
            </a:extLst>
          </p:cNvPr>
          <p:cNvSpPr>
            <a:spLocks noGrp="1"/>
          </p:cNvSpPr>
          <p:nvPr>
            <p:ph idx="1"/>
          </p:nvPr>
        </p:nvSpPr>
        <p:spPr>
          <a:xfrm>
            <a:off x="1517904" y="2141034"/>
            <a:ext cx="9144000" cy="3958014"/>
          </a:xfrm>
        </p:spPr>
        <p:txBody>
          <a:bodyPr>
            <a:normAutofit lnSpcReduction="10000"/>
          </a:bodyPr>
          <a:lstStyle/>
          <a:p>
            <a:r>
              <a:rPr lang="en-US" dirty="0"/>
              <a:t>Opportunities and threats can encompass anything in the external environment, including the presence and activities of competitors. </a:t>
            </a:r>
          </a:p>
          <a:p>
            <a:r>
              <a:rPr lang="en-US" dirty="0"/>
              <a:t>The actions of competitors can greatly affect the success of a strategic approach, competitor analysis ensures that an investigation is conducted systematically. </a:t>
            </a:r>
          </a:p>
          <a:p>
            <a:r>
              <a:rPr lang="en-US" dirty="0"/>
              <a:t>There are many forms of competitor analysis; however, most competitor analyses consider the following dimensions – see next slide </a:t>
            </a:r>
          </a:p>
        </p:txBody>
      </p:sp>
    </p:spTree>
    <p:extLst>
      <p:ext uri="{BB962C8B-B14F-4D97-AF65-F5344CB8AC3E}">
        <p14:creationId xmlns:p14="http://schemas.microsoft.com/office/powerpoint/2010/main" val="258098926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9306479-8C4D-4E4A-A330-DFC80A8A01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2" name="Rectangle 11">
            <a:extLst>
              <a:ext uri="{FF2B5EF4-FFF2-40B4-BE49-F238E27FC236}">
                <a16:creationId xmlns:a16="http://schemas.microsoft.com/office/drawing/2014/main" id="{4843B56B-DD63-40AB-85E1-E18901E13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19344E4-CB02-427C-9FF0-E063751679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220E33D0-A190-4F8A-9DB6-C531C95CA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12192000" cy="609904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Table&#10;&#10;Description automatically generated with medium confidence">
            <a:extLst>
              <a:ext uri="{FF2B5EF4-FFF2-40B4-BE49-F238E27FC236}">
                <a16:creationId xmlns:a16="http://schemas.microsoft.com/office/drawing/2014/main" id="{BE87421E-6CE0-7A41-907B-895B20674A4A}"/>
              </a:ext>
            </a:extLst>
          </p:cNvPr>
          <p:cNvPicPr>
            <a:picLocks noGrp="1" noChangeAspect="1"/>
          </p:cNvPicPr>
          <p:nvPr>
            <p:ph idx="1"/>
          </p:nvPr>
        </p:nvPicPr>
        <p:blipFill>
          <a:blip r:embed="rId2"/>
          <a:stretch>
            <a:fillRect/>
          </a:stretch>
        </p:blipFill>
        <p:spPr>
          <a:xfrm>
            <a:off x="379142" y="1269999"/>
            <a:ext cx="11418848" cy="5197707"/>
          </a:xfrm>
          <a:prstGeom prst="rect">
            <a:avLst/>
          </a:prstGeom>
        </p:spPr>
      </p:pic>
    </p:spTree>
    <p:extLst>
      <p:ext uri="{BB962C8B-B14F-4D97-AF65-F5344CB8AC3E}">
        <p14:creationId xmlns:p14="http://schemas.microsoft.com/office/powerpoint/2010/main" val="317043549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349DA-0DAC-2D47-9003-8B48BDAA4FBC}"/>
              </a:ext>
            </a:extLst>
          </p:cNvPr>
          <p:cNvSpPr>
            <a:spLocks noGrp="1"/>
          </p:cNvSpPr>
          <p:nvPr>
            <p:ph type="title"/>
          </p:nvPr>
        </p:nvSpPr>
        <p:spPr>
          <a:xfrm>
            <a:off x="1517904" y="1517904"/>
            <a:ext cx="9144000" cy="690037"/>
          </a:xfrm>
        </p:spPr>
        <p:txBody>
          <a:bodyPr>
            <a:normAutofit fontScale="90000"/>
          </a:bodyPr>
          <a:lstStyle/>
          <a:p>
            <a:r>
              <a:rPr lang="en-US" dirty="0"/>
              <a:t>Five forces analysis</a:t>
            </a:r>
          </a:p>
        </p:txBody>
      </p:sp>
      <p:sp>
        <p:nvSpPr>
          <p:cNvPr id="3" name="Content Placeholder 2">
            <a:extLst>
              <a:ext uri="{FF2B5EF4-FFF2-40B4-BE49-F238E27FC236}">
                <a16:creationId xmlns:a16="http://schemas.microsoft.com/office/drawing/2014/main" id="{149DC7B6-3FBD-884B-81C0-1A4A9EA090EE}"/>
              </a:ext>
            </a:extLst>
          </p:cNvPr>
          <p:cNvSpPr>
            <a:spLocks noGrp="1"/>
          </p:cNvSpPr>
          <p:nvPr>
            <p:ph idx="1"/>
          </p:nvPr>
        </p:nvSpPr>
        <p:spPr>
          <a:xfrm>
            <a:off x="1517904" y="2207941"/>
            <a:ext cx="9144000" cy="3891107"/>
          </a:xfrm>
        </p:spPr>
        <p:txBody>
          <a:bodyPr/>
          <a:lstStyle/>
          <a:p>
            <a:r>
              <a:rPr lang="en-US" dirty="0"/>
              <a:t>An extension of the competitive environment analysis is the five forces analysis, which was developed by Michael Porter. </a:t>
            </a:r>
          </a:p>
          <a:p>
            <a:r>
              <a:rPr lang="en-US" dirty="0"/>
              <a:t>It is the most commonly used tool for describing the competitive environment. The technique does this by focusing upon five competitive forces (Porter, 1980).</a:t>
            </a:r>
          </a:p>
          <a:p>
            <a:pPr lvl="1"/>
            <a:r>
              <a:rPr lang="en-US" dirty="0"/>
              <a:t>See next slide </a:t>
            </a:r>
          </a:p>
        </p:txBody>
      </p:sp>
    </p:spTree>
    <p:extLst>
      <p:ext uri="{BB962C8B-B14F-4D97-AF65-F5344CB8AC3E}">
        <p14:creationId xmlns:p14="http://schemas.microsoft.com/office/powerpoint/2010/main" val="338684476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9306479-8C4D-4E4A-A330-DFC80A8A01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2" name="Rectangle 11">
            <a:extLst>
              <a:ext uri="{FF2B5EF4-FFF2-40B4-BE49-F238E27FC236}">
                <a16:creationId xmlns:a16="http://schemas.microsoft.com/office/drawing/2014/main" id="{BC4A0336-662C-41C3-8DC8-3104A16947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Diagram&#10;&#10;Description automatically generated">
            <a:extLst>
              <a:ext uri="{FF2B5EF4-FFF2-40B4-BE49-F238E27FC236}">
                <a16:creationId xmlns:a16="http://schemas.microsoft.com/office/drawing/2014/main" id="{F227DAFC-5438-1040-B6B3-6D52AA310212}"/>
              </a:ext>
            </a:extLst>
          </p:cNvPr>
          <p:cNvPicPr>
            <a:picLocks noGrp="1" noChangeAspect="1"/>
          </p:cNvPicPr>
          <p:nvPr>
            <p:ph idx="1"/>
          </p:nvPr>
        </p:nvPicPr>
        <p:blipFill>
          <a:blip r:embed="rId2"/>
          <a:stretch>
            <a:fillRect/>
          </a:stretch>
        </p:blipFill>
        <p:spPr>
          <a:xfrm>
            <a:off x="914400" y="758952"/>
            <a:ext cx="10159999" cy="5743448"/>
          </a:xfrm>
          <a:prstGeom prst="rect">
            <a:avLst/>
          </a:prstGeom>
        </p:spPr>
      </p:pic>
    </p:spTree>
    <p:extLst>
      <p:ext uri="{BB962C8B-B14F-4D97-AF65-F5344CB8AC3E}">
        <p14:creationId xmlns:p14="http://schemas.microsoft.com/office/powerpoint/2010/main" val="69992392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D96A2-0F6B-904A-8030-AEBA023F97B7}"/>
              </a:ext>
            </a:extLst>
          </p:cNvPr>
          <p:cNvSpPr>
            <a:spLocks noGrp="1"/>
          </p:cNvSpPr>
          <p:nvPr>
            <p:ph type="title"/>
          </p:nvPr>
        </p:nvSpPr>
        <p:spPr>
          <a:xfrm>
            <a:off x="1517904" y="1517904"/>
            <a:ext cx="9144000" cy="600828"/>
          </a:xfrm>
        </p:spPr>
        <p:txBody>
          <a:bodyPr>
            <a:normAutofit fontScale="90000"/>
          </a:bodyPr>
          <a:lstStyle/>
          <a:p>
            <a:r>
              <a:rPr lang="en-US" dirty="0"/>
              <a:t>The threat of new entrants:</a:t>
            </a:r>
          </a:p>
        </p:txBody>
      </p:sp>
      <p:sp>
        <p:nvSpPr>
          <p:cNvPr id="3" name="Content Placeholder 2">
            <a:extLst>
              <a:ext uri="{FF2B5EF4-FFF2-40B4-BE49-F238E27FC236}">
                <a16:creationId xmlns:a16="http://schemas.microsoft.com/office/drawing/2014/main" id="{59546C94-0AC5-AC45-9A1C-2CDF4AEEA53E}"/>
              </a:ext>
            </a:extLst>
          </p:cNvPr>
          <p:cNvSpPr>
            <a:spLocks noGrp="1"/>
          </p:cNvSpPr>
          <p:nvPr>
            <p:ph idx="1"/>
          </p:nvPr>
        </p:nvSpPr>
        <p:spPr>
          <a:xfrm>
            <a:off x="1517904" y="2118732"/>
            <a:ext cx="9144000" cy="3980316"/>
          </a:xfrm>
        </p:spPr>
        <p:txBody>
          <a:bodyPr>
            <a:normAutofit fontScale="92500" lnSpcReduction="10000"/>
          </a:bodyPr>
          <a:lstStyle/>
          <a:p>
            <a:r>
              <a:rPr lang="en-US" dirty="0"/>
              <a:t>Most organizations are faced with the possibility that new competitors could enter their industry at any time. </a:t>
            </a:r>
          </a:p>
          <a:p>
            <a:r>
              <a:rPr lang="en-US" dirty="0"/>
              <a:t>In some forms of professional sport, this is unlikely, as the barriers preventing entry are very high. </a:t>
            </a:r>
          </a:p>
          <a:p>
            <a:r>
              <a:rPr lang="en-US" dirty="0"/>
              <a:t>For example, it would be extremely difficult for a private independent league to enter the market against any of the professional football leagues in Europe.</a:t>
            </a:r>
          </a:p>
          <a:p>
            <a:r>
              <a:rPr lang="en-US" dirty="0"/>
              <a:t> On the other hand, new sport facilities, events, sport apparel companies, and equipment manufacturers are regular entrants in the sport industry.</a:t>
            </a:r>
          </a:p>
        </p:txBody>
      </p:sp>
    </p:spTree>
    <p:extLst>
      <p:ext uri="{BB962C8B-B14F-4D97-AF65-F5344CB8AC3E}">
        <p14:creationId xmlns:p14="http://schemas.microsoft.com/office/powerpoint/2010/main" val="422173906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0C9D9F-E119-B147-A3B1-2609B3BAC8D2}"/>
              </a:ext>
            </a:extLst>
          </p:cNvPr>
          <p:cNvSpPr>
            <a:spLocks noGrp="1"/>
          </p:cNvSpPr>
          <p:nvPr>
            <p:ph type="title"/>
          </p:nvPr>
        </p:nvSpPr>
        <p:spPr>
          <a:xfrm>
            <a:off x="1517904" y="1517904"/>
            <a:ext cx="9144000" cy="712340"/>
          </a:xfrm>
        </p:spPr>
        <p:txBody>
          <a:bodyPr/>
          <a:lstStyle/>
          <a:p>
            <a:r>
              <a:rPr lang="en-US" dirty="0"/>
              <a:t>The bargaining power of buyers: </a:t>
            </a:r>
          </a:p>
        </p:txBody>
      </p:sp>
      <p:sp>
        <p:nvSpPr>
          <p:cNvPr id="3" name="Content Placeholder 2">
            <a:extLst>
              <a:ext uri="{FF2B5EF4-FFF2-40B4-BE49-F238E27FC236}">
                <a16:creationId xmlns:a16="http://schemas.microsoft.com/office/drawing/2014/main" id="{F6AA32D0-A389-5A43-9D11-F31CF58D4C8F}"/>
              </a:ext>
            </a:extLst>
          </p:cNvPr>
          <p:cNvSpPr>
            <a:spLocks noGrp="1"/>
          </p:cNvSpPr>
          <p:nvPr>
            <p:ph idx="1"/>
          </p:nvPr>
        </p:nvSpPr>
        <p:spPr>
          <a:xfrm>
            <a:off x="1517904" y="2230244"/>
            <a:ext cx="9144000" cy="3868804"/>
          </a:xfrm>
        </p:spPr>
        <p:txBody>
          <a:bodyPr>
            <a:normAutofit/>
          </a:bodyPr>
          <a:lstStyle/>
          <a:p>
            <a:r>
              <a:rPr lang="en-US" dirty="0"/>
              <a:t>Buyers are those individuals, groups, and companies that purchase the products and services that sport organizations offer. The nature of the competitive environment is affected by the strength, or bargaining power, of buyers. For example, most football fans in the United Kingdom hold relatively little power in relation to the choices made by their clubs. </a:t>
            </a:r>
          </a:p>
        </p:txBody>
      </p:sp>
    </p:spTree>
    <p:extLst>
      <p:ext uri="{BB962C8B-B14F-4D97-AF65-F5344CB8AC3E}">
        <p14:creationId xmlns:p14="http://schemas.microsoft.com/office/powerpoint/2010/main" val="365207694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E6FFA59-8C0C-554C-A3EB-8A60584C216F}"/>
              </a:ext>
            </a:extLst>
          </p:cNvPr>
          <p:cNvSpPr>
            <a:spLocks noGrp="1"/>
          </p:cNvSpPr>
          <p:nvPr>
            <p:ph idx="1"/>
          </p:nvPr>
        </p:nvSpPr>
        <p:spPr>
          <a:xfrm>
            <a:off x="1517904" y="1851102"/>
            <a:ext cx="9144000" cy="4247946"/>
          </a:xfrm>
        </p:spPr>
        <p:txBody>
          <a:bodyPr/>
          <a:lstStyle/>
          <a:p>
            <a:r>
              <a:rPr lang="en-US" dirty="0"/>
              <a:t>Despite some extravagant sums paid by broadcasters and streaming services for the media rights of certain sports, the bargaining power of media buyers should be relatively strong. </a:t>
            </a:r>
          </a:p>
          <a:p>
            <a:r>
              <a:rPr lang="en-US" dirty="0"/>
              <a:t>For most sport organizations, however, the chief buyers – fans – do not work together to leverage their power, and therefore the bargaining power of buyers is limited.</a:t>
            </a:r>
          </a:p>
        </p:txBody>
      </p:sp>
    </p:spTree>
    <p:extLst>
      <p:ext uri="{BB962C8B-B14F-4D97-AF65-F5344CB8AC3E}">
        <p14:creationId xmlns:p14="http://schemas.microsoft.com/office/powerpoint/2010/main" val="147349141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2F4979-5B32-EB4D-8EA3-ABEAACEAA4BE}"/>
              </a:ext>
            </a:extLst>
          </p:cNvPr>
          <p:cNvSpPr>
            <a:spLocks noGrp="1"/>
          </p:cNvSpPr>
          <p:nvPr>
            <p:ph type="title"/>
          </p:nvPr>
        </p:nvSpPr>
        <p:spPr>
          <a:xfrm>
            <a:off x="1517904" y="1517904"/>
            <a:ext cx="9144000" cy="712340"/>
          </a:xfrm>
        </p:spPr>
        <p:txBody>
          <a:bodyPr/>
          <a:lstStyle/>
          <a:p>
            <a:r>
              <a:rPr lang="en-US" dirty="0"/>
              <a:t>The bargaining power of suppliers:</a:t>
            </a:r>
          </a:p>
        </p:txBody>
      </p:sp>
      <p:sp>
        <p:nvSpPr>
          <p:cNvPr id="3" name="Content Placeholder 2">
            <a:extLst>
              <a:ext uri="{FF2B5EF4-FFF2-40B4-BE49-F238E27FC236}">
                <a16:creationId xmlns:a16="http://schemas.microsoft.com/office/drawing/2014/main" id="{0657E206-A084-C148-B018-D999BC4C9410}"/>
              </a:ext>
            </a:extLst>
          </p:cNvPr>
          <p:cNvSpPr>
            <a:spLocks noGrp="1"/>
          </p:cNvSpPr>
          <p:nvPr>
            <p:ph idx="1"/>
          </p:nvPr>
        </p:nvSpPr>
        <p:spPr>
          <a:xfrm>
            <a:off x="1517904" y="2230244"/>
            <a:ext cx="9144000" cy="3868804"/>
          </a:xfrm>
        </p:spPr>
        <p:txBody>
          <a:bodyPr>
            <a:normAutofit/>
          </a:bodyPr>
          <a:lstStyle/>
          <a:p>
            <a:r>
              <a:rPr lang="en-US" dirty="0"/>
              <a:t>When suppliers of raw materials essential to sporting organizations threaten to raise prices or withdraw their products or services, they are attempting to improve their bargaining power. </a:t>
            </a:r>
          </a:p>
        </p:txBody>
      </p:sp>
    </p:spTree>
    <p:extLst>
      <p:ext uri="{BB962C8B-B14F-4D97-AF65-F5344CB8AC3E}">
        <p14:creationId xmlns:p14="http://schemas.microsoft.com/office/powerpoint/2010/main" val="429028035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F126710-6438-B94E-AC59-F327D3E1C26D}"/>
              </a:ext>
            </a:extLst>
          </p:cNvPr>
          <p:cNvSpPr>
            <a:spLocks noGrp="1"/>
          </p:cNvSpPr>
          <p:nvPr>
            <p:ph idx="1"/>
          </p:nvPr>
        </p:nvSpPr>
        <p:spPr>
          <a:xfrm>
            <a:off x="1517904" y="1561171"/>
            <a:ext cx="9144000" cy="4537877"/>
          </a:xfrm>
        </p:spPr>
        <p:txBody>
          <a:bodyPr>
            <a:normAutofit/>
          </a:bodyPr>
          <a:lstStyle/>
          <a:p>
            <a:r>
              <a:rPr lang="en-US" dirty="0"/>
              <a:t>This may come from suppliers of the materials necessary in the building of a new facility or from sporting equipment suppliers. </a:t>
            </a:r>
          </a:p>
          <a:p>
            <a:r>
              <a:rPr lang="en-US" dirty="0"/>
              <a:t>The most important supplier issue in sport has arguably come about with the unionization of professional players in an attempt to increase their salaries and thus the total salary pool paid by clubs. </a:t>
            </a:r>
          </a:p>
          <a:p>
            <a:r>
              <a:rPr lang="en-US" dirty="0"/>
              <a:t>Where player groups have been well organized, their bargaining power has proven significant.</a:t>
            </a:r>
          </a:p>
        </p:txBody>
      </p:sp>
    </p:spTree>
    <p:extLst>
      <p:ext uri="{BB962C8B-B14F-4D97-AF65-F5344CB8AC3E}">
        <p14:creationId xmlns:p14="http://schemas.microsoft.com/office/powerpoint/2010/main" val="21130622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B5F2E3-9F6D-324F-A817-403AEFC82E96}"/>
              </a:ext>
            </a:extLst>
          </p:cNvPr>
          <p:cNvSpPr>
            <a:spLocks noGrp="1"/>
          </p:cNvSpPr>
          <p:nvPr>
            <p:ph type="title"/>
          </p:nvPr>
        </p:nvSpPr>
        <p:spPr>
          <a:xfrm>
            <a:off x="1517904" y="1517904"/>
            <a:ext cx="9144000" cy="600828"/>
          </a:xfrm>
        </p:spPr>
        <p:txBody>
          <a:bodyPr>
            <a:normAutofit/>
          </a:bodyPr>
          <a:lstStyle/>
          <a:p>
            <a:r>
              <a:rPr lang="en-US" sz="3200" dirty="0"/>
              <a:t>The threat of substitute products and services:</a:t>
            </a:r>
          </a:p>
        </p:txBody>
      </p:sp>
      <p:sp>
        <p:nvSpPr>
          <p:cNvPr id="3" name="Content Placeholder 2">
            <a:extLst>
              <a:ext uri="{FF2B5EF4-FFF2-40B4-BE49-F238E27FC236}">
                <a16:creationId xmlns:a16="http://schemas.microsoft.com/office/drawing/2014/main" id="{8EE89AB1-2B6A-A14A-81C5-C21CAB67403A}"/>
              </a:ext>
            </a:extLst>
          </p:cNvPr>
          <p:cNvSpPr>
            <a:spLocks noGrp="1"/>
          </p:cNvSpPr>
          <p:nvPr>
            <p:ph idx="1"/>
          </p:nvPr>
        </p:nvSpPr>
        <p:spPr>
          <a:xfrm>
            <a:off x="1517904" y="2118732"/>
            <a:ext cx="9144000" cy="3980316"/>
          </a:xfrm>
        </p:spPr>
        <p:txBody>
          <a:bodyPr/>
          <a:lstStyle/>
          <a:p>
            <a:r>
              <a:rPr lang="en-US" dirty="0"/>
              <a:t>Increasingly, the traditional sport industry sectors are expanding, and it is more common for different sports to compete against each other. </a:t>
            </a:r>
          </a:p>
          <a:p>
            <a:r>
              <a:rPr lang="en-US" dirty="0"/>
              <a:t>When this threat is high, a sport organization is faced with the problem of being out-competed by other kinds of sports or, worse, by other forms of leisure activity.</a:t>
            </a:r>
          </a:p>
        </p:txBody>
      </p:sp>
    </p:spTree>
    <p:extLst>
      <p:ext uri="{BB962C8B-B14F-4D97-AF65-F5344CB8AC3E}">
        <p14:creationId xmlns:p14="http://schemas.microsoft.com/office/powerpoint/2010/main" val="232484547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349C1-B680-AF49-8D90-2282173D7EAC}"/>
              </a:ext>
            </a:extLst>
          </p:cNvPr>
          <p:cNvSpPr>
            <a:spLocks noGrp="1"/>
          </p:cNvSpPr>
          <p:nvPr>
            <p:ph type="title"/>
          </p:nvPr>
        </p:nvSpPr>
        <p:spPr>
          <a:xfrm>
            <a:off x="1517904" y="1517904"/>
            <a:ext cx="9144000" cy="511618"/>
          </a:xfrm>
        </p:spPr>
        <p:txBody>
          <a:bodyPr>
            <a:normAutofit/>
          </a:bodyPr>
          <a:lstStyle/>
          <a:p>
            <a:r>
              <a:rPr lang="en-US" sz="2400" dirty="0"/>
              <a:t>The intensity of rivalry among competitors in an industry: </a:t>
            </a:r>
          </a:p>
        </p:txBody>
      </p:sp>
      <p:sp>
        <p:nvSpPr>
          <p:cNvPr id="3" name="Content Placeholder 2">
            <a:extLst>
              <a:ext uri="{FF2B5EF4-FFF2-40B4-BE49-F238E27FC236}">
                <a16:creationId xmlns:a16="http://schemas.microsoft.com/office/drawing/2014/main" id="{28004366-7D7E-FF48-B845-C34D2245B21E}"/>
              </a:ext>
            </a:extLst>
          </p:cNvPr>
          <p:cNvSpPr>
            <a:spLocks noGrp="1"/>
          </p:cNvSpPr>
          <p:nvPr>
            <p:ph idx="1"/>
          </p:nvPr>
        </p:nvSpPr>
        <p:spPr>
          <a:xfrm>
            <a:off x="1517904" y="2029522"/>
            <a:ext cx="9144000" cy="4069526"/>
          </a:xfrm>
        </p:spPr>
        <p:txBody>
          <a:bodyPr>
            <a:normAutofit/>
          </a:bodyPr>
          <a:lstStyle/>
          <a:p>
            <a:r>
              <a:rPr lang="en-US" dirty="0"/>
              <a:t>he more sport organizations offering virtually identical products and services, the higher the intensity of rivalry. For example, in the sport shoe marketplace, the rivalry between Nike and Adidas is extremely intense. </a:t>
            </a:r>
          </a:p>
          <a:p>
            <a:r>
              <a:rPr lang="en-US" dirty="0"/>
              <a:t>Rivalry is more ambiguous between sport clubs in the same league that share a general geographical region, for example, London football clubs, Melbourne Australian football clubs, and colleges in the same state in the United States. </a:t>
            </a:r>
          </a:p>
        </p:txBody>
      </p:sp>
    </p:spTree>
    <p:extLst>
      <p:ext uri="{BB962C8B-B14F-4D97-AF65-F5344CB8AC3E}">
        <p14:creationId xmlns:p14="http://schemas.microsoft.com/office/powerpoint/2010/main" val="152036604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0611B-2DA9-BF42-931B-5507072E366D}"/>
              </a:ext>
            </a:extLst>
          </p:cNvPr>
          <p:cNvSpPr>
            <a:spLocks noGrp="1"/>
          </p:cNvSpPr>
          <p:nvPr>
            <p:ph type="title"/>
          </p:nvPr>
        </p:nvSpPr>
        <p:spPr>
          <a:xfrm>
            <a:off x="1517904" y="1517904"/>
            <a:ext cx="9144000" cy="645433"/>
          </a:xfrm>
        </p:spPr>
        <p:txBody>
          <a:bodyPr>
            <a:normAutofit fontScale="90000"/>
          </a:bodyPr>
          <a:lstStyle/>
          <a:p>
            <a:r>
              <a:rPr lang="en-US" dirty="0" err="1"/>
              <a:t>Cont</a:t>
            </a:r>
            <a:r>
              <a:rPr lang="en-US" dirty="0"/>
              <a:t> …</a:t>
            </a:r>
          </a:p>
        </p:txBody>
      </p:sp>
      <p:sp>
        <p:nvSpPr>
          <p:cNvPr id="3" name="Content Placeholder 2">
            <a:extLst>
              <a:ext uri="{FF2B5EF4-FFF2-40B4-BE49-F238E27FC236}">
                <a16:creationId xmlns:a16="http://schemas.microsoft.com/office/drawing/2014/main" id="{7DED47B4-BB88-084F-B6CA-28DC85DA600E}"/>
              </a:ext>
            </a:extLst>
          </p:cNvPr>
          <p:cNvSpPr>
            <a:spLocks noGrp="1"/>
          </p:cNvSpPr>
          <p:nvPr>
            <p:ph idx="1"/>
          </p:nvPr>
        </p:nvSpPr>
        <p:spPr/>
        <p:txBody>
          <a:bodyPr/>
          <a:lstStyle/>
          <a:p>
            <a:r>
              <a:rPr lang="en-US" dirty="0"/>
              <a:t>In these cases, it is unlikely that one club would be able to “steal” supporters from another local club. Nor is the alumnus of one college likely to start attending home games of another college team. However, these clubs do compete for media exposure, corporate sponsorship, players, coaches, managers, and management staff.</a:t>
            </a:r>
          </a:p>
          <a:p>
            <a:endParaRPr lang="en-US" dirty="0"/>
          </a:p>
        </p:txBody>
      </p:sp>
    </p:spTree>
    <p:extLst>
      <p:ext uri="{BB962C8B-B14F-4D97-AF65-F5344CB8AC3E}">
        <p14:creationId xmlns:p14="http://schemas.microsoft.com/office/powerpoint/2010/main" val="361584527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69B642-863A-2E44-87AA-7AB00EE7AA40}"/>
              </a:ext>
            </a:extLst>
          </p:cNvPr>
          <p:cNvSpPr>
            <a:spLocks noGrp="1"/>
          </p:cNvSpPr>
          <p:nvPr>
            <p:ph type="title"/>
          </p:nvPr>
        </p:nvSpPr>
        <p:spPr>
          <a:xfrm>
            <a:off x="1517904" y="1517904"/>
            <a:ext cx="9144000" cy="690037"/>
          </a:xfrm>
        </p:spPr>
        <p:txBody>
          <a:bodyPr>
            <a:normAutofit fontScale="90000"/>
          </a:bodyPr>
          <a:lstStyle/>
          <a:p>
            <a:r>
              <a:rPr lang="en-US" dirty="0"/>
              <a:t>STRATEGIC CHOICES</a:t>
            </a:r>
          </a:p>
        </p:txBody>
      </p:sp>
      <p:sp>
        <p:nvSpPr>
          <p:cNvPr id="3" name="Content Placeholder 2">
            <a:extLst>
              <a:ext uri="{FF2B5EF4-FFF2-40B4-BE49-F238E27FC236}">
                <a16:creationId xmlns:a16="http://schemas.microsoft.com/office/drawing/2014/main" id="{EB32B9AF-9E22-8D40-891A-6C6E983289C8}"/>
              </a:ext>
            </a:extLst>
          </p:cNvPr>
          <p:cNvSpPr>
            <a:spLocks noGrp="1"/>
          </p:cNvSpPr>
          <p:nvPr>
            <p:ph idx="1"/>
          </p:nvPr>
        </p:nvSpPr>
        <p:spPr>
          <a:xfrm>
            <a:off x="1517904" y="2207941"/>
            <a:ext cx="9144000" cy="3891107"/>
          </a:xfrm>
        </p:spPr>
        <p:txBody>
          <a:bodyPr>
            <a:normAutofit/>
          </a:bodyPr>
          <a:lstStyle/>
          <a:p>
            <a:r>
              <a:rPr lang="en-US" dirty="0"/>
              <a:t>Once the strategic analysis has been completed, strategic choices must be made. </a:t>
            </a:r>
          </a:p>
          <a:p>
            <a:r>
              <a:rPr lang="en-US" dirty="0"/>
              <a:t>There are four conventional tools used to clarify and document these choices: </a:t>
            </a:r>
          </a:p>
          <a:p>
            <a:pPr lvl="1"/>
            <a:r>
              <a:rPr lang="en-US" dirty="0"/>
              <a:t>1) mission statement, </a:t>
            </a:r>
          </a:p>
          <a:p>
            <a:pPr lvl="1"/>
            <a:r>
              <a:rPr lang="en-US" dirty="0"/>
              <a:t>2) vision statement, </a:t>
            </a:r>
          </a:p>
          <a:p>
            <a:pPr lvl="1"/>
            <a:r>
              <a:rPr lang="en-US" dirty="0"/>
              <a:t>3) organizational objectives, and </a:t>
            </a:r>
          </a:p>
          <a:p>
            <a:pPr lvl="1"/>
            <a:r>
              <a:rPr lang="en-US" dirty="0"/>
              <a:t>4) performance measures.</a:t>
            </a:r>
          </a:p>
        </p:txBody>
      </p:sp>
    </p:spTree>
    <p:extLst>
      <p:ext uri="{BB962C8B-B14F-4D97-AF65-F5344CB8AC3E}">
        <p14:creationId xmlns:p14="http://schemas.microsoft.com/office/powerpoint/2010/main" val="159566758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C9B2CB-C0E5-2E40-B136-9A281DBD9145}"/>
              </a:ext>
            </a:extLst>
          </p:cNvPr>
          <p:cNvSpPr>
            <a:spLocks noGrp="1"/>
          </p:cNvSpPr>
          <p:nvPr>
            <p:ph type="title"/>
          </p:nvPr>
        </p:nvSpPr>
        <p:spPr>
          <a:xfrm>
            <a:off x="1517904" y="1517904"/>
            <a:ext cx="9144000" cy="690037"/>
          </a:xfrm>
        </p:spPr>
        <p:txBody>
          <a:bodyPr>
            <a:normAutofit fontScale="90000"/>
          </a:bodyPr>
          <a:lstStyle/>
          <a:p>
            <a:r>
              <a:rPr lang="en-US" dirty="0"/>
              <a:t>Mission statements</a:t>
            </a:r>
          </a:p>
        </p:txBody>
      </p:sp>
      <p:sp>
        <p:nvSpPr>
          <p:cNvPr id="3" name="Content Placeholder 2">
            <a:extLst>
              <a:ext uri="{FF2B5EF4-FFF2-40B4-BE49-F238E27FC236}">
                <a16:creationId xmlns:a16="http://schemas.microsoft.com/office/drawing/2014/main" id="{983BE0C1-F1B2-1C49-B2AB-535170D50AD3}"/>
              </a:ext>
            </a:extLst>
          </p:cNvPr>
          <p:cNvSpPr>
            <a:spLocks noGrp="1"/>
          </p:cNvSpPr>
          <p:nvPr>
            <p:ph idx="1"/>
          </p:nvPr>
        </p:nvSpPr>
        <p:spPr>
          <a:xfrm>
            <a:off x="1517904" y="2207941"/>
            <a:ext cx="9144000" cy="3891107"/>
          </a:xfrm>
        </p:spPr>
        <p:txBody>
          <a:bodyPr>
            <a:normAutofit/>
          </a:bodyPr>
          <a:lstStyle/>
          <a:p>
            <a:r>
              <a:rPr lang="en-US" dirty="0"/>
              <a:t>A mission statement identifies the purpose of an organization. While it may seem strange to need to put this in writing, such a statement reduces the risk of strategic confusion.</a:t>
            </a:r>
          </a:p>
          <a:p>
            <a:pPr lvl="1"/>
            <a:r>
              <a:rPr lang="en-US" dirty="0"/>
              <a:t>For example, players, members, spectators, staff, coaches, media, sponsors, and government representatives may all hold different interpretations of the purpose of a sport organization. </a:t>
            </a:r>
          </a:p>
        </p:txBody>
      </p:sp>
    </p:spTree>
    <p:extLst>
      <p:ext uri="{BB962C8B-B14F-4D97-AF65-F5344CB8AC3E}">
        <p14:creationId xmlns:p14="http://schemas.microsoft.com/office/powerpoint/2010/main" val="192897822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3963B09-4AA3-1C40-AE07-4D183E19CF18}"/>
              </a:ext>
            </a:extLst>
          </p:cNvPr>
          <p:cNvSpPr>
            <a:spLocks noGrp="1"/>
          </p:cNvSpPr>
          <p:nvPr>
            <p:ph idx="1"/>
          </p:nvPr>
        </p:nvSpPr>
        <p:spPr>
          <a:xfrm>
            <a:off x="1517904" y="2096429"/>
            <a:ext cx="9144000" cy="4002619"/>
          </a:xfrm>
        </p:spPr>
        <p:txBody>
          <a:bodyPr/>
          <a:lstStyle/>
          <a:p>
            <a:r>
              <a:rPr lang="en-US" dirty="0"/>
              <a:t>The mission statement should define why an organization was established, what services and products it provides, and for whom it provides them. </a:t>
            </a:r>
          </a:p>
          <a:p>
            <a:r>
              <a:rPr lang="en-US" dirty="0"/>
              <a:t>When reduced to a single statement, this mission is a powerful statement of intention and responsibility.</a:t>
            </a:r>
          </a:p>
        </p:txBody>
      </p:sp>
    </p:spTree>
    <p:extLst>
      <p:ext uri="{BB962C8B-B14F-4D97-AF65-F5344CB8AC3E}">
        <p14:creationId xmlns:p14="http://schemas.microsoft.com/office/powerpoint/2010/main" val="40598917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E364A-A4FD-834E-A761-CE388E01F587}"/>
              </a:ext>
            </a:extLst>
          </p:cNvPr>
          <p:cNvSpPr>
            <a:spLocks noGrp="1"/>
          </p:cNvSpPr>
          <p:nvPr>
            <p:ph type="title"/>
          </p:nvPr>
        </p:nvSpPr>
        <p:spPr>
          <a:xfrm>
            <a:off x="1517904" y="1517904"/>
            <a:ext cx="9144000" cy="645433"/>
          </a:xfrm>
        </p:spPr>
        <p:txBody>
          <a:bodyPr>
            <a:normAutofit fontScale="90000"/>
          </a:bodyPr>
          <a:lstStyle/>
          <a:p>
            <a:r>
              <a:rPr lang="en-US" dirty="0"/>
              <a:t>Vision statements</a:t>
            </a:r>
          </a:p>
        </p:txBody>
      </p:sp>
      <p:sp>
        <p:nvSpPr>
          <p:cNvPr id="3" name="Content Placeholder 2">
            <a:extLst>
              <a:ext uri="{FF2B5EF4-FFF2-40B4-BE49-F238E27FC236}">
                <a16:creationId xmlns:a16="http://schemas.microsoft.com/office/drawing/2014/main" id="{0E937343-ABEF-1C4D-B176-448DA132F109}"/>
              </a:ext>
            </a:extLst>
          </p:cNvPr>
          <p:cNvSpPr>
            <a:spLocks noGrp="1"/>
          </p:cNvSpPr>
          <p:nvPr>
            <p:ph idx="1"/>
          </p:nvPr>
        </p:nvSpPr>
        <p:spPr>
          <a:xfrm>
            <a:off x="1517904" y="2163337"/>
            <a:ext cx="9144000" cy="3935711"/>
          </a:xfrm>
        </p:spPr>
        <p:txBody>
          <a:bodyPr>
            <a:normAutofit/>
          </a:bodyPr>
          <a:lstStyle/>
          <a:p>
            <a:r>
              <a:rPr lang="en-US" dirty="0"/>
              <a:t>Making strategic choices, sometimes bold ones, literally can mean setting a vision for new direction for an organization. </a:t>
            </a:r>
          </a:p>
          <a:p>
            <a:r>
              <a:rPr lang="en-US" dirty="0"/>
              <a:t>Thinking in this manner means being able to interpret the information collected during the analysis stage and determine the opportunities it presents</a:t>
            </a:r>
          </a:p>
        </p:txBody>
      </p:sp>
    </p:spTree>
    <p:extLst>
      <p:ext uri="{BB962C8B-B14F-4D97-AF65-F5344CB8AC3E}">
        <p14:creationId xmlns:p14="http://schemas.microsoft.com/office/powerpoint/2010/main" val="99674188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1B2D87B-B7E4-A047-9A56-74C59EA23FA0}"/>
              </a:ext>
            </a:extLst>
          </p:cNvPr>
          <p:cNvSpPr>
            <a:spLocks noGrp="1"/>
          </p:cNvSpPr>
          <p:nvPr>
            <p:ph idx="1"/>
          </p:nvPr>
        </p:nvSpPr>
        <p:spPr>
          <a:xfrm>
            <a:off x="1517904" y="1940312"/>
            <a:ext cx="9144000" cy="4158736"/>
          </a:xfrm>
        </p:spPr>
        <p:txBody>
          <a:bodyPr/>
          <a:lstStyle/>
          <a:p>
            <a:r>
              <a:rPr lang="en-US" dirty="0"/>
              <a:t> A vision statement captures the culmination of this kind of thinking. </a:t>
            </a:r>
          </a:p>
          <a:p>
            <a:r>
              <a:rPr lang="en-US" dirty="0"/>
              <a:t>The statement is an expression of what the organization wants to achieve within a period of around three to five years.</a:t>
            </a:r>
          </a:p>
        </p:txBody>
      </p:sp>
    </p:spTree>
    <p:extLst>
      <p:ext uri="{BB962C8B-B14F-4D97-AF65-F5344CB8AC3E}">
        <p14:creationId xmlns:p14="http://schemas.microsoft.com/office/powerpoint/2010/main" val="231158374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18C76-64E0-4C4F-9383-B938032472E3}"/>
              </a:ext>
            </a:extLst>
          </p:cNvPr>
          <p:cNvSpPr>
            <a:spLocks noGrp="1"/>
          </p:cNvSpPr>
          <p:nvPr>
            <p:ph type="title"/>
          </p:nvPr>
        </p:nvSpPr>
        <p:spPr/>
        <p:txBody>
          <a:bodyPr/>
          <a:lstStyle/>
          <a:p>
            <a:r>
              <a:rPr lang="en-US" dirty="0"/>
              <a:t>Mission/Vision Statements Examples </a:t>
            </a:r>
          </a:p>
        </p:txBody>
      </p:sp>
      <p:sp>
        <p:nvSpPr>
          <p:cNvPr id="3" name="Content Placeholder 2">
            <a:extLst>
              <a:ext uri="{FF2B5EF4-FFF2-40B4-BE49-F238E27FC236}">
                <a16:creationId xmlns:a16="http://schemas.microsoft.com/office/drawing/2014/main" id="{8A44F360-C031-9D46-B9E2-2B5F1F456076}"/>
              </a:ext>
            </a:extLst>
          </p:cNvPr>
          <p:cNvSpPr>
            <a:spLocks noGrp="1"/>
          </p:cNvSpPr>
          <p:nvPr>
            <p:ph idx="1"/>
          </p:nvPr>
        </p:nvSpPr>
        <p:spPr/>
        <p:txBody>
          <a:bodyPr/>
          <a:lstStyle/>
          <a:p>
            <a:r>
              <a:rPr lang="en-US" dirty="0">
                <a:hlinkClick r:id="rId2"/>
              </a:rPr>
              <a:t>https://www.uksport.gov.uk/news/2021/05/06/uk-sport-new-strategic-plan</a:t>
            </a:r>
            <a:endParaRPr lang="en-US" dirty="0"/>
          </a:p>
          <a:p>
            <a:r>
              <a:rPr lang="en-US" dirty="0">
                <a:hlinkClick r:id="rId3"/>
              </a:rPr>
              <a:t>https://www.youtube.com/watch?v=2d1gkBXfzpE</a:t>
            </a:r>
            <a:endParaRPr lang="en-US" dirty="0"/>
          </a:p>
          <a:p>
            <a:r>
              <a:rPr lang="en-US" dirty="0">
                <a:hlinkClick r:id="rId4"/>
              </a:rPr>
              <a:t>https://www.welshathletics.org/en/page/our-vision</a:t>
            </a:r>
            <a:endParaRPr lang="en-US" dirty="0"/>
          </a:p>
          <a:p>
            <a:endParaRPr lang="en-US" dirty="0"/>
          </a:p>
        </p:txBody>
      </p:sp>
    </p:spTree>
    <p:extLst>
      <p:ext uri="{BB962C8B-B14F-4D97-AF65-F5344CB8AC3E}">
        <p14:creationId xmlns:p14="http://schemas.microsoft.com/office/powerpoint/2010/main" val="5188988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A2390A-A35A-254B-A063-1104EC791E14}"/>
              </a:ext>
            </a:extLst>
          </p:cNvPr>
          <p:cNvSpPr>
            <a:spLocks noGrp="1"/>
          </p:cNvSpPr>
          <p:nvPr>
            <p:ph type="title"/>
          </p:nvPr>
        </p:nvSpPr>
        <p:spPr>
          <a:xfrm>
            <a:off x="1517904" y="1517904"/>
            <a:ext cx="9144000" cy="645433"/>
          </a:xfrm>
        </p:spPr>
        <p:txBody>
          <a:bodyPr>
            <a:normAutofit fontScale="90000"/>
          </a:bodyPr>
          <a:lstStyle/>
          <a:p>
            <a:r>
              <a:rPr lang="en-US" dirty="0"/>
              <a:t>Organizational objectives</a:t>
            </a:r>
          </a:p>
        </p:txBody>
      </p:sp>
      <p:sp>
        <p:nvSpPr>
          <p:cNvPr id="3" name="Content Placeholder 2">
            <a:extLst>
              <a:ext uri="{FF2B5EF4-FFF2-40B4-BE49-F238E27FC236}">
                <a16:creationId xmlns:a16="http://schemas.microsoft.com/office/drawing/2014/main" id="{804A9DD1-5E8A-AC45-BFA9-130430A11DB9}"/>
              </a:ext>
            </a:extLst>
          </p:cNvPr>
          <p:cNvSpPr>
            <a:spLocks noGrp="1"/>
          </p:cNvSpPr>
          <p:nvPr>
            <p:ph idx="1"/>
          </p:nvPr>
        </p:nvSpPr>
        <p:spPr>
          <a:xfrm>
            <a:off x="1517904" y="2163337"/>
            <a:ext cx="9144000" cy="3935711"/>
          </a:xfrm>
        </p:spPr>
        <p:txBody>
          <a:bodyPr>
            <a:normAutofit/>
          </a:bodyPr>
          <a:lstStyle/>
          <a:p>
            <a:r>
              <a:rPr lang="en-US" dirty="0"/>
              <a:t>Given that the vision statement is a reflection of the medium- to long-term ambitions of an organization, organizational objectives serve as markers on the way to this destination. </a:t>
            </a:r>
          </a:p>
          <a:p>
            <a:r>
              <a:rPr lang="en-US" dirty="0"/>
              <a:t>Objectives reflect the achievements that must be accomplished in order to realize the vision. </a:t>
            </a:r>
          </a:p>
        </p:txBody>
      </p:sp>
    </p:spTree>
    <p:extLst>
      <p:ext uri="{BB962C8B-B14F-4D97-AF65-F5344CB8AC3E}">
        <p14:creationId xmlns:p14="http://schemas.microsoft.com/office/powerpoint/2010/main" val="302175140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9BD1403-2DC6-9147-95E1-E4020CAEF056}"/>
              </a:ext>
            </a:extLst>
          </p:cNvPr>
          <p:cNvSpPr>
            <a:spLocks noGrp="1"/>
          </p:cNvSpPr>
          <p:nvPr>
            <p:ph idx="1"/>
          </p:nvPr>
        </p:nvSpPr>
        <p:spPr>
          <a:xfrm>
            <a:off x="1517904" y="1405054"/>
            <a:ext cx="9144000" cy="4693994"/>
          </a:xfrm>
        </p:spPr>
        <p:txBody>
          <a:bodyPr>
            <a:normAutofit fontScale="92500" lnSpcReduction="20000"/>
          </a:bodyPr>
          <a:lstStyle/>
          <a:p>
            <a:r>
              <a:rPr lang="en-US" dirty="0"/>
              <a:t>For example, if a club is situated at the bottom of the championship ladder, their vision might be to finish in the top three. </a:t>
            </a:r>
          </a:p>
          <a:p>
            <a:pPr lvl="1"/>
            <a:r>
              <a:rPr lang="en-US" dirty="0"/>
              <a:t>However, achieving this vision inside a single season is unrealistic, so an objective might indicate the ambition to improve incrementally each season as a progression toward the overarching vision.</a:t>
            </a:r>
          </a:p>
          <a:p>
            <a:r>
              <a:rPr lang="en-US" dirty="0"/>
              <a:t>Objectives are normally set in each of the major operational areas of an organization, such as: </a:t>
            </a:r>
          </a:p>
          <a:p>
            <a:pPr lvl="1"/>
            <a:r>
              <a:rPr lang="en-US" dirty="0"/>
              <a:t>on-field performance, </a:t>
            </a:r>
          </a:p>
          <a:p>
            <a:pPr lvl="1"/>
            <a:r>
              <a:rPr lang="en-US" dirty="0"/>
              <a:t>youth development, </a:t>
            </a:r>
          </a:p>
          <a:p>
            <a:pPr lvl="1"/>
            <a:r>
              <a:rPr lang="en-US" dirty="0"/>
              <a:t>finances, facilities, </a:t>
            </a:r>
          </a:p>
          <a:p>
            <a:pPr lvl="1"/>
            <a:r>
              <a:rPr lang="en-US" dirty="0"/>
              <a:t>marketing, and </a:t>
            </a:r>
          </a:p>
          <a:p>
            <a:pPr lvl="1"/>
            <a:r>
              <a:rPr lang="en-US" dirty="0"/>
              <a:t>human resources. </a:t>
            </a:r>
          </a:p>
        </p:txBody>
      </p:sp>
    </p:spTree>
    <p:extLst>
      <p:ext uri="{BB962C8B-B14F-4D97-AF65-F5344CB8AC3E}">
        <p14:creationId xmlns:p14="http://schemas.microsoft.com/office/powerpoint/2010/main" val="332338605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CC067-14DA-6B44-BCFA-8380848AEEBA}"/>
              </a:ext>
            </a:extLst>
          </p:cNvPr>
          <p:cNvSpPr>
            <a:spLocks noGrp="1"/>
          </p:cNvSpPr>
          <p:nvPr>
            <p:ph type="title"/>
          </p:nvPr>
        </p:nvSpPr>
        <p:spPr>
          <a:xfrm>
            <a:off x="1517904" y="1517904"/>
            <a:ext cx="9144000" cy="690037"/>
          </a:xfrm>
        </p:spPr>
        <p:txBody>
          <a:bodyPr>
            <a:normAutofit fontScale="90000"/>
          </a:bodyPr>
          <a:lstStyle/>
          <a:p>
            <a:r>
              <a:rPr lang="en-US" dirty="0"/>
              <a:t>Performance measures</a:t>
            </a:r>
          </a:p>
        </p:txBody>
      </p:sp>
      <p:sp>
        <p:nvSpPr>
          <p:cNvPr id="3" name="Content Placeholder 2">
            <a:extLst>
              <a:ext uri="{FF2B5EF4-FFF2-40B4-BE49-F238E27FC236}">
                <a16:creationId xmlns:a16="http://schemas.microsoft.com/office/drawing/2014/main" id="{9EFCFFED-FCA9-3443-8EC5-AD75186F5680}"/>
              </a:ext>
            </a:extLst>
          </p:cNvPr>
          <p:cNvSpPr>
            <a:spLocks noGrp="1"/>
          </p:cNvSpPr>
          <p:nvPr>
            <p:ph idx="1"/>
          </p:nvPr>
        </p:nvSpPr>
        <p:spPr>
          <a:xfrm>
            <a:off x="1517904" y="2207941"/>
            <a:ext cx="9144000" cy="3891107"/>
          </a:xfrm>
        </p:spPr>
        <p:txBody>
          <a:bodyPr>
            <a:normAutofit/>
          </a:bodyPr>
          <a:lstStyle/>
          <a:p>
            <a:r>
              <a:rPr lang="en-US" dirty="0"/>
              <a:t>Key performance indicators (KPIs) are used in combination with organizational objectives in order to establish success or failure. KPIs are therefore inseparable from objectives and should be created at the same time. </a:t>
            </a:r>
          </a:p>
          <a:p>
            <a:r>
              <a:rPr lang="en-US" dirty="0"/>
              <a:t>Each time a performance measure is used, care should be taken to ensure that it can indeed be measured in a concrete way. </a:t>
            </a:r>
          </a:p>
        </p:txBody>
      </p:sp>
    </p:spTree>
    <p:extLst>
      <p:ext uri="{BB962C8B-B14F-4D97-AF65-F5344CB8AC3E}">
        <p14:creationId xmlns:p14="http://schemas.microsoft.com/office/powerpoint/2010/main" val="61116386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B48073-EF65-294D-A56A-7BDB1FC71E7E}"/>
              </a:ext>
            </a:extLst>
          </p:cNvPr>
          <p:cNvSpPr>
            <a:spLocks noGrp="1"/>
          </p:cNvSpPr>
          <p:nvPr>
            <p:ph type="title"/>
          </p:nvPr>
        </p:nvSpPr>
        <p:spPr>
          <a:xfrm>
            <a:off x="1517904" y="1517904"/>
            <a:ext cx="9144000" cy="712340"/>
          </a:xfrm>
        </p:spPr>
        <p:txBody>
          <a:bodyPr/>
          <a:lstStyle/>
          <a:p>
            <a:r>
              <a:rPr lang="en-US" dirty="0" err="1"/>
              <a:t>Cont</a:t>
            </a:r>
            <a:r>
              <a:rPr lang="en-US" dirty="0"/>
              <a:t> …</a:t>
            </a:r>
          </a:p>
        </p:txBody>
      </p:sp>
      <p:sp>
        <p:nvSpPr>
          <p:cNvPr id="3" name="Content Placeholder 2">
            <a:extLst>
              <a:ext uri="{FF2B5EF4-FFF2-40B4-BE49-F238E27FC236}">
                <a16:creationId xmlns:a16="http://schemas.microsoft.com/office/drawing/2014/main" id="{CEDD71F0-D9A9-694C-8C3F-271C886B5F88}"/>
              </a:ext>
            </a:extLst>
          </p:cNvPr>
          <p:cNvSpPr>
            <a:spLocks noGrp="1"/>
          </p:cNvSpPr>
          <p:nvPr>
            <p:ph idx="1"/>
          </p:nvPr>
        </p:nvSpPr>
        <p:spPr>
          <a:xfrm>
            <a:off x="1517904" y="2230244"/>
            <a:ext cx="9144000" cy="3868804"/>
          </a:xfrm>
        </p:spPr>
        <p:txBody>
          <a:bodyPr/>
          <a:lstStyle/>
          <a:p>
            <a:r>
              <a:rPr lang="en-US" dirty="0"/>
              <a:t>For example, a marketing objective of “improving the public image” of an organization is meaningless unless it is accompanied by something quantifiable.</a:t>
            </a:r>
          </a:p>
          <a:p>
            <a:r>
              <a:rPr lang="en-US" dirty="0"/>
              <a:t>It is worth noting that measures do not have to focus exclusively on outputs like volumes, rankings, and trophies. They can also be used to measure efficiency; that is, doing the same with less or doing more with the same resources.</a:t>
            </a:r>
          </a:p>
        </p:txBody>
      </p:sp>
    </p:spTree>
    <p:extLst>
      <p:ext uri="{BB962C8B-B14F-4D97-AF65-F5344CB8AC3E}">
        <p14:creationId xmlns:p14="http://schemas.microsoft.com/office/powerpoint/2010/main" val="151374564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3FC7BE-447A-BA42-917F-D502F588D049}"/>
              </a:ext>
            </a:extLst>
          </p:cNvPr>
          <p:cNvSpPr>
            <a:spLocks noGrp="1"/>
          </p:cNvSpPr>
          <p:nvPr>
            <p:ph type="title"/>
          </p:nvPr>
        </p:nvSpPr>
        <p:spPr>
          <a:xfrm>
            <a:off x="1517904" y="1517904"/>
            <a:ext cx="9144000" cy="667735"/>
          </a:xfrm>
        </p:spPr>
        <p:txBody>
          <a:bodyPr>
            <a:normAutofit fontScale="90000"/>
          </a:bodyPr>
          <a:lstStyle/>
          <a:p>
            <a:r>
              <a:rPr lang="en-US" dirty="0"/>
              <a:t>In Practice </a:t>
            </a:r>
          </a:p>
        </p:txBody>
      </p:sp>
      <p:sp>
        <p:nvSpPr>
          <p:cNvPr id="3" name="Content Placeholder 2">
            <a:extLst>
              <a:ext uri="{FF2B5EF4-FFF2-40B4-BE49-F238E27FC236}">
                <a16:creationId xmlns:a16="http://schemas.microsoft.com/office/drawing/2014/main" id="{D3057B2E-A4F6-0C47-9511-3D8C464E3D2A}"/>
              </a:ext>
            </a:extLst>
          </p:cNvPr>
          <p:cNvSpPr>
            <a:spLocks noGrp="1"/>
          </p:cNvSpPr>
          <p:nvPr>
            <p:ph idx="1"/>
          </p:nvPr>
        </p:nvSpPr>
        <p:spPr>
          <a:xfrm>
            <a:off x="1517904" y="2185639"/>
            <a:ext cx="9144000" cy="3913409"/>
          </a:xfrm>
        </p:spPr>
        <p:txBody>
          <a:bodyPr/>
          <a:lstStyle/>
          <a:p>
            <a:r>
              <a:rPr lang="en-US" dirty="0"/>
              <a:t>See TEAMs for handout </a:t>
            </a:r>
          </a:p>
        </p:txBody>
      </p:sp>
    </p:spTree>
    <p:extLst>
      <p:ext uri="{BB962C8B-B14F-4D97-AF65-F5344CB8AC3E}">
        <p14:creationId xmlns:p14="http://schemas.microsoft.com/office/powerpoint/2010/main" val="3353423983"/>
      </p:ext>
    </p:extLst>
  </p:cSld>
  <p:clrMapOvr>
    <a:masterClrMapping/>
  </p:clrMapOvr>
</p:sld>
</file>

<file path=ppt/theme/theme1.xml><?xml version="1.0" encoding="utf-8"?>
<a:theme xmlns:a="http://schemas.openxmlformats.org/drawingml/2006/main" name="PrismaticVTI">
  <a:themeElements>
    <a:clrScheme name="AnalogousFromDarkSeedLeftStep">
      <a:dk1>
        <a:srgbClr val="000000"/>
      </a:dk1>
      <a:lt1>
        <a:srgbClr val="FFFFFF"/>
      </a:lt1>
      <a:dk2>
        <a:srgbClr val="1B311F"/>
      </a:dk2>
      <a:lt2>
        <a:srgbClr val="F2F3F0"/>
      </a:lt2>
      <a:accent1>
        <a:srgbClr val="8D3CD4"/>
      </a:accent1>
      <a:accent2>
        <a:srgbClr val="5444CA"/>
      </a:accent2>
      <a:accent3>
        <a:srgbClr val="3C69D4"/>
      </a:accent3>
      <a:accent4>
        <a:srgbClr val="2A97C2"/>
      </a:accent4>
      <a:accent5>
        <a:srgbClr val="36BFAC"/>
      </a:accent5>
      <a:accent6>
        <a:srgbClr val="2AC26F"/>
      </a:accent6>
      <a:hlink>
        <a:srgbClr val="34999D"/>
      </a:hlink>
      <a:folHlink>
        <a:srgbClr val="7F7F7F"/>
      </a:folHlink>
    </a:clrScheme>
    <a:fontScheme name="Custom 166">
      <a:majorFont>
        <a:latin typeface="Aharoni"/>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ismaticVTI" id="{DA44D624-A564-4DE8-8446-0CD5C485C979}" vid="{8B2B1550-B69C-4156-BAEC-B2E559F94BD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159</TotalTime>
  <Words>2442</Words>
  <Application>Microsoft Macintosh PowerPoint</Application>
  <PresentationFormat>Widescreen</PresentationFormat>
  <Paragraphs>154</Paragraphs>
  <Slides>42</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42</vt:i4>
      </vt:variant>
    </vt:vector>
  </HeadingPairs>
  <TitlesOfParts>
    <vt:vector size="48" baseType="lpstr">
      <vt:lpstr>Aharoni</vt:lpstr>
      <vt:lpstr>Arial</vt:lpstr>
      <vt:lpstr>Avenir Next LT Pro</vt:lpstr>
      <vt:lpstr>Calibri</vt:lpstr>
      <vt:lpstr>Wingdings</vt:lpstr>
      <vt:lpstr>PrismaticVTI</vt:lpstr>
      <vt:lpstr>Strategic Management </vt:lpstr>
      <vt:lpstr>PRINCIPLES OF STRATEGIC MANAGEMENT</vt:lpstr>
      <vt:lpstr>Cont…</vt:lpstr>
      <vt:lpstr>What do the points tell us? </vt:lpstr>
      <vt:lpstr>Strategy and Planning - Are they the same? </vt:lpstr>
      <vt:lpstr>Planning </vt:lpstr>
      <vt:lpstr>SPORT AND STRATEGIC MANAGEMENT</vt:lpstr>
      <vt:lpstr>In Practice – Softball Canada </vt:lpstr>
      <vt:lpstr>THE STRATEGIC MANAGEMENT PROCESS</vt:lpstr>
      <vt:lpstr>Cont …</vt:lpstr>
      <vt:lpstr>Cont …</vt:lpstr>
      <vt:lpstr>Task</vt:lpstr>
      <vt:lpstr>Cont …</vt:lpstr>
      <vt:lpstr>STRATEGIC ANALYSIS </vt:lpstr>
      <vt:lpstr>SWOT analysis</vt:lpstr>
      <vt:lpstr>Task </vt:lpstr>
      <vt:lpstr>SWOT analysis </vt:lpstr>
      <vt:lpstr>Cont …</vt:lpstr>
      <vt:lpstr>Stakeholder and customer needs analysis</vt:lpstr>
      <vt:lpstr>Competitor analysis</vt:lpstr>
      <vt:lpstr>PowerPoint Presentation</vt:lpstr>
      <vt:lpstr>Five forces analysis</vt:lpstr>
      <vt:lpstr>PowerPoint Presentation</vt:lpstr>
      <vt:lpstr>The threat of new entrants:</vt:lpstr>
      <vt:lpstr>The bargaining power of buyers: </vt:lpstr>
      <vt:lpstr>PowerPoint Presentation</vt:lpstr>
      <vt:lpstr>The bargaining power of suppliers:</vt:lpstr>
      <vt:lpstr>PowerPoint Presentation</vt:lpstr>
      <vt:lpstr>The threat of substitute products and services:</vt:lpstr>
      <vt:lpstr>The intensity of rivalry among competitors in an industry: </vt:lpstr>
      <vt:lpstr>Cont …</vt:lpstr>
      <vt:lpstr>STRATEGIC CHOICES</vt:lpstr>
      <vt:lpstr>Mission statements</vt:lpstr>
      <vt:lpstr>PowerPoint Presentation</vt:lpstr>
      <vt:lpstr>Vision statements</vt:lpstr>
      <vt:lpstr>PowerPoint Presentation</vt:lpstr>
      <vt:lpstr>Mission/Vision Statements Examples </vt:lpstr>
      <vt:lpstr>Organizational objectives</vt:lpstr>
      <vt:lpstr>PowerPoint Presentation</vt:lpstr>
      <vt:lpstr>Performance measures</vt:lpstr>
      <vt:lpstr>Cont …</vt:lpstr>
      <vt:lpstr>In Practice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Strategic Management </dc:title>
  <dc:creator>James Prosser</dc:creator>
  <cp:lastModifiedBy>James Prosser</cp:lastModifiedBy>
  <cp:revision>1</cp:revision>
  <dcterms:created xsi:type="dcterms:W3CDTF">2022-03-10T10:49:31Z</dcterms:created>
  <dcterms:modified xsi:type="dcterms:W3CDTF">2022-03-10T13:29:16Z</dcterms:modified>
</cp:coreProperties>
</file>