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60" r:id="rId3"/>
    <p:sldId id="261" r:id="rId4"/>
    <p:sldId id="263" r:id="rId5"/>
    <p:sldId id="264" r:id="rId6"/>
    <p:sldId id="259" r:id="rId7"/>
  </p:sldIdLst>
  <p:sldSz cx="12192000" cy="6858000"/>
  <p:notesSz cx="6889750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4660"/>
  </p:normalViewPr>
  <p:slideViewPr>
    <p:cSldViewPr snapToGrid="0">
      <p:cViewPr varScale="1">
        <p:scale>
          <a:sx n="40" d="100"/>
          <a:sy n="40" d="100"/>
        </p:scale>
        <p:origin x="48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835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48ACB9F9-2994-404E-97CB-896241BD1B02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8150" y="1252538"/>
            <a:ext cx="6013450" cy="338296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3034"/>
            <a:ext cx="5511800" cy="3946118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5"/>
            <a:ext cx="2985558" cy="50283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21D67897-CF48-4EBD-9D7C-DE7ADBEF1E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1470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D67897-CF48-4EBD-9D7C-DE7ADBEF1E4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073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D67897-CF48-4EBD-9D7C-DE7ADBEF1E4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58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               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D67897-CF48-4EBD-9D7C-DE7ADBEF1E4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4976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D67897-CF48-4EBD-9D7C-DE7ADBEF1E4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932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595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916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5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337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3133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0563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663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6109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1432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7198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623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F34FB-5323-4AEA-AFB1-F9E14D779853}" type="datetimeFigureOut">
              <a:rPr lang="en-GB" smtClean="0"/>
              <a:t>24/11/2019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6D327F1-9CAC-4DC0-915E-C934E4A3D90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298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nielegennaro.it/author/admin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86194-90C2-420C-B7F2-698EFBC895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Interventions AS relational  acts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D92EA5-D182-4A5A-AEA0-B7FF3A9505C3}"/>
              </a:ext>
            </a:extLst>
          </p:cNvPr>
          <p:cNvSpPr txBox="1"/>
          <p:nvPr/>
        </p:nvSpPr>
        <p:spPr>
          <a:xfrm>
            <a:off x="10072467" y="5409371"/>
            <a:ext cx="152638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Annette Evans</a:t>
            </a:r>
          </a:p>
          <a:p>
            <a:r>
              <a:rPr lang="en-GB" dirty="0"/>
              <a:t>1809565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77C26C-A34F-41C5-896D-2DEE364AE2F7}"/>
              </a:ext>
            </a:extLst>
          </p:cNvPr>
          <p:cNvSpPr txBox="1"/>
          <p:nvPr/>
        </p:nvSpPr>
        <p:spPr>
          <a:xfrm>
            <a:off x="180146" y="5563259"/>
            <a:ext cx="1359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err="1"/>
              <a:t>Markin</a:t>
            </a:r>
            <a:r>
              <a:rPr lang="en-GB" sz="1600" dirty="0"/>
              <a:t> (2014)</a:t>
            </a:r>
          </a:p>
        </p:txBody>
      </p:sp>
    </p:spTree>
    <p:extLst>
      <p:ext uri="{BB962C8B-B14F-4D97-AF65-F5344CB8AC3E}">
        <p14:creationId xmlns:p14="http://schemas.microsoft.com/office/powerpoint/2010/main" val="9731197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822EF-5F14-48BF-9163-6894C1B8A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022" y="804519"/>
            <a:ext cx="9603275" cy="104923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What is Interventions as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relational acts?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267BF3-8D69-4882-91CA-C8E6BDBE2C80}"/>
              </a:ext>
            </a:extLst>
          </p:cNvPr>
          <p:cNvSpPr txBox="1"/>
          <p:nvPr/>
        </p:nvSpPr>
        <p:spPr>
          <a:xfrm>
            <a:off x="1434905" y="2616591"/>
            <a:ext cx="106070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Promotes healthy behaviour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Policies and resources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 and techniques are interdependent, Admin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Interventions is the Act..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6172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8FAB8B8-31B8-455D-9CB9-7507064BD199}"/>
              </a:ext>
            </a:extLst>
          </p:cNvPr>
          <p:cNvSpPr/>
          <p:nvPr/>
        </p:nvSpPr>
        <p:spPr>
          <a:xfrm>
            <a:off x="1980365" y="1192629"/>
            <a:ext cx="858598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Acceptance and Commitment Theory (ACT). Hayes (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It’s aim is to have a full and meaningful life, learning new skills may have less of an impact on our emotions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Recognising what is truly important and meaningful can help to clarify the clients values in life….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Relational Frame Theory (RFT). Harris (2009)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24473D-45A3-4528-AF13-89ABD8FB9A22}"/>
              </a:ext>
            </a:extLst>
          </p:cNvPr>
          <p:cNvSpPr txBox="1"/>
          <p:nvPr/>
        </p:nvSpPr>
        <p:spPr>
          <a:xfrm>
            <a:off x="914400" y="520505"/>
            <a:ext cx="15145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Continued over…</a:t>
            </a:r>
          </a:p>
        </p:txBody>
      </p:sp>
    </p:spTree>
    <p:extLst>
      <p:ext uri="{BB962C8B-B14F-4D97-AF65-F5344CB8AC3E}">
        <p14:creationId xmlns:p14="http://schemas.microsoft.com/office/powerpoint/2010/main" val="1730326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15EDB9-FFC3-4AED-B2D0-3B5137E13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Psychodynamic Psychotherapy</a:t>
            </a:r>
          </a:p>
        </p:txBody>
      </p:sp>
      <p:pic>
        <p:nvPicPr>
          <p:cNvPr id="8" name="Picture Placeholder 7" descr="A picture containing wooden, wood, brown, table&#10;&#10;Description automatically generated">
            <a:extLst>
              <a:ext uri="{FF2B5EF4-FFF2-40B4-BE49-F238E27FC236}">
                <a16:creationId xmlns:a16="http://schemas.microsoft.com/office/drawing/2014/main" id="{B17C7D49-CBB2-4DF1-A0CA-215BC40F9DF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30" r="19930"/>
          <a:stretch>
            <a:fillRect/>
          </a:stretch>
        </p:blipFill>
        <p:spPr>
          <a:xfrm>
            <a:off x="7891975" y="942535"/>
            <a:ext cx="3235570" cy="4207199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7DE58F6-1944-4C41-A78C-DCD85C8195E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psychodynamic psychotherapy, one of the therapists’ techniques is to intervene on and encourage exploration of the patients’ relationships with other people. (BMC 2016)</a:t>
            </a:r>
          </a:p>
        </p:txBody>
      </p:sp>
    </p:spTree>
    <p:extLst>
      <p:ext uri="{BB962C8B-B14F-4D97-AF65-F5344CB8AC3E}">
        <p14:creationId xmlns:p14="http://schemas.microsoft.com/office/powerpoint/2010/main" val="3350464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196AC28-F8CB-4359-B417-CAE314E0B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963982"/>
          </a:xfrm>
        </p:spPr>
        <p:txBody>
          <a:bodyPr/>
          <a:lstStyle/>
          <a:p>
            <a:r>
              <a:rPr lang="en-GB" dirty="0"/>
              <a:t>Six core process</a:t>
            </a:r>
          </a:p>
        </p:txBody>
      </p:sp>
      <p:pic>
        <p:nvPicPr>
          <p:cNvPr id="9" name="Picture Placeholder 8" descr="A picture containing text, map, drawing&#10;&#10;Description automatically generated">
            <a:extLst>
              <a:ext uri="{FF2B5EF4-FFF2-40B4-BE49-F238E27FC236}">
                <a16:creationId xmlns:a16="http://schemas.microsoft.com/office/drawing/2014/main" id="{2DB82F9C-F976-42E4-9383-80DFB5D665D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30" r="19930"/>
          <a:stretch>
            <a:fillRect/>
          </a:stretch>
        </p:blipFill>
        <p:spPr/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3F5802F-F51F-48D9-97A1-A8A635EFE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contacting the present moment, </a:t>
            </a:r>
          </a:p>
          <a:p>
            <a:r>
              <a:rPr lang="en-GB" dirty="0" err="1"/>
              <a:t>defusion</a:t>
            </a:r>
            <a:r>
              <a:rPr lang="en-GB" dirty="0"/>
              <a:t>, </a:t>
            </a:r>
          </a:p>
          <a:p>
            <a:r>
              <a:rPr lang="en-GB" dirty="0"/>
              <a:t>acceptance, </a:t>
            </a:r>
          </a:p>
          <a:p>
            <a:r>
              <a:rPr lang="en-GB" dirty="0"/>
              <a:t>self-as-context, </a:t>
            </a:r>
          </a:p>
          <a:p>
            <a:r>
              <a:rPr lang="en-GB" dirty="0"/>
              <a:t>values, </a:t>
            </a:r>
          </a:p>
          <a:p>
            <a:r>
              <a:rPr lang="en-GB" dirty="0"/>
              <a:t>and committed 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656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10E9744-1CF4-41E7-AB00-8CE6537B65CC}"/>
              </a:ext>
            </a:extLst>
          </p:cNvPr>
          <p:cNvSpPr txBox="1"/>
          <p:nvPr/>
        </p:nvSpPr>
        <p:spPr>
          <a:xfrm>
            <a:off x="1266092" y="1294228"/>
            <a:ext cx="12133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6703D5-1DDD-48AE-889E-F5CF6F62EA3F}"/>
              </a:ext>
            </a:extLst>
          </p:cNvPr>
          <p:cNvSpPr txBox="1"/>
          <p:nvPr/>
        </p:nvSpPr>
        <p:spPr>
          <a:xfrm>
            <a:off x="1392702" y="1940559"/>
            <a:ext cx="10468892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DR. GENNARO. D. All Interventions are Relational Acts </a:t>
            </a:r>
            <a:r>
              <a:rPr lang="en-GB" sz="1400" cap="all" dirty="0">
                <a:latin typeface="Arial" panose="020B0604020202020204" pitchFamily="34" charset="0"/>
                <a:cs typeface="Arial" panose="020B0604020202020204" pitchFamily="34" charset="0"/>
              </a:rPr>
              <a:t>21 October 2016 BY </a:t>
            </a:r>
            <a:r>
              <a:rPr lang="en-GB" sz="1400" cap="all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ADMIN</a:t>
            </a:r>
            <a:endParaRPr lang="en-GB" sz="1400" cap="all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Harris. R. (2009). Actmindfully.com.au</a:t>
            </a:r>
          </a:p>
          <a:p>
            <a:r>
              <a:rPr lang="en-GB" dirty="0"/>
              <a:t>Hayes. S C.  Acceptance and commitment therapy. 1. Title.  </a:t>
            </a:r>
          </a:p>
          <a:p>
            <a:r>
              <a:rPr lang="en-GB" dirty="0" err="1"/>
              <a:t>Markin</a:t>
            </a:r>
            <a:r>
              <a:rPr lang="en-GB" dirty="0"/>
              <a:t>, R. D. (2014) ‘Toward a common identity for relationally oriented clinicians: </a:t>
            </a:r>
          </a:p>
          <a:p>
            <a:r>
              <a:rPr lang="en-GB" dirty="0"/>
              <a:t>A place to hang one’s hat’, </a:t>
            </a:r>
            <a:r>
              <a:rPr lang="en-GB" i="1" dirty="0"/>
              <a:t>Psychotherapy</a:t>
            </a:r>
            <a:r>
              <a:rPr lang="en-GB" dirty="0"/>
              <a:t>. (Therapeutic Relationship), 51(3), pp. 327–333. </a:t>
            </a:r>
            <a:r>
              <a:rPr lang="en-GB" dirty="0" err="1"/>
              <a:t>doi</a:t>
            </a:r>
            <a:r>
              <a:rPr lang="en-GB" dirty="0"/>
              <a:t>: 10.1037/a0037093</a:t>
            </a:r>
          </a:p>
          <a:p>
            <a:r>
              <a:rPr lang="en-GB" dirty="0"/>
              <a:t>Kirk D. </a:t>
            </a:r>
            <a:r>
              <a:rPr lang="en-GB" dirty="0" err="1"/>
              <a:t>Strosahl</a:t>
            </a:r>
            <a:r>
              <a:rPr lang="en-GB" dirty="0"/>
              <a:t>, Ph.D., </a:t>
            </a:r>
            <a:r>
              <a:rPr lang="en-GB" dirty="0" err="1"/>
              <a:t>coauthor</a:t>
            </a:r>
            <a:r>
              <a:rPr lang="en-GB" dirty="0"/>
              <a:t> of The Mindfulness and Acceptance Workbook for Depression</a:t>
            </a:r>
          </a:p>
        </p:txBody>
      </p:sp>
    </p:spTree>
    <p:extLst>
      <p:ext uri="{BB962C8B-B14F-4D97-AF65-F5344CB8AC3E}">
        <p14:creationId xmlns:p14="http://schemas.microsoft.com/office/powerpoint/2010/main" val="179348148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267</Words>
  <Application>Microsoft Office PowerPoint</Application>
  <PresentationFormat>Widescreen</PresentationFormat>
  <Paragraphs>39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Gill Sans MT</vt:lpstr>
      <vt:lpstr>Gallery</vt:lpstr>
      <vt:lpstr>Interventions AS relational  acts</vt:lpstr>
      <vt:lpstr>  What is Interventions as     relational acts?</vt:lpstr>
      <vt:lpstr>PowerPoint Presentation</vt:lpstr>
      <vt:lpstr>Psychodynamic Psychotherapy</vt:lpstr>
      <vt:lpstr>Six core process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Interventions AS relational  acts</dc:title>
  <dc:creator>Annette Evans</dc:creator>
  <cp:lastModifiedBy>Annette Evans</cp:lastModifiedBy>
  <cp:revision>6</cp:revision>
  <dcterms:created xsi:type="dcterms:W3CDTF">2019-11-25T11:04:41Z</dcterms:created>
  <dcterms:modified xsi:type="dcterms:W3CDTF">2019-11-25T12:28:52Z</dcterms:modified>
</cp:coreProperties>
</file>