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030" autoAdjust="0"/>
  </p:normalViewPr>
  <p:slideViewPr>
    <p:cSldViewPr snapToGrid="0">
      <p:cViewPr varScale="1">
        <p:scale>
          <a:sx n="78" d="100"/>
          <a:sy n="78" d="100"/>
        </p:scale>
        <p:origin x="940" y="4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GB"/>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027834865"/>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648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8081f6861e_0_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59" name="Google Shape;59;g38081f6861e_0_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this presentation, the digital innovation introduced in the first component of this module will be explored in depth. Initially, an outline of the NHS App will be provided. In line with the introduction, a demonstration of the value of the evidence-based research on the digital transformation with the NHS App will be provided. This will cover the impact of the digital transformation on the workforce, service delivery, patient/service user and the community across the UK health and social care system.</a:t>
            </a:r>
            <a:endParaRPr/>
          </a:p>
        </p:txBody>
      </p:sp>
    </p:spTree>
    <p:extLst>
      <p:ext uri="{BB962C8B-B14F-4D97-AF65-F5344CB8AC3E}">
        <p14:creationId xmlns:p14="http://schemas.microsoft.com/office/powerpoint/2010/main" val="3704795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4"/>
        <p:cNvGrpSpPr/>
        <p:nvPr/>
      </p:nvGrpSpPr>
      <p:grpSpPr>
        <a:xfrm>
          <a:off x="0" y="0"/>
          <a:ext cx="0" cy="0"/>
          <a:chOff x="0" y="0"/>
          <a:chExt cx="0" cy="0"/>
        </a:xfrm>
      </p:grpSpPr>
      <p:sp>
        <p:nvSpPr>
          <p:cNvPr id="65" name="Google Shape;65;g38081f6861e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66" name="Google Shape;66;g38081f6861e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contemporary times, especially since the pandemic, NHS England has made tangible progress in the delivery of healthcare services through digital technologies. As such, the </a:t>
            </a:r>
            <a:r>
              <a:rPr lang="en" sz="1200" b="1">
                <a:solidFill>
                  <a:schemeClr val="dk1"/>
                </a:solidFill>
                <a:latin typeface="Times New Roman"/>
                <a:ea typeface="Times New Roman"/>
                <a:cs typeface="Times New Roman"/>
                <a:sym typeface="Times New Roman"/>
              </a:rPr>
              <a:t>NHS app</a:t>
            </a:r>
            <a:r>
              <a:rPr lang="en" sz="1200">
                <a:solidFill>
                  <a:schemeClr val="dk1"/>
                </a:solidFill>
                <a:latin typeface="Times New Roman"/>
                <a:ea typeface="Times New Roman"/>
                <a:cs typeface="Times New Roman"/>
                <a:sym typeface="Times New Roman"/>
              </a:rPr>
              <a:t> has become a mobile-first capability that improves healthcare access for citizens through active navigation and interaction with healthcare professionals (NHS, 2024). Evidence further states that the NHS app is the centrepiece of the NHS 10-Year Health Plan, thus serving as a gateway to equitable  healthcare access for the public across England (Government-transformation, 2025). </a:t>
            </a:r>
            <a:endParaRPr/>
          </a:p>
        </p:txBody>
      </p:sp>
    </p:spTree>
    <p:extLst>
      <p:ext uri="{BB962C8B-B14F-4D97-AF65-F5344CB8AC3E}">
        <p14:creationId xmlns:p14="http://schemas.microsoft.com/office/powerpoint/2010/main" val="3026423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1"/>
        <p:cNvGrpSpPr/>
        <p:nvPr/>
      </p:nvGrpSpPr>
      <p:grpSpPr>
        <a:xfrm>
          <a:off x="0" y="0"/>
          <a:ext cx="0" cy="0"/>
          <a:chOff x="0" y="0"/>
          <a:chExt cx="0" cy="0"/>
        </a:xfrm>
      </p:grpSpPr>
      <p:sp>
        <p:nvSpPr>
          <p:cNvPr id="72" name="Google Shape;72;g38081f6861e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73" name="Google Shape;73;g38081f6861e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dirty="0">
                <a:solidFill>
                  <a:schemeClr val="dk1"/>
                </a:solidFill>
                <a:latin typeface="Times New Roman"/>
                <a:ea typeface="Times New Roman"/>
                <a:cs typeface="Times New Roman"/>
                <a:sym typeface="Times New Roman"/>
              </a:rPr>
              <a:t>From the evaluation of the findings established in the report, the investigation of the NHS App provides paramount insights into its impact on the workforce, service delivery, patient/service users and the community. The evidence provided by Gov.uk (2022), shows that nearly 28 million UK individuals have considered using the app, while 40 million have already completed NHS logins. This indicates a widespread trust &amp; engagement among the public. In terms of functionality, England.nhs (2020) shows that the NHS app offers 24/7 healthcare access, including virtual booking of appointments, and remote handling of prescriptions &amp; test results. Further, the app is aligned with the NHS Long Term Plan, besides innovative transformation goals.</a:t>
            </a:r>
            <a:endParaRPr dirty="0"/>
          </a:p>
        </p:txBody>
      </p:sp>
    </p:spTree>
    <p:extLst>
      <p:ext uri="{BB962C8B-B14F-4D97-AF65-F5344CB8AC3E}">
        <p14:creationId xmlns:p14="http://schemas.microsoft.com/office/powerpoint/2010/main" val="2418098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
        <p:cNvGrpSpPr/>
        <p:nvPr/>
      </p:nvGrpSpPr>
      <p:grpSpPr>
        <a:xfrm>
          <a:off x="0" y="0"/>
          <a:ext cx="0" cy="0"/>
          <a:chOff x="0" y="0"/>
          <a:chExt cx="0" cy="0"/>
        </a:xfrm>
      </p:grpSpPr>
      <p:sp>
        <p:nvSpPr>
          <p:cNvPr id="79" name="Google Shape;79;g38081f6861e_0_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0" name="Google Shape;80;g38081f6861e_0_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Underpinning the research related to digital transformation and its impact on the health and social care workforce, the evaluation shows both positive and negative outcomes. Research shows that the app is effective in reducing administrative burden on staff, while creating new employment opportunities with job roles like Digital Navigators (Rout, 2025). Besides, the capacity for remote triage and EBP practices is also determined (Gov.uk, 2024). However, the steadfast disruption with the app shows role redundancy with increased digital fatigue (Supriyadi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2025). This strongly impacted the staff’s mental health and well-being. Additionally, training gaps among GPs in leveraging the digital app for smaller practices led to service disruption (Navarro-Martínez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2023).</a:t>
            </a:r>
            <a:endParaRPr/>
          </a:p>
        </p:txBody>
      </p:sp>
    </p:spTree>
    <p:extLst>
      <p:ext uri="{BB962C8B-B14F-4D97-AF65-F5344CB8AC3E}">
        <p14:creationId xmlns:p14="http://schemas.microsoft.com/office/powerpoint/2010/main" val="2431113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38081f6861e_0_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87" name="Google Shape;87;g38081f6861e_0_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next focus on service delivery, the research has identified a positive streamlining of workflows with enhanced care continuity that supports the NHS Long-Term Plan (Gov.uk 2024). NHS (2025), informs that the NHS app enables the integration of electronic health records (EHR) in GPs' practices, thus enhancing service provision. Nevertheless, the fragmented integration of the NHS app across Trusts &amp; GPs’ practices increased health inequality (Hadjiat, 2023). Moreover, non-tech users experience accessibility issues with the app (LSE, 2022).</a:t>
            </a:r>
            <a:endParaRPr/>
          </a:p>
        </p:txBody>
      </p:sp>
    </p:spTree>
    <p:extLst>
      <p:ext uri="{BB962C8B-B14F-4D97-AF65-F5344CB8AC3E}">
        <p14:creationId xmlns:p14="http://schemas.microsoft.com/office/powerpoint/2010/main" val="3850432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38081f6861e_0_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94" name="Google Shape;94;g38081f6861e_0_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None/>
            </a:pPr>
            <a:r>
              <a:rPr lang="en" sz="1200">
                <a:solidFill>
                  <a:schemeClr val="dk1"/>
                </a:solidFill>
                <a:latin typeface="Times New Roman"/>
                <a:ea typeface="Times New Roman"/>
                <a:cs typeface="Times New Roman"/>
                <a:sym typeface="Times New Roman"/>
              </a:rPr>
              <a:t>The accessibility of the NHS app by patients and service users differs across regions in terms of their socioeconomic status and digital efficiency. When focusing on positive outcomes, research explains that the app has empowered users by enhancing a strong control over health conditions (NHS, 2025). Secondly, it increases service transparency &amp; communication effectiveness between users and HCPs (NHS, 2024). Despite these outcomes, challenges are evident in terms of the digital exclusion of a particular section of society, like deprived communities and elderly people (LSE, 2022). At the same time, Fiercehealthcare (2025), explained that the patient experiences interface complexity with inconsistency in data availability.</a:t>
            </a:r>
            <a:endParaRPr/>
          </a:p>
        </p:txBody>
      </p:sp>
    </p:spTree>
    <p:extLst>
      <p:ext uri="{BB962C8B-B14F-4D97-AF65-F5344CB8AC3E}">
        <p14:creationId xmlns:p14="http://schemas.microsoft.com/office/powerpoint/2010/main" val="555284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38081f6861e_0_3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01" name="Google Shape;101;g38081f6861e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When researching the impact of the digital transformation on the community, it has been observed that service expansion across underserved areas has been enabled through this app (NHS, 2025). Moreover, location-specific service options are provided to users (Gov.uk, 2025). Despite these strengths, again, research has identified some drawbacks of the app's progress. For instance, regional disparities regarding the app functionality have been identified. This disrupted the service provision. Secondly, data privacy concern is identified when leveraging shared devices or proxy access (Grande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a:t>
            </a:r>
            <a:endParaRPr/>
          </a:p>
        </p:txBody>
      </p:sp>
    </p:spTree>
    <p:extLst>
      <p:ext uri="{BB962C8B-B14F-4D97-AF65-F5344CB8AC3E}">
        <p14:creationId xmlns:p14="http://schemas.microsoft.com/office/powerpoint/2010/main" val="9726680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8081f6861e_0_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08" name="Google Shape;108;g38081f6861e_0_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context of health and social care transformation, the research evidence provides strategic relevance. </a:t>
            </a:r>
            <a:r>
              <a:rPr lang="en" sz="1200" dirty="0">
                <a:solidFill>
                  <a:schemeClr val="dk1"/>
                </a:solidFill>
                <a:latin typeface="Times New Roman"/>
                <a:ea typeface="Times New Roman"/>
                <a:cs typeface="Times New Roman"/>
                <a:sym typeface="Times New Roman"/>
              </a:rPr>
              <a:t>This is achieved through aligning the app goal with delivering equitable services. Further, it demonstrates the way digital transformations have increased operational efficiency and reduced staff pressure. Overall, this improved patient outcomes. Next, the research encompasses evidence-based practice (EBP), which supports real-time decision-making besides personalised care-planning. Additionally, it offers insights into the scalability of digital transformation, while highlighting potential barriers to the inclusion of the NHS app.</a:t>
            </a:r>
            <a:endParaRPr dirty="0"/>
          </a:p>
        </p:txBody>
      </p:sp>
    </p:spTree>
    <p:extLst>
      <p:ext uri="{BB962C8B-B14F-4D97-AF65-F5344CB8AC3E}">
        <p14:creationId xmlns:p14="http://schemas.microsoft.com/office/powerpoint/2010/main" val="2480642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38081f6861e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15" name="Google Shape;115;g38081f6861e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introduction of the NHS app is a standard approach that has transformed the health &amp; social care landscape of the UK. With the widespread adoption of the mobile app, a range of aspects show positive outcomes, which meaningfully approach meeting digital transformation goals in the UK healthcare system. Nevertheless, research has highlighted persistent issues in terms of the successful integration of the app, such as digital exclusion and functional gaps of the app across regions. Overall, the app has been exemplified as a promising and complex tool in the context of digital health.</a:t>
            </a:r>
            <a:endParaRPr/>
          </a:p>
        </p:txBody>
      </p:sp>
    </p:spTree>
    <p:extLst>
      <p:ext uri="{BB962C8B-B14F-4D97-AF65-F5344CB8AC3E}">
        <p14:creationId xmlns:p14="http://schemas.microsoft.com/office/powerpoint/2010/main" val="3534142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38081f6861e_0_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2" name="Google Shape;122;g38081f6861e_0_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802399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38081f6861e_0_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28" name="Google Shape;128;g38081f6861e_0_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4570226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8081f6861e_0_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GB"/>
          </a:p>
        </p:txBody>
      </p:sp>
      <p:sp>
        <p:nvSpPr>
          <p:cNvPr id="134" name="Google Shape;134;g38081f6861e_0_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83604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9FC5E8"/>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8" Type="http://schemas.openxmlformats.org/officeDocument/2006/relationships/hyperlink" Target="https://www.government-transformation.com/transformation/nhs-unveils-10-year-plan-focused-on-digital-delivery" TargetMode="External"/><Relationship Id="rId3" Type="http://schemas.openxmlformats.org/officeDocument/2006/relationships/hyperlink" Target="https://econsult.net/blog/using-the-nhs-app-to-view-your-health-information" TargetMode="External"/><Relationship Id="rId7" Type="http://schemas.openxmlformats.org/officeDocument/2006/relationships/hyperlink" Target="https://www.gov.uk/government/case-studies/the-nhs-app-groundbreaking-technology-expands-its-reach"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www.gov.uk/government/publications/a-plan-for-digital-health-and-social-care/a-plan-for-digital-health-and-social-care" TargetMode="External"/><Relationship Id="rId11" Type="http://schemas.openxmlformats.org/officeDocument/2006/relationships/hyperlink" Target="https://kmgus.com/blog/influence-digital-transformation-in-healthcare/" TargetMode="External"/><Relationship Id="rId5" Type="http://schemas.openxmlformats.org/officeDocument/2006/relationships/hyperlink" Target="https://www.fiercehealthcare.com/digital-health/data-fragmentation-key-healthcare-challenge-our-time" TargetMode="External"/><Relationship Id="rId10" Type="http://schemas.openxmlformats.org/officeDocument/2006/relationships/hyperlink" Target="https://www.nature.com/articles/s41467-023-36495-z" TargetMode="External"/><Relationship Id="rId4" Type="http://schemas.openxmlformats.org/officeDocument/2006/relationships/hyperlink" Target="https://www.england.nhs.uk/2019/01/nhs-app-begins-public-rollout/" TargetMode="External"/><Relationship Id="rId9" Type="http://schemas.openxmlformats.org/officeDocument/2006/relationships/hyperlink" Target="https://doi.org/10.1371/journal.pdig.0000268"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goingdigital.in/post/the-impact-of-digital-transformation-on-jobs-and-the-workforce" TargetMode="External"/><Relationship Id="rId3" Type="http://schemas.openxmlformats.org/officeDocument/2006/relationships/hyperlink" Target="https://www.lse.ac.uk/PBS/assets/documents/PEL-coursework/2021-2022/PB403-Psychology-of-Economic-Life-Summative-coursework-2021-2022-Group6.pdf" TargetMode="External"/><Relationship Id="rId7" Type="http://schemas.openxmlformats.org/officeDocument/2006/relationships/hyperlink" Target="https://doi.org/10.1101/2021.03.04.21252924"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s://www.nhs.uk/nhs-app/nhs-app-help-and-support/health-records-in-the-nhs-app/personal-health-records/" TargetMode="External"/><Relationship Id="rId5" Type="http://schemas.openxmlformats.org/officeDocument/2006/relationships/hyperlink" Target="https://www.england.nhs.uk/long-read/transformation-and-innovation-delivery-update/" TargetMode="External"/><Relationship Id="rId4" Type="http://schemas.openxmlformats.org/officeDocument/2006/relationships/hyperlink" Target="https://link.springer.com/article/10.1186/s12912-023-01284-y"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thefamilypracticewesterncollege.nhs.uk/nhs-app"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hyperlink" Target="https://www.nature.com/articles/s41586-021-03606-z" TargetMode="External"/><Relationship Id="rId4" Type="http://schemas.openxmlformats.org/officeDocument/2006/relationships/hyperlink" Target="https://warwickhouse.org.uk/patient-ac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0" y="1369438"/>
            <a:ext cx="8520600" cy="1890300"/>
          </a:xfrm>
          <a:prstGeom prst="rect">
            <a:avLst/>
          </a:prstGeom>
          <a:solidFill>
            <a:schemeClr val="accent6">
              <a:lumMod val="20000"/>
              <a:lumOff val="80000"/>
            </a:schemeClr>
          </a:solidFill>
          <a:ln w="9525" cap="flat" cmpd="sng">
            <a:solidFill>
              <a:schemeClr val="dk1"/>
            </a:solidFill>
            <a:prstDash val="solid"/>
            <a:round/>
            <a:headEnd type="none" w="sm" len="sm"/>
            <a:tailEnd type="none" w="sm" len="sm"/>
          </a:ln>
        </p:spPr>
        <p:txBody>
          <a:bodyPr spcFirstLastPara="1" wrap="square" lIns="91425" tIns="91425" rIns="91425" bIns="91425" anchor="b" anchorCtr="0">
            <a:noAutofit/>
          </a:bodyPr>
          <a:lstStyle/>
          <a:p>
            <a:pPr marL="0" lvl="0" indent="0" algn="ctr" rtl="0">
              <a:lnSpc>
                <a:spcPct val="150000"/>
              </a:lnSpc>
              <a:spcBef>
                <a:spcPts val="0"/>
              </a:spcBef>
              <a:spcAft>
                <a:spcPts val="0"/>
              </a:spcAft>
              <a:buClr>
                <a:schemeClr val="dk1"/>
              </a:buClr>
              <a:buSzPts val="990"/>
              <a:buFont typeface="Arial"/>
              <a:buNone/>
            </a:pPr>
            <a:r>
              <a:rPr lang="en" sz="2000" b="1" dirty="0">
                <a:latin typeface="Times New Roman"/>
                <a:ea typeface="Times New Roman"/>
                <a:cs typeface="Times New Roman"/>
                <a:sym typeface="Times New Roman"/>
              </a:rPr>
              <a:t>Module Code: BMHP6026</a:t>
            </a:r>
            <a:endParaRPr sz="2000" b="1" dirty="0">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990"/>
              <a:buFont typeface="Arial"/>
              <a:buNone/>
            </a:pPr>
            <a:r>
              <a:rPr lang="en" sz="2000" b="1" dirty="0">
                <a:latin typeface="Times New Roman"/>
                <a:ea typeface="Times New Roman"/>
                <a:cs typeface="Times New Roman"/>
                <a:sym typeface="Times New Roman"/>
              </a:rPr>
              <a:t>Module Title: Digital Transformation in the Health and Care Professions</a:t>
            </a:r>
            <a:endParaRPr sz="2000" b="1" dirty="0">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990"/>
              <a:buFont typeface="Arial"/>
              <a:buNone/>
            </a:pPr>
            <a:r>
              <a:rPr lang="en" sz="2000" b="1" dirty="0">
                <a:latin typeface="Times New Roman"/>
                <a:ea typeface="Times New Roman"/>
                <a:cs typeface="Times New Roman"/>
                <a:sym typeface="Times New Roman"/>
              </a:rPr>
              <a:t>Assignment Title: Component 2: Viva Voce (Oral Presentation)</a:t>
            </a:r>
            <a:endParaRPr sz="2000" b="1" dirty="0">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990"/>
              <a:buFont typeface="Arial"/>
              <a:buNone/>
            </a:pPr>
            <a:r>
              <a:rPr lang="en" sz="2000" b="1" dirty="0">
                <a:latin typeface="Times New Roman"/>
                <a:ea typeface="Times New Roman"/>
                <a:cs typeface="Times New Roman"/>
                <a:sym typeface="Times New Roman"/>
              </a:rPr>
              <a:t>Lecturer: Martin Svejda</a:t>
            </a:r>
            <a:endParaRPr sz="2000" dirty="0"/>
          </a:p>
        </p:txBody>
      </p:sp>
      <p:sp>
        <p:nvSpPr>
          <p:cNvPr id="55" name="Google Shape;55;p13"/>
          <p:cNvSpPr txBox="1">
            <a:spLocks noGrp="1"/>
          </p:cNvSpPr>
          <p:nvPr>
            <p:ph type="subTitle" idx="1"/>
          </p:nvPr>
        </p:nvSpPr>
        <p:spPr>
          <a:xfrm>
            <a:off x="2598150" y="3471875"/>
            <a:ext cx="3947700" cy="1221600"/>
          </a:xfrm>
          <a:prstGeom prst="rect">
            <a:avLst/>
          </a:prstGeom>
          <a:solidFill>
            <a:schemeClr val="accent6">
              <a:lumMod val="20000"/>
              <a:lumOff val="80000"/>
            </a:schemeClr>
          </a:solidFill>
          <a:ln w="9525" cap="flat" cmpd="sng">
            <a:solidFill>
              <a:schemeClr val="dk1"/>
            </a:solidFill>
            <a:prstDash val="solid"/>
            <a:round/>
            <a:headEnd type="none" w="sm" len="sm"/>
            <a:tailEnd type="none" w="sm" len="sm"/>
          </a:ln>
        </p:spPr>
        <p:txBody>
          <a:bodyPr spcFirstLastPara="1" wrap="square" lIns="91425" tIns="91425" rIns="91425" bIns="91425" anchor="t" anchorCtr="0">
            <a:normAutofit lnSpcReduction="10000"/>
          </a:bodyPr>
          <a:lstStyle/>
          <a:p>
            <a:pPr marL="0" lvl="0" indent="0" algn="ctr" rtl="0">
              <a:lnSpc>
                <a:spcPct val="150000"/>
              </a:lnSpc>
              <a:spcBef>
                <a:spcPts val="0"/>
              </a:spcBef>
              <a:spcAft>
                <a:spcPts val="0"/>
              </a:spcAft>
              <a:buClr>
                <a:schemeClr val="dk1"/>
              </a:buClr>
              <a:buSzPts val="1100"/>
              <a:buFont typeface="Arial"/>
              <a:buNone/>
            </a:pPr>
            <a:r>
              <a:rPr lang="en" sz="1600" b="1" dirty="0">
                <a:solidFill>
                  <a:schemeClr val="dk1"/>
                </a:solidFill>
                <a:latin typeface="Times New Roman"/>
                <a:ea typeface="Times New Roman"/>
                <a:cs typeface="Times New Roman"/>
                <a:sym typeface="Times New Roman"/>
              </a:rPr>
              <a:t>Presented By: </a:t>
            </a:r>
            <a:endParaRPr sz="16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 sz="1600" b="1" dirty="0">
                <a:solidFill>
                  <a:schemeClr val="dk1"/>
                </a:solidFill>
                <a:latin typeface="Times New Roman"/>
                <a:ea typeface="Times New Roman"/>
                <a:cs typeface="Times New Roman"/>
                <a:sym typeface="Times New Roman"/>
              </a:rPr>
              <a:t>Asteria  Joseph NyamhangaWilson</a:t>
            </a:r>
            <a:endParaRPr sz="1600" b="1" dirty="0">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 sz="1600" b="1" dirty="0">
                <a:solidFill>
                  <a:schemeClr val="dk1"/>
                </a:solidFill>
                <a:latin typeface="Times New Roman"/>
                <a:ea typeface="Times New Roman"/>
                <a:cs typeface="Times New Roman"/>
                <a:sym typeface="Times New Roman"/>
              </a:rPr>
              <a:t>Student ID: 3211121</a:t>
            </a:r>
            <a:endParaRPr sz="1600" dirty="0">
              <a:latin typeface="Times New Roman"/>
              <a:ea typeface="Times New Roman"/>
              <a:cs typeface="Times New Roman"/>
              <a:sym typeface="Times New Roman"/>
            </a:endParaRPr>
          </a:p>
        </p:txBody>
      </p:sp>
      <p:pic>
        <p:nvPicPr>
          <p:cNvPr id="56" name="Google Shape;56;p13"/>
          <p:cNvPicPr preferRelativeResize="0"/>
          <p:nvPr/>
        </p:nvPicPr>
        <p:blipFill>
          <a:blip r:embed="rId3">
            <a:alphaModFix/>
          </a:blip>
          <a:stretch>
            <a:fillRect/>
          </a:stretch>
        </p:blipFill>
        <p:spPr>
          <a:xfrm>
            <a:off x="311697" y="236225"/>
            <a:ext cx="2522625" cy="9210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Overview of the Presentation</a:t>
            </a:r>
            <a:endParaRPr sz="2200"/>
          </a:p>
        </p:txBody>
      </p:sp>
      <p:sp>
        <p:nvSpPr>
          <p:cNvPr id="62" name="Google Shape;62;p14"/>
          <p:cNvSpPr txBox="1">
            <a:spLocks noGrp="1"/>
          </p:cNvSpPr>
          <p:nvPr>
            <p:ph type="body" idx="1"/>
          </p:nvPr>
        </p:nvSpPr>
        <p:spPr>
          <a:xfrm>
            <a:off x="311700" y="1375875"/>
            <a:ext cx="4343100" cy="31929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The presentation introduces the research-based evidence on the NHS App - a digital innovation.</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 A demonstration of the digital transformation with the NHS App will be provided.</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This will cover the impact of the digital transformation on the workforce, service delivery, patient/service user and the community across the UK health and social care system.</a:t>
            </a:r>
            <a:endParaRPr sz="2000" dirty="0"/>
          </a:p>
        </p:txBody>
      </p:sp>
      <p:pic>
        <p:nvPicPr>
          <p:cNvPr id="63" name="Google Shape;63;p14"/>
          <p:cNvPicPr preferRelativeResize="0"/>
          <p:nvPr/>
        </p:nvPicPr>
        <p:blipFill>
          <a:blip r:embed="rId3">
            <a:alphaModFix/>
          </a:blip>
          <a:stretch>
            <a:fillRect/>
          </a:stretch>
        </p:blipFill>
        <p:spPr>
          <a:xfrm>
            <a:off x="4821955" y="1801172"/>
            <a:ext cx="4010345" cy="2092200"/>
          </a:xfrm>
          <a:prstGeom prst="rect">
            <a:avLst/>
          </a:prstGeom>
          <a:noFill/>
          <a:ln>
            <a:noFill/>
          </a:ln>
        </p:spPr>
      </p:pic>
      <p:sp>
        <p:nvSpPr>
          <p:cNvPr id="2" name="TextBox 1"/>
          <p:cNvSpPr txBox="1"/>
          <p:nvPr/>
        </p:nvSpPr>
        <p:spPr>
          <a:xfrm>
            <a:off x="4572000" y="3893372"/>
            <a:ext cx="4424082" cy="261610"/>
          </a:xfrm>
          <a:prstGeom prst="rect">
            <a:avLst/>
          </a:prstGeom>
          <a:noFill/>
        </p:spPr>
        <p:txBody>
          <a:bodyPr wrap="square" rtlCol="0">
            <a:spAutoFit/>
          </a:bodyPr>
          <a:lstStyle/>
          <a:p>
            <a:pPr algn="ctr"/>
            <a:r>
              <a:rPr lang="en-IN" sz="1100" b="1" dirty="0">
                <a:solidFill>
                  <a:schemeClr val="tx1"/>
                </a:solidFill>
                <a:latin typeface="Times New Roman" panose="02020603050405020304" pitchFamily="18" charset="0"/>
                <a:cs typeface="Times New Roman" panose="02020603050405020304" pitchFamily="18" charset="0"/>
              </a:rPr>
              <a:t>Figure 1: Digital trends in healthcare  </a:t>
            </a:r>
            <a:r>
              <a:rPr lang="en-GB" sz="1100" b="1" dirty="0">
                <a:solidFill>
                  <a:schemeClr val="tx1"/>
                </a:solidFill>
                <a:latin typeface="Times New Roman" panose="02020603050405020304" pitchFamily="18" charset="0"/>
                <a:cs typeface="Times New Roman" panose="02020603050405020304" pitchFamily="18" charset="0"/>
              </a:rPr>
              <a:t>Kmgus,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7"/>
        <p:cNvGrpSpPr/>
        <p:nvPr/>
      </p:nvGrpSpPr>
      <p:grpSpPr>
        <a:xfrm>
          <a:off x="0" y="0"/>
          <a:ext cx="0" cy="0"/>
          <a:chOff x="0" y="0"/>
          <a:chExt cx="0" cy="0"/>
        </a:xfrm>
      </p:grpSpPr>
      <p:sp>
        <p:nvSpPr>
          <p:cNvPr id="68" name="Google Shape;68;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Brief Outline of the Digital Innovation - The NHS App</a:t>
            </a:r>
            <a:endParaRPr sz="2200"/>
          </a:p>
        </p:txBody>
      </p:sp>
      <p:sp>
        <p:nvSpPr>
          <p:cNvPr id="69" name="Google Shape;69;p15"/>
          <p:cNvSpPr txBox="1">
            <a:spLocks noGrp="1"/>
          </p:cNvSpPr>
          <p:nvPr>
            <p:ph type="body" idx="1"/>
          </p:nvPr>
        </p:nvSpPr>
        <p:spPr>
          <a:xfrm>
            <a:off x="311700" y="1285875"/>
            <a:ext cx="4818900" cy="3394500"/>
          </a:xfrm>
          <a:prstGeom prst="rect">
            <a:avLst/>
          </a:prstGeom>
        </p:spPr>
        <p:txBody>
          <a:bodyPr spcFirstLastPara="1" wrap="square" lIns="91425" tIns="91425" rIns="91425" bIns="91425" anchor="t" anchorCtr="0">
            <a:normAutofit fontScale="92500"/>
          </a:bodyPr>
          <a:lstStyle/>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NHS England has made tangible progress in the delivery of healthcare services through digital technologies.</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a:t>
            </a:r>
            <a:r>
              <a:rPr lang="en" sz="1400" b="1">
                <a:solidFill>
                  <a:schemeClr val="dk1"/>
                </a:solidFill>
                <a:latin typeface="Times New Roman"/>
                <a:ea typeface="Times New Roman"/>
                <a:cs typeface="Times New Roman"/>
                <a:sym typeface="Times New Roman"/>
              </a:rPr>
              <a:t>NHS app</a:t>
            </a:r>
            <a:r>
              <a:rPr lang="en" sz="1400">
                <a:solidFill>
                  <a:schemeClr val="dk1"/>
                </a:solidFill>
                <a:latin typeface="Times New Roman"/>
                <a:ea typeface="Times New Roman"/>
                <a:cs typeface="Times New Roman"/>
                <a:sym typeface="Times New Roman"/>
              </a:rPr>
              <a:t> has become a mobile-first capability that improves healthcare access for citizens.</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This is enhanced through active navigation and interaction with healthcare professionals (NHS, 2024).</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The NHS app is the centrepiece of the NHS 10-Year Health Plan.</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This serves as a gateway to equitable  healthcare access for the public across England (Government-transformation, 2025).</a:t>
            </a:r>
            <a:endParaRPr sz="1400"/>
          </a:p>
        </p:txBody>
      </p:sp>
      <p:pic>
        <p:nvPicPr>
          <p:cNvPr id="70" name="Google Shape;70;p15"/>
          <p:cNvPicPr preferRelativeResize="0"/>
          <p:nvPr/>
        </p:nvPicPr>
        <p:blipFill>
          <a:blip r:embed="rId3">
            <a:alphaModFix/>
          </a:blip>
          <a:stretch>
            <a:fillRect/>
          </a:stretch>
        </p:blipFill>
        <p:spPr>
          <a:xfrm>
            <a:off x="5347208" y="1637358"/>
            <a:ext cx="3314701" cy="2486026"/>
          </a:xfrm>
          <a:prstGeom prst="rect">
            <a:avLst/>
          </a:prstGeom>
          <a:noFill/>
          <a:ln>
            <a:noFill/>
          </a:ln>
        </p:spPr>
      </p:pic>
      <p:sp>
        <p:nvSpPr>
          <p:cNvPr id="5" name="TextBox 4"/>
          <p:cNvSpPr txBox="1"/>
          <p:nvPr/>
        </p:nvSpPr>
        <p:spPr>
          <a:xfrm>
            <a:off x="5130600" y="4126377"/>
            <a:ext cx="3878929" cy="261610"/>
          </a:xfrm>
          <a:prstGeom prst="rect">
            <a:avLst/>
          </a:prstGeom>
          <a:noFill/>
        </p:spPr>
        <p:txBody>
          <a:bodyPr wrap="square" rtlCol="0">
            <a:spAutoFit/>
          </a:bodyPr>
          <a:lstStyle/>
          <a:p>
            <a:pPr algn="ctr"/>
            <a:r>
              <a:rPr lang="en-IN" sz="1100" b="1" dirty="0">
                <a:latin typeface="Times New Roman" panose="02020603050405020304" pitchFamily="18" charset="0"/>
                <a:cs typeface="Times New Roman" panose="02020603050405020304" pitchFamily="18" charset="0"/>
              </a:rPr>
              <a:t>Figure 2: Features of the NHS App </a:t>
            </a:r>
            <a:r>
              <a:rPr lang="en-IN" sz="1100" dirty="0">
                <a:latin typeface="Times New Roman" panose="02020603050405020304" pitchFamily="18" charset="0"/>
                <a:cs typeface="Times New Roman" panose="02020603050405020304" pitchFamily="18" charset="0"/>
              </a:rPr>
              <a:t> </a:t>
            </a:r>
            <a:r>
              <a:rPr lang="en-GB" sz="1100" b="1" dirty="0">
                <a:solidFill>
                  <a:schemeClr val="tx1"/>
                </a:solidFill>
                <a:latin typeface="Times New Roman" panose="02020603050405020304" pitchFamily="18" charset="0"/>
                <a:cs typeface="Times New Roman" panose="02020603050405020304" pitchFamily="18" charset="0"/>
              </a:rPr>
              <a:t>Warwickhouse, 2025).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4"/>
        <p:cNvGrpSpPr/>
        <p:nvPr/>
      </p:nvGrpSpPr>
      <p:grpSpPr>
        <a:xfrm>
          <a:off x="0" y="0"/>
          <a:ext cx="0" cy="0"/>
          <a:chOff x="0" y="0"/>
          <a:chExt cx="0" cy="0"/>
        </a:xfrm>
      </p:grpSpPr>
      <p:sp>
        <p:nvSpPr>
          <p:cNvPr id="75" name="Google Shape;75;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Key findings established through research</a:t>
            </a:r>
            <a:endParaRPr sz="2200"/>
          </a:p>
        </p:txBody>
      </p:sp>
      <p:sp>
        <p:nvSpPr>
          <p:cNvPr id="76" name="Google Shape;76;p16"/>
          <p:cNvSpPr txBox="1">
            <a:spLocks noGrp="1"/>
          </p:cNvSpPr>
          <p:nvPr>
            <p:ph type="body" idx="1"/>
          </p:nvPr>
        </p:nvSpPr>
        <p:spPr>
          <a:xfrm>
            <a:off x="311700" y="1152475"/>
            <a:ext cx="5397600" cy="3656700"/>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The investigation of the NHS App provides paramount insights into its impact on the workforce, service delivery, patient/service users and the community.</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b="1" dirty="0">
                <a:solidFill>
                  <a:schemeClr val="dk1"/>
                </a:solidFill>
                <a:latin typeface="Times New Roman"/>
                <a:ea typeface="Times New Roman"/>
                <a:cs typeface="Times New Roman"/>
                <a:sym typeface="Times New Roman"/>
              </a:rPr>
              <a:t>Adoption </a:t>
            </a:r>
            <a:r>
              <a:rPr lang="en" sz="1400" dirty="0">
                <a:solidFill>
                  <a:schemeClr val="dk1"/>
                </a:solidFill>
                <a:latin typeface="Times New Roman"/>
                <a:ea typeface="Times New Roman"/>
                <a:cs typeface="Times New Roman"/>
                <a:sym typeface="Times New Roman"/>
              </a:rPr>
              <a:t>- Nearly 28 million UK individuals have considered using the app, while 40 million have already completed NHS logins (</a:t>
            </a:r>
            <a:r>
              <a:rPr lang="en" sz="1200" dirty="0">
                <a:solidFill>
                  <a:schemeClr val="dk1"/>
                </a:solidFill>
                <a:latin typeface="Times New Roman"/>
                <a:ea typeface="Times New Roman"/>
                <a:cs typeface="Times New Roman"/>
                <a:sym typeface="Times New Roman"/>
              </a:rPr>
              <a:t>Gov.uk, 2022)</a:t>
            </a:r>
            <a:r>
              <a:rPr lang="en" sz="1400" dirty="0">
                <a:solidFill>
                  <a:schemeClr val="dk1"/>
                </a:solidFill>
                <a:latin typeface="Times New Roman"/>
                <a:ea typeface="Times New Roman"/>
                <a:cs typeface="Times New Roman"/>
                <a:sym typeface="Times New Roman"/>
              </a:rPr>
              <a:t>.</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b="1" dirty="0">
                <a:solidFill>
                  <a:schemeClr val="dk1"/>
                </a:solidFill>
                <a:latin typeface="Times New Roman"/>
                <a:ea typeface="Times New Roman"/>
                <a:cs typeface="Times New Roman"/>
                <a:sym typeface="Times New Roman"/>
              </a:rPr>
              <a:t>App Functionality</a:t>
            </a:r>
            <a:r>
              <a:rPr lang="en" sz="1400" dirty="0">
                <a:solidFill>
                  <a:schemeClr val="dk1"/>
                </a:solidFill>
                <a:latin typeface="Times New Roman"/>
                <a:ea typeface="Times New Roman"/>
                <a:cs typeface="Times New Roman"/>
                <a:sym typeface="Times New Roman"/>
              </a:rPr>
              <a:t> - The NHS app offers 24/7 healthcare access, including virtual booking of appointments, and remote handling of prescriptions &amp; test results (</a:t>
            </a:r>
            <a:r>
              <a:rPr lang="en" sz="1200" dirty="0">
                <a:solidFill>
                  <a:schemeClr val="dk1"/>
                </a:solidFill>
                <a:latin typeface="Times New Roman"/>
                <a:ea typeface="Times New Roman"/>
                <a:cs typeface="Times New Roman"/>
                <a:sym typeface="Times New Roman"/>
              </a:rPr>
              <a:t>England.nhs, 2020)</a:t>
            </a:r>
            <a:r>
              <a:rPr lang="en" sz="1400" dirty="0">
                <a:solidFill>
                  <a:schemeClr val="dk1"/>
                </a:solidFill>
                <a:latin typeface="Times New Roman"/>
                <a:ea typeface="Times New Roman"/>
                <a:cs typeface="Times New Roman"/>
                <a:sym typeface="Times New Roman"/>
              </a:rPr>
              <a:t>.</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b="1" dirty="0">
                <a:solidFill>
                  <a:schemeClr val="dk1"/>
                </a:solidFill>
                <a:latin typeface="Times New Roman"/>
                <a:ea typeface="Times New Roman"/>
                <a:cs typeface="Times New Roman"/>
                <a:sym typeface="Times New Roman"/>
              </a:rPr>
              <a:t>Policy Alignment </a:t>
            </a:r>
            <a:r>
              <a:rPr lang="en" sz="1400" dirty="0">
                <a:solidFill>
                  <a:schemeClr val="dk1"/>
                </a:solidFill>
                <a:latin typeface="Times New Roman"/>
                <a:ea typeface="Times New Roman"/>
                <a:cs typeface="Times New Roman"/>
                <a:sym typeface="Times New Roman"/>
              </a:rPr>
              <a:t>- The app is aligned with the NHS Long Term Plan, besides innovative transformation goals (</a:t>
            </a:r>
            <a:r>
              <a:rPr lang="en" sz="1200" dirty="0">
                <a:solidFill>
                  <a:schemeClr val="dk1"/>
                </a:solidFill>
                <a:latin typeface="Times New Roman"/>
                <a:ea typeface="Times New Roman"/>
                <a:cs typeface="Times New Roman"/>
                <a:sym typeface="Times New Roman"/>
              </a:rPr>
              <a:t>Gov.uk, 2022)</a:t>
            </a:r>
            <a:r>
              <a:rPr lang="en" sz="1400" dirty="0">
                <a:solidFill>
                  <a:schemeClr val="dk1"/>
                </a:solidFill>
                <a:latin typeface="Times New Roman"/>
                <a:ea typeface="Times New Roman"/>
                <a:cs typeface="Times New Roman"/>
                <a:sym typeface="Times New Roman"/>
              </a:rPr>
              <a:t>.</a:t>
            </a:r>
            <a:endParaRPr sz="1400" dirty="0"/>
          </a:p>
        </p:txBody>
      </p:sp>
      <p:pic>
        <p:nvPicPr>
          <p:cNvPr id="77" name="Google Shape;77;p16"/>
          <p:cNvPicPr preferRelativeResize="0"/>
          <p:nvPr/>
        </p:nvPicPr>
        <p:blipFill>
          <a:blip r:embed="rId3">
            <a:alphaModFix/>
          </a:blip>
          <a:stretch>
            <a:fillRect/>
          </a:stretch>
        </p:blipFill>
        <p:spPr>
          <a:xfrm>
            <a:off x="5794625" y="1652399"/>
            <a:ext cx="2911224" cy="2169588"/>
          </a:xfrm>
          <a:prstGeom prst="rect">
            <a:avLst/>
          </a:prstGeom>
          <a:noFill/>
          <a:ln>
            <a:noFill/>
          </a:ln>
        </p:spPr>
      </p:pic>
      <p:sp>
        <p:nvSpPr>
          <p:cNvPr id="5" name="TextBox 4"/>
          <p:cNvSpPr txBox="1"/>
          <p:nvPr/>
        </p:nvSpPr>
        <p:spPr>
          <a:xfrm>
            <a:off x="5432612" y="3825932"/>
            <a:ext cx="3321423" cy="261610"/>
          </a:xfrm>
          <a:prstGeom prst="rect">
            <a:avLst/>
          </a:prstGeom>
          <a:noFill/>
        </p:spPr>
        <p:txBody>
          <a:bodyPr wrap="square" rtlCol="0">
            <a:spAutoFit/>
          </a:bodyPr>
          <a:lstStyle/>
          <a:p>
            <a:pPr algn="ctr"/>
            <a:r>
              <a:rPr lang="en-IN" sz="1100" b="1" dirty="0">
                <a:solidFill>
                  <a:schemeClr val="tx1"/>
                </a:solidFill>
                <a:latin typeface="Times New Roman" panose="02020603050405020304" pitchFamily="18" charset="0"/>
                <a:cs typeface="Times New Roman" panose="02020603050405020304" pitchFamily="18" charset="0"/>
              </a:rPr>
              <a:t>Figure 3: The NHS App  </a:t>
            </a:r>
            <a:r>
              <a:rPr lang="en-GB" sz="1100" b="1" dirty="0">
                <a:solidFill>
                  <a:schemeClr val="tx1"/>
                </a:solidFill>
                <a:latin typeface="Times New Roman" panose="02020603050405020304" pitchFamily="18" charset="0"/>
                <a:cs typeface="Times New Roman" panose="02020603050405020304" pitchFamily="18" charset="0"/>
              </a:rPr>
              <a:t>Econsult 2021).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
        <p:cNvGrpSpPr/>
        <p:nvPr/>
      </p:nvGrpSpPr>
      <p:grpSpPr>
        <a:xfrm>
          <a:off x="0" y="0"/>
          <a:ext cx="0" cy="0"/>
          <a:chOff x="0" y="0"/>
          <a:chExt cx="0" cy="0"/>
        </a:xfrm>
      </p:grpSpPr>
      <p:sp>
        <p:nvSpPr>
          <p:cNvPr id="82" name="Google Shape;82;p17"/>
          <p:cNvSpPr txBox="1">
            <a:spLocks noGrp="1"/>
          </p:cNvSpPr>
          <p:nvPr>
            <p:ph type="title"/>
          </p:nvPr>
        </p:nvSpPr>
        <p:spPr>
          <a:xfrm>
            <a:off x="311700" y="64300"/>
            <a:ext cx="8520600" cy="9534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Impact of the digital transformation on the Health or Social Care Workforce</a:t>
            </a:r>
            <a:endParaRPr sz="2200"/>
          </a:p>
        </p:txBody>
      </p:sp>
      <p:sp>
        <p:nvSpPr>
          <p:cNvPr id="83" name="Google Shape;83;p17"/>
          <p:cNvSpPr txBox="1">
            <a:spLocks noGrp="1"/>
          </p:cNvSpPr>
          <p:nvPr>
            <p:ph type="body" idx="1"/>
          </p:nvPr>
        </p:nvSpPr>
        <p:spPr>
          <a:xfrm>
            <a:off x="226031" y="1152474"/>
            <a:ext cx="5260369" cy="3836057"/>
          </a:xfrm>
          <a:prstGeom prst="rect">
            <a:avLst/>
          </a:prstGeom>
        </p:spPr>
        <p:txBody>
          <a:bodyPr spcFirstLastPara="1" wrap="square" lIns="91425" tIns="91425" rIns="91425" bIns="91425" anchor="t" anchorCtr="0">
            <a:normAutofit lnSpcReduction="10000"/>
          </a:bodyPr>
          <a:lstStyle/>
          <a:p>
            <a:pPr marL="0" lvl="0" indent="0" algn="just" rtl="0">
              <a:lnSpc>
                <a:spcPct val="150000"/>
              </a:lnSpc>
              <a:spcBef>
                <a:spcPts val="1000"/>
              </a:spcBef>
              <a:spcAft>
                <a:spcPts val="0"/>
              </a:spcAft>
              <a:buClr>
                <a:schemeClr val="dk1"/>
              </a:buClr>
              <a:buSzPts val="1100"/>
              <a:buFont typeface="Arial"/>
              <a:buNone/>
            </a:pPr>
            <a:r>
              <a:rPr lang="en" sz="1400" b="1" u="sng" dirty="0">
                <a:solidFill>
                  <a:schemeClr val="dk1"/>
                </a:solidFill>
                <a:latin typeface="Times New Roman"/>
                <a:ea typeface="Times New Roman"/>
                <a:cs typeface="Times New Roman"/>
                <a:sym typeface="Times New Roman"/>
              </a:rPr>
              <a:t>Workforce-related Impact </a:t>
            </a:r>
            <a:endParaRPr sz="1400" b="1" u="sng"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dirty="0">
                <a:solidFill>
                  <a:schemeClr val="dk1"/>
                </a:solidFill>
                <a:latin typeface="Times New Roman"/>
                <a:ea typeface="Times New Roman"/>
                <a:cs typeface="Times New Roman"/>
                <a:sym typeface="Times New Roman"/>
              </a:rPr>
              <a:t>Positive </a:t>
            </a:r>
            <a:r>
              <a:rPr lang="en" sz="1500" b="1" i="1" dirty="0">
                <a:solidFill>
                  <a:schemeClr val="dk1"/>
                </a:solidFill>
                <a:latin typeface="Times New Roman"/>
                <a:ea typeface="Times New Roman"/>
                <a:cs typeface="Times New Roman"/>
                <a:sym typeface="Times New Roman"/>
              </a:rPr>
              <a:t>Outcome</a:t>
            </a:r>
            <a:r>
              <a:rPr lang="en" sz="1400" b="1" i="1" dirty="0">
                <a:solidFill>
                  <a:schemeClr val="dk1"/>
                </a:solidFill>
                <a:latin typeface="Times New Roman"/>
                <a:ea typeface="Times New Roman"/>
                <a:cs typeface="Times New Roman"/>
                <a:sym typeface="Times New Roman"/>
              </a:rPr>
              <a:t>:</a:t>
            </a:r>
            <a:endParaRPr sz="1400" b="1" i="1"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Lowers administrative burden on staff</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Offers new job roles </a:t>
            </a:r>
            <a:r>
              <a:rPr lang="en" sz="1200" dirty="0">
                <a:solidFill>
                  <a:schemeClr val="dk1"/>
                </a:solidFill>
                <a:latin typeface="Times New Roman"/>
                <a:ea typeface="Times New Roman"/>
                <a:cs typeface="Times New Roman"/>
                <a:sym typeface="Times New Roman"/>
              </a:rPr>
              <a:t>(Rout, 2025)</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Promote a remote triage system with EBP intervention </a:t>
            </a:r>
            <a:r>
              <a:rPr lang="en" sz="1200" dirty="0">
                <a:solidFill>
                  <a:schemeClr val="dk1"/>
                </a:solidFill>
                <a:latin typeface="Times New Roman"/>
                <a:ea typeface="Times New Roman"/>
                <a:cs typeface="Times New Roman"/>
                <a:sym typeface="Times New Roman"/>
              </a:rPr>
              <a:t>(Gov.uk, 2024)</a:t>
            </a:r>
            <a:endParaRPr sz="14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dirty="0">
                <a:solidFill>
                  <a:schemeClr val="dk1"/>
                </a:solidFill>
                <a:latin typeface="Times New Roman"/>
                <a:ea typeface="Times New Roman"/>
                <a:cs typeface="Times New Roman"/>
                <a:sym typeface="Times New Roman"/>
              </a:rPr>
              <a:t>Negative Outcomes:</a:t>
            </a:r>
            <a:endParaRPr sz="1400" b="1" i="1"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Role redundancy with digital fatigue </a:t>
            </a:r>
            <a:r>
              <a:rPr lang="en" sz="1200" dirty="0">
                <a:solidFill>
                  <a:schemeClr val="dk1"/>
                </a:solidFill>
                <a:latin typeface="Times New Roman"/>
                <a:ea typeface="Times New Roman"/>
                <a:cs typeface="Times New Roman"/>
                <a:sym typeface="Times New Roman"/>
              </a:rPr>
              <a:t>(Supriyadi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2025)</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Lack of training among GPs across smaller practices </a:t>
            </a:r>
            <a:r>
              <a:rPr lang="en" sz="1200" dirty="0">
                <a:solidFill>
                  <a:schemeClr val="dk1"/>
                </a:solidFill>
                <a:latin typeface="Times New Roman"/>
                <a:ea typeface="Times New Roman"/>
                <a:cs typeface="Times New Roman"/>
                <a:sym typeface="Times New Roman"/>
              </a:rPr>
              <a:t>(Navarro-Martínez </a:t>
            </a:r>
            <a:r>
              <a:rPr lang="en" sz="1200" i="1" dirty="0">
                <a:solidFill>
                  <a:schemeClr val="dk1"/>
                </a:solidFill>
                <a:latin typeface="Times New Roman"/>
                <a:ea typeface="Times New Roman"/>
                <a:cs typeface="Times New Roman"/>
                <a:sym typeface="Times New Roman"/>
              </a:rPr>
              <a:t>et al., </a:t>
            </a:r>
            <a:r>
              <a:rPr lang="en" sz="1200" dirty="0">
                <a:solidFill>
                  <a:schemeClr val="dk1"/>
                </a:solidFill>
                <a:latin typeface="Times New Roman"/>
                <a:ea typeface="Times New Roman"/>
                <a:cs typeface="Times New Roman"/>
                <a:sym typeface="Times New Roman"/>
              </a:rPr>
              <a:t>2023)</a:t>
            </a:r>
            <a:endParaRPr sz="2000" dirty="0"/>
          </a:p>
        </p:txBody>
      </p:sp>
      <p:pic>
        <p:nvPicPr>
          <p:cNvPr id="84" name="Google Shape;84;p17"/>
          <p:cNvPicPr preferRelativeResize="0"/>
          <p:nvPr/>
        </p:nvPicPr>
        <p:blipFill>
          <a:blip r:embed="rId3">
            <a:alphaModFix/>
          </a:blip>
          <a:stretch>
            <a:fillRect/>
          </a:stretch>
        </p:blipFill>
        <p:spPr>
          <a:xfrm>
            <a:off x="5598125" y="1571946"/>
            <a:ext cx="3078324" cy="2568539"/>
          </a:xfrm>
          <a:prstGeom prst="rect">
            <a:avLst/>
          </a:prstGeom>
          <a:noFill/>
          <a:ln>
            <a:noFill/>
          </a:ln>
        </p:spPr>
      </p:pic>
      <p:sp>
        <p:nvSpPr>
          <p:cNvPr id="5" name="TextBox 4"/>
          <p:cNvSpPr txBox="1"/>
          <p:nvPr/>
        </p:nvSpPr>
        <p:spPr>
          <a:xfrm>
            <a:off x="5163671" y="4219091"/>
            <a:ext cx="3512779" cy="430887"/>
          </a:xfrm>
          <a:prstGeom prst="rect">
            <a:avLst/>
          </a:prstGeom>
          <a:noFill/>
        </p:spPr>
        <p:txBody>
          <a:bodyPr wrap="square" rtlCol="0">
            <a:spAutoFit/>
          </a:bodyPr>
          <a:lstStyle/>
          <a:p>
            <a:pPr algn="ctr"/>
            <a:r>
              <a:rPr lang="en-IN" sz="1100" b="1" dirty="0">
                <a:solidFill>
                  <a:schemeClr val="tx1"/>
                </a:solidFill>
                <a:latin typeface="Times New Roman" panose="02020603050405020304" pitchFamily="18" charset="0"/>
                <a:cs typeface="Times New Roman" panose="02020603050405020304" pitchFamily="18" charset="0"/>
              </a:rPr>
              <a:t>Figure 4: NHS App benefits to NHS staff </a:t>
            </a:r>
            <a:r>
              <a:rPr lang="en-GB" sz="1100" b="1" dirty="0">
                <a:solidFill>
                  <a:schemeClr val="tx1"/>
                </a:solidFill>
                <a:latin typeface="Times New Roman" panose="02020603050405020304" pitchFamily="18" charset="0"/>
                <a:cs typeface="Times New Roman" panose="02020603050405020304" pitchFamily="18" charset="0"/>
              </a:rPr>
              <a:t>Thefamilypracticewesterncollege.nhs.uk, 2025).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8"/>
          <p:cNvSpPr txBox="1">
            <a:spLocks noGrp="1"/>
          </p:cNvSpPr>
          <p:nvPr>
            <p:ph type="title"/>
          </p:nvPr>
        </p:nvSpPr>
        <p:spPr>
          <a:xfrm>
            <a:off x="311700" y="115744"/>
            <a:ext cx="8520600" cy="1017600"/>
          </a:xfrm>
          <a:prstGeom prst="rect">
            <a:avLst/>
          </a:prstGeom>
        </p:spPr>
        <p:txBody>
          <a:bodyPr spcFirstLastPara="1" wrap="square" lIns="91425" tIns="91425" rIns="91425" bIns="91425" anchor="t" anchorCtr="0">
            <a:noAutofit/>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Impact of the digital transformation on the Health or Social Care Service Delivery</a:t>
            </a:r>
            <a:endParaRPr sz="2200"/>
          </a:p>
        </p:txBody>
      </p:sp>
      <p:sp>
        <p:nvSpPr>
          <p:cNvPr id="90" name="Google Shape;90;p18"/>
          <p:cNvSpPr txBox="1">
            <a:spLocks noGrp="1"/>
          </p:cNvSpPr>
          <p:nvPr>
            <p:ph type="body" idx="1"/>
          </p:nvPr>
        </p:nvSpPr>
        <p:spPr>
          <a:xfrm>
            <a:off x="667820" y="1242475"/>
            <a:ext cx="7808360" cy="3416400"/>
          </a:xfrm>
          <a:prstGeom prst="rect">
            <a:avLst/>
          </a:prstGeom>
        </p:spPr>
        <p:txBody>
          <a:bodyPr spcFirstLastPara="1" wrap="square" lIns="91425" tIns="91425" rIns="91425" bIns="91425" anchor="t" anchorCtr="0">
            <a:normAutofit/>
          </a:bodyPr>
          <a:lstStyle/>
          <a:p>
            <a:pPr marL="0" lvl="0" indent="0" algn="just" rtl="0">
              <a:lnSpc>
                <a:spcPct val="150000"/>
              </a:lnSpc>
              <a:spcBef>
                <a:spcPts val="1000"/>
              </a:spcBef>
              <a:spcAft>
                <a:spcPts val="0"/>
              </a:spcAft>
              <a:buClr>
                <a:schemeClr val="dk1"/>
              </a:buClr>
              <a:buSzPts val="1100"/>
              <a:buFont typeface="Arial"/>
              <a:buNone/>
            </a:pPr>
            <a:r>
              <a:rPr lang="en" sz="1400" b="1" u="sng" dirty="0">
                <a:solidFill>
                  <a:schemeClr val="dk1"/>
                </a:solidFill>
                <a:latin typeface="Times New Roman"/>
                <a:ea typeface="Times New Roman"/>
                <a:cs typeface="Times New Roman"/>
                <a:sym typeface="Times New Roman"/>
              </a:rPr>
              <a:t>Service Delivery-Related Impact</a:t>
            </a:r>
            <a:endParaRPr sz="1400" b="1" u="sng"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dirty="0">
                <a:solidFill>
                  <a:schemeClr val="dk1"/>
                </a:solidFill>
                <a:latin typeface="Times New Roman"/>
                <a:ea typeface="Times New Roman"/>
                <a:cs typeface="Times New Roman"/>
                <a:sym typeface="Times New Roman"/>
              </a:rPr>
              <a:t>Positive Outcomes:</a:t>
            </a:r>
            <a:endParaRPr sz="1400" b="1" i="1"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Streamlined workflows across health &amp; social care organisations</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Improvement in care continuity with EHR integration </a:t>
            </a:r>
            <a:r>
              <a:rPr lang="en" sz="1200" dirty="0">
                <a:solidFill>
                  <a:schemeClr val="dk1"/>
                </a:solidFill>
                <a:latin typeface="Times New Roman"/>
                <a:ea typeface="Times New Roman"/>
                <a:cs typeface="Times New Roman"/>
                <a:sym typeface="Times New Roman"/>
              </a:rPr>
              <a:t>(Gov.uk 2024)</a:t>
            </a:r>
            <a:endParaRPr sz="14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dirty="0">
                <a:solidFill>
                  <a:schemeClr val="dk1"/>
                </a:solidFill>
                <a:latin typeface="Times New Roman"/>
                <a:ea typeface="Times New Roman"/>
                <a:cs typeface="Times New Roman"/>
                <a:sym typeface="Times New Roman"/>
              </a:rPr>
              <a:t>Negative Outcomes:</a:t>
            </a:r>
            <a:endParaRPr sz="1400" b="1" i="1"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Fragmented app service across NHS trusts and GPs’ practices</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Digital divide </a:t>
            </a:r>
            <a:r>
              <a:rPr lang="en" sz="1200" dirty="0">
                <a:solidFill>
                  <a:schemeClr val="dk1"/>
                </a:solidFill>
                <a:latin typeface="Times New Roman"/>
                <a:ea typeface="Times New Roman"/>
                <a:cs typeface="Times New Roman"/>
                <a:sym typeface="Times New Roman"/>
              </a:rPr>
              <a:t>(LSE, 2022).</a:t>
            </a:r>
            <a:endParaRPr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Impact of the digital transformation on Patient/Service User</a:t>
            </a:r>
            <a:endParaRPr/>
          </a:p>
        </p:txBody>
      </p:sp>
      <p:sp>
        <p:nvSpPr>
          <p:cNvPr id="97" name="Google Shape;97;p19"/>
          <p:cNvSpPr txBox="1">
            <a:spLocks noGrp="1"/>
          </p:cNvSpPr>
          <p:nvPr>
            <p:ph type="body" idx="1"/>
          </p:nvPr>
        </p:nvSpPr>
        <p:spPr>
          <a:xfrm>
            <a:off x="311700" y="1078050"/>
            <a:ext cx="5494200" cy="3831600"/>
          </a:xfrm>
          <a:prstGeom prst="rect">
            <a:avLst/>
          </a:prstGeom>
        </p:spPr>
        <p:txBody>
          <a:bodyPr spcFirstLastPara="1" wrap="square" lIns="91425" tIns="91425" rIns="91425" bIns="91425" anchor="t" anchorCtr="0">
            <a:normAutofit/>
          </a:bodyPr>
          <a:lstStyle/>
          <a:p>
            <a:pPr marL="0" lvl="0" indent="0" algn="just" rtl="0">
              <a:lnSpc>
                <a:spcPct val="150000"/>
              </a:lnSpc>
              <a:spcBef>
                <a:spcPts val="1000"/>
              </a:spcBef>
              <a:spcAft>
                <a:spcPts val="0"/>
              </a:spcAft>
              <a:buClr>
                <a:schemeClr val="dk1"/>
              </a:buClr>
              <a:buSzPts val="1100"/>
              <a:buFont typeface="Arial"/>
              <a:buNone/>
            </a:pPr>
            <a:r>
              <a:rPr lang="en" sz="1400" b="1" u="sng">
                <a:solidFill>
                  <a:schemeClr val="dk1"/>
                </a:solidFill>
                <a:latin typeface="Times New Roman"/>
                <a:ea typeface="Times New Roman"/>
                <a:cs typeface="Times New Roman"/>
                <a:sym typeface="Times New Roman"/>
              </a:rPr>
              <a:t>Patient/Service User-Related Impact</a:t>
            </a:r>
            <a:endParaRPr sz="1400" b="1" u="sng">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a:solidFill>
                  <a:schemeClr val="dk1"/>
                </a:solidFill>
                <a:latin typeface="Times New Roman"/>
                <a:ea typeface="Times New Roman"/>
                <a:cs typeface="Times New Roman"/>
                <a:sym typeface="Times New Roman"/>
              </a:rPr>
              <a:t>Positive Outcomes:</a:t>
            </a:r>
            <a:endParaRPr sz="1400" b="1" i="1">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Users’ empowerment to control health conditions </a:t>
            </a:r>
            <a:r>
              <a:rPr lang="en" sz="1200">
                <a:solidFill>
                  <a:schemeClr val="dk1"/>
                </a:solidFill>
                <a:latin typeface="Times New Roman"/>
                <a:ea typeface="Times New Roman"/>
                <a:cs typeface="Times New Roman"/>
                <a:sym typeface="Times New Roman"/>
              </a:rPr>
              <a:t>(NHS, 2025)</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Increase transparency and effective communication with HCPs </a:t>
            </a:r>
            <a:r>
              <a:rPr lang="en" sz="1200">
                <a:solidFill>
                  <a:schemeClr val="dk1"/>
                </a:solidFill>
                <a:latin typeface="Times New Roman"/>
                <a:ea typeface="Times New Roman"/>
                <a:cs typeface="Times New Roman"/>
                <a:sym typeface="Times New Roman"/>
              </a:rPr>
              <a:t>(NHS, 2024).</a:t>
            </a:r>
            <a:endParaRPr sz="140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a:solidFill>
                  <a:schemeClr val="dk1"/>
                </a:solidFill>
                <a:latin typeface="Times New Roman"/>
                <a:ea typeface="Times New Roman"/>
                <a:cs typeface="Times New Roman"/>
                <a:sym typeface="Times New Roman"/>
              </a:rPr>
              <a:t>Negative Outcomes:</a:t>
            </a:r>
            <a:endParaRPr sz="1400" b="1" i="1">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Digital exclusion, especially for older and underserved populations</a:t>
            </a:r>
            <a:endParaRPr sz="140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a:solidFill>
                  <a:schemeClr val="dk1"/>
                </a:solidFill>
                <a:latin typeface="Times New Roman"/>
                <a:ea typeface="Times New Roman"/>
                <a:cs typeface="Times New Roman"/>
                <a:sym typeface="Times New Roman"/>
              </a:rPr>
              <a:t>Interface-related complexities, besides data inconsistencies (</a:t>
            </a:r>
            <a:r>
              <a:rPr lang="en" sz="1200">
                <a:solidFill>
                  <a:schemeClr val="dk1"/>
                </a:solidFill>
                <a:latin typeface="Times New Roman"/>
                <a:ea typeface="Times New Roman"/>
                <a:cs typeface="Times New Roman"/>
                <a:sym typeface="Times New Roman"/>
              </a:rPr>
              <a:t>Fiercehealthcare , 2025)</a:t>
            </a:r>
            <a:endParaRPr sz="1400"/>
          </a:p>
        </p:txBody>
      </p:sp>
      <p:pic>
        <p:nvPicPr>
          <p:cNvPr id="98" name="Google Shape;98;p19"/>
          <p:cNvPicPr preferRelativeResize="0"/>
          <p:nvPr/>
        </p:nvPicPr>
        <p:blipFill>
          <a:blip r:embed="rId3">
            <a:alphaModFix/>
          </a:blip>
          <a:stretch>
            <a:fillRect/>
          </a:stretch>
        </p:blipFill>
        <p:spPr>
          <a:xfrm>
            <a:off x="5805900" y="1520575"/>
            <a:ext cx="3104575" cy="2579087"/>
          </a:xfrm>
          <a:prstGeom prst="rect">
            <a:avLst/>
          </a:prstGeom>
          <a:noFill/>
          <a:ln>
            <a:noFill/>
          </a:ln>
        </p:spPr>
      </p:pic>
      <p:sp>
        <p:nvSpPr>
          <p:cNvPr id="5" name="TextBox 4"/>
          <p:cNvSpPr txBox="1"/>
          <p:nvPr/>
        </p:nvSpPr>
        <p:spPr>
          <a:xfrm>
            <a:off x="5805899" y="4219091"/>
            <a:ext cx="3104575" cy="485133"/>
          </a:xfrm>
          <a:prstGeom prst="rect">
            <a:avLst/>
          </a:prstGeom>
          <a:noFill/>
        </p:spPr>
        <p:txBody>
          <a:bodyPr wrap="square" rtlCol="0">
            <a:spAutoFit/>
          </a:bodyPr>
          <a:lstStyle/>
          <a:p>
            <a:pPr algn="ctr"/>
            <a:r>
              <a:rPr lang="en-IN" sz="1100" b="1" dirty="0">
                <a:latin typeface="Times New Roman" panose="02020603050405020304" pitchFamily="18" charset="0"/>
                <a:cs typeface="Times New Roman" panose="02020603050405020304" pitchFamily="18" charset="0"/>
              </a:rPr>
              <a:t>Figure 5: NHS App benefits to patients</a:t>
            </a:r>
          </a:p>
          <a:p>
            <a:pPr algn="ctr">
              <a:lnSpc>
                <a:spcPct val="150000"/>
              </a:lnSpc>
            </a:pPr>
            <a:r>
              <a:rPr lang="en-IN" sz="1100" dirty="0">
                <a:latin typeface="Times New Roman" panose="02020603050405020304" pitchFamily="18" charset="0"/>
                <a:cs typeface="Times New Roman" panose="02020603050405020304" pitchFamily="18" charset="0"/>
              </a:rPr>
              <a:t> </a:t>
            </a:r>
            <a:r>
              <a:rPr lang="en-GB" sz="1100" b="1" dirty="0">
                <a:solidFill>
                  <a:schemeClr val="tx1"/>
                </a:solidFill>
                <a:latin typeface="Times New Roman" panose="02020603050405020304" pitchFamily="18" charset="0"/>
                <a:cs typeface="Times New Roman" panose="02020603050405020304" pitchFamily="18" charset="0"/>
              </a:rPr>
              <a:t>Thefamilypracticewesterncollege.nhs.uk, 2025).</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Impact of the digital transformation on the Community</a:t>
            </a:r>
            <a:endParaRPr sz="2200"/>
          </a:p>
        </p:txBody>
      </p:sp>
      <p:sp>
        <p:nvSpPr>
          <p:cNvPr id="104" name="Google Shape;104;p20"/>
          <p:cNvSpPr txBox="1">
            <a:spLocks noGrp="1"/>
          </p:cNvSpPr>
          <p:nvPr>
            <p:ph type="body" idx="1"/>
          </p:nvPr>
        </p:nvSpPr>
        <p:spPr>
          <a:xfrm>
            <a:off x="311700" y="1234450"/>
            <a:ext cx="8520600" cy="3334500"/>
          </a:xfrm>
          <a:prstGeom prst="rect">
            <a:avLst/>
          </a:prstGeom>
        </p:spPr>
        <p:txBody>
          <a:bodyPr spcFirstLastPara="1" wrap="square" lIns="91425" tIns="91425" rIns="91425" bIns="91425" anchor="t" anchorCtr="0">
            <a:normAutofit/>
          </a:bodyPr>
          <a:lstStyle/>
          <a:p>
            <a:pPr marL="0" lvl="0" indent="0" algn="just" rtl="0">
              <a:lnSpc>
                <a:spcPct val="150000"/>
              </a:lnSpc>
              <a:spcBef>
                <a:spcPts val="1000"/>
              </a:spcBef>
              <a:spcAft>
                <a:spcPts val="0"/>
              </a:spcAft>
              <a:buClr>
                <a:schemeClr val="dk1"/>
              </a:buClr>
              <a:buSzPts val="1100"/>
              <a:buFont typeface="Arial"/>
              <a:buNone/>
            </a:pPr>
            <a:r>
              <a:rPr lang="en" sz="1400" b="1" u="sng" dirty="0">
                <a:solidFill>
                  <a:schemeClr val="dk1"/>
                </a:solidFill>
                <a:latin typeface="Times New Roman"/>
                <a:ea typeface="Times New Roman"/>
                <a:cs typeface="Times New Roman"/>
                <a:sym typeface="Times New Roman"/>
              </a:rPr>
              <a:t>Community-Based Impact</a:t>
            </a:r>
            <a:endParaRPr sz="1400" b="1" u="sng"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dirty="0">
                <a:solidFill>
                  <a:schemeClr val="dk1"/>
                </a:solidFill>
                <a:latin typeface="Times New Roman"/>
                <a:ea typeface="Times New Roman"/>
                <a:cs typeface="Times New Roman"/>
                <a:sym typeface="Times New Roman"/>
              </a:rPr>
              <a:t>Positive Outcomes:</a:t>
            </a:r>
            <a:endParaRPr sz="1400" b="1" i="1"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Healthcare access expansion in rural communities </a:t>
            </a:r>
            <a:r>
              <a:rPr lang="en" sz="1200" dirty="0">
                <a:solidFill>
                  <a:schemeClr val="dk1"/>
                </a:solidFill>
                <a:latin typeface="Times New Roman"/>
                <a:ea typeface="Times New Roman"/>
                <a:cs typeface="Times New Roman"/>
                <a:sym typeface="Times New Roman"/>
              </a:rPr>
              <a:t> (NHS, 2025)</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Location-specific service choice expansion </a:t>
            </a:r>
            <a:r>
              <a:rPr lang="en" sz="1200" dirty="0">
                <a:solidFill>
                  <a:schemeClr val="dk1"/>
                </a:solidFill>
                <a:latin typeface="Times New Roman"/>
                <a:ea typeface="Times New Roman"/>
                <a:cs typeface="Times New Roman"/>
                <a:sym typeface="Times New Roman"/>
              </a:rPr>
              <a:t>(Gov.uk, 2025)</a:t>
            </a:r>
            <a:endParaRPr sz="1400" dirty="0">
              <a:solidFill>
                <a:schemeClr val="dk1"/>
              </a:solidFill>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ts val="1100"/>
              <a:buFont typeface="Arial"/>
              <a:buNone/>
            </a:pPr>
            <a:r>
              <a:rPr lang="en" sz="1400" b="1" i="1" dirty="0">
                <a:solidFill>
                  <a:schemeClr val="dk1"/>
                </a:solidFill>
                <a:latin typeface="Times New Roman"/>
                <a:ea typeface="Times New Roman"/>
                <a:cs typeface="Times New Roman"/>
                <a:sym typeface="Times New Roman"/>
              </a:rPr>
              <a:t>Negative Outcomes:</a:t>
            </a:r>
            <a:endParaRPr sz="1400" b="1" i="1"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100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Regional disparities with the app functionality</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Data privacy concerns </a:t>
            </a:r>
            <a:r>
              <a:rPr lang="en" sz="1200" dirty="0">
                <a:solidFill>
                  <a:schemeClr val="dk1"/>
                </a:solidFill>
                <a:latin typeface="Times New Roman"/>
                <a:ea typeface="Times New Roman"/>
                <a:cs typeface="Times New Roman"/>
                <a:sym typeface="Times New Roman"/>
              </a:rPr>
              <a:t>(Grande </a:t>
            </a:r>
            <a:r>
              <a:rPr lang="en" sz="1200" i="1" dirty="0">
                <a:solidFill>
                  <a:schemeClr val="dk1"/>
                </a:solidFill>
                <a:latin typeface="Times New Roman"/>
                <a:ea typeface="Times New Roman"/>
                <a:cs typeface="Times New Roman"/>
                <a:sym typeface="Times New Roman"/>
              </a:rPr>
              <a:t>et al.,</a:t>
            </a:r>
            <a:r>
              <a:rPr lang="en" sz="1200" dirty="0">
                <a:solidFill>
                  <a:schemeClr val="dk1"/>
                </a:solidFill>
                <a:latin typeface="Times New Roman"/>
                <a:ea typeface="Times New Roman"/>
                <a:cs typeface="Times New Roman"/>
                <a:sym typeface="Times New Roman"/>
              </a:rPr>
              <a:t> 2020)</a:t>
            </a:r>
            <a:endParaRPr sz="1400" dirty="0"/>
          </a:p>
        </p:txBody>
      </p:sp>
      <p:pic>
        <p:nvPicPr>
          <p:cNvPr id="105" name="Google Shape;105;p20"/>
          <p:cNvPicPr preferRelativeResize="0"/>
          <p:nvPr/>
        </p:nvPicPr>
        <p:blipFill>
          <a:blip r:embed="rId3">
            <a:alphaModFix/>
          </a:blip>
          <a:stretch>
            <a:fillRect/>
          </a:stretch>
        </p:blipFill>
        <p:spPr>
          <a:xfrm>
            <a:off x="5435030" y="1617713"/>
            <a:ext cx="2956936" cy="2567973"/>
          </a:xfrm>
          <a:prstGeom prst="rect">
            <a:avLst/>
          </a:prstGeom>
          <a:noFill/>
          <a:ln>
            <a:noFill/>
          </a:ln>
        </p:spPr>
      </p:pic>
      <p:sp>
        <p:nvSpPr>
          <p:cNvPr id="5" name="TextBox 4"/>
          <p:cNvSpPr txBox="1"/>
          <p:nvPr/>
        </p:nvSpPr>
        <p:spPr>
          <a:xfrm>
            <a:off x="5435031" y="4237056"/>
            <a:ext cx="2956936" cy="430887"/>
          </a:xfrm>
          <a:prstGeom prst="rect">
            <a:avLst/>
          </a:prstGeom>
          <a:noFill/>
        </p:spPr>
        <p:txBody>
          <a:bodyPr wrap="square" rtlCol="0">
            <a:spAutoFit/>
          </a:bodyPr>
          <a:lstStyle/>
          <a:p>
            <a:pPr algn="ctr"/>
            <a:r>
              <a:rPr lang="en-IN" sz="1100" b="1" dirty="0">
                <a:latin typeface="Times New Roman" panose="02020603050405020304" pitchFamily="18" charset="0"/>
                <a:cs typeface="Times New Roman" panose="02020603050405020304" pitchFamily="18" charset="0"/>
              </a:rPr>
              <a:t>Figure 6: Geographical variability in NHS app uptake </a:t>
            </a:r>
            <a:r>
              <a:rPr lang="en-GB" sz="1100" b="1" dirty="0">
                <a:solidFill>
                  <a:schemeClr val="tx1"/>
                </a:solidFill>
                <a:latin typeface="Times New Roman" panose="02020603050405020304" pitchFamily="18" charset="0"/>
                <a:cs typeface="Times New Roman" panose="02020603050405020304" pitchFamily="18" charset="0"/>
              </a:rPr>
              <a:t>Wymant et al., 2021).</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Value for the UK Health &amp; Social Care</a:t>
            </a:r>
            <a:endParaRPr sz="2200"/>
          </a:p>
        </p:txBody>
      </p:sp>
      <p:sp>
        <p:nvSpPr>
          <p:cNvPr id="111" name="Google Shape;111;p21"/>
          <p:cNvSpPr txBox="1">
            <a:spLocks noGrp="1"/>
          </p:cNvSpPr>
          <p:nvPr>
            <p:ph type="body" idx="1"/>
          </p:nvPr>
        </p:nvSpPr>
        <p:spPr>
          <a:xfrm>
            <a:off x="311700" y="1152475"/>
            <a:ext cx="8520600" cy="37467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sz="1400" b="1" u="sng" dirty="0">
                <a:solidFill>
                  <a:schemeClr val="dk1"/>
                </a:solidFill>
                <a:latin typeface="Times New Roman"/>
                <a:ea typeface="Times New Roman"/>
                <a:cs typeface="Times New Roman"/>
                <a:sym typeface="Times New Roman"/>
              </a:rPr>
              <a:t>Strategic relevance</a:t>
            </a:r>
            <a:endParaRPr sz="1400" b="1" u="sng"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This is achieved through aligning the app goal with delivering equitable services.</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It demonstrates the way digital transformations have increased operational efficiency.</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Additionally, staff pressure is reduced.</a:t>
            </a:r>
            <a:endParaRPr sz="14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4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400" b="1" u="sng" dirty="0">
                <a:solidFill>
                  <a:schemeClr val="dk1"/>
                </a:solidFill>
                <a:latin typeface="Times New Roman"/>
                <a:ea typeface="Times New Roman"/>
                <a:cs typeface="Times New Roman"/>
                <a:sym typeface="Times New Roman"/>
              </a:rPr>
              <a:t>Evidence-based practice</a:t>
            </a:r>
            <a:endParaRPr sz="1400" b="1" u="sng"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Supports real-time decision-making</a:t>
            </a:r>
            <a:endParaRPr sz="14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None/>
            </a:pPr>
            <a:endParaRPr sz="1400" dirty="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400" b="1" u="sng" dirty="0">
                <a:solidFill>
                  <a:schemeClr val="dk1"/>
                </a:solidFill>
                <a:latin typeface="Times New Roman"/>
                <a:ea typeface="Times New Roman"/>
                <a:cs typeface="Times New Roman"/>
                <a:sym typeface="Times New Roman"/>
              </a:rPr>
              <a:t>Policy &amp; practice integration</a:t>
            </a:r>
            <a:endParaRPr sz="1400" b="1" u="sng"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Scalability of digital transformation</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Highlights potential barriers to the inclusion of the NHS app</a:t>
            </a:r>
            <a:endParaRPr sz="2000" dirty="0"/>
          </a:p>
        </p:txBody>
      </p:sp>
      <p:pic>
        <p:nvPicPr>
          <p:cNvPr id="112" name="Google Shape;112;p21"/>
          <p:cNvPicPr preferRelativeResize="0"/>
          <p:nvPr/>
        </p:nvPicPr>
        <p:blipFill>
          <a:blip r:embed="rId3">
            <a:alphaModFix/>
          </a:blip>
          <a:stretch>
            <a:fillRect/>
          </a:stretch>
        </p:blipFill>
        <p:spPr>
          <a:xfrm>
            <a:off x="3685652" y="2168193"/>
            <a:ext cx="5037874" cy="1839725"/>
          </a:xfrm>
          <a:prstGeom prst="rect">
            <a:avLst/>
          </a:prstGeom>
          <a:noFill/>
          <a:ln>
            <a:noFill/>
          </a:ln>
        </p:spPr>
      </p:pic>
      <p:sp>
        <p:nvSpPr>
          <p:cNvPr id="5" name="TextBox 4"/>
          <p:cNvSpPr txBox="1"/>
          <p:nvPr/>
        </p:nvSpPr>
        <p:spPr>
          <a:xfrm>
            <a:off x="4952144" y="4102306"/>
            <a:ext cx="3771382" cy="823687"/>
          </a:xfrm>
          <a:prstGeom prst="rect">
            <a:avLst/>
          </a:prstGeom>
          <a:noFill/>
        </p:spPr>
        <p:txBody>
          <a:bodyPr wrap="square" rtlCol="0">
            <a:spAutoFit/>
          </a:bodyPr>
          <a:lstStyle/>
          <a:p>
            <a:pPr algn="ctr">
              <a:lnSpc>
                <a:spcPct val="150000"/>
              </a:lnSpc>
            </a:pPr>
            <a:r>
              <a:rPr lang="en-IN" sz="1100" b="1" dirty="0">
                <a:latin typeface="Times New Roman" panose="02020603050405020304" pitchFamily="18" charset="0"/>
                <a:cs typeface="Times New Roman" panose="02020603050405020304" pitchFamily="18" charset="0"/>
              </a:rPr>
              <a:t>Figure 7: (a)Active app users in England and Wales (b) App uptake by local authority </a:t>
            </a:r>
            <a:r>
              <a:rPr lang="en-IN" sz="1100" dirty="0">
                <a:latin typeface="Times New Roman" panose="02020603050405020304" pitchFamily="18" charset="0"/>
                <a:cs typeface="Times New Roman" panose="02020603050405020304" pitchFamily="18" charset="0"/>
              </a:rPr>
              <a:t> </a:t>
            </a:r>
            <a:r>
              <a:rPr lang="en-GB" sz="1100" b="1" dirty="0">
                <a:solidFill>
                  <a:schemeClr val="tx1"/>
                </a:solidFill>
                <a:latin typeface="Times New Roman" panose="02020603050405020304" pitchFamily="18" charset="0"/>
                <a:cs typeface="Times New Roman" panose="02020603050405020304" pitchFamily="18" charset="0"/>
              </a:rPr>
              <a:t>Wymant et al., 2021).</a:t>
            </a:r>
          </a:p>
          <a:p>
            <a:pPr algn="ctr">
              <a:lnSpc>
                <a:spcPct val="150000"/>
              </a:lnSpc>
            </a:pPr>
            <a:endParaRPr lang="en-IN" sz="1100" b="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6"/>
        <p:cNvGrpSpPr/>
        <p:nvPr/>
      </p:nvGrpSpPr>
      <p:grpSpPr>
        <a:xfrm>
          <a:off x="0" y="0"/>
          <a:ext cx="0" cy="0"/>
          <a:chOff x="0" y="0"/>
          <a:chExt cx="0" cy="0"/>
        </a:xfrm>
      </p:grpSpPr>
      <p:sp>
        <p:nvSpPr>
          <p:cNvPr id="117" name="Google Shape;117;p22"/>
          <p:cNvSpPr txBox="1">
            <a:spLocks noGrp="1"/>
          </p:cNvSpPr>
          <p:nvPr>
            <p:ph type="title"/>
          </p:nvPr>
        </p:nvSpPr>
        <p:spPr>
          <a:xfrm>
            <a:off x="311700" y="246580"/>
            <a:ext cx="8520600" cy="771145"/>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Clr>
                <a:schemeClr val="dk1"/>
              </a:buClr>
              <a:buSzPts val="1100"/>
              <a:buFont typeface="Arial"/>
              <a:buNone/>
            </a:pPr>
            <a:r>
              <a:rPr lang="en" sz="2200" b="1" dirty="0">
                <a:latin typeface="Times New Roman"/>
                <a:ea typeface="Times New Roman"/>
                <a:cs typeface="Times New Roman"/>
                <a:sym typeface="Times New Roman"/>
              </a:rPr>
              <a:t>Conclusion</a:t>
            </a:r>
            <a:endParaRPr sz="2200" dirty="0"/>
          </a:p>
        </p:txBody>
      </p:sp>
      <p:sp>
        <p:nvSpPr>
          <p:cNvPr id="118" name="Google Shape;118;p22"/>
          <p:cNvSpPr txBox="1">
            <a:spLocks noGrp="1"/>
          </p:cNvSpPr>
          <p:nvPr>
            <p:ph type="body" idx="1"/>
          </p:nvPr>
        </p:nvSpPr>
        <p:spPr>
          <a:xfrm>
            <a:off x="311700" y="1152474"/>
            <a:ext cx="4599347" cy="3779121"/>
          </a:xfrm>
          <a:prstGeom prst="rect">
            <a:avLst/>
          </a:prstGeom>
        </p:spPr>
        <p:txBody>
          <a:bodyPr spcFirstLastPara="1" wrap="square" lIns="91425" tIns="91425" rIns="91425" bIns="91425" anchor="t" anchorCtr="0">
            <a:normAutofit lnSpcReduction="10000"/>
          </a:bodyPr>
          <a:lstStyle/>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The introduction of the NHS app is a standard approach.</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This has transformed the health &amp; social care landscape of the UK.</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A range of aspects show positive outcomes with the app integration.</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This helps in meeting digital transformation goals in the UK healthcare system.</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Research has highlighted persistent issues in terms of the successful integration of the app.</a:t>
            </a:r>
            <a:endParaRPr sz="1400" dirty="0">
              <a:solidFill>
                <a:schemeClr val="dk1"/>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chemeClr val="dk1"/>
              </a:buClr>
              <a:buSzPts val="1400"/>
              <a:buFont typeface="Times New Roman"/>
              <a:buChar char="●"/>
            </a:pPr>
            <a:r>
              <a:rPr lang="en" sz="1400" dirty="0">
                <a:solidFill>
                  <a:schemeClr val="dk1"/>
                </a:solidFill>
                <a:latin typeface="Times New Roman"/>
                <a:ea typeface="Times New Roman"/>
                <a:cs typeface="Times New Roman"/>
                <a:sym typeface="Times New Roman"/>
              </a:rPr>
              <a:t>The app has been exemplified as a promising and complex tool in the context of digital health.</a:t>
            </a:r>
            <a:endParaRPr sz="1400" dirty="0"/>
          </a:p>
        </p:txBody>
      </p:sp>
      <p:pic>
        <p:nvPicPr>
          <p:cNvPr id="119" name="Google Shape;119;p22"/>
          <p:cNvPicPr preferRelativeResize="0"/>
          <p:nvPr/>
        </p:nvPicPr>
        <p:blipFill>
          <a:blip r:embed="rId3">
            <a:alphaModFix/>
          </a:blip>
          <a:stretch>
            <a:fillRect/>
          </a:stretch>
        </p:blipFill>
        <p:spPr>
          <a:xfrm>
            <a:off x="4911046" y="1832525"/>
            <a:ext cx="3970735" cy="2131150"/>
          </a:xfrm>
          <a:prstGeom prst="rect">
            <a:avLst/>
          </a:prstGeom>
          <a:noFill/>
          <a:ln>
            <a:noFill/>
          </a:ln>
        </p:spPr>
      </p:pic>
      <p:sp>
        <p:nvSpPr>
          <p:cNvPr id="5" name="TextBox 4"/>
          <p:cNvSpPr txBox="1"/>
          <p:nvPr/>
        </p:nvSpPr>
        <p:spPr>
          <a:xfrm>
            <a:off x="4572000" y="3963675"/>
            <a:ext cx="4504765" cy="315664"/>
          </a:xfrm>
          <a:prstGeom prst="rect">
            <a:avLst/>
          </a:prstGeom>
          <a:noFill/>
        </p:spPr>
        <p:txBody>
          <a:bodyPr wrap="square" rtlCol="0">
            <a:spAutoFit/>
          </a:bodyPr>
          <a:lstStyle/>
          <a:p>
            <a:pPr algn="ctr">
              <a:lnSpc>
                <a:spcPct val="150000"/>
              </a:lnSpc>
            </a:pPr>
            <a:r>
              <a:rPr lang="en-IN" sz="1100" b="1" dirty="0">
                <a:latin typeface="Times New Roman" panose="02020603050405020304" pitchFamily="18" charset="0"/>
                <a:cs typeface="Times New Roman" panose="02020603050405020304" pitchFamily="18" charset="0"/>
              </a:rPr>
              <a:t>Figure 7: Evidence of user interface of NHS app  </a:t>
            </a:r>
            <a:r>
              <a:rPr lang="en-GB" sz="1100" b="1" dirty="0">
                <a:solidFill>
                  <a:schemeClr val="tx1"/>
                </a:solidFill>
                <a:latin typeface="Times New Roman" panose="02020603050405020304" pitchFamily="18" charset="0"/>
                <a:cs typeface="Times New Roman" panose="02020603050405020304" pitchFamily="18" charset="0"/>
              </a:rPr>
              <a:t>Panchal</a:t>
            </a:r>
            <a:r>
              <a:rPr lang="en-GB" sz="1100" b="1" dirty="0">
                <a:solidFill>
                  <a:schemeClr val="tx1"/>
                </a:solidFill>
              </a:rPr>
              <a:t> </a:t>
            </a:r>
            <a:r>
              <a:rPr lang="en-GB" sz="1100" b="1" dirty="0">
                <a:solidFill>
                  <a:schemeClr val="tx1"/>
                </a:solidFill>
                <a:latin typeface="Times New Roman" panose="02020603050405020304" pitchFamily="18" charset="0"/>
                <a:cs typeface="Times New Roman" panose="02020603050405020304" pitchFamily="18" charset="0"/>
              </a:rPr>
              <a:t>et al., 2021).</a:t>
            </a:r>
            <a:r>
              <a:rPr lang="en-IN" sz="1100" b="1" dirty="0">
                <a:solidFill>
                  <a:schemeClr val="tx1"/>
                </a:solidFill>
                <a:latin typeface="Times New Roman" panose="02020603050405020304" pitchFamily="18" charset="0"/>
                <a:cs typeface="Times New Roman" panose="02020603050405020304" pitchFamily="18" charset="0"/>
              </a:rPr>
              <a:t> </a:t>
            </a:r>
            <a:endParaRPr lang="en-GB" sz="1100" b="1"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3"/>
          <p:cNvSpPr txBox="1">
            <a:spLocks noGrp="1"/>
          </p:cNvSpPr>
          <p:nvPr>
            <p:ph type="title"/>
          </p:nvPr>
        </p:nvSpPr>
        <p:spPr>
          <a:xfrm>
            <a:off x="363150" y="126312"/>
            <a:ext cx="8520600" cy="820427"/>
          </a:xfrm>
          <a:prstGeom prst="rect">
            <a:avLst/>
          </a:prstGeom>
        </p:spPr>
        <p:txBody>
          <a:bodyPr spcFirstLastPara="1" wrap="square" lIns="91425" tIns="91425" rIns="91425" bIns="91425" anchor="t" anchorCtr="0">
            <a:normAutofit/>
          </a:bodyPr>
          <a:lstStyle/>
          <a:p>
            <a:pPr marL="0" lvl="0" indent="0" algn="ctr" rtl="0">
              <a:lnSpc>
                <a:spcPct val="150000"/>
              </a:lnSpc>
              <a:spcBef>
                <a:spcPts val="1000"/>
              </a:spcBef>
              <a:spcAft>
                <a:spcPts val="0"/>
              </a:spcAft>
              <a:buClr>
                <a:schemeClr val="dk1"/>
              </a:buClr>
              <a:buSzPts val="1100"/>
              <a:buFont typeface="Arial"/>
              <a:buNone/>
            </a:pPr>
            <a:r>
              <a:rPr lang="en" sz="2200" b="1">
                <a:latin typeface="Times New Roman"/>
                <a:ea typeface="Times New Roman"/>
                <a:cs typeface="Times New Roman"/>
                <a:sym typeface="Times New Roman"/>
              </a:rPr>
              <a:t>References</a:t>
            </a:r>
            <a:endParaRPr sz="2200"/>
          </a:p>
        </p:txBody>
      </p:sp>
      <p:sp>
        <p:nvSpPr>
          <p:cNvPr id="125" name="Google Shape;125;p23"/>
          <p:cNvSpPr txBox="1">
            <a:spLocks noGrp="1"/>
          </p:cNvSpPr>
          <p:nvPr>
            <p:ph type="body" idx="1"/>
          </p:nvPr>
        </p:nvSpPr>
        <p:spPr>
          <a:xfrm>
            <a:off x="363150" y="946740"/>
            <a:ext cx="8520600" cy="3810900"/>
          </a:xfrm>
          <a:prstGeom prst="rect">
            <a:avLst/>
          </a:prstGeom>
        </p:spPr>
        <p:txBody>
          <a:bodyPr spcFirstLastPara="1" wrap="square" lIns="91425" tIns="91425" rIns="91425" bIns="91425" anchor="t" anchorCtr="0">
            <a:noAutofit/>
          </a:bodyPr>
          <a:lstStyle/>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Econsult, (2021) How to save yourself time when contacting your GP surgery: Using the NHS App to view your health information. Available at: </a:t>
            </a:r>
            <a:r>
              <a:rPr lang="en-GB" sz="1100" u="sng" dirty="0">
                <a:solidFill>
                  <a:schemeClr val="tx1"/>
                </a:solidFill>
                <a:latin typeface="Times New Roman" panose="02020603050405020304" pitchFamily="18" charset="0"/>
                <a:cs typeface="Times New Roman" panose="02020603050405020304" pitchFamily="18" charset="0"/>
                <a:hlinkClick r:id="rId3"/>
              </a:rPr>
              <a:t>https://econsult.net/blog/using-the-nhs-app-to-view-your-health-information</a:t>
            </a:r>
            <a:r>
              <a:rPr lang="en-GB" sz="1100" dirty="0">
                <a:solidFill>
                  <a:schemeClr val="tx1"/>
                </a:solidFill>
                <a:latin typeface="Times New Roman" panose="02020603050405020304" pitchFamily="18" charset="0"/>
                <a:cs typeface="Times New Roman" panose="02020603050405020304" pitchFamily="18" charset="0"/>
              </a:rPr>
              <a:t> [Accessed 29 October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England.nhs, (2020) NHS App begins public rollout. Available at:</a:t>
            </a:r>
            <a:r>
              <a:rPr lang="en-GB" sz="1100" u="sng" dirty="0">
                <a:solidFill>
                  <a:schemeClr val="tx1"/>
                </a:solidFill>
                <a:latin typeface="Times New Roman" panose="02020603050405020304" pitchFamily="18" charset="0"/>
                <a:cs typeface="Times New Roman" panose="02020603050405020304" pitchFamily="18" charset="0"/>
                <a:hlinkClick r:id="rId4"/>
              </a:rPr>
              <a:t> https://www.england.nhs.uk/2019/01/nhs-app-begins-public-rollout/</a:t>
            </a:r>
            <a:r>
              <a:rPr lang="en-GB" sz="1100" dirty="0">
                <a:solidFill>
                  <a:schemeClr val="tx1"/>
                </a:solidFill>
                <a:latin typeface="Times New Roman" panose="02020603050405020304" pitchFamily="18" charset="0"/>
                <a:cs typeface="Times New Roman" panose="02020603050405020304" pitchFamily="18" charset="0"/>
              </a:rPr>
              <a:t> [Accessed 29 September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Fiercehealthcare, (2025) Data fragmentation: The key healthcare challenge of our time? Available at:</a:t>
            </a:r>
            <a:r>
              <a:rPr lang="en-GB" sz="1100" u="sng" dirty="0">
                <a:solidFill>
                  <a:schemeClr val="tx1"/>
                </a:solidFill>
                <a:latin typeface="Times New Roman" panose="02020603050405020304" pitchFamily="18" charset="0"/>
                <a:cs typeface="Times New Roman" panose="02020603050405020304" pitchFamily="18" charset="0"/>
                <a:hlinkClick r:id="rId5"/>
              </a:rPr>
              <a:t> https://www.fiercehealthcare.com/digital-health/data-fragmentation-key-healthcare-challenge-our-time</a:t>
            </a:r>
            <a:r>
              <a:rPr lang="en-GB" sz="1100" dirty="0">
                <a:solidFill>
                  <a:schemeClr val="tx1"/>
                </a:solidFill>
                <a:latin typeface="Times New Roman" panose="02020603050405020304" pitchFamily="18" charset="0"/>
                <a:cs typeface="Times New Roman" panose="02020603050405020304" pitchFamily="18" charset="0"/>
              </a:rPr>
              <a:t> [Accessed 28 September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Gov.uk, (2022) A plan for digital health and social care. Available at:</a:t>
            </a:r>
            <a:r>
              <a:rPr lang="en-GB" sz="1100" u="sng" dirty="0">
                <a:solidFill>
                  <a:schemeClr val="tx1"/>
                </a:solidFill>
                <a:latin typeface="Times New Roman" panose="02020603050405020304" pitchFamily="18" charset="0"/>
                <a:cs typeface="Times New Roman" panose="02020603050405020304" pitchFamily="18" charset="0"/>
                <a:hlinkClick r:id="rId6"/>
              </a:rPr>
              <a:t> https://www.gov.uk/government/publications/a-plan-for-digital-health-and-social-care/a-plan-for-digital-health-and-social-care</a:t>
            </a:r>
            <a:r>
              <a:rPr lang="en-GB" sz="1100" dirty="0">
                <a:solidFill>
                  <a:schemeClr val="tx1"/>
                </a:solidFill>
                <a:latin typeface="Times New Roman" panose="02020603050405020304" pitchFamily="18" charset="0"/>
                <a:cs typeface="Times New Roman" panose="02020603050405020304" pitchFamily="18" charset="0"/>
              </a:rPr>
              <a:t> [Accessed 27 September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Gov.uk, (2024) The NHS App: groundbreaking technology expands its reach. Available at:</a:t>
            </a:r>
            <a:r>
              <a:rPr lang="en-GB" sz="1100" u="sng" dirty="0">
                <a:solidFill>
                  <a:schemeClr val="tx1"/>
                </a:solidFill>
                <a:latin typeface="Times New Roman" panose="02020603050405020304" pitchFamily="18" charset="0"/>
                <a:cs typeface="Times New Roman" panose="02020603050405020304" pitchFamily="18" charset="0"/>
                <a:hlinkClick r:id="rId7"/>
              </a:rPr>
              <a:t> https://www.gov.uk/government/case-studies/the-nhs-app-groundbreaking-technology-expands-its-reach</a:t>
            </a:r>
            <a:r>
              <a:rPr lang="en-GB" sz="1100" dirty="0">
                <a:solidFill>
                  <a:schemeClr val="tx1"/>
                </a:solidFill>
                <a:latin typeface="Times New Roman" panose="02020603050405020304" pitchFamily="18" charset="0"/>
                <a:cs typeface="Times New Roman" panose="02020603050405020304" pitchFamily="18" charset="0"/>
              </a:rPr>
              <a:t> [Accessed 17 September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Government-transformation, (2025) NHS unveils 10-year plan focused on digital delivery. Available at:</a:t>
            </a:r>
            <a:r>
              <a:rPr lang="en-GB" sz="1100" u="sng" dirty="0">
                <a:solidFill>
                  <a:schemeClr val="tx1"/>
                </a:solidFill>
                <a:latin typeface="Times New Roman" panose="02020603050405020304" pitchFamily="18" charset="0"/>
                <a:cs typeface="Times New Roman" panose="02020603050405020304" pitchFamily="18" charset="0"/>
                <a:hlinkClick r:id="rId8"/>
              </a:rPr>
              <a:t> https://www.government-transformation.com/transformation/nhs-unveils-10-year-plan-focused-on-digital-delivery</a:t>
            </a:r>
            <a:r>
              <a:rPr lang="en-GB" sz="1100" dirty="0">
                <a:solidFill>
                  <a:schemeClr val="tx1"/>
                </a:solidFill>
                <a:latin typeface="Times New Roman" panose="02020603050405020304" pitchFamily="18" charset="0"/>
                <a:cs typeface="Times New Roman" panose="02020603050405020304" pitchFamily="18" charset="0"/>
              </a:rPr>
              <a:t> [Accessed 28 September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Hadjiat, Y. (2023) ‘Healthcare inequity and digital health–A bridge for the divide, or further erosion of the chasm?’ </a:t>
            </a:r>
            <a:r>
              <a:rPr lang="en-GB" sz="1100" i="1" dirty="0">
                <a:solidFill>
                  <a:schemeClr val="tx1"/>
                </a:solidFill>
                <a:latin typeface="Times New Roman" panose="02020603050405020304" pitchFamily="18" charset="0"/>
                <a:cs typeface="Times New Roman" panose="02020603050405020304" pitchFamily="18" charset="0"/>
              </a:rPr>
              <a:t>PLOS digital health</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2</a:t>
            </a:r>
            <a:r>
              <a:rPr lang="en-GB" sz="1100" dirty="0">
                <a:solidFill>
                  <a:schemeClr val="tx1"/>
                </a:solidFill>
                <a:latin typeface="Times New Roman" panose="02020603050405020304" pitchFamily="18" charset="0"/>
                <a:cs typeface="Times New Roman" panose="02020603050405020304" pitchFamily="18" charset="0"/>
              </a:rPr>
              <a:t>(6), p.e0000268. Available at:</a:t>
            </a:r>
            <a:r>
              <a:rPr lang="en-GB" sz="1100" u="sng" dirty="0">
                <a:solidFill>
                  <a:schemeClr val="tx1"/>
                </a:solidFill>
                <a:latin typeface="Times New Roman" panose="02020603050405020304" pitchFamily="18" charset="0"/>
                <a:cs typeface="Times New Roman" panose="02020603050405020304" pitchFamily="18" charset="0"/>
                <a:hlinkClick r:id="rId9"/>
              </a:rPr>
              <a:t> https://doi.org/10.1371/journal.pdig.0000268</a:t>
            </a:r>
            <a:endParaRPr lang="en-GB" sz="1100" dirty="0">
              <a:solidFill>
                <a:schemeClr val="tx1"/>
              </a:solidFill>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Kendall, M., Tsallis, D., Wymant, C., Di Francia, A., Balogun, Y., Didelot, X., Ferretti, L. and Fraser, C. (2023) ‘Epidemiological impacts of the NHS COVID-19 app in England and Wales throughout its first year.’ </a:t>
            </a:r>
            <a:r>
              <a:rPr lang="en-GB" sz="1100" i="1" dirty="0">
                <a:solidFill>
                  <a:schemeClr val="tx1"/>
                </a:solidFill>
                <a:latin typeface="Times New Roman" panose="02020603050405020304" pitchFamily="18" charset="0"/>
                <a:cs typeface="Times New Roman" panose="02020603050405020304" pitchFamily="18" charset="0"/>
              </a:rPr>
              <a:t>Nature Communications</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14</a:t>
            </a:r>
            <a:r>
              <a:rPr lang="en-GB" sz="1100" dirty="0">
                <a:solidFill>
                  <a:schemeClr val="tx1"/>
                </a:solidFill>
                <a:latin typeface="Times New Roman" panose="02020603050405020304" pitchFamily="18" charset="0"/>
                <a:cs typeface="Times New Roman" panose="02020603050405020304" pitchFamily="18" charset="0"/>
              </a:rPr>
              <a:t>(1), p.858. Available at: </a:t>
            </a:r>
            <a:r>
              <a:rPr lang="en-GB" sz="1100" u="sng" dirty="0">
                <a:solidFill>
                  <a:schemeClr val="tx1"/>
                </a:solidFill>
                <a:latin typeface="Times New Roman" panose="02020603050405020304" pitchFamily="18" charset="0"/>
                <a:cs typeface="Times New Roman" panose="02020603050405020304" pitchFamily="18" charset="0"/>
                <a:hlinkClick r:id="rId10"/>
              </a:rPr>
              <a:t>https://www.nature.com/articles/s41467-023-36495-z</a:t>
            </a:r>
            <a:r>
              <a:rPr lang="en-GB" sz="1100" dirty="0">
                <a:solidFill>
                  <a:schemeClr val="tx1"/>
                </a:solidFill>
                <a:latin typeface="Times New Roman" panose="02020603050405020304" pitchFamily="18" charset="0"/>
                <a:cs typeface="Times New Roman" panose="02020603050405020304" pitchFamily="18" charset="0"/>
              </a:rPr>
              <a:t> [Accessed 29 October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Kmgus, (2025) Influence Digital Transformation in Healthcare. Available at: </a:t>
            </a:r>
            <a:r>
              <a:rPr lang="en-GB" sz="1100" u="sng" dirty="0">
                <a:solidFill>
                  <a:schemeClr val="tx1"/>
                </a:solidFill>
                <a:latin typeface="Times New Roman" panose="02020603050405020304" pitchFamily="18" charset="0"/>
                <a:cs typeface="Times New Roman" panose="02020603050405020304" pitchFamily="18" charset="0"/>
                <a:hlinkClick r:id="rId11"/>
              </a:rPr>
              <a:t>https://kmgus.com/blog/influence-digital-transformation-in-healthcare/</a:t>
            </a:r>
            <a:r>
              <a:rPr lang="en-GB" sz="1100" dirty="0">
                <a:solidFill>
                  <a:schemeClr val="tx1"/>
                </a:solidFill>
                <a:latin typeface="Times New Roman" panose="02020603050405020304" pitchFamily="18" charset="0"/>
                <a:cs typeface="Times New Roman" panose="02020603050405020304" pitchFamily="18" charset="0"/>
              </a:rPr>
              <a:t> [Accessed 29 October 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Google Shape;130;p24"/>
          <p:cNvSpPr txBox="1">
            <a:spLocks noGrp="1"/>
          </p:cNvSpPr>
          <p:nvPr>
            <p:ph type="title"/>
          </p:nvPr>
        </p:nvSpPr>
        <p:spPr>
          <a:xfrm>
            <a:off x="311700" y="23927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2200" b="1">
                <a:latin typeface="Times New Roman"/>
                <a:ea typeface="Times New Roman"/>
                <a:cs typeface="Times New Roman"/>
                <a:sym typeface="Times New Roman"/>
              </a:rPr>
              <a:t>References</a:t>
            </a:r>
            <a:endParaRPr sz="2200"/>
          </a:p>
        </p:txBody>
      </p:sp>
      <p:sp>
        <p:nvSpPr>
          <p:cNvPr id="131" name="Google Shape;131;p24"/>
          <p:cNvSpPr txBox="1">
            <a:spLocks noGrp="1"/>
          </p:cNvSpPr>
          <p:nvPr>
            <p:ph type="body" idx="1"/>
          </p:nvPr>
        </p:nvSpPr>
        <p:spPr>
          <a:xfrm>
            <a:off x="363150" y="1037689"/>
            <a:ext cx="8520600" cy="3810085"/>
          </a:xfrm>
          <a:prstGeom prst="rect">
            <a:avLst/>
          </a:prstGeom>
        </p:spPr>
        <p:txBody>
          <a:bodyPr spcFirstLastPara="1" wrap="square" lIns="91425" tIns="91425" rIns="91425" bIns="91425" anchor="t" anchorCtr="0">
            <a:noAutofit/>
          </a:bodyPr>
          <a:lstStyle/>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LSE, (2022) Tackling the Digital Divide among Elderly in the UK. Available at:</a:t>
            </a:r>
            <a:r>
              <a:rPr lang="en-GB" sz="1100" u="sng" dirty="0">
                <a:solidFill>
                  <a:schemeClr val="tx1"/>
                </a:solidFill>
                <a:latin typeface="Times New Roman" panose="02020603050405020304" pitchFamily="18" charset="0"/>
                <a:cs typeface="Times New Roman" panose="02020603050405020304" pitchFamily="18" charset="0"/>
                <a:hlinkClick r:id="rId3"/>
              </a:rPr>
              <a:t> https://www.lse.ac.uk/PBS/assets/documents/PEL-coursework/2021-2022/PB403-Psychology-of-Economic-Life-Summative-coursework-2021-2022-Group6.pdf</a:t>
            </a:r>
            <a:r>
              <a:rPr lang="en-GB" sz="1100" dirty="0">
                <a:solidFill>
                  <a:schemeClr val="tx1"/>
                </a:solidFill>
                <a:latin typeface="Times New Roman" panose="02020603050405020304" pitchFamily="18" charset="0"/>
                <a:cs typeface="Times New Roman" panose="02020603050405020304" pitchFamily="18" charset="0"/>
              </a:rPr>
              <a:t> [Accessed October2025]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Navarro-</a:t>
            </a:r>
            <a:r>
              <a:rPr lang="en-GB" sz="1100" dirty="0" err="1">
                <a:solidFill>
                  <a:schemeClr val="tx1"/>
                </a:solidFill>
                <a:latin typeface="Times New Roman" panose="02020603050405020304" pitchFamily="18" charset="0"/>
                <a:cs typeface="Times New Roman" panose="02020603050405020304" pitchFamily="18" charset="0"/>
              </a:rPr>
              <a:t>Martínez</a:t>
            </a:r>
            <a:r>
              <a:rPr lang="en-GB" sz="1100" dirty="0">
                <a:solidFill>
                  <a:schemeClr val="tx1"/>
                </a:solidFill>
                <a:latin typeface="Times New Roman" panose="02020603050405020304" pitchFamily="18" charset="0"/>
                <a:cs typeface="Times New Roman" panose="02020603050405020304" pitchFamily="18" charset="0"/>
              </a:rPr>
              <a:t>, O., </a:t>
            </a:r>
            <a:r>
              <a:rPr lang="en-GB" sz="1100" dirty="0" err="1">
                <a:solidFill>
                  <a:schemeClr val="tx1"/>
                </a:solidFill>
                <a:latin typeface="Times New Roman" panose="02020603050405020304" pitchFamily="18" charset="0"/>
                <a:cs typeface="Times New Roman" panose="02020603050405020304" pitchFamily="18" charset="0"/>
              </a:rPr>
              <a:t>Igual-García</a:t>
            </a:r>
            <a:r>
              <a:rPr lang="en-GB" sz="1100" dirty="0">
                <a:solidFill>
                  <a:schemeClr val="tx1"/>
                </a:solidFill>
                <a:latin typeface="Times New Roman" panose="02020603050405020304" pitchFamily="18" charset="0"/>
                <a:cs typeface="Times New Roman" panose="02020603050405020304" pitchFamily="18" charset="0"/>
              </a:rPr>
              <a:t>, J. and </a:t>
            </a:r>
            <a:r>
              <a:rPr lang="en-GB" sz="1100" dirty="0" err="1">
                <a:solidFill>
                  <a:schemeClr val="tx1"/>
                </a:solidFill>
                <a:latin typeface="Times New Roman" panose="02020603050405020304" pitchFamily="18" charset="0"/>
                <a:cs typeface="Times New Roman" panose="02020603050405020304" pitchFamily="18" charset="0"/>
              </a:rPr>
              <a:t>Traver</a:t>
            </a:r>
            <a:r>
              <a:rPr lang="en-GB" sz="1100" dirty="0">
                <a:solidFill>
                  <a:schemeClr val="tx1"/>
                </a:solidFill>
                <a:latin typeface="Times New Roman" panose="02020603050405020304" pitchFamily="18" charset="0"/>
                <a:cs typeface="Times New Roman" panose="02020603050405020304" pitchFamily="18" charset="0"/>
              </a:rPr>
              <a:t>-Salcedo, V. (2023) ‘Bridging the educational gap in terms of digital competences between healthcare institutions’ demands and professionals’ needs.’ </a:t>
            </a:r>
            <a:r>
              <a:rPr lang="en-GB" sz="1100" i="1" dirty="0">
                <a:solidFill>
                  <a:schemeClr val="tx1"/>
                </a:solidFill>
                <a:latin typeface="Times New Roman" panose="02020603050405020304" pitchFamily="18" charset="0"/>
                <a:cs typeface="Times New Roman" panose="02020603050405020304" pitchFamily="18" charset="0"/>
              </a:rPr>
              <a:t>BMC nursing</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22</a:t>
            </a:r>
            <a:r>
              <a:rPr lang="en-GB" sz="1100" dirty="0">
                <a:solidFill>
                  <a:schemeClr val="tx1"/>
                </a:solidFill>
                <a:latin typeface="Times New Roman" panose="02020603050405020304" pitchFamily="18" charset="0"/>
                <a:cs typeface="Times New Roman" panose="02020603050405020304" pitchFamily="18" charset="0"/>
              </a:rPr>
              <a:t>(1), p.144. Available at:</a:t>
            </a:r>
            <a:r>
              <a:rPr lang="en-GB" sz="1100" u="sng" dirty="0">
                <a:solidFill>
                  <a:schemeClr val="tx1"/>
                </a:solidFill>
                <a:latin typeface="Times New Roman" panose="02020603050405020304" pitchFamily="18" charset="0"/>
                <a:cs typeface="Times New Roman" panose="02020603050405020304" pitchFamily="18" charset="0"/>
                <a:hlinkClick r:id="rId4"/>
              </a:rPr>
              <a:t> https://link.springer.com/article/10.1186/s12912-023-01284-y</a:t>
            </a:r>
            <a:r>
              <a:rPr lang="en-GB" sz="1100" dirty="0">
                <a:solidFill>
                  <a:schemeClr val="tx1"/>
                </a:solidFill>
                <a:latin typeface="Times New Roman" panose="02020603050405020304" pitchFamily="18" charset="0"/>
                <a:cs typeface="Times New Roman" panose="02020603050405020304" pitchFamily="18" charset="0"/>
              </a:rPr>
              <a:t> [Accessed 18 September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NHS, (2024) Transformation and innovation delivery update. Available at:</a:t>
            </a:r>
            <a:r>
              <a:rPr lang="en-GB" sz="1100" u="sng" dirty="0">
                <a:solidFill>
                  <a:schemeClr val="tx1"/>
                </a:solidFill>
                <a:latin typeface="Times New Roman" panose="02020603050405020304" pitchFamily="18" charset="0"/>
                <a:cs typeface="Times New Roman" panose="02020603050405020304" pitchFamily="18" charset="0"/>
                <a:hlinkClick r:id="rId5"/>
              </a:rPr>
              <a:t> https://www.england.nhs.uk/long-read/transformation-and-innovation-delivery-update/</a:t>
            </a:r>
            <a:r>
              <a:rPr lang="en-GB" sz="1100" dirty="0">
                <a:solidFill>
                  <a:schemeClr val="tx1"/>
                </a:solidFill>
                <a:latin typeface="Times New Roman" panose="02020603050405020304" pitchFamily="18" charset="0"/>
                <a:cs typeface="Times New Roman" panose="02020603050405020304" pitchFamily="18" charset="0"/>
              </a:rPr>
              <a:t> [Accessed 18 September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NHS, (2025) Personal health records. Available at:</a:t>
            </a:r>
            <a:r>
              <a:rPr lang="en-GB" sz="1100" u="sng" dirty="0">
                <a:solidFill>
                  <a:schemeClr val="tx1"/>
                </a:solidFill>
                <a:latin typeface="Times New Roman" panose="02020603050405020304" pitchFamily="18" charset="0"/>
                <a:cs typeface="Times New Roman" panose="02020603050405020304" pitchFamily="18" charset="0"/>
                <a:hlinkClick r:id="rId6"/>
              </a:rPr>
              <a:t> https://www.nhs.uk/nhs-app/nhs-app-help-and-support/health-records-in-the-nhs-app/personal-health-records/</a:t>
            </a:r>
            <a:r>
              <a:rPr lang="en-GB" sz="1100" dirty="0">
                <a:solidFill>
                  <a:schemeClr val="tx1"/>
                </a:solidFill>
                <a:latin typeface="Times New Roman" panose="02020603050405020304" pitchFamily="18" charset="0"/>
                <a:cs typeface="Times New Roman" panose="02020603050405020304" pitchFamily="18" charset="0"/>
              </a:rPr>
              <a:t> [Accessed October 2025]</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Panchal, M., Singh, S. and Rodriguez-Villegas, E. (2021) ‘Analysis of the factors affecting the adoption and compliance of the NHS COVID-19 mobile application: a national cross-sectional survey in England.’ </a:t>
            </a:r>
            <a:r>
              <a:rPr lang="en-GB" sz="1100" i="1" dirty="0">
                <a:solidFill>
                  <a:schemeClr val="tx1"/>
                </a:solidFill>
                <a:latin typeface="Times New Roman" panose="02020603050405020304" pitchFamily="18" charset="0"/>
                <a:cs typeface="Times New Roman" panose="02020603050405020304" pitchFamily="18" charset="0"/>
              </a:rPr>
              <a:t>BMJ open</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11</a:t>
            </a:r>
            <a:r>
              <a:rPr lang="en-GB" sz="1100" dirty="0">
                <a:solidFill>
                  <a:schemeClr val="tx1"/>
                </a:solidFill>
                <a:latin typeface="Times New Roman" panose="02020603050405020304" pitchFamily="18" charset="0"/>
                <a:cs typeface="Times New Roman" panose="02020603050405020304" pitchFamily="18" charset="0"/>
              </a:rPr>
              <a:t>(8), p.e053395. Available at: </a:t>
            </a:r>
            <a:r>
              <a:rPr lang="en-GB" sz="1100" u="sng" dirty="0">
                <a:solidFill>
                  <a:schemeClr val="tx1"/>
                </a:solidFill>
                <a:latin typeface="Times New Roman" panose="02020603050405020304" pitchFamily="18" charset="0"/>
                <a:cs typeface="Times New Roman" panose="02020603050405020304" pitchFamily="18" charset="0"/>
                <a:hlinkClick r:id="rId7"/>
              </a:rPr>
              <a:t>https://doi.org/10.1101/2021.03.04.21252924</a:t>
            </a:r>
            <a:r>
              <a:rPr lang="en-GB" sz="1100" dirty="0">
                <a:solidFill>
                  <a:schemeClr val="tx1"/>
                </a:solidFill>
                <a:latin typeface="Times New Roman" panose="02020603050405020304" pitchFamily="18" charset="0"/>
                <a:cs typeface="Times New Roman" panose="02020603050405020304" pitchFamily="18" charset="0"/>
              </a:rPr>
              <a:t> </a:t>
            </a:r>
          </a:p>
          <a:p>
            <a:pPr algn="just">
              <a:buFont typeface="Arial" panose="020B0604020202020204" pitchFamily="34" charset="0"/>
              <a:buChar char="•"/>
            </a:pPr>
            <a:r>
              <a:rPr lang="en-GB" sz="1100" dirty="0">
                <a:solidFill>
                  <a:schemeClr val="tx1"/>
                </a:solidFill>
                <a:latin typeface="Times New Roman" panose="02020603050405020304" pitchFamily="18" charset="0"/>
                <a:cs typeface="Times New Roman" panose="02020603050405020304" pitchFamily="18" charset="0"/>
              </a:rPr>
              <a:t>Rout, S. (2025) The Impact of Digital Transformation on Jobs and the Workforce. Available at:</a:t>
            </a:r>
            <a:r>
              <a:rPr lang="en-GB" sz="1100" u="sng" dirty="0">
                <a:solidFill>
                  <a:schemeClr val="tx1"/>
                </a:solidFill>
                <a:latin typeface="Times New Roman" panose="02020603050405020304" pitchFamily="18" charset="0"/>
                <a:cs typeface="Times New Roman" panose="02020603050405020304" pitchFamily="18" charset="0"/>
                <a:hlinkClick r:id="rId8"/>
              </a:rPr>
              <a:t> https://www.goingdigital.in/post/the-impact-of-digital-transformation-on-jobs-and-the-workforce#:~:text=The%20Benefits%20of%20Digital%20Transformation,professionals%20to%20manage%20these%20issues</a:t>
            </a:r>
            <a:r>
              <a:rPr lang="en-GB" sz="1100" dirty="0">
                <a:solidFill>
                  <a:schemeClr val="tx1"/>
                </a:solidFill>
                <a:latin typeface="Times New Roman" panose="02020603050405020304" pitchFamily="18" charset="0"/>
                <a:cs typeface="Times New Roman" panose="02020603050405020304" pitchFamily="18" charset="0"/>
              </a:rPr>
              <a:t>. [Accessed October 2025]</a:t>
            </a:r>
          </a:p>
          <a:p>
            <a:pPr algn="just">
              <a:buFont typeface="Arial" panose="020B0604020202020204" pitchFamily="34" charset="0"/>
              <a:buChar char="•"/>
            </a:pPr>
            <a:r>
              <a:rPr lang="en-GB" sz="1100" dirty="0" err="1">
                <a:solidFill>
                  <a:schemeClr val="tx1"/>
                </a:solidFill>
                <a:latin typeface="Times New Roman" panose="02020603050405020304" pitchFamily="18" charset="0"/>
                <a:cs typeface="Times New Roman" panose="02020603050405020304" pitchFamily="18" charset="0"/>
              </a:rPr>
              <a:t>Supriyadi</a:t>
            </a:r>
            <a:r>
              <a:rPr lang="en-GB" sz="1100" dirty="0">
                <a:solidFill>
                  <a:schemeClr val="tx1"/>
                </a:solidFill>
                <a:latin typeface="Times New Roman" panose="02020603050405020304" pitchFamily="18" charset="0"/>
                <a:cs typeface="Times New Roman" panose="02020603050405020304" pitchFamily="18" charset="0"/>
              </a:rPr>
              <a:t>, T., </a:t>
            </a:r>
            <a:r>
              <a:rPr lang="en-GB" sz="1100" dirty="0" err="1">
                <a:solidFill>
                  <a:schemeClr val="tx1"/>
                </a:solidFill>
                <a:latin typeface="Times New Roman" panose="02020603050405020304" pitchFamily="18" charset="0"/>
                <a:cs typeface="Times New Roman" panose="02020603050405020304" pitchFamily="18" charset="0"/>
              </a:rPr>
              <a:t>Sulistiasih</a:t>
            </a:r>
            <a:r>
              <a:rPr lang="en-GB" sz="1100" dirty="0">
                <a:solidFill>
                  <a:schemeClr val="tx1"/>
                </a:solidFill>
                <a:latin typeface="Times New Roman" panose="02020603050405020304" pitchFamily="18" charset="0"/>
                <a:cs typeface="Times New Roman" panose="02020603050405020304" pitchFamily="18" charset="0"/>
              </a:rPr>
              <a:t>, S., </a:t>
            </a:r>
            <a:r>
              <a:rPr lang="en-GB" sz="1100" dirty="0" err="1">
                <a:solidFill>
                  <a:schemeClr val="tx1"/>
                </a:solidFill>
                <a:latin typeface="Times New Roman" panose="02020603050405020304" pitchFamily="18" charset="0"/>
                <a:cs typeface="Times New Roman" panose="02020603050405020304" pitchFamily="18" charset="0"/>
              </a:rPr>
              <a:t>Rahmi</a:t>
            </a:r>
            <a:r>
              <a:rPr lang="en-GB" sz="1100" dirty="0">
                <a:solidFill>
                  <a:schemeClr val="tx1"/>
                </a:solidFill>
                <a:latin typeface="Times New Roman" panose="02020603050405020304" pitchFamily="18" charset="0"/>
                <a:cs typeface="Times New Roman" panose="02020603050405020304" pitchFamily="18" charset="0"/>
              </a:rPr>
              <a:t>, K.H., </a:t>
            </a:r>
            <a:r>
              <a:rPr lang="en-GB" sz="1100" dirty="0" err="1">
                <a:solidFill>
                  <a:schemeClr val="tx1"/>
                </a:solidFill>
                <a:latin typeface="Times New Roman" panose="02020603050405020304" pitchFamily="18" charset="0"/>
                <a:cs typeface="Times New Roman" panose="02020603050405020304" pitchFamily="18" charset="0"/>
              </a:rPr>
              <a:t>Pramono</a:t>
            </a:r>
            <a:r>
              <a:rPr lang="en-GB" sz="1100" dirty="0">
                <a:solidFill>
                  <a:schemeClr val="tx1"/>
                </a:solidFill>
                <a:latin typeface="Times New Roman" panose="02020603050405020304" pitchFamily="18" charset="0"/>
                <a:cs typeface="Times New Roman" panose="02020603050405020304" pitchFamily="18" charset="0"/>
              </a:rPr>
              <a:t>, B. and </a:t>
            </a:r>
            <a:r>
              <a:rPr lang="en-GB" sz="1100" dirty="0" err="1">
                <a:solidFill>
                  <a:schemeClr val="tx1"/>
                </a:solidFill>
                <a:latin typeface="Times New Roman" panose="02020603050405020304" pitchFamily="18" charset="0"/>
                <a:cs typeface="Times New Roman" panose="02020603050405020304" pitchFamily="18" charset="0"/>
              </a:rPr>
              <a:t>Fahrudin</a:t>
            </a:r>
            <a:r>
              <a:rPr lang="en-GB" sz="1100" dirty="0">
                <a:solidFill>
                  <a:schemeClr val="tx1"/>
                </a:solidFill>
                <a:latin typeface="Times New Roman" panose="02020603050405020304" pitchFamily="18" charset="0"/>
                <a:cs typeface="Times New Roman" panose="02020603050405020304" pitchFamily="18" charset="0"/>
              </a:rPr>
              <a:t>, A. (2025) ‘The Impact Of Digital Fatigue On Employee Productivity And Well-Being: A Scoping Literature Review.’ </a:t>
            </a:r>
            <a:r>
              <a:rPr lang="en-GB" sz="1100" i="1" dirty="0">
                <a:solidFill>
                  <a:schemeClr val="tx1"/>
                </a:solidFill>
                <a:latin typeface="Times New Roman" panose="02020603050405020304" pitchFamily="18" charset="0"/>
                <a:cs typeface="Times New Roman" panose="02020603050405020304" pitchFamily="18" charset="0"/>
              </a:rPr>
              <a:t>Environment And Social Psychology</a:t>
            </a:r>
            <a:r>
              <a:rPr lang="en-GB" sz="1100" dirty="0">
                <a:solidFill>
                  <a:schemeClr val="tx1"/>
                </a:solidFill>
                <a:latin typeface="Times New Roman" panose="02020603050405020304" pitchFamily="18" charset="0"/>
                <a:cs typeface="Times New Roman" panose="02020603050405020304" pitchFamily="18" charset="0"/>
              </a:rPr>
              <a:t>, </a:t>
            </a:r>
            <a:r>
              <a:rPr lang="en-GB" sz="1100" i="1" dirty="0">
                <a:solidFill>
                  <a:schemeClr val="tx1"/>
                </a:solidFill>
                <a:latin typeface="Times New Roman" panose="02020603050405020304" pitchFamily="18" charset="0"/>
                <a:cs typeface="Times New Roman" panose="02020603050405020304" pitchFamily="18" charset="0"/>
              </a:rPr>
              <a:t>10</a:t>
            </a:r>
            <a:r>
              <a:rPr lang="en-GB" sz="1100" dirty="0">
                <a:solidFill>
                  <a:schemeClr val="tx1"/>
                </a:solidFill>
                <a:latin typeface="Times New Roman" panose="02020603050405020304" pitchFamily="18" charset="0"/>
                <a:cs typeface="Times New Roman" panose="02020603050405020304" pitchFamily="18" charset="0"/>
              </a:rPr>
              <a:t>(2). DOI: 10.59429/esp.v10i2.3420</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p25"/>
          <p:cNvSpPr txBox="1">
            <a:spLocks noGrp="1"/>
          </p:cNvSpPr>
          <p:nvPr>
            <p:ph type="title"/>
          </p:nvPr>
        </p:nvSpPr>
        <p:spPr>
          <a:xfrm>
            <a:off x="311700" y="23927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1000"/>
              </a:spcBef>
              <a:spcAft>
                <a:spcPts val="0"/>
              </a:spcAft>
              <a:buNone/>
            </a:pPr>
            <a:r>
              <a:rPr lang="en" sz="2200" b="1">
                <a:latin typeface="Times New Roman"/>
                <a:ea typeface="Times New Roman"/>
                <a:cs typeface="Times New Roman"/>
                <a:sym typeface="Times New Roman"/>
              </a:rPr>
              <a:t>References</a:t>
            </a:r>
            <a:endParaRPr sz="2200"/>
          </a:p>
        </p:txBody>
      </p:sp>
      <p:sp>
        <p:nvSpPr>
          <p:cNvPr id="137" name="Google Shape;137;p25"/>
          <p:cNvSpPr txBox="1">
            <a:spLocks noGrp="1"/>
          </p:cNvSpPr>
          <p:nvPr>
            <p:ph type="body" idx="1"/>
          </p:nvPr>
        </p:nvSpPr>
        <p:spPr>
          <a:xfrm>
            <a:off x="311700" y="1113415"/>
            <a:ext cx="8520600" cy="3690600"/>
          </a:xfrm>
          <a:prstGeom prst="rect">
            <a:avLst/>
          </a:prstGeom>
        </p:spPr>
        <p:txBody>
          <a:bodyPr spcFirstLastPara="1" wrap="square" lIns="91425" tIns="91425" rIns="91425" bIns="91425" anchor="t" anchorCtr="0">
            <a:noAutofit/>
          </a:bodyPr>
          <a:lstStyle/>
          <a:p>
            <a:pPr algn="just">
              <a:buFont typeface="Arial" panose="020B0604020202020204" pitchFamily="34" charset="0"/>
              <a:buChar char="•"/>
            </a:pPr>
            <a:r>
              <a:rPr lang="en-GB" sz="1200" dirty="0">
                <a:solidFill>
                  <a:schemeClr val="tx1"/>
                </a:solidFill>
                <a:latin typeface="Times New Roman" panose="02020603050405020304" pitchFamily="18" charset="0"/>
                <a:cs typeface="Times New Roman" panose="02020603050405020304" pitchFamily="18" charset="0"/>
              </a:rPr>
              <a:t>Thefamilypracticewesterncollege.nhs.uk, (2025) NHS App. Available at: </a:t>
            </a:r>
            <a:r>
              <a:rPr lang="en-GB" sz="1200" u="sng" dirty="0">
                <a:solidFill>
                  <a:schemeClr val="tx1"/>
                </a:solidFill>
                <a:latin typeface="Times New Roman" panose="02020603050405020304" pitchFamily="18" charset="0"/>
                <a:cs typeface="Times New Roman" panose="02020603050405020304" pitchFamily="18" charset="0"/>
                <a:hlinkClick r:id="rId3"/>
              </a:rPr>
              <a:t>https://www.thefamilypracticewesterncollege.nhs.uk/nhs-app</a:t>
            </a:r>
            <a:r>
              <a:rPr lang="en-GB" sz="1200" dirty="0">
                <a:solidFill>
                  <a:schemeClr val="tx1"/>
                </a:solidFill>
                <a:latin typeface="Times New Roman" panose="02020603050405020304" pitchFamily="18" charset="0"/>
                <a:cs typeface="Times New Roman" panose="02020603050405020304" pitchFamily="18" charset="0"/>
              </a:rPr>
              <a:t> [Accessed 29 October 2025]</a:t>
            </a:r>
          </a:p>
          <a:p>
            <a:pPr algn="just">
              <a:buFont typeface="Arial" panose="020B0604020202020204" pitchFamily="34" charset="0"/>
              <a:buChar char="•"/>
            </a:pPr>
            <a:r>
              <a:rPr lang="en-GB" sz="1200" dirty="0">
                <a:solidFill>
                  <a:schemeClr val="tx1"/>
                </a:solidFill>
                <a:latin typeface="Times New Roman" panose="02020603050405020304" pitchFamily="18" charset="0"/>
                <a:cs typeface="Times New Roman" panose="02020603050405020304" pitchFamily="18" charset="0"/>
              </a:rPr>
              <a:t>Warwickhouse, (2025) Online Access – Patient Access and NHS App. Available at: </a:t>
            </a:r>
            <a:r>
              <a:rPr lang="en-GB" sz="1200" u="sng" dirty="0">
                <a:solidFill>
                  <a:schemeClr val="tx1"/>
                </a:solidFill>
                <a:latin typeface="Times New Roman" panose="02020603050405020304" pitchFamily="18" charset="0"/>
                <a:cs typeface="Times New Roman" panose="02020603050405020304" pitchFamily="18" charset="0"/>
                <a:hlinkClick r:id="rId4"/>
              </a:rPr>
              <a:t>https://warwickhouse.org.uk/patient-access/</a:t>
            </a:r>
            <a:r>
              <a:rPr lang="en-GB" sz="1200" dirty="0">
                <a:solidFill>
                  <a:schemeClr val="tx1"/>
                </a:solidFill>
                <a:latin typeface="Times New Roman" panose="02020603050405020304" pitchFamily="18" charset="0"/>
                <a:cs typeface="Times New Roman" panose="02020603050405020304" pitchFamily="18" charset="0"/>
              </a:rPr>
              <a:t> [Accessed 29 October 2025]</a:t>
            </a:r>
          </a:p>
          <a:p>
            <a:pPr algn="just">
              <a:buFont typeface="Arial" panose="020B0604020202020204" pitchFamily="34" charset="0"/>
              <a:buChar char="•"/>
            </a:pPr>
            <a:r>
              <a:rPr lang="en-GB" sz="1200" dirty="0">
                <a:solidFill>
                  <a:schemeClr val="tx1"/>
                </a:solidFill>
                <a:latin typeface="Times New Roman" panose="02020603050405020304" pitchFamily="18" charset="0"/>
                <a:cs typeface="Times New Roman" panose="02020603050405020304" pitchFamily="18" charset="0"/>
              </a:rPr>
              <a:t>Wymant, C., Ferretti, L., Tsallis, D., </a:t>
            </a:r>
            <a:r>
              <a:rPr lang="en-GB" sz="1200" dirty="0" err="1">
                <a:solidFill>
                  <a:schemeClr val="tx1"/>
                </a:solidFill>
                <a:latin typeface="Times New Roman" panose="02020603050405020304" pitchFamily="18" charset="0"/>
                <a:cs typeface="Times New Roman" panose="02020603050405020304" pitchFamily="18" charset="0"/>
              </a:rPr>
              <a:t>Charalambides</a:t>
            </a:r>
            <a:r>
              <a:rPr lang="en-GB" sz="1200" dirty="0">
                <a:solidFill>
                  <a:schemeClr val="tx1"/>
                </a:solidFill>
                <a:latin typeface="Times New Roman" panose="02020603050405020304" pitchFamily="18" charset="0"/>
                <a:cs typeface="Times New Roman" panose="02020603050405020304" pitchFamily="18" charset="0"/>
              </a:rPr>
              <a:t>, M., </a:t>
            </a:r>
            <a:r>
              <a:rPr lang="en-GB" sz="1200" dirty="0" err="1">
                <a:solidFill>
                  <a:schemeClr val="tx1"/>
                </a:solidFill>
                <a:latin typeface="Times New Roman" panose="02020603050405020304" pitchFamily="18" charset="0"/>
                <a:cs typeface="Times New Roman" panose="02020603050405020304" pitchFamily="18" charset="0"/>
              </a:rPr>
              <a:t>Abeler-Dörner</a:t>
            </a:r>
            <a:r>
              <a:rPr lang="en-GB" sz="1200" dirty="0">
                <a:solidFill>
                  <a:schemeClr val="tx1"/>
                </a:solidFill>
                <a:latin typeface="Times New Roman" panose="02020603050405020304" pitchFamily="18" charset="0"/>
                <a:cs typeface="Times New Roman" panose="02020603050405020304" pitchFamily="18" charset="0"/>
              </a:rPr>
              <a:t>, L., Bonsall, D., Hinch, R., Kendall, M., Milsom, L., Ayres, M. and Holmes, C. (2021) ‘The epidemiological impact of the NHS COVID-19 app.’ </a:t>
            </a:r>
            <a:r>
              <a:rPr lang="en-GB" sz="1200" i="1" dirty="0">
                <a:solidFill>
                  <a:schemeClr val="tx1"/>
                </a:solidFill>
                <a:latin typeface="Times New Roman" panose="02020603050405020304" pitchFamily="18" charset="0"/>
                <a:cs typeface="Times New Roman" panose="02020603050405020304" pitchFamily="18" charset="0"/>
              </a:rPr>
              <a:t>Nature</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594</a:t>
            </a:r>
            <a:r>
              <a:rPr lang="en-GB" sz="1200" dirty="0">
                <a:solidFill>
                  <a:schemeClr val="tx1"/>
                </a:solidFill>
                <a:latin typeface="Times New Roman" panose="02020603050405020304" pitchFamily="18" charset="0"/>
                <a:cs typeface="Times New Roman" panose="02020603050405020304" pitchFamily="18" charset="0"/>
              </a:rPr>
              <a:t>(7863), pp.408-412. Available at: </a:t>
            </a:r>
            <a:r>
              <a:rPr lang="en-GB" sz="1200" u="sng" dirty="0">
                <a:solidFill>
                  <a:schemeClr val="tx1"/>
                </a:solidFill>
                <a:latin typeface="Times New Roman" panose="02020603050405020304" pitchFamily="18" charset="0"/>
                <a:cs typeface="Times New Roman" panose="02020603050405020304" pitchFamily="18" charset="0"/>
                <a:hlinkClick r:id="rId5"/>
              </a:rPr>
              <a:t>https://www.nature.com/articles/s41586-021-03606-z</a:t>
            </a:r>
            <a:r>
              <a:rPr lang="en-GB" sz="1200" dirty="0">
                <a:solidFill>
                  <a:schemeClr val="tx1"/>
                </a:solidFill>
                <a:latin typeface="Times New Roman" panose="02020603050405020304" pitchFamily="18" charset="0"/>
                <a:cs typeface="Times New Roman" panose="02020603050405020304" pitchFamily="18" charset="0"/>
              </a:rPr>
              <a:t> [Accessed 29 October 2025]</a:t>
            </a: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1442</TotalTime>
  <Words>2721</Words>
  <Application>Microsoft Office PowerPoint</Application>
  <PresentationFormat>On-screen Show (16:9)</PresentationFormat>
  <Paragraphs>114</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Times New Roman</vt:lpstr>
      <vt:lpstr>Simple Light</vt:lpstr>
      <vt:lpstr>Module Code: BMHP6026 Module Title: Digital Transformation in the Health and Care Professions Assignment Title: Component 2: Viva Voce (Oral Presentation) Lecturer: Martin Svejda</vt:lpstr>
      <vt:lpstr>Overview of the Presentation</vt:lpstr>
      <vt:lpstr>Brief Outline of the Digital Innovation - The NHS App</vt:lpstr>
      <vt:lpstr>Key findings established through research</vt:lpstr>
      <vt:lpstr>Impact of the digital transformation on the Health or Social Care Workforce</vt:lpstr>
      <vt:lpstr>Impact of the digital transformation on the Health or Social Care Service Delivery</vt:lpstr>
      <vt:lpstr>Impact of the digital transformation on Patient/Service User</vt:lpstr>
      <vt:lpstr>Impact of the digital transformation on the Community</vt:lpstr>
      <vt:lpstr>Value for the UK Health &amp; Social Care</vt:lpstr>
      <vt:lpstr>Conclusion</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BMHP6026 Module Title: Digital Transformation in the Health and Care Professions Assignment Title: Component 2: Viva Voce (Oral Presentation) Lecturer:</dc:title>
  <cp:lastModifiedBy>Asteria Joseph Nyamhanga Wilson (2311121)</cp:lastModifiedBy>
  <cp:revision>24</cp:revision>
  <dcterms:modified xsi:type="dcterms:W3CDTF">2025-11-04T20:43:34Z</dcterms:modified>
</cp:coreProperties>
</file>