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44"/>
  </p:notesMasterIdLst>
  <p:handoutMasterIdLst>
    <p:handoutMasterId r:id="rId45"/>
  </p:handoutMasterIdLst>
  <p:sldIdLst>
    <p:sldId id="257" r:id="rId2"/>
    <p:sldId id="259" r:id="rId3"/>
    <p:sldId id="308" r:id="rId4"/>
    <p:sldId id="309" r:id="rId5"/>
    <p:sldId id="310" r:id="rId6"/>
    <p:sldId id="298" r:id="rId7"/>
    <p:sldId id="353" r:id="rId8"/>
    <p:sldId id="351" r:id="rId9"/>
    <p:sldId id="315" r:id="rId10"/>
    <p:sldId id="354" r:id="rId11"/>
    <p:sldId id="314" r:id="rId12"/>
    <p:sldId id="293" r:id="rId13"/>
    <p:sldId id="321" r:id="rId14"/>
    <p:sldId id="311" r:id="rId15"/>
    <p:sldId id="312" r:id="rId16"/>
    <p:sldId id="322" r:id="rId17"/>
    <p:sldId id="300" r:id="rId18"/>
    <p:sldId id="313" r:id="rId19"/>
    <p:sldId id="316" r:id="rId20"/>
    <p:sldId id="323" r:id="rId21"/>
    <p:sldId id="319" r:id="rId22"/>
    <p:sldId id="268" r:id="rId23"/>
    <p:sldId id="262" r:id="rId24"/>
    <p:sldId id="340" r:id="rId25"/>
    <p:sldId id="341" r:id="rId26"/>
    <p:sldId id="342" r:id="rId27"/>
    <p:sldId id="343" r:id="rId28"/>
    <p:sldId id="344" r:id="rId29"/>
    <p:sldId id="345" r:id="rId30"/>
    <p:sldId id="350" r:id="rId31"/>
    <p:sldId id="320" r:id="rId32"/>
    <p:sldId id="349" r:id="rId33"/>
    <p:sldId id="347" r:id="rId34"/>
    <p:sldId id="348" r:id="rId35"/>
    <p:sldId id="317" r:id="rId36"/>
    <p:sldId id="263" r:id="rId37"/>
    <p:sldId id="333" r:id="rId38"/>
    <p:sldId id="334" r:id="rId39"/>
    <p:sldId id="267" r:id="rId40"/>
    <p:sldId id="335" r:id="rId41"/>
    <p:sldId id="355" r:id="rId42"/>
    <p:sldId id="337" r:id="rId43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51"/>
  </p:normalViewPr>
  <p:slideViewPr>
    <p:cSldViewPr>
      <p:cViewPr varScale="1">
        <p:scale>
          <a:sx n="105" d="100"/>
          <a:sy n="105" d="100"/>
        </p:scale>
        <p:origin x="184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5409ABF0-F47B-E62C-2BAA-F5215CA3520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0F57D786-6435-1FD6-610B-4947C2FBD78C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4" name="Rectangle 4">
            <a:extLst>
              <a:ext uri="{FF2B5EF4-FFF2-40B4-BE49-F238E27FC236}">
                <a16:creationId xmlns:a16="http://schemas.microsoft.com/office/drawing/2014/main" id="{8E652563-8C37-5607-D170-3DD5B151607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5" name="Rectangle 5">
            <a:extLst>
              <a:ext uri="{FF2B5EF4-FFF2-40B4-BE49-F238E27FC236}">
                <a16:creationId xmlns:a16="http://schemas.microsoft.com/office/drawing/2014/main" id="{1C81BCF7-DB57-FEC1-FDE4-F1078A2BD8D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3EE017EF-73D9-3342-808D-E03866CC31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9B4C7117-3959-5E08-6D56-A9F72041580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CECA1B9-C52B-BE3E-1C8B-53C1CBE1BC0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211D88C0-B74A-240E-B33D-E6DDB44D803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6800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99F30692-D422-D193-9C36-33EA37E1CBB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750" y="4632325"/>
            <a:ext cx="5335588" cy="438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6C917F-993E-2A51-9FD2-26D3A90F372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66868140-DE5C-D849-1C78-C233E23035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84F9C096-CA71-7540-A3AB-F0FA81BAA48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2EC958B0-EE4C-CD40-23E4-8E63D74F7D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E64C132-ECD0-7043-8594-FD726F4D5308}" type="slidenum">
              <a:rPr lang="en-US" altLang="en-US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E4D802F3-27EE-8BC8-4F82-60BC95A4B56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074628E8-D962-93CA-CDE4-AD855B3CBC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F4F81F50-B593-236C-21E6-890C59BD0F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8746104-A41D-4148-BD69-B00C56B94195}" type="slidenum">
              <a:rPr lang="en-US" altLang="en-US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52E73264-4243-EBC5-1D99-C50D6C7E8C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9668E952-A045-1DAF-E614-74F3A6938E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91AAAE85-8ADB-B01C-E3B0-3AF9240997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C9B63534-0405-4748-9618-560AF827916A}" type="slidenum">
              <a:rPr lang="en-US" altLang="en-US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0B0AEA37-D86B-57C2-A6C1-33D42F964E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ED82E3B2-FA44-53BA-F5AC-4D2D5F0212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F370F0A0-9930-FEEC-292A-3A4AC8E163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03FBE055-6D40-B340-9E9E-09A80F0E308D}" type="slidenum">
              <a:rPr lang="en-US" altLang="en-US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C9BF8FDA-300A-096B-E545-CA6D5F4276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549826B5-3509-98F8-77F5-355C00D1E6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5A9D4E9C-09DB-9ECD-FBE9-642430EEE1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33F2F10-8653-2646-9DEF-B653544DE5A1}" type="slidenum">
              <a:rPr lang="en-US" altLang="en-US">
                <a:latin typeface="Arial" panose="020B0604020202020204" pitchFamily="34" charset="0"/>
              </a:rPr>
              <a:pPr/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F18EB95A-815C-50AD-8181-B68747CDDB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E7A572DB-9FF8-ED44-C295-0C7961B58D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8509633D-ED5B-3853-F1C2-6D579F2A96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56355DD-F648-0441-B278-954E7CEB9007}" type="slidenum">
              <a:rPr lang="en-US" altLang="en-US">
                <a:latin typeface="Arial" panose="020B0604020202020204" pitchFamily="34" charset="0"/>
              </a:rPr>
              <a:pPr/>
              <a:t>16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AE729F27-DCAC-1666-44E0-2B7B9954FA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5ADC786F-A8A1-0EE3-3A71-61B5BC138B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413D81D5-026B-0903-A1A9-8FB83833A5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3BB854A-1995-DA4F-8DE0-6348B40A5035}" type="slidenum">
              <a:rPr lang="en-US" altLang="en-US">
                <a:latin typeface="Arial" panose="020B0604020202020204" pitchFamily="34" charset="0"/>
              </a:rPr>
              <a:pPr/>
              <a:t>17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18390C9D-A90E-D8AF-EC11-324CDFEA37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2E1D75AF-C19A-10DB-9376-A964797480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A84E09E1-419F-4405-C48D-5C1DDBA08BF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EC294B2B-76DD-0340-8CF9-2EEEE02793DF}" type="slidenum">
              <a:rPr lang="en-US" altLang="en-US">
                <a:latin typeface="Arial" panose="020B0604020202020204" pitchFamily="34" charset="0"/>
              </a:rPr>
              <a:pPr/>
              <a:t>20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66210BB5-0362-71EF-9040-1600A810B78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5ED0B0C4-EE46-08D1-634C-5869B00BF2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66A70D45-77E4-3C96-A0B2-439BE9001A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1A01A840-3344-9444-A5B3-035DB9B5DD21}" type="slidenum">
              <a:rPr lang="en-US" altLang="en-US">
                <a:latin typeface="Arial" panose="020B0604020202020204" pitchFamily="34" charset="0"/>
              </a:rPr>
              <a:pPr/>
              <a:t>22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61C7EF52-D77B-4A7E-71FF-0770F7A16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DA369B76-425A-4623-B99C-75ABC0A0269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601F3C1F-7F06-E3D0-6BB0-73183CD202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D3EBFC3-5748-F146-BED7-8B348309BC99}" type="slidenum">
              <a:rPr lang="en-US" altLang="en-US">
                <a:latin typeface="Arial" panose="020B0604020202020204" pitchFamily="34" charset="0"/>
              </a:rPr>
              <a:pPr/>
              <a:t>23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6E39E77D-5119-56AB-2253-E5DF920853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9F19B5D7-AFEC-A4E5-DB4C-342FB2A84F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4D81F70E-43ED-5516-85F9-55BB3D6C048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82C192AF-987A-9E47-937D-1F4CF5622DE3}" type="slidenum">
              <a:rPr lang="en-US" altLang="en-US">
                <a:latin typeface="Arial" panose="020B0604020202020204" pitchFamily="34" charset="0"/>
              </a:rPr>
              <a:pPr/>
              <a:t>33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DCA39595-9D4B-B630-1D36-A23F0331B4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1AED6A4C-CEF4-9F5A-B784-D0F33B72F6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C8DCE916-C8EF-7AA8-E8A1-099F96BBB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6F43A1C1-5C9A-0248-9A7A-7865E11839B0}" type="slidenum">
              <a:rPr lang="en-US" altLang="en-US">
                <a:latin typeface="Arial" panose="020B0604020202020204" pitchFamily="34" charset="0"/>
              </a:rPr>
              <a:pPr/>
              <a:t>34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60EBB0BE-93B8-C7D4-B162-73C9F56B13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1E409EE7-D153-E309-C942-F3B50FD531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4961FD5C-50EB-10A9-AE84-1AF1A8E20C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41C7FD72-A3B8-1345-BF17-3EB442DF46B6}" type="slidenum">
              <a:rPr lang="en-US" altLang="en-US">
                <a:latin typeface="Arial" panose="020B0604020202020204" pitchFamily="34" charset="0"/>
              </a:rPr>
              <a:pPr/>
              <a:t>36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C4528969-67A8-A286-8AB5-6130211F29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B2408DE8-E169-700B-9D47-B548F7A623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95C4203D-579C-B45D-CAA2-2295E85EA4F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EEDAC704-40C1-6B4F-813D-27894812A373}" type="slidenum">
              <a:rPr lang="en-US" altLang="en-US">
                <a:latin typeface="Arial" panose="020B0604020202020204" pitchFamily="34" charset="0"/>
              </a:rPr>
              <a:pPr/>
              <a:t>37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02B51860-981F-5FB3-D7CA-0913AEE1E6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EA356744-C8D9-AA94-83D3-67CCED71FC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8AB36FF8-F5BB-CCCD-6B5F-5C3AF47237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7C36B852-87BF-AC46-85FB-5B78EA909C8C}" type="slidenum">
              <a:rPr lang="en-US" altLang="en-US">
                <a:latin typeface="Arial" panose="020B0604020202020204" pitchFamily="34" charset="0"/>
              </a:rPr>
              <a:pPr/>
              <a:t>38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4F8DD108-3908-29D3-F630-BCA2DC6A1C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B292B706-D34E-1567-9ED4-D12C1614F8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DAB0CE18-CF9E-41F8-2110-5B4015E059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102FFF3E-0B48-474C-A3FF-B3676B74B195}" type="slidenum">
              <a:rPr lang="en-US" altLang="en-US">
                <a:latin typeface="Arial" panose="020B0604020202020204" pitchFamily="34" charset="0"/>
              </a:rPr>
              <a:pPr/>
              <a:t>39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F5A250CF-8471-1DD6-BA2D-EE5CA8F166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8A7B2055-458B-4964-9A11-D6FCF5D873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7F40F953-38A5-BD1A-7108-A091B9B612D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5D92C79A-12EA-A34E-9978-D9400EE73388}" type="slidenum">
              <a:rPr lang="en-US" altLang="en-US">
                <a:latin typeface="Arial" panose="020B0604020202020204" pitchFamily="34" charset="0"/>
              </a:rPr>
              <a:pPr/>
              <a:t>40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23C23DCD-8856-1F8E-6935-EBB1EB4197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9EF76C1E-1A2F-41A7-CC6F-011F14B8E8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313DFAB6-C8C1-3B28-26F3-87CDEA43B3D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28663" indent="-279400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20775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570038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19300" indent="-223838"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fld id="{35894CF8-27FD-F545-9C37-6009A6E58029}" type="slidenum">
              <a:rPr lang="en-US" altLang="en-US">
                <a:latin typeface="Arial" panose="020B0604020202020204" pitchFamily="34" charset="0"/>
              </a:rPr>
              <a:pPr/>
              <a:t>42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B8A6302C-59D2-74B7-9D2A-30B3A016B8C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67C11711-480B-5AB3-312E-7B8E7C6DF0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0">
            <a:extLst>
              <a:ext uri="{FF2B5EF4-FFF2-40B4-BE49-F238E27FC236}">
                <a16:creationId xmlns:a16="http://schemas.microsoft.com/office/drawing/2014/main" id="{2A1C0FBD-9672-8549-A426-B8A39F6C1D3E}"/>
              </a:ext>
            </a:extLst>
          </p:cNvPr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>
              <a:extLst>
                <a:ext uri="{FF2B5EF4-FFF2-40B4-BE49-F238E27FC236}">
                  <a16:creationId xmlns:a16="http://schemas.microsoft.com/office/drawing/2014/main" id="{CB7541B6-A365-3785-9BF7-ED2B33AB5571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>
                <a:extLst>
                  <a:ext uri="{FF2B5EF4-FFF2-40B4-BE49-F238E27FC236}">
                    <a16:creationId xmlns:a16="http://schemas.microsoft.com/office/drawing/2014/main" id="{A7C02D91-AAE4-36E7-A68E-DD56DFDDB3F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2B48C294-7B04-CF9C-1E03-4BB7AE0F286E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>
                  <a:extLst>
                    <a:ext uri="{FF2B5EF4-FFF2-40B4-BE49-F238E27FC236}">
                      <a16:creationId xmlns:a16="http://schemas.microsoft.com/office/drawing/2014/main" id="{3735A8EF-EAAB-5D46-28F7-AE825DBA9B0B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>
                  <a:extLst>
                    <a:ext uri="{FF2B5EF4-FFF2-40B4-BE49-F238E27FC236}">
                      <a16:creationId xmlns:a16="http://schemas.microsoft.com/office/drawing/2014/main" id="{2DB6EB0E-9D0E-E1EB-0BB9-4AFE4A2F099C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>
                <a:extLst>
                  <a:ext uri="{FF2B5EF4-FFF2-40B4-BE49-F238E27FC236}">
                    <a16:creationId xmlns:a16="http://schemas.microsoft.com/office/drawing/2014/main" id="{71B2AB4E-E33C-7A4D-9A6E-28B5AAED7806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E3DDAAF0-26A7-2D52-697F-B2420A4B63A5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B550D5B5-8BD7-0E87-03D8-FC48722E01E6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8DE03EA7-1AB2-8CC4-96A8-02EDF4847580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>
                <a:extLst>
                  <a:ext uri="{FF2B5EF4-FFF2-40B4-BE49-F238E27FC236}">
                    <a16:creationId xmlns:a16="http://schemas.microsoft.com/office/drawing/2014/main" id="{2698A3E2-B4CF-23DF-7B03-273E646C943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33">
                  <a:extLst>
                    <a:ext uri="{FF2B5EF4-FFF2-40B4-BE49-F238E27FC236}">
                      <a16:creationId xmlns:a16="http://schemas.microsoft.com/office/drawing/2014/main" id="{E53FCFDD-27AD-87A8-54DA-0F069B4FFAEF}"/>
                    </a:ext>
                  </a:extLst>
                </p:cNvPr>
                <p:cNvSpPr/>
                <p:nvPr/>
              </p:nvSpPr>
              <p:spPr>
                <a:xfrm>
                  <a:off x="916372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CC47B559-76C8-B583-20B5-76D917EF2A51}"/>
                    </a:ext>
                  </a:extLst>
                </p:cNvPr>
                <p:cNvSpPr/>
                <p:nvPr/>
              </p:nvSpPr>
              <p:spPr>
                <a:xfrm>
                  <a:off x="2032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53F2E64E-3991-97D9-274B-69A9ABA1A4B7}"/>
                    </a:ext>
                  </a:extLst>
                </p:cNvPr>
                <p:cNvSpPr/>
                <p:nvPr/>
              </p:nvSpPr>
              <p:spPr>
                <a:xfrm>
                  <a:off x="230617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5103EBB8-27FE-6BB5-DB46-033130EC3DAD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06BCE67F-40C3-08CE-33F0-D378EB86D97D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14CF8AA0-27CF-7183-0B8D-C62F6E1B54D3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7DBA1EC5-9CF3-CC08-6E3A-4E1225D83CC4}"/>
                </a:ext>
              </a:extLst>
            </p:cNvPr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36806D0-4096-4CCC-B547-08AEE97ECEE8}"/>
                </a:ext>
              </a:extLst>
            </p:cNvPr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6B778B7-B6D4-9DDD-E0EA-A52BD0F467B1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351872F6-238B-EF11-7E33-3C02CB3B5B4A}"/>
                </a:ext>
              </a:extLst>
            </p:cNvPr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297EE74A-8214-F2D0-AD94-6143B00FFD20}"/>
                </a:ext>
              </a:extLst>
            </p:cNvPr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28D25A3F-8292-1DA0-4A6A-3CB7D85D491F}"/>
                </a:ext>
              </a:extLst>
            </p:cNvPr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E2C2FEEC-5B37-A688-2303-6D68D17ADB6D}"/>
                </a:ext>
              </a:extLst>
            </p:cNvPr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942B455B-6CEE-1E30-2AD4-E29EE70E02D1}"/>
                </a:ext>
              </a:extLst>
            </p:cNvPr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598DD009-3A91-F47C-FA8C-05D5B60CE834}"/>
                </a:ext>
              </a:extLst>
            </p:cNvPr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11243539-965A-3CAF-E001-637A1B6138B5}"/>
                </a:ext>
              </a:extLst>
            </p:cNvPr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EFB6520D-407C-BF12-D670-7052099F1E95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16">
              <a:extLst>
                <a:ext uri="{FF2B5EF4-FFF2-40B4-BE49-F238E27FC236}">
                  <a16:creationId xmlns:a16="http://schemas.microsoft.com/office/drawing/2014/main" id="{70BE0468-45EB-A23E-C98A-64F3EF45CDF1}"/>
                </a:ext>
              </a:extLst>
            </p:cNvPr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C3FBC1E9-3760-0907-949D-9C95867DCCD8}"/>
                </a:ext>
              </a:extLst>
            </p:cNvPr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E9FE5FBC-3523-A320-14EA-FE972F1A234D}"/>
                </a:ext>
              </a:extLst>
            </p:cNvPr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DDCDD451-D6B7-E1E1-8A05-C46074E30BE3}"/>
                </a:ext>
              </a:extLst>
            </p:cNvPr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918898AE-A350-75A4-CECD-C91F2E4BBB8A}"/>
                </a:ext>
              </a:extLst>
            </p:cNvPr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05426B28-EDB6-1CFB-2E6F-C398E9FC79C8}"/>
                </a:ext>
              </a:extLst>
            </p:cNvPr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5B6506DE-78AD-4825-7785-F225AEC859B8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5D865D54-1F7C-8946-4493-D0D266C90B14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1FF3ED9F-48C2-2EBE-CAC6-99EB83998A90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17DAD328-9B03-ECCC-83EC-9FEB61CE0C68}"/>
                </a:ext>
              </a:extLst>
            </p:cNvPr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C87377D5-251A-F80D-9D5B-BCF3033D0E25}"/>
                </a:ext>
              </a:extLst>
            </p:cNvPr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52AA92C8-598A-0B17-434A-77E5C67DBC06}"/>
              </a:ext>
            </a:extLst>
          </p:cNvPr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3253B50-1147-1F4B-2BAA-1059E62CBFB7}"/>
              </a:ext>
            </a:extLst>
          </p:cNvPr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A3E8854-AD59-51E6-CB1F-30384807D69E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4E428F9-1B79-70EA-A539-C88245C0E948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7" name="Date Placeholder 3">
            <a:extLst>
              <a:ext uri="{FF2B5EF4-FFF2-40B4-BE49-F238E27FC236}">
                <a16:creationId xmlns:a16="http://schemas.microsoft.com/office/drawing/2014/main" id="{E73AD0B9-9FFC-DEB4-1630-1BC91ADA52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" name="Footer Placeholder 4">
            <a:extLst>
              <a:ext uri="{FF2B5EF4-FFF2-40B4-BE49-F238E27FC236}">
                <a16:creationId xmlns:a16="http://schemas.microsoft.com/office/drawing/2014/main" id="{2B4EAA26-EF6E-5BD7-C68F-8012C3F7F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9" name="Slide Number Placeholder 5">
            <a:extLst>
              <a:ext uri="{FF2B5EF4-FFF2-40B4-BE49-F238E27FC236}">
                <a16:creationId xmlns:a16="http://schemas.microsoft.com/office/drawing/2014/main" id="{78A0F467-12AF-6F9C-7A95-18DA40348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82125EF-E7F8-7B4F-98B6-2038A18DDC9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28823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5175F-A89E-FB9C-FA66-5F0F1771A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BD3D8-D19F-AD9C-9302-752EB4ADA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B805C-92C3-CE63-5E35-71886DFD7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EED109-7551-BD49-A317-EF23C5F2EE3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03350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1A9DEC-D487-BE63-FAED-6392922EE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A3A9A-EDCE-3899-5026-414B6305B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E9924D-3AC0-48A2-88CF-96F2ADEE6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E552BA-2BFB-F444-B11B-8C6F66E0B3E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596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6EF930D-3602-E807-20F4-27DAC39A935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67F131F-AD18-5D41-58A5-304757E655A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F85C721-31AC-73C6-6050-20957433E4E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B00A2989-2B92-FF40-97B8-37C9C9EBA0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6104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61DD186-6A6B-2452-830A-02EA4E78D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EE6D1EF-1B64-17D7-02B9-528845BC5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4EE3B56-5C6F-5BD2-E37C-E54F5AD2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68C8BC-CB81-8B48-9D69-FFB870598CF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99145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45F96DB-6763-3490-784F-869623F8D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5DC4AE-99FA-B808-9EF5-89BBA6A74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6888C6C-0C3B-19E2-8557-A37ABE755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F35C6E-BE4A-9E43-A7E4-A6FB39A8D2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51977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65EA33D-4D2B-F283-2460-6BC59D0CB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DBBEED5-9624-2373-24AF-B7EDA94439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F79C9C-515F-C7C0-B736-31D462CE5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1AB191-760B-6E42-A39B-822D2DE3EF0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8238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>
            <a:extLst>
              <a:ext uri="{FF2B5EF4-FFF2-40B4-BE49-F238E27FC236}">
                <a16:creationId xmlns:a16="http://schemas.microsoft.com/office/drawing/2014/main" id="{F05B82DE-43D6-BC16-ABAF-42EE81D37B8C}"/>
              </a:ext>
            </a:extLst>
          </p:cNvPr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>
              <a:extLst>
                <a:ext uri="{FF2B5EF4-FFF2-40B4-BE49-F238E27FC236}">
                  <a16:creationId xmlns:a16="http://schemas.microsoft.com/office/drawing/2014/main" id="{7F960824-6703-5098-7E67-61D801756B2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>
                <a:extLst>
                  <a:ext uri="{FF2B5EF4-FFF2-40B4-BE49-F238E27FC236}">
                    <a16:creationId xmlns:a16="http://schemas.microsoft.com/office/drawing/2014/main" id="{CBDECEAC-6FD7-CCBF-EEC8-2E7F493DA23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66B64D54-80E3-AAC5-7BB2-474A1A39D3B2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>
                  <a:extLst>
                    <a:ext uri="{FF2B5EF4-FFF2-40B4-BE49-F238E27FC236}">
                      <a16:creationId xmlns:a16="http://schemas.microsoft.com/office/drawing/2014/main" id="{BDF3222F-3C78-EBFA-35F5-6FFA6DD2A0B8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>
                  <a:extLst>
                    <a:ext uri="{FF2B5EF4-FFF2-40B4-BE49-F238E27FC236}">
                      <a16:creationId xmlns:a16="http://schemas.microsoft.com/office/drawing/2014/main" id="{924A6B23-022C-B5FB-503A-71260F1680B7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>
                <a:extLst>
                  <a:ext uri="{FF2B5EF4-FFF2-40B4-BE49-F238E27FC236}">
                    <a16:creationId xmlns:a16="http://schemas.microsoft.com/office/drawing/2014/main" id="{EAFDA1F2-9E7E-E597-2EB5-BDD81E7005D8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810B22B1-8FED-75FC-BACE-57CFE8B01F2E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AFF5BE5F-D655-7833-55B3-A198FF3AD725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224FE739-1E4E-A8EA-24AA-507B0E80032D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>
                <a:extLst>
                  <a:ext uri="{FF2B5EF4-FFF2-40B4-BE49-F238E27FC236}">
                    <a16:creationId xmlns:a16="http://schemas.microsoft.com/office/drawing/2014/main" id="{C809C27E-1C66-6F15-2416-EAC2155EFEB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F542EA26-690F-5FDE-7F44-253744AF3BF6}"/>
                    </a:ext>
                  </a:extLst>
                </p:cNvPr>
                <p:cNvSpPr/>
                <p:nvPr/>
              </p:nvSpPr>
              <p:spPr>
                <a:xfrm>
                  <a:off x="916372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EDE5149D-1D66-F22C-A0C5-98C808287D47}"/>
                    </a:ext>
                  </a:extLst>
                </p:cNvPr>
                <p:cNvSpPr/>
                <p:nvPr/>
              </p:nvSpPr>
              <p:spPr>
                <a:xfrm>
                  <a:off x="2032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61FA862A-BDEB-7949-A893-686CEF7A9277}"/>
                    </a:ext>
                  </a:extLst>
                </p:cNvPr>
                <p:cNvSpPr/>
                <p:nvPr/>
              </p:nvSpPr>
              <p:spPr>
                <a:xfrm>
                  <a:off x="230617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D75853EE-C58D-B456-7D17-DE5C29296A96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5C50757D-DF11-215C-81AC-82B9351FC67D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915E544D-3C27-8E7F-5F49-830E2727188C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00FBAFC7-8F2A-DCFD-1222-FB52155DB773}"/>
                </a:ext>
              </a:extLst>
            </p:cNvPr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A9EB349E-7978-8016-0019-6BA24532363C}"/>
                </a:ext>
              </a:extLst>
            </p:cNvPr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F5389AC5-8119-F9DC-0D9E-E817AE2AEA02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AD484A5F-442F-2DFB-6AAC-75FE69531146}"/>
                </a:ext>
              </a:extLst>
            </p:cNvPr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1F35D57E-4B24-C3AB-C6EF-B13239D2778F}"/>
                </a:ext>
              </a:extLst>
            </p:cNvPr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59EF50CF-EAB4-8A32-F79B-7028547B1B2F}"/>
                </a:ext>
              </a:extLst>
            </p:cNvPr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DE34A3F2-394B-75C4-7180-5E0B0EE5B9DE}"/>
                </a:ext>
              </a:extLst>
            </p:cNvPr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76521EC7-959F-1B48-31CA-AE4D3C7B6007}"/>
                </a:ext>
              </a:extLst>
            </p:cNvPr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8B0C606F-42F9-3159-A4A6-F6776E307E24}"/>
                </a:ext>
              </a:extLst>
            </p:cNvPr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>
              <a:extLst>
                <a:ext uri="{FF2B5EF4-FFF2-40B4-BE49-F238E27FC236}">
                  <a16:creationId xmlns:a16="http://schemas.microsoft.com/office/drawing/2014/main" id="{AB3E0A68-90BB-C718-DE4F-622A8FE74C58}"/>
                </a:ext>
              </a:extLst>
            </p:cNvPr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9D183A31-2765-2A20-2187-E527B70EC057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5286C26E-FE92-9C2F-71F5-EC46863BA118}"/>
                </a:ext>
              </a:extLst>
            </p:cNvPr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59C5D6AE-18B3-3DA7-7813-34BC66E5FF77}"/>
                </a:ext>
              </a:extLst>
            </p:cNvPr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1B07298F-37D5-264F-D9E9-D944366EBA79}"/>
                </a:ext>
              </a:extLst>
            </p:cNvPr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DBE51AB7-2DD2-1E8C-0EE8-86F27AD9AE6D}"/>
                </a:ext>
              </a:extLst>
            </p:cNvPr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7C5BF309-1523-A28D-2FF4-4E8D3ABDC8C5}"/>
                </a:ext>
              </a:extLst>
            </p:cNvPr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DD676337-D5E0-F190-36FF-5C95825D4EBD}"/>
                </a:ext>
              </a:extLst>
            </p:cNvPr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160D0552-ABA6-E09C-04E6-46A4196DDE3B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50AC1AC1-C8E5-E857-20D7-E3592C020689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E8EAD3C9-B236-C679-3091-44A64983870E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31F7E486-7753-462F-0112-6A53BDFF0978}"/>
                </a:ext>
              </a:extLst>
            </p:cNvPr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60B782E0-3953-07DB-DBD7-68687B1B9AA4}"/>
                </a:ext>
              </a:extLst>
            </p:cNvPr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E7D71147-077B-9329-7A88-D87A9AFB334F}"/>
              </a:ext>
            </a:extLst>
          </p:cNvPr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28398FF-2E7B-E8B4-CB0B-633D62B17470}"/>
              </a:ext>
            </a:extLst>
          </p:cNvPr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1617767-00D7-DCBF-7330-CD56F8E56842}"/>
              </a:ext>
            </a:extLst>
          </p:cNvPr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E4CA93B-E826-6B41-5379-E3D9AEB3AFAF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Date Placeholder 4">
            <a:extLst>
              <a:ext uri="{FF2B5EF4-FFF2-40B4-BE49-F238E27FC236}">
                <a16:creationId xmlns:a16="http://schemas.microsoft.com/office/drawing/2014/main" id="{C4BF7BAE-49F4-EF46-93E6-31122CBB3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9" name="Slide Number Placeholder 6">
            <a:extLst>
              <a:ext uri="{FF2B5EF4-FFF2-40B4-BE49-F238E27FC236}">
                <a16:creationId xmlns:a16="http://schemas.microsoft.com/office/drawing/2014/main" id="{D79677B5-6755-4803-7EB7-677DD6112A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B05F616-1E75-A74F-90C0-6E19451CBF18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50" name="Footer Placeholder 5">
            <a:extLst>
              <a:ext uri="{FF2B5EF4-FFF2-40B4-BE49-F238E27FC236}">
                <a16:creationId xmlns:a16="http://schemas.microsoft.com/office/drawing/2014/main" id="{F5822EF2-6025-AA65-89E0-F7CBE465FDC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55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60">
            <a:extLst>
              <a:ext uri="{FF2B5EF4-FFF2-40B4-BE49-F238E27FC236}">
                <a16:creationId xmlns:a16="http://schemas.microsoft.com/office/drawing/2014/main" id="{655B0F4B-413A-0309-BBC7-174723BF020A}"/>
              </a:ext>
            </a:extLst>
          </p:cNvPr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61">
              <a:extLst>
                <a:ext uri="{FF2B5EF4-FFF2-40B4-BE49-F238E27FC236}">
                  <a16:creationId xmlns:a16="http://schemas.microsoft.com/office/drawing/2014/main" id="{CD8885D3-965E-68D3-759F-99F52563289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>
                <a:extLst>
                  <a:ext uri="{FF2B5EF4-FFF2-40B4-BE49-F238E27FC236}">
                    <a16:creationId xmlns:a16="http://schemas.microsoft.com/office/drawing/2014/main" id="{503C084A-E6F5-BCE2-F239-6039B087A60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19049081-86D0-4F06-5A73-3D2BDD583443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>
                  <a:extLst>
                    <a:ext uri="{FF2B5EF4-FFF2-40B4-BE49-F238E27FC236}">
                      <a16:creationId xmlns:a16="http://schemas.microsoft.com/office/drawing/2014/main" id="{22A19E12-063F-9DA4-24D0-C3EED086DC17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>
                  <a:extLst>
                    <a:ext uri="{FF2B5EF4-FFF2-40B4-BE49-F238E27FC236}">
                      <a16:creationId xmlns:a16="http://schemas.microsoft.com/office/drawing/2014/main" id="{41A51220-FCF2-8651-E9D5-7AD61F5FD144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>
                <a:extLst>
                  <a:ext uri="{FF2B5EF4-FFF2-40B4-BE49-F238E27FC236}">
                    <a16:creationId xmlns:a16="http://schemas.microsoft.com/office/drawing/2014/main" id="{1A4F38B1-335F-872D-E53E-AA1682CC7AE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37">
                  <a:extLst>
                    <a:ext uri="{FF2B5EF4-FFF2-40B4-BE49-F238E27FC236}">
                      <a16:creationId xmlns:a16="http://schemas.microsoft.com/office/drawing/2014/main" id="{C80EF150-F5D1-78C6-C73B-9AE5C4422A0C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38">
                  <a:extLst>
                    <a:ext uri="{FF2B5EF4-FFF2-40B4-BE49-F238E27FC236}">
                      <a16:creationId xmlns:a16="http://schemas.microsoft.com/office/drawing/2014/main" id="{5269DD45-5B16-580F-CDE8-1FBFED1C994A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0B2644EF-9E1D-B68B-8FBB-9F9E238C5976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>
                <a:extLst>
                  <a:ext uri="{FF2B5EF4-FFF2-40B4-BE49-F238E27FC236}">
                    <a16:creationId xmlns:a16="http://schemas.microsoft.com/office/drawing/2014/main" id="{6F607519-0D2B-E3BB-DC4D-8CB26D07235C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34">
                  <a:extLst>
                    <a:ext uri="{FF2B5EF4-FFF2-40B4-BE49-F238E27FC236}">
                      <a16:creationId xmlns:a16="http://schemas.microsoft.com/office/drawing/2014/main" id="{4BCF50B9-E1D7-7022-ED8B-A82A14D40E39}"/>
                    </a:ext>
                  </a:extLst>
                </p:cNvPr>
                <p:cNvSpPr/>
                <p:nvPr/>
              </p:nvSpPr>
              <p:spPr>
                <a:xfrm>
                  <a:off x="916372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35">
                  <a:extLst>
                    <a:ext uri="{FF2B5EF4-FFF2-40B4-BE49-F238E27FC236}">
                      <a16:creationId xmlns:a16="http://schemas.microsoft.com/office/drawing/2014/main" id="{307CBC81-1F5B-1962-252B-63C96450E467}"/>
                    </a:ext>
                  </a:extLst>
                </p:cNvPr>
                <p:cNvSpPr/>
                <p:nvPr/>
              </p:nvSpPr>
              <p:spPr>
                <a:xfrm>
                  <a:off x="2032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36">
                  <a:extLst>
                    <a:ext uri="{FF2B5EF4-FFF2-40B4-BE49-F238E27FC236}">
                      <a16:creationId xmlns:a16="http://schemas.microsoft.com/office/drawing/2014/main" id="{A58657E8-AD8C-B181-A39F-F2B21356E613}"/>
                    </a:ext>
                  </a:extLst>
                </p:cNvPr>
                <p:cNvSpPr/>
                <p:nvPr/>
              </p:nvSpPr>
              <p:spPr>
                <a:xfrm>
                  <a:off x="230617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DF843688-5638-D2CB-FDAE-6F622EB6DE29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ED5D92E2-E8EF-869C-079A-80C973C22293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00544D65-522A-51F3-CEA8-BA9E77EFD91A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241A8973-3FAA-C554-3E30-E075DDA59C87}"/>
                </a:ext>
              </a:extLst>
            </p:cNvPr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5ED14BC8-F1BA-F3EC-E3AC-FF6089F27429}"/>
                </a:ext>
              </a:extLst>
            </p:cNvPr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AE3A799-CF8E-24CE-9A93-DB86AF341C99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7180DF72-C4BC-D9E8-27C7-2FCCC814B02A}"/>
                </a:ext>
              </a:extLst>
            </p:cNvPr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8A754E8-E885-9F3C-96AB-B0B65F73CD6E}"/>
                </a:ext>
              </a:extLst>
            </p:cNvPr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11">
              <a:extLst>
                <a:ext uri="{FF2B5EF4-FFF2-40B4-BE49-F238E27FC236}">
                  <a16:creationId xmlns:a16="http://schemas.microsoft.com/office/drawing/2014/main" id="{CDB1EC36-4E9B-14B5-3D7D-E243A56599F4}"/>
                </a:ext>
              </a:extLst>
            </p:cNvPr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12">
              <a:extLst>
                <a:ext uri="{FF2B5EF4-FFF2-40B4-BE49-F238E27FC236}">
                  <a16:creationId xmlns:a16="http://schemas.microsoft.com/office/drawing/2014/main" id="{75B7DBC6-4AB5-FE63-0AF0-D296EAD07C4B}"/>
                </a:ext>
              </a:extLst>
            </p:cNvPr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13">
              <a:extLst>
                <a:ext uri="{FF2B5EF4-FFF2-40B4-BE49-F238E27FC236}">
                  <a16:creationId xmlns:a16="http://schemas.microsoft.com/office/drawing/2014/main" id="{5F1F649E-B3C8-E612-ACE5-571AD2C69208}"/>
                </a:ext>
              </a:extLst>
            </p:cNvPr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14">
              <a:extLst>
                <a:ext uri="{FF2B5EF4-FFF2-40B4-BE49-F238E27FC236}">
                  <a16:creationId xmlns:a16="http://schemas.microsoft.com/office/drawing/2014/main" id="{D5099831-B0BA-B209-E269-6D5585E5BAB6}"/>
                </a:ext>
              </a:extLst>
            </p:cNvPr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15">
              <a:extLst>
                <a:ext uri="{FF2B5EF4-FFF2-40B4-BE49-F238E27FC236}">
                  <a16:creationId xmlns:a16="http://schemas.microsoft.com/office/drawing/2014/main" id="{610AE64C-B849-828E-F36C-3F4C61CB3752}"/>
                </a:ext>
              </a:extLst>
            </p:cNvPr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23492B9-8EBD-1B41-BDE4-44583F1382DC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17">
              <a:extLst>
                <a:ext uri="{FF2B5EF4-FFF2-40B4-BE49-F238E27FC236}">
                  <a16:creationId xmlns:a16="http://schemas.microsoft.com/office/drawing/2014/main" id="{7904B347-2BF9-4EFC-0437-0ADE1D0A5564}"/>
                </a:ext>
              </a:extLst>
            </p:cNvPr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18">
              <a:extLst>
                <a:ext uri="{FF2B5EF4-FFF2-40B4-BE49-F238E27FC236}">
                  <a16:creationId xmlns:a16="http://schemas.microsoft.com/office/drawing/2014/main" id="{63A888FE-1527-AC55-A9CA-D9CD3C85B0CE}"/>
                </a:ext>
              </a:extLst>
            </p:cNvPr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80905EA4-D187-916A-1BAF-021E53877195}"/>
                </a:ext>
              </a:extLst>
            </p:cNvPr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20">
              <a:extLst>
                <a:ext uri="{FF2B5EF4-FFF2-40B4-BE49-F238E27FC236}">
                  <a16:creationId xmlns:a16="http://schemas.microsoft.com/office/drawing/2014/main" id="{DFEC9414-2A0D-D08E-3740-10BD0D6EA367}"/>
                </a:ext>
              </a:extLst>
            </p:cNvPr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21">
              <a:extLst>
                <a:ext uri="{FF2B5EF4-FFF2-40B4-BE49-F238E27FC236}">
                  <a16:creationId xmlns:a16="http://schemas.microsoft.com/office/drawing/2014/main" id="{9E9B243A-CA8C-AEDE-1716-914CA1364596}"/>
                </a:ext>
              </a:extLst>
            </p:cNvPr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22">
              <a:extLst>
                <a:ext uri="{FF2B5EF4-FFF2-40B4-BE49-F238E27FC236}">
                  <a16:creationId xmlns:a16="http://schemas.microsoft.com/office/drawing/2014/main" id="{3CFBC053-C239-01E5-49A4-502D006A13AA}"/>
                </a:ext>
              </a:extLst>
            </p:cNvPr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23">
              <a:extLst>
                <a:ext uri="{FF2B5EF4-FFF2-40B4-BE49-F238E27FC236}">
                  <a16:creationId xmlns:a16="http://schemas.microsoft.com/office/drawing/2014/main" id="{9646E035-861F-3C95-1879-4654BB122462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24">
              <a:extLst>
                <a:ext uri="{FF2B5EF4-FFF2-40B4-BE49-F238E27FC236}">
                  <a16:creationId xmlns:a16="http://schemas.microsoft.com/office/drawing/2014/main" id="{2B028C59-FD93-54E9-86E9-0CA7574D93CF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25">
              <a:extLst>
                <a:ext uri="{FF2B5EF4-FFF2-40B4-BE49-F238E27FC236}">
                  <a16:creationId xmlns:a16="http://schemas.microsoft.com/office/drawing/2014/main" id="{C20552A2-9540-D196-F4F6-502FD5CC3B0A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26">
              <a:extLst>
                <a:ext uri="{FF2B5EF4-FFF2-40B4-BE49-F238E27FC236}">
                  <a16:creationId xmlns:a16="http://schemas.microsoft.com/office/drawing/2014/main" id="{D3C2CE3D-C515-E8DF-5117-3F20AAB9643E}"/>
                </a:ext>
              </a:extLst>
            </p:cNvPr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670CB264-8216-0595-57E8-BC921AE785EC}"/>
                </a:ext>
              </a:extLst>
            </p:cNvPr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3">
            <a:extLst>
              <a:ext uri="{FF2B5EF4-FFF2-40B4-BE49-F238E27FC236}">
                <a16:creationId xmlns:a16="http://schemas.microsoft.com/office/drawing/2014/main" id="{A45E22E1-D931-E971-D570-45772FBC885C}"/>
              </a:ext>
            </a:extLst>
          </p:cNvPr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04655C1-BF24-B220-18E3-FC3345929F3A}"/>
              </a:ext>
            </a:extLst>
          </p:cNvPr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7C6FB94-8FF7-7499-3AB6-9DE92B79D854}"/>
              </a:ext>
            </a:extLst>
          </p:cNvPr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130A074-0989-CBFC-E4B0-FC2B801A34CD}"/>
              </a:ext>
            </a:extLst>
          </p:cNvPr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Date Placeholder 4">
            <a:extLst>
              <a:ext uri="{FF2B5EF4-FFF2-40B4-BE49-F238E27FC236}">
                <a16:creationId xmlns:a16="http://schemas.microsoft.com/office/drawing/2014/main" id="{14AC2940-7E0A-6B95-CC57-804B4414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9" name="Footer Placeholder 5">
            <a:extLst>
              <a:ext uri="{FF2B5EF4-FFF2-40B4-BE49-F238E27FC236}">
                <a16:creationId xmlns:a16="http://schemas.microsoft.com/office/drawing/2014/main" id="{DDA0A4E3-65A6-E665-BCBD-7B4C69C8F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0" name="Slide Number Placeholder 6">
            <a:extLst>
              <a:ext uri="{FF2B5EF4-FFF2-40B4-BE49-F238E27FC236}">
                <a16:creationId xmlns:a16="http://schemas.microsoft.com/office/drawing/2014/main" id="{4CC55123-B864-7225-E4CE-AB67C8123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D4FCA-BD54-F644-AA76-F56D11519DC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448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3B0D5-308E-9052-8317-4D1605E8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94931-73AE-7023-D670-6D23BA7F2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09511-F4D9-574B-B4C7-B91A6A9DC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95A003-DA0D-9440-AAC3-DD2399D0E9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019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BFEF4-14BB-CA08-A696-B2858A0AE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D2A3C-9819-1779-04EA-D25205DED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46C4A6-47CC-CB27-FEC2-8F385F119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3A9552-2BC0-8946-947B-EA066DC03FE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8071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2F35F"/>
            </a:gs>
            <a:gs pos="62000">
              <a:srgbClr val="92BE3F"/>
            </a:gs>
            <a:gs pos="100000">
              <a:srgbClr val="80A33D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>
            <a:extLst>
              <a:ext uri="{FF2B5EF4-FFF2-40B4-BE49-F238E27FC236}">
                <a16:creationId xmlns:a16="http://schemas.microsoft.com/office/drawing/2014/main" id="{3C3EBC83-4BDC-A622-6CD6-0AA8C489EED2}"/>
              </a:ext>
            </a:extLst>
          </p:cNvPr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>
              <a:extLst>
                <a:ext uri="{FF2B5EF4-FFF2-40B4-BE49-F238E27FC236}">
                  <a16:creationId xmlns:a16="http://schemas.microsoft.com/office/drawing/2014/main" id="{5716DF9B-8CAD-7ECC-847D-04631D07374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>
                <a:extLst>
                  <a:ext uri="{FF2B5EF4-FFF2-40B4-BE49-F238E27FC236}">
                    <a16:creationId xmlns:a16="http://schemas.microsoft.com/office/drawing/2014/main" id="{838689CA-AF57-C9B2-152F-A578D662CB9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>
                  <a:extLst>
                    <a:ext uri="{FF2B5EF4-FFF2-40B4-BE49-F238E27FC236}">
                      <a16:creationId xmlns:a16="http://schemas.microsoft.com/office/drawing/2014/main" id="{ED18FCE6-92E9-EC78-FEB1-B65059F9E639}"/>
                    </a:ext>
                  </a:extLst>
                </p:cNvPr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>
                  <a:extLst>
                    <a:ext uri="{FF2B5EF4-FFF2-40B4-BE49-F238E27FC236}">
                      <a16:creationId xmlns:a16="http://schemas.microsoft.com/office/drawing/2014/main" id="{02F7CB06-3523-C9F8-EDBD-3BC58FF82BCC}"/>
                    </a:ext>
                  </a:extLst>
                </p:cNvPr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>
                  <a:extLst>
                    <a:ext uri="{FF2B5EF4-FFF2-40B4-BE49-F238E27FC236}">
                      <a16:creationId xmlns:a16="http://schemas.microsoft.com/office/drawing/2014/main" id="{D4D8F4F3-4E86-68F8-7E17-9223BC465572}"/>
                    </a:ext>
                  </a:extLst>
                </p:cNvPr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>
                <a:extLst>
                  <a:ext uri="{FF2B5EF4-FFF2-40B4-BE49-F238E27FC236}">
                    <a16:creationId xmlns:a16="http://schemas.microsoft.com/office/drawing/2014/main" id="{5CB13203-1DD4-9E79-F262-AEBF8E1FB13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>
                  <a:extLst>
                    <a:ext uri="{FF2B5EF4-FFF2-40B4-BE49-F238E27FC236}">
                      <a16:creationId xmlns:a16="http://schemas.microsoft.com/office/drawing/2014/main" id="{EDD378D7-B2EF-665E-1216-F81C5720C390}"/>
                    </a:ext>
                  </a:extLst>
                </p:cNvPr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>
                  <a:extLst>
                    <a:ext uri="{FF2B5EF4-FFF2-40B4-BE49-F238E27FC236}">
                      <a16:creationId xmlns:a16="http://schemas.microsoft.com/office/drawing/2014/main" id="{B76DC3E5-DF65-3213-FE83-09E62A4E06C0}"/>
                    </a:ext>
                  </a:extLst>
                </p:cNvPr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>
                  <a:extLst>
                    <a:ext uri="{FF2B5EF4-FFF2-40B4-BE49-F238E27FC236}">
                      <a16:creationId xmlns:a16="http://schemas.microsoft.com/office/drawing/2014/main" id="{E65F5126-5272-DF21-EE5A-CF9B745A2E13}"/>
                    </a:ext>
                  </a:extLst>
                </p:cNvPr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>
                <a:extLst>
                  <a:ext uri="{FF2B5EF4-FFF2-40B4-BE49-F238E27FC236}">
                    <a16:creationId xmlns:a16="http://schemas.microsoft.com/office/drawing/2014/main" id="{0D55F2FF-DC0B-321E-73B0-DD5F6C49E4F4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>
                  <a:extLst>
                    <a:ext uri="{FF2B5EF4-FFF2-40B4-BE49-F238E27FC236}">
                      <a16:creationId xmlns:a16="http://schemas.microsoft.com/office/drawing/2014/main" id="{B7AC895B-1DC5-4151-1EAB-85718DDDDEB2}"/>
                    </a:ext>
                  </a:extLst>
                </p:cNvPr>
                <p:cNvSpPr/>
                <p:nvPr/>
              </p:nvSpPr>
              <p:spPr>
                <a:xfrm>
                  <a:off x="916373" y="1587"/>
                  <a:ext cx="1600094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>
                  <a:extLst>
                    <a:ext uri="{FF2B5EF4-FFF2-40B4-BE49-F238E27FC236}">
                      <a16:creationId xmlns:a16="http://schemas.microsoft.com/office/drawing/2014/main" id="{24AB5331-F438-82C3-D68C-5E5352BCE90E}"/>
                    </a:ext>
                  </a:extLst>
                </p:cNvPr>
                <p:cNvSpPr/>
                <p:nvPr/>
              </p:nvSpPr>
              <p:spPr>
                <a:xfrm>
                  <a:off x="2033" y="1587"/>
                  <a:ext cx="45717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>
                  <a:extLst>
                    <a:ext uri="{FF2B5EF4-FFF2-40B4-BE49-F238E27FC236}">
                      <a16:creationId xmlns:a16="http://schemas.microsoft.com/office/drawing/2014/main" id="{DD061339-3E1A-2C09-2C94-D2BAFCAF605D}"/>
                    </a:ext>
                  </a:extLst>
                </p:cNvPr>
                <p:cNvSpPr/>
                <p:nvPr/>
              </p:nvSpPr>
              <p:spPr>
                <a:xfrm>
                  <a:off x="230618" y="1587"/>
                  <a:ext cx="761950" cy="6858001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89A34778-F63B-AB6A-79B9-8399288B2F15}"/>
                  </a:ext>
                </a:extLst>
              </p:cNvPr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3DF2922D-1045-1A78-A11A-28CE1EAAA4F8}"/>
                  </a:ext>
                </a:extLst>
              </p:cNvPr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>
                <a:extLst>
                  <a:ext uri="{FF2B5EF4-FFF2-40B4-BE49-F238E27FC236}">
                    <a16:creationId xmlns:a16="http://schemas.microsoft.com/office/drawing/2014/main" id="{6A9014ED-86C8-C017-4AF7-9EB1F4A269EA}"/>
                  </a:ext>
                </a:extLst>
              </p:cNvPr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>
              <a:extLst>
                <a:ext uri="{FF2B5EF4-FFF2-40B4-BE49-F238E27FC236}">
                  <a16:creationId xmlns:a16="http://schemas.microsoft.com/office/drawing/2014/main" id="{032D83EB-A966-4449-E54E-2A54226E6F6F}"/>
                </a:ext>
              </a:extLst>
            </p:cNvPr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>
              <a:extLst>
                <a:ext uri="{FF2B5EF4-FFF2-40B4-BE49-F238E27FC236}">
                  <a16:creationId xmlns:a16="http://schemas.microsoft.com/office/drawing/2014/main" id="{AB099324-19DA-0360-F632-F6BF47BDE0AA}"/>
                </a:ext>
              </a:extLst>
            </p:cNvPr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98F9D711-87CF-268C-AC0F-97AF61E174CD}"/>
                </a:ext>
              </a:extLst>
            </p:cNvPr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DE8908F9-33F6-17D5-92C7-1875DBA17326}"/>
                </a:ext>
              </a:extLst>
            </p:cNvPr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5D5B3EE6-C357-FB50-4A67-804BAD8A8CA3}"/>
                </a:ext>
              </a:extLst>
            </p:cNvPr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>
              <a:extLst>
                <a:ext uri="{FF2B5EF4-FFF2-40B4-BE49-F238E27FC236}">
                  <a16:creationId xmlns:a16="http://schemas.microsoft.com/office/drawing/2014/main" id="{CEE9F383-DA7B-777D-2967-A5DB7CFDA8AC}"/>
                </a:ext>
              </a:extLst>
            </p:cNvPr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>
              <a:extLst>
                <a:ext uri="{FF2B5EF4-FFF2-40B4-BE49-F238E27FC236}">
                  <a16:creationId xmlns:a16="http://schemas.microsoft.com/office/drawing/2014/main" id="{2379172E-2E06-5306-0130-FFA842F66108}"/>
                </a:ext>
              </a:extLst>
            </p:cNvPr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>
              <a:extLst>
                <a:ext uri="{FF2B5EF4-FFF2-40B4-BE49-F238E27FC236}">
                  <a16:creationId xmlns:a16="http://schemas.microsoft.com/office/drawing/2014/main" id="{5E6A7CF0-05AB-781A-DB4D-6E74F9111626}"/>
                </a:ext>
              </a:extLst>
            </p:cNvPr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>
              <a:extLst>
                <a:ext uri="{FF2B5EF4-FFF2-40B4-BE49-F238E27FC236}">
                  <a16:creationId xmlns:a16="http://schemas.microsoft.com/office/drawing/2014/main" id="{386A71EC-9DAC-1BA7-D778-B8E61521DDC1}"/>
                </a:ext>
              </a:extLst>
            </p:cNvPr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>
              <a:extLst>
                <a:ext uri="{FF2B5EF4-FFF2-40B4-BE49-F238E27FC236}">
                  <a16:creationId xmlns:a16="http://schemas.microsoft.com/office/drawing/2014/main" id="{C6A89BC2-2F95-0C77-F141-545B4896A2D0}"/>
                </a:ext>
              </a:extLst>
            </p:cNvPr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>
              <a:extLst>
                <a:ext uri="{FF2B5EF4-FFF2-40B4-BE49-F238E27FC236}">
                  <a16:creationId xmlns:a16="http://schemas.microsoft.com/office/drawing/2014/main" id="{91C82809-AE30-C595-402D-EC021B8C56AE}"/>
                </a:ext>
              </a:extLst>
            </p:cNvPr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>
              <a:extLst>
                <a:ext uri="{FF2B5EF4-FFF2-40B4-BE49-F238E27FC236}">
                  <a16:creationId xmlns:a16="http://schemas.microsoft.com/office/drawing/2014/main" id="{77CD06DD-BA3F-F1D2-10ED-F5B1F5D9DE8A}"/>
                </a:ext>
              </a:extLst>
            </p:cNvPr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>
              <a:extLst>
                <a:ext uri="{FF2B5EF4-FFF2-40B4-BE49-F238E27FC236}">
                  <a16:creationId xmlns:a16="http://schemas.microsoft.com/office/drawing/2014/main" id="{4D6B68AC-20A1-EDA4-EC43-E9949AB83ED3}"/>
                </a:ext>
              </a:extLst>
            </p:cNvPr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>
              <a:extLst>
                <a:ext uri="{FF2B5EF4-FFF2-40B4-BE49-F238E27FC236}">
                  <a16:creationId xmlns:a16="http://schemas.microsoft.com/office/drawing/2014/main" id="{63513F82-0130-38C0-4F3A-D0B319EACFAC}"/>
                </a:ext>
              </a:extLst>
            </p:cNvPr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>
              <a:extLst>
                <a:ext uri="{FF2B5EF4-FFF2-40B4-BE49-F238E27FC236}">
                  <a16:creationId xmlns:a16="http://schemas.microsoft.com/office/drawing/2014/main" id="{87025B65-71E2-3C4C-4115-4F68EE1A36AD}"/>
                </a:ext>
              </a:extLst>
            </p:cNvPr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>
              <a:extLst>
                <a:ext uri="{FF2B5EF4-FFF2-40B4-BE49-F238E27FC236}">
                  <a16:creationId xmlns:a16="http://schemas.microsoft.com/office/drawing/2014/main" id="{073B20BC-E767-5F28-9D2C-1A47E2C00E20}"/>
                </a:ext>
              </a:extLst>
            </p:cNvPr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>
              <a:extLst>
                <a:ext uri="{FF2B5EF4-FFF2-40B4-BE49-F238E27FC236}">
                  <a16:creationId xmlns:a16="http://schemas.microsoft.com/office/drawing/2014/main" id="{42572DE7-D5C6-8549-51E3-8AFAF1985911}"/>
                </a:ext>
              </a:extLst>
            </p:cNvPr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>
              <a:extLst>
                <a:ext uri="{FF2B5EF4-FFF2-40B4-BE49-F238E27FC236}">
                  <a16:creationId xmlns:a16="http://schemas.microsoft.com/office/drawing/2014/main" id="{659CDBB2-84BF-AF0E-3E00-093023839C4B}"/>
                </a:ext>
              </a:extLst>
            </p:cNvPr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>
              <a:extLst>
                <a:ext uri="{FF2B5EF4-FFF2-40B4-BE49-F238E27FC236}">
                  <a16:creationId xmlns:a16="http://schemas.microsoft.com/office/drawing/2014/main" id="{53A0E862-FB70-1384-35F6-36AA112328C9}"/>
                </a:ext>
              </a:extLst>
            </p:cNvPr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>
              <a:extLst>
                <a:ext uri="{FF2B5EF4-FFF2-40B4-BE49-F238E27FC236}">
                  <a16:creationId xmlns:a16="http://schemas.microsoft.com/office/drawing/2014/main" id="{1C7BEE04-BA3F-E47B-6DA5-96F00345294C}"/>
                </a:ext>
              </a:extLst>
            </p:cNvPr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>
              <a:extLst>
                <a:ext uri="{FF2B5EF4-FFF2-40B4-BE49-F238E27FC236}">
                  <a16:creationId xmlns:a16="http://schemas.microsoft.com/office/drawing/2014/main" id="{43031525-BB34-BD76-247A-38E5D919EA72}"/>
                </a:ext>
              </a:extLst>
            </p:cNvPr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>
              <a:extLst>
                <a:ext uri="{FF2B5EF4-FFF2-40B4-BE49-F238E27FC236}">
                  <a16:creationId xmlns:a16="http://schemas.microsoft.com/office/drawing/2014/main" id="{E6246DB0-1517-B128-D69E-0823D3CFB85C}"/>
                </a:ext>
              </a:extLst>
            </p:cNvPr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>
            <a:extLst>
              <a:ext uri="{FF2B5EF4-FFF2-40B4-BE49-F238E27FC236}">
                <a16:creationId xmlns:a16="http://schemas.microsoft.com/office/drawing/2014/main" id="{73A90F6B-7B08-7F70-CBBE-1DDE8007E231}"/>
              </a:ext>
            </a:extLst>
          </p:cNvPr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A05DCCFB-9008-093B-1763-564F377D4AAF}"/>
              </a:ext>
            </a:extLst>
          </p:cNvPr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3F150A6D-8BE6-0E32-958A-4AEDEA323539}"/>
              </a:ext>
            </a:extLst>
          </p:cNvPr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>
            <a:extLst>
              <a:ext uri="{FF2B5EF4-FFF2-40B4-BE49-F238E27FC236}">
                <a16:creationId xmlns:a16="http://schemas.microsoft.com/office/drawing/2014/main" id="{7F8B23C6-11A0-D209-616D-2E218863D2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1" name="Text Placeholder 2">
            <a:extLst>
              <a:ext uri="{FF2B5EF4-FFF2-40B4-BE49-F238E27FC236}">
                <a16:creationId xmlns:a16="http://schemas.microsoft.com/office/drawing/2014/main" id="{B7BEEA18-0FA6-07EC-6503-5FB1666E66A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AADA62-9C9B-5A81-BE16-CE7F0E9A0A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  <a:latin typeface="Tahoma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4B8AB-7FE2-8592-C0A9-9EE7829345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  <a:latin typeface="Tahoma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579D96-196A-7987-BEAA-CC3D3B86FC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fld id="{0D8D8D1A-FFCF-9247-9AD8-FEFE5123CAF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8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9" r:id="rId8"/>
    <p:sldLayoutId id="2147483920" r:id="rId9"/>
    <p:sldLayoutId id="2147483916" r:id="rId10"/>
    <p:sldLayoutId id="214748391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MS PGothic" pitchFamily="34" charset="-128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charset="0"/>
          <a:ea typeface="MS PGothic" pitchFamily="34" charset="-128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24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22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20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2" charset="2"/>
        <a:buChar char=""/>
        <a:defRPr sz="1600" kern="1200">
          <a:solidFill>
            <a:schemeClr val="tx2"/>
          </a:solidFill>
          <a:latin typeface="+mn-lt"/>
          <a:ea typeface="MS PGothic" pitchFamily="34" charset="-128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9C45A0AC-85BA-BE1D-7B58-501C929818C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68313" y="2636838"/>
            <a:ext cx="3959225" cy="2305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6000" dirty="0">
                <a:solidFill>
                  <a:srgbClr val="002060"/>
                </a:solidFill>
              </a:rPr>
              <a:t>Stress and Coping</a:t>
            </a:r>
            <a:br>
              <a:rPr lang="en-GB" altLang="en-US" sz="6000" dirty="0">
                <a:solidFill>
                  <a:srgbClr val="002060"/>
                </a:solidFill>
              </a:rPr>
            </a:br>
            <a:r>
              <a:rPr lang="en-GB" altLang="en-US" dirty="0">
                <a:solidFill>
                  <a:srgbClr val="002060"/>
                </a:solidFill>
              </a:rPr>
              <a:t>Week 2 – January 30</a:t>
            </a:r>
            <a:r>
              <a:rPr lang="en-GB" altLang="en-US" baseline="30000" dirty="0">
                <a:solidFill>
                  <a:srgbClr val="002060"/>
                </a:solidFill>
              </a:rPr>
              <a:t>th</a:t>
            </a:r>
            <a:r>
              <a:rPr lang="en-GB" altLang="en-US" dirty="0">
                <a:solidFill>
                  <a:srgbClr val="002060"/>
                </a:solidFill>
              </a:rPr>
              <a:t> 2025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1B306E01-2AD7-49DF-DA4A-B333A9CE67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733925" y="3644900"/>
            <a:ext cx="3309938" cy="2305050"/>
          </a:xfrm>
        </p:spPr>
        <p:txBody>
          <a:bodyPr/>
          <a:lstStyle/>
          <a:p>
            <a:pPr eaLnBrk="1" hangingPunct="1"/>
            <a:r>
              <a:rPr lang="en-GB" altLang="en-US"/>
              <a:t>Introduction to Health &amp; Exercise Psychology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 sz="2400"/>
              <a:t>Alison Connaughton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989F644D-58A0-214C-E929-74EA2F7734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2060"/>
                </a:solidFill>
                <a:ea typeface="+mj-ea"/>
              </a:rPr>
              <a:t>What is Stress? </a:t>
            </a:r>
            <a:br>
              <a:rPr lang="en-US" dirty="0">
                <a:solidFill>
                  <a:srgbClr val="002060"/>
                </a:solidFill>
                <a:ea typeface="+mj-ea"/>
              </a:rPr>
            </a:br>
            <a:r>
              <a:rPr lang="en-US" sz="2400" dirty="0">
                <a:solidFill>
                  <a:srgbClr val="002060"/>
                </a:solidFill>
                <a:ea typeface="+mj-ea"/>
              </a:rPr>
              <a:t>(Payne &amp; Horn, 2001).</a:t>
            </a:r>
            <a:br>
              <a:rPr lang="en-US" sz="2400" dirty="0">
                <a:solidFill>
                  <a:srgbClr val="002060"/>
                </a:solidFill>
                <a:ea typeface="+mj-ea"/>
              </a:rPr>
            </a:br>
            <a:endParaRPr lang="en-US" sz="2400" dirty="0">
              <a:solidFill>
                <a:srgbClr val="002060"/>
              </a:solidFill>
              <a:ea typeface="+mj-ea"/>
            </a:endParaRP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BE20CB31-15B0-4E4C-48B8-A251702B01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060575"/>
            <a:ext cx="8229600" cy="4464050"/>
          </a:xfrm>
        </p:spPr>
        <p:txBody>
          <a:bodyPr rtlCol="0">
            <a:normAutofit/>
          </a:bodyPr>
          <a:lstStyle/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US" dirty="0">
                <a:ea typeface="+mn-ea"/>
              </a:rPr>
              <a:t>Stress as a physiological process: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US" dirty="0">
              <a:ea typeface="+mn-ea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US" dirty="0">
                <a:ea typeface="+mn-ea"/>
              </a:rPr>
              <a:t>Relationship between stress, health and disease status is mediated by physiological processes. </a:t>
            </a: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endParaRPr lang="en-GB" dirty="0">
              <a:ea typeface="+mn-ea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endParaRPr lang="en-US" dirty="0">
              <a:ea typeface="+mn-e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4D87527-E2D0-DF07-995D-955882ACB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Several meanings and definitions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63F4B2A7-6907-890A-36F0-E66CD7215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27050" indent="-457200" eaLnBrk="1" hangingPunct="1">
              <a:buFont typeface="Century Gothic" panose="020B0502020202020204" pitchFamily="34" charset="0"/>
              <a:buAutoNum type="arabicPeriod"/>
            </a:pPr>
            <a:r>
              <a:rPr lang="en-GB" altLang="en-US"/>
              <a:t>As a biological reaction</a:t>
            </a:r>
          </a:p>
          <a:p>
            <a:pPr marL="527050" indent="-457200" eaLnBrk="1" hangingPunct="1">
              <a:buFont typeface="Century Gothic" panose="020B0502020202020204" pitchFamily="34" charset="0"/>
              <a:buAutoNum type="arabicPeriod"/>
            </a:pPr>
            <a:r>
              <a:rPr lang="en-GB" altLang="en-US"/>
              <a:t>As a stimulus or event external to the individual</a:t>
            </a:r>
          </a:p>
          <a:p>
            <a:pPr marL="527050" indent="-457200" eaLnBrk="1" hangingPunct="1">
              <a:buFont typeface="Century Gothic" panose="020B0502020202020204" pitchFamily="34" charset="0"/>
              <a:buAutoNum type="arabicPeriod"/>
            </a:pPr>
            <a:r>
              <a:rPr lang="en-US" altLang="en-US"/>
              <a:t>A</a:t>
            </a:r>
            <a:r>
              <a:rPr lang="en-GB" altLang="en-US"/>
              <a:t>s a psychological transaction between the stimulus event and the cognitive and emotional characteristics of the individual.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2A6BE7C-A323-C1D8-2A9F-CD3AA865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" y="0"/>
            <a:ext cx="7024688" cy="1143000"/>
          </a:xfrm>
        </p:spPr>
        <p:txBody>
          <a:bodyPr/>
          <a:lstStyle/>
          <a:p>
            <a:pPr eaLnBrk="1" hangingPunct="1"/>
            <a:r>
              <a:rPr lang="en-GB" altLang="en-US"/>
              <a:t>Stress as a stimulus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7DE48F1B-1FAD-D2C5-41B8-C643D727F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144588"/>
            <a:ext cx="6777038" cy="3508375"/>
          </a:xfrm>
        </p:spPr>
        <p:txBody>
          <a:bodyPr/>
          <a:lstStyle/>
          <a:p>
            <a:pPr eaLnBrk="1" hangingPunct="1"/>
            <a:r>
              <a:rPr lang="en-GB" altLang="en-US"/>
              <a:t>Stressful events external to the individual.</a:t>
            </a:r>
          </a:p>
          <a:p>
            <a:pPr eaLnBrk="1" hangingPunct="1"/>
            <a:r>
              <a:rPr lang="en-GB" altLang="en-US"/>
              <a:t>The event and its properties are considered amenable to objective definition and measurement</a:t>
            </a:r>
            <a:r>
              <a:rPr lang="en-US" altLang="en-US"/>
              <a:t>… (e.g. wedding)</a:t>
            </a:r>
          </a:p>
          <a:p>
            <a:pPr eaLnBrk="1" hangingPunct="1"/>
            <a:r>
              <a:rPr lang="en-US" altLang="en-US"/>
              <a:t>Proximity – next week / next year</a:t>
            </a:r>
          </a:p>
          <a:p>
            <a:pPr eaLnBrk="1" hangingPunct="1"/>
            <a:r>
              <a:rPr lang="en-US" altLang="en-US"/>
              <a:t>Also catastrophic events:</a:t>
            </a:r>
          </a:p>
          <a:p>
            <a:pPr eaLnBrk="1" hangingPunct="1"/>
            <a:r>
              <a:rPr lang="en-US" altLang="en-US"/>
              <a:t>Earthquakes, floods, plane crashes, Pandemic!!!</a:t>
            </a:r>
          </a:p>
          <a:p>
            <a:pPr eaLnBrk="1" hangingPunct="1"/>
            <a:r>
              <a:rPr lang="en-US" altLang="en-US"/>
              <a:t>Major life events – bereavement / divorce / marriage / losing job / new job</a:t>
            </a:r>
          </a:p>
          <a:p>
            <a:pPr eaLnBrk="1" hangingPunct="1"/>
            <a:r>
              <a:rPr lang="en-US" altLang="en-US"/>
              <a:t>Events that require significant adjustment – pos and neg events…</a:t>
            </a:r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E4D6FD20-6A25-16BD-6377-0CCEC1B6B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484313"/>
            <a:ext cx="7024687" cy="241300"/>
          </a:xfrm>
        </p:spPr>
        <p:txBody>
          <a:bodyPr/>
          <a:lstStyle/>
          <a:p>
            <a:pPr eaLnBrk="1" hangingPunct="1"/>
            <a:r>
              <a:rPr lang="en-GB" altLang="en-US"/>
              <a:t>Life events theory</a:t>
            </a:r>
            <a:r>
              <a:rPr lang="en-US" altLang="en-US"/>
              <a:t>…(Holmes and Rahe, 1967)</a:t>
            </a:r>
            <a:endParaRPr lang="en-GB" altLang="en-US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DACA8935-6D52-9003-F5C3-A1354DED7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773238"/>
            <a:ext cx="6777037" cy="3508375"/>
          </a:xfrm>
        </p:spPr>
        <p:txBody>
          <a:bodyPr/>
          <a:lstStyle/>
          <a:p>
            <a:pPr eaLnBrk="1" hangingPunct="1"/>
            <a:r>
              <a:rPr lang="en-GB" altLang="en-US"/>
              <a:t>Proposed that naturally occurring events did not have unitary consequences </a:t>
            </a:r>
            <a:r>
              <a:rPr lang="en-US" altLang="en-US"/>
              <a:t>–</a:t>
            </a:r>
            <a:r>
              <a:rPr lang="en-GB" altLang="en-US"/>
              <a:t> they were cumulative. </a:t>
            </a:r>
          </a:p>
          <a:p>
            <a:pPr eaLnBrk="1" hangingPunct="1"/>
            <a:r>
              <a:rPr lang="en-GB" altLang="en-US"/>
              <a:t>The more life events </a:t>
            </a:r>
            <a:r>
              <a:rPr lang="en-US" altLang="en-US"/>
              <a:t>–</a:t>
            </a:r>
            <a:r>
              <a:rPr lang="en-GB" altLang="en-US"/>
              <a:t> the greater the risk of health problems</a:t>
            </a:r>
          </a:p>
          <a:p>
            <a:pPr eaLnBrk="1" hangingPunct="1"/>
            <a:r>
              <a:rPr lang="en-GB" altLang="en-US"/>
              <a:t>Researchers invited 5000+ individuals to create a list of events they found stressful</a:t>
            </a:r>
          </a:p>
          <a:p>
            <a:pPr eaLnBrk="1" hangingPunct="1"/>
            <a:r>
              <a:rPr lang="en-GB" altLang="en-US"/>
              <a:t>Generated a list of 43 events that most commonly mentioned</a:t>
            </a:r>
          </a:p>
          <a:p>
            <a:pPr eaLnBrk="1" hangingPunct="1"/>
            <a:r>
              <a:rPr lang="en-US" altLang="en-US"/>
              <a:t>R</a:t>
            </a:r>
            <a:r>
              <a:rPr lang="en-GB" altLang="en-US"/>
              <a:t>anked these </a:t>
            </a:r>
            <a:r>
              <a:rPr lang="en-US" altLang="en-US"/>
              <a:t>–</a:t>
            </a:r>
            <a:r>
              <a:rPr lang="en-GB" altLang="en-US"/>
              <a:t> values from 11-100</a:t>
            </a:r>
          </a:p>
          <a:p>
            <a:pPr eaLnBrk="1" hangingPunct="1"/>
            <a:r>
              <a:rPr lang="en-GB" altLang="en-US"/>
              <a:t>Amount of re-adjustment required.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>
            <a:extLst>
              <a:ext uri="{FF2B5EF4-FFF2-40B4-BE49-F238E27FC236}">
                <a16:creationId xmlns:a16="http://schemas.microsoft.com/office/drawing/2014/main" id="{3057646E-FD5F-5B67-0DF6-F15E74AAB5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002060"/>
                </a:solidFill>
                <a:ea typeface="+mj-ea"/>
              </a:rPr>
              <a:t>Social Readjustment Rating Scale (Holmes &amp; </a:t>
            </a:r>
            <a:r>
              <a:rPr lang="en-GB" dirty="0" err="1">
                <a:solidFill>
                  <a:srgbClr val="002060"/>
                </a:solidFill>
                <a:ea typeface="+mj-ea"/>
              </a:rPr>
              <a:t>Rahe</a:t>
            </a:r>
            <a:r>
              <a:rPr lang="en-GB" dirty="0">
                <a:solidFill>
                  <a:srgbClr val="002060"/>
                </a:solidFill>
                <a:ea typeface="+mj-ea"/>
              </a:rPr>
              <a:t>, 1967).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05607C6-937B-79F4-DC50-0248DA69F76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Amount of readjustment (change) required in your life as a result of an event.</a:t>
            </a:r>
          </a:p>
          <a:p>
            <a:pPr eaLnBrk="1" hangingPunct="1"/>
            <a:r>
              <a:rPr lang="en-GB" altLang="en-US"/>
              <a:t>Used to predict illness.</a:t>
            </a:r>
          </a:p>
          <a:p>
            <a:pPr eaLnBrk="1" hangingPunct="1"/>
            <a:r>
              <a:rPr lang="en-GB" altLang="en-US"/>
              <a:t>Exacerbation of chronic diseases.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Have you experienced a lot of stressful events? 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1ED5036-B4A7-D77D-ED7B-1408DCD8F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16387" name="Content Placeholder 3">
            <a:extLst>
              <a:ext uri="{FF2B5EF4-FFF2-40B4-BE49-F238E27FC236}">
                <a16:creationId xmlns:a16="http://schemas.microsoft.com/office/drawing/2014/main" id="{D9470B0E-691C-563B-5991-5A62A52269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0"/>
            <a:ext cx="7848600" cy="68580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4D3C1076-5A02-FF8A-E3B1-F2DD037A7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A62EF28-3128-7237-3507-0FF905241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016000"/>
            <a:ext cx="6777038" cy="4132263"/>
          </a:xfrm>
        </p:spPr>
        <p:txBody>
          <a:bodyPr/>
          <a:lstStyle/>
          <a:p>
            <a:r>
              <a:rPr lang="en-GB" altLang="en-US"/>
              <a:t>Life Change Units Likelihood Of Illness In Near Future </a:t>
            </a:r>
          </a:p>
          <a:p>
            <a:pPr lvl="1"/>
            <a:r>
              <a:rPr lang="en-GB" altLang="en-US"/>
              <a:t>300+ about 80 percent </a:t>
            </a:r>
          </a:p>
          <a:p>
            <a:pPr lvl="1"/>
            <a:r>
              <a:rPr lang="en-GB" altLang="en-US"/>
              <a:t>150-299 about 50 percent </a:t>
            </a:r>
          </a:p>
          <a:p>
            <a:pPr lvl="1"/>
            <a:r>
              <a:rPr lang="en-GB" altLang="en-US"/>
              <a:t>less than 150 about 30 percent </a:t>
            </a:r>
          </a:p>
          <a:p>
            <a:endParaRPr lang="en-GB" altLang="en-US"/>
          </a:p>
          <a:p>
            <a:r>
              <a:rPr lang="en-GB" altLang="en-US"/>
              <a:t>In recent years the SRRS has been used as a suicide risk scale (Blasco-Fontecilla et al., 2012) and to assess stressors in binge eating (Woods, Racine, &amp; Klump, 2010) and depressive conditions (Vaaler, Morken, Iversen, Kondziella, &amp; Linaker, 2010)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C2522DD-E81C-066B-DE5E-BC13D05C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/>
              <a:t>In small groups - Have a look at the scale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23509794-A17F-1145-3EB7-8555CD6F7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9850" indent="0" eaLnBrk="1" hangingPunct="1">
              <a:buFont typeface="Wingdings 2" panose="05020102010507070707" pitchFamily="18" charset="2"/>
              <a:buNone/>
              <a:defRPr/>
            </a:pPr>
            <a:r>
              <a:rPr lang="en-US" altLang="en-US" dirty="0"/>
              <a:t>10 minutes…</a:t>
            </a:r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US" altLang="en-US" dirty="0"/>
              <a:t>Pick 3 from the list…What are the potential issues and stressors associated with this life event?</a:t>
            </a:r>
            <a:endParaRPr lang="en-GB" altLang="en-US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endParaRPr lang="en-US" altLang="en-US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US" altLang="en-US" dirty="0"/>
              <a:t>What are the potential problems of a scale such as this.</a:t>
            </a:r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6B17B6CF-D3C9-5745-1FD2-68738EB12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Items chosen from the list…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D607C988-84B2-7829-006A-AAC24C0D6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Issues?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2929CD40-25D4-9A51-5A25-A921E7416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549275"/>
            <a:ext cx="7024688" cy="1143000"/>
          </a:xfrm>
        </p:spPr>
        <p:txBody>
          <a:bodyPr/>
          <a:lstStyle/>
          <a:p>
            <a:pPr eaLnBrk="1" hangingPunct="1"/>
            <a:r>
              <a:rPr lang="en-GB" altLang="en-US"/>
              <a:t>Limitations of life events measurement: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9019958A-F3DF-15C4-3F41-088B76C31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3508375"/>
          </a:xfrm>
        </p:spPr>
        <p:txBody>
          <a:bodyPr/>
          <a:lstStyle/>
          <a:p>
            <a:pPr eaLnBrk="1" hangingPunct="1"/>
            <a:r>
              <a:rPr lang="en-GB" altLang="en-US"/>
              <a:t>Retrospective assessment </a:t>
            </a:r>
            <a:r>
              <a:rPr lang="en-US" altLang="en-US"/>
              <a:t>–</a:t>
            </a:r>
            <a:r>
              <a:rPr lang="en-GB" altLang="en-US"/>
              <a:t> those who were already ill</a:t>
            </a:r>
          </a:p>
          <a:p>
            <a:pPr eaLnBrk="1" hangingPunct="1"/>
            <a:r>
              <a:rPr lang="en-GB" altLang="en-US"/>
              <a:t>Items included in the scale </a:t>
            </a:r>
            <a:r>
              <a:rPr lang="en-US" altLang="en-US"/>
              <a:t>–</a:t>
            </a:r>
            <a:r>
              <a:rPr lang="en-GB" altLang="en-US"/>
              <a:t> many may not be relevant depending on age</a:t>
            </a:r>
          </a:p>
          <a:p>
            <a:pPr eaLnBrk="1" hangingPunct="1"/>
            <a:r>
              <a:rPr lang="en-GB" altLang="en-US"/>
              <a:t>Some items intertwined </a:t>
            </a:r>
            <a:r>
              <a:rPr lang="en-US" altLang="en-US"/>
              <a:t>–</a:t>
            </a:r>
            <a:r>
              <a:rPr lang="en-GB" altLang="en-US"/>
              <a:t> looking forward to new job but coupled with house move </a:t>
            </a:r>
          </a:p>
          <a:p>
            <a:pPr lvl="1" eaLnBrk="1" hangingPunct="1"/>
            <a:r>
              <a:rPr lang="en-GB" altLang="en-US"/>
              <a:t>May cancel each other out!</a:t>
            </a:r>
          </a:p>
          <a:p>
            <a:pPr eaLnBrk="1" hangingPunct="1"/>
            <a:r>
              <a:rPr lang="en-GB" altLang="en-US"/>
              <a:t>Items may be vague </a:t>
            </a:r>
            <a:r>
              <a:rPr lang="en-US" altLang="en-US"/>
              <a:t>–</a:t>
            </a:r>
            <a:r>
              <a:rPr lang="en-GB" altLang="en-US"/>
              <a:t> change in social activities </a:t>
            </a:r>
          </a:p>
          <a:p>
            <a:pPr eaLnBrk="1" hangingPunct="1"/>
            <a:r>
              <a:rPr lang="en-GB" altLang="en-US"/>
              <a:t>Meaning of various items (moving house </a:t>
            </a:r>
            <a:r>
              <a:rPr lang="en-US" altLang="en-US"/>
              <a:t>–</a:t>
            </a:r>
            <a:r>
              <a:rPr lang="en-GB" altLang="en-US"/>
              <a:t> up the ladder / as consequence of repossession)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132CA29-AA67-91A2-DAF2-86AD8F9C2E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981075"/>
            <a:ext cx="7940675" cy="1095375"/>
          </a:xfrm>
        </p:spPr>
        <p:txBody>
          <a:bodyPr/>
          <a:lstStyle/>
          <a:p>
            <a:pPr eaLnBrk="1" hangingPunct="1"/>
            <a:r>
              <a:rPr lang="en-GB" altLang="en-US" sz="3600">
                <a:solidFill>
                  <a:srgbClr val="002060"/>
                </a:solidFill>
              </a:rPr>
              <a:t>Task in pairs / small groups: </a:t>
            </a:r>
            <a:br>
              <a:rPr lang="en-GB" altLang="en-US" sz="3600">
                <a:solidFill>
                  <a:srgbClr val="002060"/>
                </a:solidFill>
              </a:rPr>
            </a:br>
            <a:r>
              <a:rPr lang="en-GB" altLang="en-US" sz="3600">
                <a:solidFill>
                  <a:srgbClr val="002060"/>
                </a:solidFill>
              </a:rPr>
              <a:t>Why might stress be a problem?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18656CA-E90C-A482-41E3-62F17ACEB8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205038"/>
            <a:ext cx="8229600" cy="3814762"/>
          </a:xfrm>
        </p:spPr>
        <p:txBody>
          <a:bodyPr/>
          <a:lstStyle/>
          <a:p>
            <a:pPr eaLnBrk="1" hangingPunct="1"/>
            <a:r>
              <a:rPr lang="en-GB" altLang="en-US" sz="2800"/>
              <a:t>What medical conditions associated with stress?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How can stress indirectly affect a person…</a:t>
            </a:r>
          </a:p>
          <a:p>
            <a:pPr eaLnBrk="1" hangingPunct="1"/>
            <a:r>
              <a:rPr lang="en-GB" altLang="en-US" sz="2800"/>
              <a:t>Provide some examples of this.</a:t>
            </a:r>
          </a:p>
          <a:p>
            <a:pPr eaLnBrk="1" hangingPunct="1"/>
            <a:endParaRPr lang="en-GB" altLang="en-US" sz="2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D5D7E20-3DC7-A239-0127-5AF88A830D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3843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2060"/>
                </a:solidFill>
              </a:rPr>
              <a:t>Why might stress be a Problem?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D3235F51-A752-A40F-187C-23ED48DF83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462462"/>
          </a:xfrm>
        </p:spPr>
        <p:txBody>
          <a:bodyPr rtlCol="0">
            <a:normAutofit fontScale="92500" lnSpcReduction="20000"/>
          </a:bodyPr>
          <a:lstStyle/>
          <a:p>
            <a:pPr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endParaRPr lang="en-GB" sz="2800" dirty="0">
              <a:ea typeface="+mn-ea"/>
            </a:endParaRPr>
          </a:p>
          <a:p>
            <a:pPr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800" dirty="0">
                <a:ea typeface="+mn-ea"/>
              </a:rPr>
              <a:t>Consistent over activation of the sympathetic nervous system may contribute to the development of a number of chronic diseases: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CHD (</a:t>
            </a:r>
            <a:r>
              <a:rPr lang="en-GB" sz="2400" dirty="0" err="1">
                <a:solidFill>
                  <a:srgbClr val="002060"/>
                </a:solidFill>
                <a:ea typeface="+mn-ea"/>
              </a:rPr>
              <a:t>Rosengren</a:t>
            </a:r>
            <a:r>
              <a:rPr lang="en-GB" sz="2400" dirty="0">
                <a:solidFill>
                  <a:srgbClr val="002060"/>
                </a:solidFill>
                <a:ea typeface="+mn-ea"/>
              </a:rPr>
              <a:t> et el., 2004)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Skin disorders,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Diabetes 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Gastro-intestinal disorders (Bennett, 1995; Spence &amp; Moss-Morris, 2007).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400" dirty="0">
                <a:solidFill>
                  <a:srgbClr val="002060"/>
                </a:solidFill>
                <a:ea typeface="+mn-ea"/>
              </a:rPr>
              <a:t>Common Cold (Cohen et el., 2005)</a:t>
            </a:r>
          </a:p>
          <a:p>
            <a:pPr indent="-274320" eaLnBrk="1" fontAlgn="auto" hangingPunct="1">
              <a:spcAft>
                <a:spcPts val="0"/>
              </a:spcAft>
              <a:buFont typeface="Wingdings 2" panose="05020102010507070707" pitchFamily="18" charset="2"/>
              <a:buChar char=""/>
              <a:defRPr/>
            </a:pPr>
            <a:r>
              <a:rPr lang="en-GB" sz="2800" dirty="0">
                <a:ea typeface="+mn-ea"/>
              </a:rPr>
              <a:t>Evidence of reacting to stress compromising immune function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4BD6465C-C258-1181-B6DF-4917CB13E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620713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/>
              <a:t>Link with risk of ill health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F6FADC3F-D972-0C03-6CAF-7596DC842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844675"/>
            <a:ext cx="6777037" cy="3508375"/>
          </a:xfrm>
        </p:spPr>
        <p:txBody>
          <a:bodyPr/>
          <a:lstStyle/>
          <a:p>
            <a:pPr eaLnBrk="1" hangingPunct="1"/>
            <a:r>
              <a:rPr lang="en-GB" altLang="en-US"/>
              <a:t>Of 96 health changes reported by participants </a:t>
            </a:r>
            <a:r>
              <a:rPr lang="en-US" altLang="en-US"/>
              <a:t>–</a:t>
            </a:r>
            <a:r>
              <a:rPr lang="en-GB" altLang="en-US"/>
              <a:t> 89 took place in individuals scoring over 150 (LCU)</a:t>
            </a:r>
          </a:p>
          <a:p>
            <a:pPr eaLnBrk="1" hangingPunct="1"/>
            <a:r>
              <a:rPr lang="en-GB" altLang="en-US"/>
              <a:t>When LCU scores exceed 300 </a:t>
            </a:r>
            <a:r>
              <a:rPr lang="en-US" altLang="en-US"/>
              <a:t>–</a:t>
            </a:r>
            <a:r>
              <a:rPr lang="en-GB" altLang="en-US"/>
              <a:t> physicians reported ill health.</a:t>
            </a:r>
          </a:p>
          <a:p>
            <a:pPr eaLnBrk="1" hangingPunct="1"/>
            <a:r>
              <a:rPr lang="en-GB" altLang="en-US"/>
              <a:t>Less than 150 LCU</a:t>
            </a:r>
            <a:r>
              <a:rPr lang="en-GB" altLang="en-GB"/>
              <a:t>’</a:t>
            </a:r>
            <a:r>
              <a:rPr lang="en-GB" altLang="en-US"/>
              <a:t>s good health.</a:t>
            </a:r>
          </a:p>
          <a:p>
            <a:pPr eaLnBrk="1" hangingPunct="1"/>
            <a:r>
              <a:rPr lang="en-GB" altLang="en-US"/>
              <a:t>Holmes and Masuda (1974) </a:t>
            </a:r>
          </a:p>
          <a:p>
            <a:pPr lvl="1" eaLnBrk="1" hangingPunct="1"/>
            <a:r>
              <a:rPr lang="en-GB" altLang="en-US"/>
              <a:t>Mild life crisis (150-199) </a:t>
            </a:r>
          </a:p>
          <a:p>
            <a:pPr lvl="1" eaLnBrk="1" hangingPunct="1"/>
            <a:r>
              <a:rPr lang="en-GB" altLang="en-US"/>
              <a:t>Moderate life crisis (200-299)  </a:t>
            </a:r>
          </a:p>
          <a:p>
            <a:pPr lvl="1" eaLnBrk="1" hangingPunct="1"/>
            <a:r>
              <a:rPr lang="en-GB" altLang="en-US"/>
              <a:t>Major life crisis (over 300)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EACDD7E4-CDA2-00F7-132F-2DD76CE36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More recently:</a:t>
            </a:r>
          </a:p>
        </p:txBody>
      </p:sp>
      <p:sp>
        <p:nvSpPr>
          <p:cNvPr id="77826" name="Content Placeholder 2">
            <a:extLst>
              <a:ext uri="{FF2B5EF4-FFF2-40B4-BE49-F238E27FC236}">
                <a16:creationId xmlns:a16="http://schemas.microsoft.com/office/drawing/2014/main" id="{6712A120-59FF-E564-ADE5-37C1CE23E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Lorenz et al. (2006) found negative health impacts of divorced women in short and long term (decade following)</a:t>
            </a:r>
          </a:p>
          <a:p>
            <a:pPr marL="69850" indent="0" eaLnBrk="1" hangingPunct="1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In the Netherlands (Feldman et al., 2007) report health consequences of stress, prejudice and change experienced by refugees.  </a:t>
            </a:r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613E78A7-28D3-A9A2-BB80-ECC302BE2E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484313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2060"/>
                </a:solidFill>
              </a:rPr>
              <a:t>Sources of Stress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4841383A-35BC-11EA-585A-687D684027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8" y="1557338"/>
            <a:ext cx="8229600" cy="37433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Person 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Impact of illness for children and adults (different meaning).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1800">
              <a:solidFill>
                <a:srgbClr val="002060"/>
              </a:solidFill>
            </a:endParaRP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r>
              <a:rPr lang="en-US" altLang="en-US" sz="1800">
                <a:solidFill>
                  <a:srgbClr val="002060"/>
                </a:solidFill>
              </a:rPr>
              <a:t>Discuss…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Conflicts – approach/approach (2 appealing goals – lose weight / nice fattening food),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Avoidance/avoidance (delay treatment for illness, waiting for better options)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>
                <a:solidFill>
                  <a:srgbClr val="002060"/>
                </a:solidFill>
              </a:rPr>
              <a:t>Approach (give up smoking for health)/avoidance (weight gain)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2148929-432D-DD2B-B62D-715C960D59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260350"/>
            <a:ext cx="7024687" cy="1143000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557CA0A-96AB-E5CC-0A38-F06CCFC8EB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692150"/>
            <a:ext cx="8229600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70C0"/>
                </a:solidFill>
              </a:rPr>
              <a:t>Community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0070C0"/>
                </a:solidFill>
              </a:rPr>
              <a:t>Job stress </a:t>
            </a:r>
            <a:r>
              <a:rPr lang="en-US" altLang="en-US" sz="2400"/>
              <a:t>(Linton, 2004)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Too difficult / not demanding enough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Repetitive / lack of control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Poor interpersonal relationships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Perceived inadequate recognition or advancement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Job loss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/>
              <a:t>Unemployment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/>
              <a:t>Job insecurity – short term contracts</a:t>
            </a:r>
          </a:p>
          <a:p>
            <a:pPr lvl="3" eaLnBrk="1" hangingPunct="1">
              <a:lnSpc>
                <a:spcPct val="90000"/>
              </a:lnSpc>
            </a:pPr>
            <a:r>
              <a:rPr lang="en-US" altLang="en-US"/>
              <a:t>Retirement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Responsibility for people</a:t>
            </a:r>
            <a:r>
              <a:rPr lang="en-US" altLang="en-GB"/>
              <a:t>’</a:t>
            </a:r>
            <a:r>
              <a:rPr lang="en-US" altLang="en-US"/>
              <a:t>s lives (Moodle: five keys to transforming stress into success)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solidFill>
                  <a:srgbClr val="0070C0"/>
                </a:solidFill>
              </a:rPr>
              <a:t>Environmental stress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Noise and crowding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/>
              <a:t>Pollution (chemical / nuclear)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2426929-A1A4-DE13-0F05-36188DB9D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Acknowledgement within the media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8B148358-1339-8B6E-85CC-9C44A81CA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Several examples relating to Christmas / holidays / promotion at work / neighbour disputes etc.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0958B698-89F1-4FD4-06AA-470402FCA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620713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/>
              <a:t>Life Hassles</a:t>
            </a:r>
            <a:r>
              <a:rPr lang="en-US" altLang="en-US"/>
              <a:t>…</a:t>
            </a:r>
            <a:endParaRPr lang="en-GB" altLang="en-US"/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20FCA89F-9582-1ACF-A0A9-D4134756FD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773238"/>
            <a:ext cx="6777037" cy="4059237"/>
          </a:xfrm>
        </p:spPr>
        <p:txBody>
          <a:bodyPr/>
          <a:lstStyle/>
          <a:p>
            <a:pPr eaLnBrk="1" hangingPunct="1"/>
            <a:r>
              <a:rPr lang="en-GB" altLang="en-US"/>
              <a:t>Stressful nature of daily hassles.</a:t>
            </a:r>
          </a:p>
          <a:p>
            <a:pPr eaLnBrk="1" hangingPunct="1"/>
            <a:r>
              <a:rPr lang="en-GB" altLang="en-US"/>
              <a:t>Kanner et al. (1981) defined as </a:t>
            </a:r>
            <a:r>
              <a:rPr lang="en-GB" altLang="en-GB"/>
              <a:t>‘</a:t>
            </a:r>
            <a:r>
              <a:rPr lang="en-GB" altLang="en-US"/>
              <a:t>irritating, frustrating, distressing demands that to some degree characterise everyday transactions with the environment</a:t>
            </a:r>
            <a:r>
              <a:rPr lang="en-GB" altLang="en-GB"/>
              <a:t>’</a:t>
            </a:r>
            <a:endParaRPr lang="en-GB" altLang="en-US"/>
          </a:p>
          <a:p>
            <a:pPr eaLnBrk="1" hangingPunct="1"/>
            <a:r>
              <a:rPr lang="en-US" altLang="en-US"/>
              <a:t>E</a:t>
            </a:r>
            <a:r>
              <a:rPr lang="en-GB" altLang="en-US"/>
              <a:t>.g. not having enough money, losing things, having a row with a partner or friend, noisy neighbours</a:t>
            </a:r>
          </a:p>
          <a:p>
            <a:pPr eaLnBrk="1" hangingPunct="1"/>
            <a:r>
              <a:rPr lang="en-GB" altLang="en-US"/>
              <a:t>Not requiring major re-adjustment however impact evident if frequent, chronic or repeated.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>
            <a:extLst>
              <a:ext uri="{FF2B5EF4-FFF2-40B4-BE49-F238E27FC236}">
                <a16:creationId xmlns:a16="http://schemas.microsoft.com/office/drawing/2014/main" id="{B335E59E-7EA8-42E1-CEA4-63C1D8FD2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70C0"/>
                </a:solidFill>
                <a:ea typeface="+mj-ea"/>
              </a:rPr>
              <a:t>How Stress Has Been Studied</a:t>
            </a:r>
            <a:r>
              <a:rPr lang="en-GB" dirty="0">
                <a:solidFill>
                  <a:srgbClr val="0070C0"/>
                </a:solidFill>
                <a:ea typeface="+mj-ea"/>
              </a:rPr>
              <a:t> </a:t>
            </a:r>
            <a:br>
              <a:rPr lang="en-GB" dirty="0">
                <a:solidFill>
                  <a:srgbClr val="0070C0"/>
                </a:solidFill>
                <a:ea typeface="+mj-ea"/>
              </a:rPr>
            </a:br>
            <a:r>
              <a:rPr lang="en-GB" dirty="0">
                <a:solidFill>
                  <a:srgbClr val="0070C0"/>
                </a:solidFill>
                <a:ea typeface="+mj-ea"/>
              </a:rPr>
              <a:t> </a:t>
            </a:r>
            <a:r>
              <a:rPr lang="en-US" dirty="0">
                <a:solidFill>
                  <a:srgbClr val="0070C0"/>
                </a:solidFill>
                <a:ea typeface="+mj-ea"/>
              </a:rPr>
              <a:t>Daily Stress - Hassles</a:t>
            </a:r>
            <a:endParaRPr lang="en-GB" dirty="0">
              <a:solidFill>
                <a:srgbClr val="0070C0"/>
              </a:solidFill>
              <a:ea typeface="+mj-ea"/>
            </a:endParaRP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C69DC18-B7E0-D8E5-EEC3-2CAB1348D0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>
                <a:solidFill>
                  <a:srgbClr val="002060"/>
                </a:solidFill>
              </a:rPr>
              <a:t>Hassles in your life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/>
              <a:t>Hassles Assessment Scale for Students in College – taken from Serafino (1998).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Takes into account a whole range of stressors…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Allows you to establish if you have more, less, about the same amount of stress as other college students.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Awareness exercise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09C2AEBC-5D63-0457-312C-5C70A508B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Hassles and Uplifts Scale</a:t>
            </a:r>
          </a:p>
        </p:txBody>
      </p:sp>
      <p:pic>
        <p:nvPicPr>
          <p:cNvPr id="35843" name="Content Placeholder 1">
            <a:extLst>
              <a:ext uri="{FF2B5EF4-FFF2-40B4-BE49-F238E27FC236}">
                <a16:creationId xmlns:a16="http://schemas.microsoft.com/office/drawing/2014/main" id="{05FC0F66-A7E4-0087-D4DF-917D4E46A0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2170113"/>
            <a:ext cx="5761037" cy="3575050"/>
          </a:xfr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C9EDFB10-59A0-C248-7421-C323DC56B8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843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FF00"/>
                </a:solidFill>
              </a:rPr>
              <a:t>Measurement of Stress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8D0050C3-20C8-BC73-E5AA-7964163C99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51117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2060"/>
                </a:solidFill>
              </a:rPr>
              <a:t>Physiological arousal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Polygraph: blood pressure, heart rate, respiration rate, galvanic skin responses.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Biochemical analysis of blood, urine or saliva samples for corticosteroids (cortisol) and catecholamines (epinephrine and norepinephrine)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Advantages: objective, reliable, quantifiable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Disadvantages: expense, need trained personnel, type of testing may be stress inducing in itself (white coat effect for blood pressure)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2060"/>
                </a:solidFill>
              </a:rPr>
              <a:t>Daily hassles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>
                <a:solidFill>
                  <a:srgbClr val="002060"/>
                </a:solidFill>
              </a:rPr>
              <a:t>Life events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0A86185C-F89F-E9FE-FFB9-90829B6329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3843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2060"/>
                </a:solidFill>
              </a:rPr>
              <a:t>How Stress Has Been Studied</a:t>
            </a:r>
          </a:p>
        </p:txBody>
      </p:sp>
      <p:sp>
        <p:nvSpPr>
          <p:cNvPr id="45058" name="Rectangle 3">
            <a:extLst>
              <a:ext uri="{FF2B5EF4-FFF2-40B4-BE49-F238E27FC236}">
                <a16:creationId xmlns:a16="http://schemas.microsoft.com/office/drawing/2014/main" id="{5F86A6EC-B8ED-E484-A6DE-099B8F8216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0403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/>
              <a:t>Studying stress in a laboratory – imposing stressful tasks upon people: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>
                <a:solidFill>
                  <a:srgbClr val="002060"/>
                </a:solidFill>
              </a:rPr>
              <a:t>Counting backwards in 9</a:t>
            </a:r>
            <a:r>
              <a:rPr lang="en-US" altLang="en-GB" dirty="0">
                <a:solidFill>
                  <a:srgbClr val="002060"/>
                </a:solidFill>
              </a:rPr>
              <a:t>’</a:t>
            </a:r>
            <a:r>
              <a:rPr lang="en-US" dirty="0">
                <a:solidFill>
                  <a:srgbClr val="002060"/>
                </a:solidFill>
              </a:rPr>
              <a:t>s 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>
                <a:solidFill>
                  <a:srgbClr val="002060"/>
                </a:solidFill>
              </a:rPr>
              <a:t>Performing unprepared speech in front of an unresponsive audience</a:t>
            </a:r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>
                <a:solidFill>
                  <a:srgbClr val="002060"/>
                </a:solidFill>
              </a:rPr>
              <a:t>Witnessing stressful events/images</a:t>
            </a:r>
          </a:p>
          <a:p>
            <a:pPr marL="366713" lvl="1" indent="0" eaLnBrk="1" hangingPunct="1">
              <a:lnSpc>
                <a:spcPct val="90000"/>
              </a:lnSpc>
              <a:buFont typeface="Wingdings 2" panose="05020102010507070707" pitchFamily="18" charset="2"/>
              <a:buNone/>
              <a:defRPr/>
            </a:pPr>
            <a:endParaRPr lang="en-US" dirty="0">
              <a:solidFill>
                <a:srgbClr val="002060"/>
              </a:solidFill>
            </a:endParaRPr>
          </a:p>
          <a:p>
            <a:pPr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r>
              <a:rPr lang="en-US" dirty="0"/>
              <a:t>Inducing disease – exposure to viruses and assessing when and how ill they become! </a:t>
            </a:r>
          </a:p>
          <a:p>
            <a:pPr marL="69850" indent="0" eaLnBrk="1" hangingPunct="1">
              <a:lnSpc>
                <a:spcPct val="90000"/>
              </a:lnSpc>
              <a:buFont typeface="Wingdings 2" panose="05020102010507070707" pitchFamily="18" charset="2"/>
              <a:buNone/>
              <a:defRPr/>
            </a:pPr>
            <a:endParaRPr lang="en-US" dirty="0"/>
          </a:p>
          <a:p>
            <a:pPr lvl="1" eaLnBrk="1" hangingPunct="1">
              <a:lnSpc>
                <a:spcPct val="90000"/>
              </a:lnSpc>
              <a:buFont typeface="Wingdings 2" panose="05020102010507070707" pitchFamily="18" charset="2"/>
              <a:buChar char="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5D90C8CB-4E20-D147-7405-5F7FB266F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260350"/>
            <a:ext cx="7024687" cy="1143000"/>
          </a:xfrm>
        </p:spPr>
        <p:txBody>
          <a:bodyPr/>
          <a:lstStyle/>
          <a:p>
            <a:r>
              <a:rPr lang="en-GB" altLang="en-US"/>
              <a:t>Stress as a transaction…</a:t>
            </a:r>
            <a:endParaRPr lang="en-US" altLang="en-US"/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736DB09A-EFE4-4E6A-E5C9-DDA1DE1981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3" y="1341438"/>
            <a:ext cx="6777037" cy="3508375"/>
          </a:xfrm>
        </p:spPr>
        <p:txBody>
          <a:bodyPr/>
          <a:lstStyle/>
          <a:p>
            <a:r>
              <a:rPr lang="en-GB" altLang="en-US" sz="2000"/>
              <a:t>Stress is a subjective experience</a:t>
            </a:r>
          </a:p>
          <a:p>
            <a:r>
              <a:rPr lang="en-GB" altLang="en-US" sz="2000"/>
              <a:t>Appraisal is central to whether a situation is deemed a stressor or not (Morrison &amp; Bennet, 2012).</a:t>
            </a:r>
          </a:p>
          <a:p>
            <a:r>
              <a:rPr lang="en-GB" altLang="en-US" sz="2000"/>
              <a:t>Key theory – Cognitive Transactional Model of Stress (Lazarus &amp; Folkman, 1984).</a:t>
            </a:r>
          </a:p>
          <a:p>
            <a:r>
              <a:rPr lang="en-GB" altLang="en-US" sz="2000"/>
              <a:t>Early experimental studies (Lazarus) – examined response to gruesome video of tribal initiation rites.</a:t>
            </a:r>
          </a:p>
          <a:p>
            <a:r>
              <a:rPr lang="en-GB" altLang="en-US" sz="2000"/>
              <a:t>Different introductions and soundtracks for different groups.</a:t>
            </a:r>
          </a:p>
          <a:p>
            <a:pPr lvl="1"/>
            <a:r>
              <a:rPr lang="en-GB" altLang="en-US" sz="1800"/>
              <a:t>Distancing response – detached scientific view – different culture</a:t>
            </a:r>
          </a:p>
          <a:p>
            <a:pPr lvl="1"/>
            <a:r>
              <a:rPr lang="en-GB" altLang="en-US" sz="1800"/>
              <a:t>Denial response – emphasise excitement participants feeling</a:t>
            </a:r>
          </a:p>
          <a:p>
            <a:pPr lvl="1"/>
            <a:r>
              <a:rPr lang="en-GB" altLang="en-US" sz="1800"/>
              <a:t>Perceived threat – narrative emphasised trauma</a:t>
            </a:r>
          </a:p>
          <a:p>
            <a:pPr lvl="1"/>
            <a:r>
              <a:rPr lang="en-GB" altLang="en-US" sz="1800"/>
              <a:t>Control group – no soundtrack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42717B2C-67EF-2C3D-0562-5782CE165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113" y="260350"/>
            <a:ext cx="7024687" cy="1143000"/>
          </a:xfrm>
        </p:spPr>
        <p:txBody>
          <a:bodyPr/>
          <a:lstStyle/>
          <a:p>
            <a:r>
              <a:rPr lang="en-GB" altLang="en-US"/>
              <a:t>Results:</a:t>
            </a:r>
            <a:endParaRPr lang="en-US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FF5FF-3C28-A72A-245B-51CB5DA30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550" y="1484313"/>
            <a:ext cx="6777038" cy="3508375"/>
          </a:xfrm>
        </p:spPr>
        <p:txBody>
          <a:bodyPr/>
          <a:lstStyle/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The introduction and soundtrack influenced the way the film was seen.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Measured through self-reported stress and skin conductance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Groups 1+2 showed significantly less stress than group 3.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Ego defences – protecting themselves from the threat</a:t>
            </a:r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Appraisal processes are mediating the stress responses.</a:t>
            </a:r>
          </a:p>
          <a:p>
            <a:pPr marL="69850" indent="0">
              <a:buFont typeface="Wingdings 2" panose="05020102010507070707" pitchFamily="18" charset="2"/>
              <a:buNone/>
              <a:defRPr/>
            </a:pPr>
            <a:endParaRPr lang="en-GB" sz="1800" dirty="0"/>
          </a:p>
          <a:p>
            <a:pPr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Stress is a result of an interaction between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an individuals characteristics and appraisals, 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the external or internal event (stressor),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r>
              <a:rPr lang="en-GB" sz="1800" dirty="0"/>
              <a:t>Internal / external resources a person has available to them</a:t>
            </a:r>
          </a:p>
          <a:p>
            <a:pPr lvl="1">
              <a:buFont typeface="Wingdings 2" panose="05020102010507070707" pitchFamily="18" charset="2"/>
              <a:buChar char=""/>
              <a:defRPr/>
            </a:pPr>
            <a:endParaRPr lang="en-GB" sz="1800" dirty="0"/>
          </a:p>
          <a:p>
            <a:pPr lvl="1">
              <a:buFont typeface="Wingdings 2" panose="05020102010507070707" pitchFamily="18" charset="2"/>
              <a:buChar char="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>
            <a:extLst>
              <a:ext uri="{FF2B5EF4-FFF2-40B4-BE49-F238E27FC236}">
                <a16:creationId xmlns:a16="http://schemas.microsoft.com/office/drawing/2014/main" id="{4E74BA21-FDA2-D505-2DF6-85359E256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3011" name="Content Placeholder 2">
            <a:extLst>
              <a:ext uri="{FF2B5EF4-FFF2-40B4-BE49-F238E27FC236}">
                <a16:creationId xmlns:a16="http://schemas.microsoft.com/office/drawing/2014/main" id="{A19857BD-AB51-8A32-1B29-1FA07352F6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3012" name="Picture 2">
            <a:extLst>
              <a:ext uri="{FF2B5EF4-FFF2-40B4-BE49-F238E27FC236}">
                <a16:creationId xmlns:a16="http://schemas.microsoft.com/office/drawing/2014/main" id="{4E50C279-E210-C4AF-8CAF-F2718AAD77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76250"/>
            <a:ext cx="7993062" cy="5976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39B2F33F-3424-2EE5-1AA9-25AFD2598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476250"/>
            <a:ext cx="7024688" cy="1143000"/>
          </a:xfrm>
        </p:spPr>
        <p:txBody>
          <a:bodyPr/>
          <a:lstStyle/>
          <a:p>
            <a:r>
              <a:rPr lang="en-GB" altLang="en-US"/>
              <a:t>Secondary appraisals:</a:t>
            </a:r>
            <a:endParaRPr lang="en-US" altLang="en-US"/>
          </a:p>
        </p:txBody>
      </p:sp>
      <p:sp>
        <p:nvSpPr>
          <p:cNvPr id="44035" name="Content Placeholder 2">
            <a:extLst>
              <a:ext uri="{FF2B5EF4-FFF2-40B4-BE49-F238E27FC236}">
                <a16:creationId xmlns:a16="http://schemas.microsoft.com/office/drawing/2014/main" id="{A75D62A5-5139-7760-6364-A96117D09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628775"/>
            <a:ext cx="6777037" cy="4203700"/>
          </a:xfrm>
        </p:spPr>
        <p:txBody>
          <a:bodyPr/>
          <a:lstStyle/>
          <a:p>
            <a:r>
              <a:rPr lang="en-GB" altLang="en-US" sz="1600"/>
              <a:t>Assessing one’s resources and abilities to cope with the stressor (coping potential).</a:t>
            </a:r>
          </a:p>
          <a:p>
            <a:r>
              <a:rPr lang="en-GB" altLang="en-US" sz="1600"/>
              <a:t>Upcoming exams:</a:t>
            </a:r>
          </a:p>
          <a:p>
            <a:r>
              <a:rPr lang="en-GB" altLang="en-US" sz="1600"/>
              <a:t>‘There is no way that I can possibly deal with this. I simply know I will fail’</a:t>
            </a:r>
          </a:p>
          <a:p>
            <a:pPr lvl="1"/>
            <a:r>
              <a:rPr lang="en-GB" altLang="en-US" sz="1600"/>
              <a:t>(threat + no resources = stress)</a:t>
            </a:r>
          </a:p>
          <a:p>
            <a:r>
              <a:rPr lang="en-GB" altLang="en-US" sz="1600"/>
              <a:t>‘This will be really hard. I just am not as clever as the other students’</a:t>
            </a:r>
          </a:p>
          <a:p>
            <a:pPr lvl="1"/>
            <a:r>
              <a:rPr lang="en-GB" altLang="en-US" sz="1600"/>
              <a:t>(threat = limited internal resources = stress)</a:t>
            </a:r>
          </a:p>
          <a:p>
            <a:r>
              <a:rPr lang="en-GB" altLang="en-US" sz="1600"/>
              <a:t>‘Maybe I can manage this if I revise really hard’</a:t>
            </a:r>
          </a:p>
          <a:p>
            <a:pPr lvl="1"/>
            <a:r>
              <a:rPr lang="en-GB" altLang="en-US" sz="1600"/>
              <a:t>(challenge + possible internal resources = less stress)</a:t>
            </a:r>
          </a:p>
          <a:p>
            <a:r>
              <a:rPr lang="en-GB" altLang="en-US" sz="1600"/>
              <a:t>‘I could perhaps do it if I get some help from my friends’</a:t>
            </a:r>
          </a:p>
          <a:p>
            <a:pPr lvl="1"/>
            <a:r>
              <a:rPr lang="en-GB" altLang="en-US" sz="1600"/>
              <a:t>(Challenge + external resources = less stress)</a:t>
            </a:r>
          </a:p>
          <a:p>
            <a:r>
              <a:rPr lang="en-GB" altLang="en-US" sz="1600"/>
              <a:t>‘This isn’t a problem. I know the material really well’</a:t>
            </a:r>
          </a:p>
          <a:p>
            <a:pPr lvl="1"/>
            <a:r>
              <a:rPr lang="en-GB" altLang="en-US" sz="1600"/>
              <a:t>(benign)</a:t>
            </a:r>
          </a:p>
          <a:p>
            <a:r>
              <a:rPr lang="en-GB" altLang="en-US" sz="1600"/>
              <a:t>‘I managed to pass last time, I’ll be okay this time’. </a:t>
            </a:r>
          </a:p>
          <a:p>
            <a:pPr lvl="1"/>
            <a:r>
              <a:rPr lang="en-GB" altLang="en-US" sz="1400"/>
              <a:t>(benign)</a:t>
            </a:r>
            <a:endParaRPr lang="en-US" altLang="en-US" sz="14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1A7F23E7-2CD5-AD59-11B5-429671323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So…</a:t>
            </a:r>
            <a:endParaRPr lang="en-US" altLang="en-US"/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D11845DE-22CB-8CC2-8F91-2AFDEF61A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Stress experienced when perceived harm or threat was high but perceived coping was low.</a:t>
            </a:r>
          </a:p>
          <a:p>
            <a:r>
              <a:rPr lang="en-GB" altLang="en-US"/>
              <a:t>Perceived coping ability high – stress minimal.</a:t>
            </a:r>
          </a:p>
          <a:p>
            <a:r>
              <a:rPr lang="en-GB" altLang="en-US"/>
              <a:t>Stress = mismatch between perceived demands and resources to cope with the situation.</a:t>
            </a:r>
          </a:p>
          <a:p>
            <a:r>
              <a:rPr lang="en-GB" altLang="en-US"/>
              <a:t>Dynamic process!</a:t>
            </a:r>
            <a:endParaRPr lang="en-US" alt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>
            <a:extLst>
              <a:ext uri="{FF2B5EF4-FFF2-40B4-BE49-F238E27FC236}">
                <a16:creationId xmlns:a16="http://schemas.microsoft.com/office/drawing/2014/main" id="{6D2258B7-4231-4DFF-27AF-CE85D3159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550" y="692150"/>
            <a:ext cx="7024688" cy="1143000"/>
          </a:xfrm>
        </p:spPr>
        <p:txBody>
          <a:bodyPr/>
          <a:lstStyle/>
          <a:p>
            <a:r>
              <a:rPr lang="en-GB" altLang="en-US"/>
              <a:t>Developments of the framework:</a:t>
            </a:r>
            <a:endParaRPr lang="en-US" altLang="en-US"/>
          </a:p>
        </p:txBody>
      </p: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3B48B5A7-2AA7-5D6A-2F4F-B1E070BE2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844675"/>
            <a:ext cx="6777037" cy="3987800"/>
          </a:xfrm>
        </p:spPr>
        <p:txBody>
          <a:bodyPr/>
          <a:lstStyle/>
          <a:p>
            <a:r>
              <a:rPr lang="en-GB" altLang="en-US"/>
              <a:t>Motivational relevance and motivational congruence…</a:t>
            </a:r>
          </a:p>
          <a:p>
            <a:r>
              <a:rPr lang="en-GB" altLang="en-US"/>
              <a:t>Appraisal –</a:t>
            </a:r>
          </a:p>
          <a:p>
            <a:r>
              <a:rPr lang="en-GB" altLang="en-US"/>
              <a:t>Motivational relevance – ‘This piece of CW is important to my studies’ High relevance</a:t>
            </a:r>
          </a:p>
          <a:p>
            <a:r>
              <a:rPr lang="en-GB" altLang="en-US"/>
              <a:t>Motivational congruence – ‘I would prefer to spend my time with my friends’ Low congruence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2FDB5B45-4D82-BC77-8DF2-A7C911C74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196975"/>
            <a:ext cx="7024687" cy="673100"/>
          </a:xfrm>
        </p:spPr>
        <p:txBody>
          <a:bodyPr/>
          <a:lstStyle/>
          <a:p>
            <a:r>
              <a:rPr lang="en-GB" altLang="en-US"/>
              <a:t>Factors that influence appraisal:</a:t>
            </a:r>
            <a:endParaRPr lang="en-US" altLang="en-US"/>
          </a:p>
        </p:txBody>
      </p:sp>
      <p:sp>
        <p:nvSpPr>
          <p:cNvPr id="47107" name="Content Placeholder 2">
            <a:extLst>
              <a:ext uri="{FF2B5EF4-FFF2-40B4-BE49-F238E27FC236}">
                <a16:creationId xmlns:a16="http://schemas.microsoft.com/office/drawing/2014/main" id="{53AB628C-62FA-DDA5-03CF-EB80B8AF0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1989138"/>
            <a:ext cx="6777037" cy="3843337"/>
          </a:xfrm>
        </p:spPr>
        <p:txBody>
          <a:bodyPr/>
          <a:lstStyle/>
          <a:p>
            <a:r>
              <a:rPr lang="en-GB" altLang="en-US" sz="2000"/>
              <a:t>Events that are imminent</a:t>
            </a:r>
          </a:p>
          <a:p>
            <a:r>
              <a:rPr lang="en-GB" altLang="en-US" sz="2000"/>
              <a:t>Events occurring at an unexpected time in your life</a:t>
            </a:r>
          </a:p>
          <a:p>
            <a:r>
              <a:rPr lang="en-GB" altLang="en-US" sz="2000"/>
              <a:t>Events that are unpredictable in nature</a:t>
            </a:r>
          </a:p>
          <a:p>
            <a:r>
              <a:rPr lang="en-GB" altLang="en-US" sz="2000"/>
              <a:t>Events that are ambiguous in terms of personal role / potential risk or harm involved</a:t>
            </a:r>
          </a:p>
          <a:p>
            <a:r>
              <a:rPr lang="en-GB" altLang="en-US" sz="2000"/>
              <a:t>Events that are undesirable</a:t>
            </a:r>
          </a:p>
          <a:p>
            <a:r>
              <a:rPr lang="en-GB" altLang="en-US" sz="2000"/>
              <a:t>Events over which perceive no control</a:t>
            </a:r>
          </a:p>
          <a:p>
            <a:r>
              <a:rPr lang="en-GB" altLang="en-US" sz="2000"/>
              <a:t>Events that elicit high amounts of life change</a:t>
            </a:r>
          </a:p>
          <a:p>
            <a:endParaRPr lang="en-GB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D3B340D3-4ADD-0D42-713B-6801B73DA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988" y="1268413"/>
            <a:ext cx="7024687" cy="1143000"/>
          </a:xfrm>
        </p:spPr>
        <p:txBody>
          <a:bodyPr/>
          <a:lstStyle/>
          <a:p>
            <a:r>
              <a:rPr lang="en-GB" altLang="en-US"/>
              <a:t>Measurement of stress…&amp;</a:t>
            </a:r>
            <a:br>
              <a:rPr lang="en-GB" altLang="en-US"/>
            </a:br>
            <a:r>
              <a:rPr lang="en-GB" altLang="en-US"/>
              <a:t>How do you cope with stressors?</a:t>
            </a:r>
            <a:endParaRPr lang="en-US" altLang="en-US"/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1A23830F-78A2-FC7C-6080-DBA3A0F4F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88" y="2636838"/>
            <a:ext cx="6777037" cy="3508375"/>
          </a:xfrm>
        </p:spPr>
        <p:txBody>
          <a:bodyPr/>
          <a:lstStyle/>
          <a:p>
            <a:r>
              <a:rPr lang="en-GB" altLang="en-US"/>
              <a:t>Think about the last time you felt under stress. How did you cope with this?</a:t>
            </a:r>
          </a:p>
          <a:p>
            <a:endParaRPr lang="en-GB" altLang="en-US"/>
          </a:p>
          <a:p>
            <a:r>
              <a:rPr lang="en-GB" altLang="en-US"/>
              <a:t>Appraisal 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D88897E9-FCE2-39BB-67AF-DAB9D6CB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Emotion / problem focused coping…</a:t>
            </a:r>
            <a:endParaRPr lang="en-US" altLang="en-US"/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0CA278B6-547A-B8C2-FD1D-3F25DA8EE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Coping self-efficacy – cope in certain situations (belief)</a:t>
            </a:r>
          </a:p>
          <a:p>
            <a:endParaRPr lang="en-GB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01D15358-CEDB-3D5D-57DE-6FAF604ED0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843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70C0"/>
                </a:solidFill>
              </a:rPr>
              <a:t>Coping With Stress</a:t>
            </a:r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CF63486E-394E-B62D-54C0-2BB451D94A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50403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Coping is not a one-time action, rather it is a set of processes occurring over a period of time, by which the environment and the person influence each other.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(Taylor, 2003) Breakup of a relationship – sadness, efforts at reconciliation, influenced by other persons response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Renewed effort? Anger or rejection?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63F40D6C-1A23-E65A-A9A0-BE3006EAF3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843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70C0"/>
                </a:solidFill>
              </a:rPr>
              <a:t>Optimism</a:t>
            </a:r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C6B40665-2F57-EB1E-BCEE-B599B1E732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82441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/>
              <a:t>Links with coping more effectively with stress and reduce risk of illness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Associated with use of problem focused coping, seeking of social support and emphasising the positive aspects of a stressful situation.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Pessimism associated with denial and distancing from the event, focusing directly on stressful feelings.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Disengagement from the goal with which the stressor was interfering – give up!!!</a:t>
            </a:r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Optimists made more use of problem focused coping and made less use of denial.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2254FC15-2FDD-5B16-3338-A1827C321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Task:</a:t>
            </a:r>
          </a:p>
        </p:txBody>
      </p:sp>
      <p:sp>
        <p:nvSpPr>
          <p:cNvPr id="83970" name="Content Placeholder 2">
            <a:extLst>
              <a:ext uri="{FF2B5EF4-FFF2-40B4-BE49-F238E27FC236}">
                <a16:creationId xmlns:a16="http://schemas.microsoft.com/office/drawing/2014/main" id="{69962F28-96F9-B6A3-B235-F62AAD875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What life events and hassles might secondary school age pupils face?</a:t>
            </a:r>
          </a:p>
          <a:p>
            <a:pPr marL="69850" indent="0" eaLnBrk="1" hangingPunct="1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New issues associated with technology</a:t>
            </a:r>
            <a:r>
              <a:rPr lang="en-US" dirty="0"/>
              <a:t>…</a:t>
            </a:r>
            <a:endParaRPr lang="en-GB" dirty="0"/>
          </a:p>
          <a:p>
            <a:pPr eaLnBrk="1" hangingPunct="1">
              <a:buFont typeface="Wingdings 2" panose="05020102010507070707" pitchFamily="18" charset="2"/>
              <a:buChar char=""/>
              <a:defRPr/>
            </a:pPr>
            <a:r>
              <a:rPr lang="en-GB" dirty="0"/>
              <a:t>Media</a:t>
            </a:r>
            <a:r>
              <a:rPr lang="en-US" dirty="0"/>
              <a:t>…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4CD88825-95BD-4252-30C9-9E4C265DFD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7024688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2060"/>
                </a:solidFill>
              </a:rPr>
              <a:t>Populations Studied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2B989AB0-A834-E14D-85B8-9B676CB56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557338"/>
            <a:ext cx="8229600" cy="48942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Helping professions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Doctors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Nurses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/>
              <a:t>Firefighters (debrief)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Students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Carers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Gender differences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Socioeconomic backgrounds – wealthy / poor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Children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Chronic illnesses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>
            <a:extLst>
              <a:ext uri="{FF2B5EF4-FFF2-40B4-BE49-F238E27FC236}">
                <a16:creationId xmlns:a16="http://schemas.microsoft.com/office/drawing/2014/main" id="{44FBC8FC-D38F-7DC5-0C8F-C118F33309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2988" y="549275"/>
            <a:ext cx="7024687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70C0"/>
                </a:solidFill>
              </a:rPr>
              <a:t>Stress Management Programme:</a:t>
            </a:r>
          </a:p>
        </p:txBody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EEB935D6-3554-9317-F405-71E3D96FBA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28775"/>
            <a:ext cx="8229600" cy="47529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Identifying stressors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Monitoring stress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Identify stress antecedents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Avoiding negative self-talk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Take home assignments – stress diary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Skill acquisition – relaxation techniques / imagery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Setting new goals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Positive self-talk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Stress inoculation -  coping strategies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7C27AFFD-DF48-296E-CE8B-8DD718FA02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024687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0070C0"/>
                </a:solidFill>
              </a:rPr>
              <a:t>Stress Management</a:t>
            </a:r>
          </a:p>
        </p:txBody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6D290D2C-0C67-23E6-65ED-02D7296970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557338"/>
            <a:ext cx="8281988" cy="5300662"/>
          </a:xfrm>
        </p:spPr>
        <p:txBody>
          <a:bodyPr/>
          <a:lstStyle/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 sz="1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Time management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Assertiveness training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/>
              <a:t>Relaxation 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PMR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Meditation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Yoga 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Char char="–"/>
            </a:pPr>
            <a:r>
              <a:rPr lang="en-US" altLang="en-US">
                <a:solidFill>
                  <a:srgbClr val="0070C0"/>
                </a:solidFill>
              </a:rPr>
              <a:t>Hypnosis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>
              <a:solidFill>
                <a:srgbClr val="00FF00"/>
              </a:solidFill>
            </a:endParaRP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/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r>
              <a:rPr lang="en-US" altLang="en-US"/>
              <a:t>Learn to relax completely in 10 minutes…</a:t>
            </a:r>
          </a:p>
          <a:p>
            <a:pPr lvl="1" eaLnBrk="1" hangingPunct="1">
              <a:lnSpc>
                <a:spcPct val="80000"/>
              </a:lnSpc>
              <a:buFont typeface="Tahoma" panose="020B0604030504040204" pitchFamily="34" charset="0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9E1A1E47-F6EB-084F-ACCB-809889E541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765175"/>
            <a:ext cx="8229600" cy="620713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002060"/>
                </a:solidFill>
                <a:ea typeface="+mj-ea"/>
              </a:rPr>
              <a:t>Stress – Questions to think about:</a:t>
            </a:r>
            <a:endParaRPr lang="en-US" dirty="0">
              <a:solidFill>
                <a:srgbClr val="002060"/>
              </a:solidFill>
              <a:ea typeface="+mj-ea"/>
            </a:endParaRPr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897DE174-4F37-0743-7EB8-8A61680C66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91513" cy="489585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200">
                <a:solidFill>
                  <a:srgbClr val="002060"/>
                </a:solidFill>
              </a:rPr>
              <a:t>What health compromising behaviours do you see being linked to stress?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b="1">
                <a:solidFill>
                  <a:srgbClr val="002060"/>
                </a:solidFill>
              </a:rPr>
              <a:t>Practical application: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>
                <a:solidFill>
                  <a:srgbClr val="002060"/>
                </a:solidFill>
              </a:rPr>
              <a:t>Think of someone you know who is in a stressful situation / regularly becomes stressed (you can use yourself as an example if you like)…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b="1" i="1">
                <a:solidFill>
                  <a:srgbClr val="002060"/>
                </a:solidFill>
              </a:rPr>
              <a:t>How could you help them to: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Identify stressors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Monitor stress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Identify stress antecedents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200" b="1" i="1">
                <a:solidFill>
                  <a:srgbClr val="002060"/>
                </a:solidFill>
              </a:rPr>
              <a:t>Based on what we have covered today, what coping strategies would you suggest they adopt?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Coping strategies?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Techniques?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Setting new goals?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900">
                <a:solidFill>
                  <a:srgbClr val="002060"/>
                </a:solidFill>
              </a:rPr>
              <a:t>Positive self-talk?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90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7B2A0B07-9E74-3E43-F432-0119153EE1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476250"/>
            <a:ext cx="7024687" cy="1143000"/>
          </a:xfrm>
        </p:spPr>
        <p:txBody>
          <a:bodyPr/>
          <a:lstStyle/>
          <a:p>
            <a:pPr eaLnBrk="1" hangingPunct="1"/>
            <a:r>
              <a:rPr lang="en-GB" altLang="en-US">
                <a:solidFill>
                  <a:srgbClr val="0070C0"/>
                </a:solidFill>
              </a:rPr>
              <a:t>Summary</a:t>
            </a:r>
            <a:endParaRPr lang="en-US" altLang="en-US">
              <a:solidFill>
                <a:srgbClr val="0070C0"/>
              </a:solidFill>
            </a:endParaRP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608979FB-E002-1209-CFDF-2B6B3642DE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370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What is stress?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Moderators of stress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Psychosocial aspects of stress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Sources of stress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Measurement of stress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Social support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Life events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Daily hassles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Personality and coping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Negative affectivity</a:t>
            </a:r>
          </a:p>
          <a:p>
            <a:pPr lvl="1" algn="ctr" eaLnBrk="1" hangingPunct="1">
              <a:lnSpc>
                <a:spcPct val="90000"/>
              </a:lnSpc>
              <a:buFont typeface="Tahoma" panose="020B0604030504040204" pitchFamily="34" charset="0"/>
              <a:buChar char="–"/>
            </a:pPr>
            <a:r>
              <a:rPr lang="en-US" altLang="en-US" sz="2000">
                <a:solidFill>
                  <a:srgbClr val="0070C0"/>
                </a:solidFill>
              </a:rPr>
              <a:t>Optimism and pessimism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Coping strategies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>
                <a:solidFill>
                  <a:srgbClr val="0070C0"/>
                </a:solidFill>
              </a:rPr>
              <a:t>Stress management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>
              <a:solidFill>
                <a:srgbClr val="00FF00"/>
              </a:solidFill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7E161-103C-589B-A78B-DAD0F409B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315A6-85D3-BE5B-86B2-9AD258819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Select an occupation / work role:</a:t>
            </a:r>
          </a:p>
          <a:p>
            <a:endParaRPr lang="en-US" dirty="0"/>
          </a:p>
          <a:p>
            <a:r>
              <a:rPr lang="en-US" dirty="0"/>
              <a:t>What general work stressors may a person experience?</a:t>
            </a:r>
          </a:p>
          <a:p>
            <a:r>
              <a:rPr lang="en-US" dirty="0"/>
              <a:t>What stressors may they be which are specific to that occupation / work role?</a:t>
            </a:r>
          </a:p>
          <a:p>
            <a:endParaRPr lang="en-US" dirty="0"/>
          </a:p>
          <a:p>
            <a:r>
              <a:rPr lang="en-US" dirty="0"/>
              <a:t>Be prepared to share your findings with others. </a:t>
            </a:r>
          </a:p>
        </p:txBody>
      </p:sp>
    </p:spTree>
    <p:extLst>
      <p:ext uri="{BB962C8B-B14F-4D97-AF65-F5344CB8AC3E}">
        <p14:creationId xmlns:p14="http://schemas.microsoft.com/office/powerpoint/2010/main" val="31750959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FB366A12-4D03-7BE3-C836-1ED0590313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solidFill>
                  <a:srgbClr val="0070C0"/>
                </a:solidFill>
              </a:rPr>
              <a:t>Directed Reading:</a:t>
            </a:r>
            <a:endParaRPr lang="en-US" altLang="en-US">
              <a:solidFill>
                <a:srgbClr val="0070C0"/>
              </a:solidFill>
            </a:endParaRPr>
          </a:p>
        </p:txBody>
      </p:sp>
      <p:sp>
        <p:nvSpPr>
          <p:cNvPr id="65539" name="Rectangle 3">
            <a:extLst>
              <a:ext uri="{FF2B5EF4-FFF2-40B4-BE49-F238E27FC236}">
                <a16:creationId xmlns:a16="http://schemas.microsoft.com/office/drawing/2014/main" id="{5F585510-FE39-5458-168D-F4D4947E1D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solidFill>
                  <a:srgbClr val="00FFFF"/>
                </a:solidFill>
              </a:rPr>
              <a:t>See handouts provided on Moodle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1895</TotalTime>
  <Words>2084</Words>
  <Application>Microsoft Macintosh PowerPoint</Application>
  <PresentationFormat>On-screen Show (4:3)</PresentationFormat>
  <Paragraphs>295</Paragraphs>
  <Slides>42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Century Gothic</vt:lpstr>
      <vt:lpstr>Tahoma</vt:lpstr>
      <vt:lpstr>Wingdings 2</vt:lpstr>
      <vt:lpstr>Austin</vt:lpstr>
      <vt:lpstr>Stress and Coping Week 2 – January 30th 2025</vt:lpstr>
      <vt:lpstr>What is Stress?  (Payne &amp; Horn, 2001). </vt:lpstr>
      <vt:lpstr>Several meanings and definitions…</vt:lpstr>
      <vt:lpstr>Stress as a stimulus</vt:lpstr>
      <vt:lpstr>Life events theory…(Holmes and Rahe, 1967)</vt:lpstr>
      <vt:lpstr>Social Readjustment Rating Scale (Holmes &amp; Rahe, 1967).</vt:lpstr>
      <vt:lpstr>PowerPoint Presentation</vt:lpstr>
      <vt:lpstr>PowerPoint Presentation</vt:lpstr>
      <vt:lpstr>In small groups - Have a look at the scale</vt:lpstr>
      <vt:lpstr>Items chosen from the list…</vt:lpstr>
      <vt:lpstr>Limitations of life events measurement:</vt:lpstr>
      <vt:lpstr>Task in pairs / small groups:  Why might stress be a problem?</vt:lpstr>
      <vt:lpstr>Why might stress be a Problem?</vt:lpstr>
      <vt:lpstr>Link with risk of ill health</vt:lpstr>
      <vt:lpstr>More recently:</vt:lpstr>
      <vt:lpstr>Sources of Stress</vt:lpstr>
      <vt:lpstr>PowerPoint Presentation</vt:lpstr>
      <vt:lpstr>Acknowledgement within the media…</vt:lpstr>
      <vt:lpstr>Life Hassles…</vt:lpstr>
      <vt:lpstr>How Stress Has Been Studied   Daily Stress - Hassles</vt:lpstr>
      <vt:lpstr>Hassles and Uplifts Scale</vt:lpstr>
      <vt:lpstr>Measurement of Stress</vt:lpstr>
      <vt:lpstr>How Stress Has Been Studied</vt:lpstr>
      <vt:lpstr>Stress as a transaction…</vt:lpstr>
      <vt:lpstr>Results:</vt:lpstr>
      <vt:lpstr>PowerPoint Presentation</vt:lpstr>
      <vt:lpstr>Secondary appraisals:</vt:lpstr>
      <vt:lpstr>So…</vt:lpstr>
      <vt:lpstr>Developments of the framework:</vt:lpstr>
      <vt:lpstr>Factors that influence appraisal:</vt:lpstr>
      <vt:lpstr>Measurement of stress…&amp; How do you cope with stressors?</vt:lpstr>
      <vt:lpstr>Emotion / problem focused coping…</vt:lpstr>
      <vt:lpstr>Coping With Stress</vt:lpstr>
      <vt:lpstr>Optimism</vt:lpstr>
      <vt:lpstr>Task:</vt:lpstr>
      <vt:lpstr>Populations Studied</vt:lpstr>
      <vt:lpstr>Stress Management Programme:</vt:lpstr>
      <vt:lpstr>Stress Management</vt:lpstr>
      <vt:lpstr>Stress – Questions to think about:</vt:lpstr>
      <vt:lpstr>Summary</vt:lpstr>
      <vt:lpstr>Task:</vt:lpstr>
      <vt:lpstr>Directed Reading: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Health  Psychologist</dc:title>
  <dc:creator>IT</dc:creator>
  <cp:lastModifiedBy>Alison Connaughton</cp:lastModifiedBy>
  <cp:revision>94</cp:revision>
  <cp:lastPrinted>2020-03-05T15:49:57Z</cp:lastPrinted>
  <dcterms:created xsi:type="dcterms:W3CDTF">2006-06-13T12:20:58Z</dcterms:created>
  <dcterms:modified xsi:type="dcterms:W3CDTF">2025-01-22T18:32:52Z</dcterms:modified>
</cp:coreProperties>
</file>