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71" r:id="rId7"/>
    <p:sldId id="272" r:id="rId8"/>
    <p:sldId id="273" r:id="rId9"/>
    <p:sldId id="260" r:id="rId10"/>
    <p:sldId id="262" r:id="rId11"/>
    <p:sldId id="263" r:id="rId12"/>
    <p:sldId id="264" r:id="rId13"/>
    <p:sldId id="261" r:id="rId14"/>
    <p:sldId id="265" r:id="rId15"/>
    <p:sldId id="277" r:id="rId16"/>
    <p:sldId id="266" r:id="rId17"/>
    <p:sldId id="267" r:id="rId18"/>
    <p:sldId id="268" r:id="rId19"/>
    <p:sldId id="269" r:id="rId20"/>
    <p:sldId id="278" r:id="rId21"/>
    <p:sldId id="274" r:id="rId22"/>
    <p:sldId id="279" r:id="rId23"/>
    <p:sldId id="275" r:id="rId24"/>
    <p:sldId id="282" r:id="rId25"/>
    <p:sldId id="276" r:id="rId26"/>
    <p:sldId id="280" r:id="rId27"/>
    <p:sldId id="281" r:id="rId28"/>
    <p:sldId id="28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2" autoAdjust="0"/>
    <p:restoredTop sz="94660"/>
  </p:normalViewPr>
  <p:slideViewPr>
    <p:cSldViewPr snapToGrid="0">
      <p:cViewPr>
        <p:scale>
          <a:sx n="75" d="100"/>
          <a:sy n="75" d="100"/>
        </p:scale>
        <p:origin x="792" y="3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A21D02-EFE6-4C2B-80E0-2DFC4380D70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F96CE01-6107-4078-B75A-4D445BD6B14A}">
      <dgm:prSet/>
      <dgm:spPr/>
      <dgm:t>
        <a:bodyPr/>
        <a:lstStyle/>
        <a:p>
          <a:r>
            <a:rPr lang="en-GB"/>
            <a:t>Works as a technical equivalent to a sequence diagram</a:t>
          </a:r>
          <a:endParaRPr lang="en-US"/>
        </a:p>
      </dgm:t>
    </dgm:pt>
    <dgm:pt modelId="{77967468-F0D1-4E6B-BD74-C458F043BB70}" type="parTrans" cxnId="{1561087D-A8DC-46AD-8AD4-BAC6EEDB7C1F}">
      <dgm:prSet/>
      <dgm:spPr/>
      <dgm:t>
        <a:bodyPr/>
        <a:lstStyle/>
        <a:p>
          <a:endParaRPr lang="en-US"/>
        </a:p>
      </dgm:t>
    </dgm:pt>
    <dgm:pt modelId="{B544E0A6-6AD4-4C07-A058-F3EEBC79BC7D}" type="sibTrans" cxnId="{1561087D-A8DC-46AD-8AD4-BAC6EEDB7C1F}">
      <dgm:prSet/>
      <dgm:spPr/>
      <dgm:t>
        <a:bodyPr/>
        <a:lstStyle/>
        <a:p>
          <a:endParaRPr lang="en-US"/>
        </a:p>
      </dgm:t>
    </dgm:pt>
    <dgm:pt modelId="{CB198F2B-354C-4C2A-A05D-1AFC2E479489}">
      <dgm:prSet/>
      <dgm:spPr/>
      <dgm:t>
        <a:bodyPr/>
        <a:lstStyle/>
        <a:p>
          <a:r>
            <a:rPr lang="en-GB"/>
            <a:t>Used in place of the sequence diagram if the representation of operation timing is not required</a:t>
          </a:r>
          <a:endParaRPr lang="en-US"/>
        </a:p>
      </dgm:t>
    </dgm:pt>
    <dgm:pt modelId="{DE2BB400-B8D7-4B88-AF23-FD76420ECF5A}" type="parTrans" cxnId="{BEED3796-4EE2-4BF7-82BD-D62EBFFEB40F}">
      <dgm:prSet/>
      <dgm:spPr/>
      <dgm:t>
        <a:bodyPr/>
        <a:lstStyle/>
        <a:p>
          <a:endParaRPr lang="en-US"/>
        </a:p>
      </dgm:t>
    </dgm:pt>
    <dgm:pt modelId="{BCD16D63-8269-4E4D-BB21-BEF8ED3D1D5A}" type="sibTrans" cxnId="{BEED3796-4EE2-4BF7-82BD-D62EBFFEB40F}">
      <dgm:prSet/>
      <dgm:spPr/>
      <dgm:t>
        <a:bodyPr/>
        <a:lstStyle/>
        <a:p>
          <a:endParaRPr lang="en-US"/>
        </a:p>
      </dgm:t>
    </dgm:pt>
    <dgm:pt modelId="{AD5EB4DC-5C52-4DDB-9BBB-40EA17343873}">
      <dgm:prSet/>
      <dgm:spPr/>
      <dgm:t>
        <a:bodyPr/>
        <a:lstStyle/>
        <a:p>
          <a:r>
            <a:rPr lang="en-GB"/>
            <a:t>Outlines the organisational structure if of the objects</a:t>
          </a:r>
          <a:endParaRPr lang="en-US"/>
        </a:p>
      </dgm:t>
    </dgm:pt>
    <dgm:pt modelId="{15C80B68-B60C-4840-8FEF-EF67AD2CEBAF}" type="parTrans" cxnId="{2FCD13A9-3D0D-4825-91DE-FC9ADD14B394}">
      <dgm:prSet/>
      <dgm:spPr/>
      <dgm:t>
        <a:bodyPr/>
        <a:lstStyle/>
        <a:p>
          <a:endParaRPr lang="en-US"/>
        </a:p>
      </dgm:t>
    </dgm:pt>
    <dgm:pt modelId="{8BBF4663-1DA4-4960-88F9-3F88032E8AD5}" type="sibTrans" cxnId="{2FCD13A9-3D0D-4825-91DE-FC9ADD14B394}">
      <dgm:prSet/>
      <dgm:spPr/>
      <dgm:t>
        <a:bodyPr/>
        <a:lstStyle/>
        <a:p>
          <a:endParaRPr lang="en-US"/>
        </a:p>
      </dgm:t>
    </dgm:pt>
    <dgm:pt modelId="{AF1900A1-647A-4CB2-8527-BA531814F602}" type="pres">
      <dgm:prSet presAssocID="{19A21D02-EFE6-4C2B-80E0-2DFC4380D705}" presName="linear" presStyleCnt="0">
        <dgm:presLayoutVars>
          <dgm:animLvl val="lvl"/>
          <dgm:resizeHandles val="exact"/>
        </dgm:presLayoutVars>
      </dgm:prSet>
      <dgm:spPr/>
    </dgm:pt>
    <dgm:pt modelId="{B9889B83-D495-499E-867F-FD07B3AD9533}" type="pres">
      <dgm:prSet presAssocID="{2F96CE01-6107-4078-B75A-4D445BD6B14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26F95A7-9E83-49E3-88E5-628980444217}" type="pres">
      <dgm:prSet presAssocID="{B544E0A6-6AD4-4C07-A058-F3EEBC79BC7D}" presName="spacer" presStyleCnt="0"/>
      <dgm:spPr/>
    </dgm:pt>
    <dgm:pt modelId="{CD637959-22E0-40C4-BDAA-9FB8D1ABEFEE}" type="pres">
      <dgm:prSet presAssocID="{CB198F2B-354C-4C2A-A05D-1AFC2E47948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294D16E-51C4-4A90-B7B3-806FC438862A}" type="pres">
      <dgm:prSet presAssocID="{BCD16D63-8269-4E4D-BB21-BEF8ED3D1D5A}" presName="spacer" presStyleCnt="0"/>
      <dgm:spPr/>
    </dgm:pt>
    <dgm:pt modelId="{C2B25DB4-A84F-4075-B2C0-2C7E72DE58EE}" type="pres">
      <dgm:prSet presAssocID="{AD5EB4DC-5C52-4DDB-9BBB-40EA1734387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5A45B13-4E47-47BC-881C-300B73DF263A}" type="presOf" srcId="{CB198F2B-354C-4C2A-A05D-1AFC2E479489}" destId="{CD637959-22E0-40C4-BDAA-9FB8D1ABEFEE}" srcOrd="0" destOrd="0" presId="urn:microsoft.com/office/officeart/2005/8/layout/vList2"/>
    <dgm:cxn modelId="{1561087D-A8DC-46AD-8AD4-BAC6EEDB7C1F}" srcId="{19A21D02-EFE6-4C2B-80E0-2DFC4380D705}" destId="{2F96CE01-6107-4078-B75A-4D445BD6B14A}" srcOrd="0" destOrd="0" parTransId="{77967468-F0D1-4E6B-BD74-C458F043BB70}" sibTransId="{B544E0A6-6AD4-4C07-A058-F3EEBC79BC7D}"/>
    <dgm:cxn modelId="{41644784-1AB8-49D5-9313-2C1BA19004C6}" type="presOf" srcId="{AD5EB4DC-5C52-4DDB-9BBB-40EA17343873}" destId="{C2B25DB4-A84F-4075-B2C0-2C7E72DE58EE}" srcOrd="0" destOrd="0" presId="urn:microsoft.com/office/officeart/2005/8/layout/vList2"/>
    <dgm:cxn modelId="{544C7492-327D-4891-9AE8-A9C6A6AFBB26}" type="presOf" srcId="{19A21D02-EFE6-4C2B-80E0-2DFC4380D705}" destId="{AF1900A1-647A-4CB2-8527-BA531814F602}" srcOrd="0" destOrd="0" presId="urn:microsoft.com/office/officeart/2005/8/layout/vList2"/>
    <dgm:cxn modelId="{BEED3796-4EE2-4BF7-82BD-D62EBFFEB40F}" srcId="{19A21D02-EFE6-4C2B-80E0-2DFC4380D705}" destId="{CB198F2B-354C-4C2A-A05D-1AFC2E479489}" srcOrd="1" destOrd="0" parTransId="{DE2BB400-B8D7-4B88-AF23-FD76420ECF5A}" sibTransId="{BCD16D63-8269-4E4D-BB21-BEF8ED3D1D5A}"/>
    <dgm:cxn modelId="{2FCD13A9-3D0D-4825-91DE-FC9ADD14B394}" srcId="{19A21D02-EFE6-4C2B-80E0-2DFC4380D705}" destId="{AD5EB4DC-5C52-4DDB-9BBB-40EA17343873}" srcOrd="2" destOrd="0" parTransId="{15C80B68-B60C-4840-8FEF-EF67AD2CEBAF}" sibTransId="{8BBF4663-1DA4-4960-88F9-3F88032E8AD5}"/>
    <dgm:cxn modelId="{AA2601D7-5196-444C-97EC-BABEBC7B4085}" type="presOf" srcId="{2F96CE01-6107-4078-B75A-4D445BD6B14A}" destId="{B9889B83-D495-499E-867F-FD07B3AD9533}" srcOrd="0" destOrd="0" presId="urn:microsoft.com/office/officeart/2005/8/layout/vList2"/>
    <dgm:cxn modelId="{F5B71023-0CA1-44B9-A1F3-BB87F0E293A4}" type="presParOf" srcId="{AF1900A1-647A-4CB2-8527-BA531814F602}" destId="{B9889B83-D495-499E-867F-FD07B3AD9533}" srcOrd="0" destOrd="0" presId="urn:microsoft.com/office/officeart/2005/8/layout/vList2"/>
    <dgm:cxn modelId="{B2AFA2D4-D80D-4A9E-8A80-7D074617641E}" type="presParOf" srcId="{AF1900A1-647A-4CB2-8527-BA531814F602}" destId="{926F95A7-9E83-49E3-88E5-628980444217}" srcOrd="1" destOrd="0" presId="urn:microsoft.com/office/officeart/2005/8/layout/vList2"/>
    <dgm:cxn modelId="{387D25E4-2CA9-41B6-B94D-B2463E59B071}" type="presParOf" srcId="{AF1900A1-647A-4CB2-8527-BA531814F602}" destId="{CD637959-22E0-40C4-BDAA-9FB8D1ABEFEE}" srcOrd="2" destOrd="0" presId="urn:microsoft.com/office/officeart/2005/8/layout/vList2"/>
    <dgm:cxn modelId="{5BCB8928-5901-4138-B16F-BBA3E9121BF4}" type="presParOf" srcId="{AF1900A1-647A-4CB2-8527-BA531814F602}" destId="{7294D16E-51C4-4A90-B7B3-806FC438862A}" srcOrd="3" destOrd="0" presId="urn:microsoft.com/office/officeart/2005/8/layout/vList2"/>
    <dgm:cxn modelId="{1E47DB94-3A8B-4F38-B818-B547E4974E0C}" type="presParOf" srcId="{AF1900A1-647A-4CB2-8527-BA531814F602}" destId="{C2B25DB4-A84F-4075-B2C0-2C7E72DE58E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E1B6C4-F529-4EA0-8FBD-53D380FB663E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5178FEC-5513-4E43-8C57-A7F9DB27AFD9}">
      <dgm:prSet/>
      <dgm:spPr/>
      <dgm:t>
        <a:bodyPr/>
        <a:lstStyle/>
        <a:p>
          <a:r>
            <a:rPr lang="en-GB"/>
            <a:t>How do we use this information ?</a:t>
          </a:r>
          <a:endParaRPr lang="en-US"/>
        </a:p>
      </dgm:t>
    </dgm:pt>
    <dgm:pt modelId="{0DE4BAF5-44F7-4732-BE57-ED39E322B2F8}" type="parTrans" cxnId="{43D664F4-EE7D-49E0-8633-3DBAE44D5F12}">
      <dgm:prSet/>
      <dgm:spPr/>
      <dgm:t>
        <a:bodyPr/>
        <a:lstStyle/>
        <a:p>
          <a:endParaRPr lang="en-US"/>
        </a:p>
      </dgm:t>
    </dgm:pt>
    <dgm:pt modelId="{D03ED235-9EFF-4651-A028-E2F52D184224}" type="sibTrans" cxnId="{43D664F4-EE7D-49E0-8633-3DBAE44D5F12}">
      <dgm:prSet/>
      <dgm:spPr/>
      <dgm:t>
        <a:bodyPr/>
        <a:lstStyle/>
        <a:p>
          <a:endParaRPr lang="en-US"/>
        </a:p>
      </dgm:t>
    </dgm:pt>
    <dgm:pt modelId="{87B88BF1-E06F-4060-91CD-351E1663FDA7}">
      <dgm:prSet/>
      <dgm:spPr/>
      <dgm:t>
        <a:bodyPr/>
        <a:lstStyle/>
        <a:p>
          <a:r>
            <a:rPr lang="en-GB" dirty="0"/>
            <a:t>To show the differences in instances that the system may reside in</a:t>
          </a:r>
          <a:endParaRPr lang="en-US" dirty="0"/>
        </a:p>
      </dgm:t>
    </dgm:pt>
    <dgm:pt modelId="{870AFAAF-4CDF-4AE9-BF69-284C87657800}" type="parTrans" cxnId="{E2A9F684-1B32-4A15-B513-BF5EDD4F18DD}">
      <dgm:prSet/>
      <dgm:spPr/>
      <dgm:t>
        <a:bodyPr/>
        <a:lstStyle/>
        <a:p>
          <a:endParaRPr lang="en-US"/>
        </a:p>
      </dgm:t>
    </dgm:pt>
    <dgm:pt modelId="{C9FC49E7-1A9C-4BC6-B959-43B3D1BCFDC3}" type="sibTrans" cxnId="{E2A9F684-1B32-4A15-B513-BF5EDD4F18DD}">
      <dgm:prSet/>
      <dgm:spPr/>
      <dgm:t>
        <a:bodyPr/>
        <a:lstStyle/>
        <a:p>
          <a:endParaRPr lang="en-US"/>
        </a:p>
      </dgm:t>
    </dgm:pt>
    <dgm:pt modelId="{28A47244-9A42-4A5B-B046-F76F1B86ADE5}">
      <dgm:prSet/>
      <dgm:spPr/>
      <dgm:t>
        <a:bodyPr/>
        <a:lstStyle/>
        <a:p>
          <a:r>
            <a:rPr lang="en-GB"/>
            <a:t>How does this link to behaviour ?</a:t>
          </a:r>
          <a:endParaRPr lang="en-US"/>
        </a:p>
      </dgm:t>
    </dgm:pt>
    <dgm:pt modelId="{B7CE5F26-4B8D-4DA6-BA07-CA9224C4FE35}" type="parTrans" cxnId="{21260562-0F5E-415C-9EF6-87A04639DD4F}">
      <dgm:prSet/>
      <dgm:spPr/>
      <dgm:t>
        <a:bodyPr/>
        <a:lstStyle/>
        <a:p>
          <a:endParaRPr lang="en-US"/>
        </a:p>
      </dgm:t>
    </dgm:pt>
    <dgm:pt modelId="{819C0047-E176-489E-8ECD-74C3438BC690}" type="sibTrans" cxnId="{21260562-0F5E-415C-9EF6-87A04639DD4F}">
      <dgm:prSet/>
      <dgm:spPr/>
      <dgm:t>
        <a:bodyPr/>
        <a:lstStyle/>
        <a:p>
          <a:endParaRPr lang="en-US"/>
        </a:p>
      </dgm:t>
    </dgm:pt>
    <dgm:pt modelId="{5960BCB4-4047-4BE8-AE98-7B2A64BF92ED}">
      <dgm:prSet/>
      <dgm:spPr/>
      <dgm:t>
        <a:bodyPr/>
        <a:lstStyle/>
        <a:p>
          <a:r>
            <a:rPr lang="en-GB" dirty="0"/>
            <a:t>Representation of the system at a given point evidencing the properties of the system at this point</a:t>
          </a:r>
          <a:endParaRPr lang="en-US" dirty="0"/>
        </a:p>
      </dgm:t>
    </dgm:pt>
    <dgm:pt modelId="{5FD4E7C9-A401-4F60-AEB7-8078118C14ED}" type="parTrans" cxnId="{2904CAE6-9D56-4BD7-B907-93B209F20996}">
      <dgm:prSet/>
      <dgm:spPr/>
      <dgm:t>
        <a:bodyPr/>
        <a:lstStyle/>
        <a:p>
          <a:endParaRPr lang="en-US"/>
        </a:p>
      </dgm:t>
    </dgm:pt>
    <dgm:pt modelId="{3305CB48-49AB-42B8-A2E5-DBC8F565E270}" type="sibTrans" cxnId="{2904CAE6-9D56-4BD7-B907-93B209F20996}">
      <dgm:prSet/>
      <dgm:spPr/>
      <dgm:t>
        <a:bodyPr/>
        <a:lstStyle/>
        <a:p>
          <a:endParaRPr lang="en-US"/>
        </a:p>
      </dgm:t>
    </dgm:pt>
    <dgm:pt modelId="{22E4BDEA-D759-424B-8FE3-06DD3C32A478}">
      <dgm:prSet/>
      <dgm:spPr/>
      <dgm:t>
        <a:bodyPr/>
        <a:lstStyle/>
        <a:p>
          <a:r>
            <a:rPr lang="en-GB"/>
            <a:t>How do we represent this ?</a:t>
          </a:r>
          <a:endParaRPr lang="en-US"/>
        </a:p>
      </dgm:t>
    </dgm:pt>
    <dgm:pt modelId="{041843C3-780F-4295-A183-1389071F168E}" type="parTrans" cxnId="{ED4EFD7D-B079-4C4C-AE09-DEBB2644F0FF}">
      <dgm:prSet/>
      <dgm:spPr/>
      <dgm:t>
        <a:bodyPr/>
        <a:lstStyle/>
        <a:p>
          <a:endParaRPr lang="en-US"/>
        </a:p>
      </dgm:t>
    </dgm:pt>
    <dgm:pt modelId="{56B50E18-3044-4213-A9CE-AAEFDA246181}" type="sibTrans" cxnId="{ED4EFD7D-B079-4C4C-AE09-DEBB2644F0FF}">
      <dgm:prSet/>
      <dgm:spPr/>
      <dgm:t>
        <a:bodyPr/>
        <a:lstStyle/>
        <a:p>
          <a:endParaRPr lang="en-US"/>
        </a:p>
      </dgm:t>
    </dgm:pt>
    <dgm:pt modelId="{0E89D939-3F14-4200-9466-5A03B43F45AD}">
      <dgm:prSet/>
      <dgm:spPr/>
      <dgm:t>
        <a:bodyPr/>
        <a:lstStyle/>
        <a:p>
          <a:r>
            <a:rPr lang="en-GB"/>
            <a:t>Yet more diagrams – in this case; state charts</a:t>
          </a:r>
          <a:endParaRPr lang="en-US"/>
        </a:p>
      </dgm:t>
    </dgm:pt>
    <dgm:pt modelId="{32AD4CAE-EC35-44BD-8C69-84B65FBBB5B9}" type="parTrans" cxnId="{39EC5527-E85E-416A-AF7C-B3DCACD6FD49}">
      <dgm:prSet/>
      <dgm:spPr/>
      <dgm:t>
        <a:bodyPr/>
        <a:lstStyle/>
        <a:p>
          <a:endParaRPr lang="en-US"/>
        </a:p>
      </dgm:t>
    </dgm:pt>
    <dgm:pt modelId="{A67E12DA-3FC6-4BD9-A843-76DD67F7E2C6}" type="sibTrans" cxnId="{39EC5527-E85E-416A-AF7C-B3DCACD6FD49}">
      <dgm:prSet/>
      <dgm:spPr/>
      <dgm:t>
        <a:bodyPr/>
        <a:lstStyle/>
        <a:p>
          <a:endParaRPr lang="en-US"/>
        </a:p>
      </dgm:t>
    </dgm:pt>
    <dgm:pt modelId="{D82CD9B6-74AB-442D-9328-D2174083299C}" type="pres">
      <dgm:prSet presAssocID="{8BE1B6C4-F529-4EA0-8FBD-53D380FB663E}" presName="linear" presStyleCnt="0">
        <dgm:presLayoutVars>
          <dgm:animLvl val="lvl"/>
          <dgm:resizeHandles val="exact"/>
        </dgm:presLayoutVars>
      </dgm:prSet>
      <dgm:spPr/>
    </dgm:pt>
    <dgm:pt modelId="{E8A416E9-D2FF-4F1B-8F8F-9B427C6AD787}" type="pres">
      <dgm:prSet presAssocID="{45178FEC-5513-4E43-8C57-A7F9DB27AFD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E89D437-6AF8-4962-80EB-012C19BCD967}" type="pres">
      <dgm:prSet presAssocID="{45178FEC-5513-4E43-8C57-A7F9DB27AFD9}" presName="childText" presStyleLbl="revTx" presStyleIdx="0" presStyleCnt="3">
        <dgm:presLayoutVars>
          <dgm:bulletEnabled val="1"/>
        </dgm:presLayoutVars>
      </dgm:prSet>
      <dgm:spPr/>
    </dgm:pt>
    <dgm:pt modelId="{98B60B7C-DBF2-4A5C-879F-3CB63722DE55}" type="pres">
      <dgm:prSet presAssocID="{28A47244-9A42-4A5B-B046-F76F1B86ADE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CC98688-CE7B-49BC-BF96-B5C2AE723FF7}" type="pres">
      <dgm:prSet presAssocID="{28A47244-9A42-4A5B-B046-F76F1B86ADE5}" presName="childText" presStyleLbl="revTx" presStyleIdx="1" presStyleCnt="3">
        <dgm:presLayoutVars>
          <dgm:bulletEnabled val="1"/>
        </dgm:presLayoutVars>
      </dgm:prSet>
      <dgm:spPr/>
    </dgm:pt>
    <dgm:pt modelId="{2C2B56E1-555A-4665-82CA-165667C96AF6}" type="pres">
      <dgm:prSet presAssocID="{22E4BDEA-D759-424B-8FE3-06DD3C32A478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2D9B70EF-433F-41C9-AFF2-AA263AD0557B}" type="pres">
      <dgm:prSet presAssocID="{22E4BDEA-D759-424B-8FE3-06DD3C32A478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C608D517-DB48-4B82-90B2-22379213F8E5}" type="presOf" srcId="{87B88BF1-E06F-4060-91CD-351E1663FDA7}" destId="{BE89D437-6AF8-4962-80EB-012C19BCD967}" srcOrd="0" destOrd="0" presId="urn:microsoft.com/office/officeart/2005/8/layout/vList2"/>
    <dgm:cxn modelId="{DC335027-65F9-4965-9057-061E56A11BB4}" type="presOf" srcId="{8BE1B6C4-F529-4EA0-8FBD-53D380FB663E}" destId="{D82CD9B6-74AB-442D-9328-D2174083299C}" srcOrd="0" destOrd="0" presId="urn:microsoft.com/office/officeart/2005/8/layout/vList2"/>
    <dgm:cxn modelId="{39EC5527-E85E-416A-AF7C-B3DCACD6FD49}" srcId="{22E4BDEA-D759-424B-8FE3-06DD3C32A478}" destId="{0E89D939-3F14-4200-9466-5A03B43F45AD}" srcOrd="0" destOrd="0" parTransId="{32AD4CAE-EC35-44BD-8C69-84B65FBBB5B9}" sibTransId="{A67E12DA-3FC6-4BD9-A843-76DD67F7E2C6}"/>
    <dgm:cxn modelId="{21260562-0F5E-415C-9EF6-87A04639DD4F}" srcId="{8BE1B6C4-F529-4EA0-8FBD-53D380FB663E}" destId="{28A47244-9A42-4A5B-B046-F76F1B86ADE5}" srcOrd="1" destOrd="0" parTransId="{B7CE5F26-4B8D-4DA6-BA07-CA9224C4FE35}" sibTransId="{819C0047-E176-489E-8ECD-74C3438BC690}"/>
    <dgm:cxn modelId="{FB9EEB55-22E1-40F9-B1A3-388AF9E1DD96}" type="presOf" srcId="{22E4BDEA-D759-424B-8FE3-06DD3C32A478}" destId="{2C2B56E1-555A-4665-82CA-165667C96AF6}" srcOrd="0" destOrd="0" presId="urn:microsoft.com/office/officeart/2005/8/layout/vList2"/>
    <dgm:cxn modelId="{67F13158-509B-4F6B-B581-649226331B68}" type="presOf" srcId="{0E89D939-3F14-4200-9466-5A03B43F45AD}" destId="{2D9B70EF-433F-41C9-AFF2-AA263AD0557B}" srcOrd="0" destOrd="0" presId="urn:microsoft.com/office/officeart/2005/8/layout/vList2"/>
    <dgm:cxn modelId="{0D2A3C7A-1849-45C5-8315-FA63B9041398}" type="presOf" srcId="{28A47244-9A42-4A5B-B046-F76F1B86ADE5}" destId="{98B60B7C-DBF2-4A5C-879F-3CB63722DE55}" srcOrd="0" destOrd="0" presId="urn:microsoft.com/office/officeart/2005/8/layout/vList2"/>
    <dgm:cxn modelId="{ED4EFD7D-B079-4C4C-AE09-DEBB2644F0FF}" srcId="{8BE1B6C4-F529-4EA0-8FBD-53D380FB663E}" destId="{22E4BDEA-D759-424B-8FE3-06DD3C32A478}" srcOrd="2" destOrd="0" parTransId="{041843C3-780F-4295-A183-1389071F168E}" sibTransId="{56B50E18-3044-4213-A9CE-AAEFDA246181}"/>
    <dgm:cxn modelId="{E2A9F684-1B32-4A15-B513-BF5EDD4F18DD}" srcId="{45178FEC-5513-4E43-8C57-A7F9DB27AFD9}" destId="{87B88BF1-E06F-4060-91CD-351E1663FDA7}" srcOrd="0" destOrd="0" parTransId="{870AFAAF-4CDF-4AE9-BF69-284C87657800}" sibTransId="{C9FC49E7-1A9C-4BC6-B959-43B3D1BCFDC3}"/>
    <dgm:cxn modelId="{BA20708C-082F-4ED1-A245-405475BCACD6}" type="presOf" srcId="{5960BCB4-4047-4BE8-AE98-7B2A64BF92ED}" destId="{7CC98688-CE7B-49BC-BF96-B5C2AE723FF7}" srcOrd="0" destOrd="0" presId="urn:microsoft.com/office/officeart/2005/8/layout/vList2"/>
    <dgm:cxn modelId="{E156E89A-35E8-4599-BB96-E47581B5125A}" type="presOf" srcId="{45178FEC-5513-4E43-8C57-A7F9DB27AFD9}" destId="{E8A416E9-D2FF-4F1B-8F8F-9B427C6AD787}" srcOrd="0" destOrd="0" presId="urn:microsoft.com/office/officeart/2005/8/layout/vList2"/>
    <dgm:cxn modelId="{2904CAE6-9D56-4BD7-B907-93B209F20996}" srcId="{28A47244-9A42-4A5B-B046-F76F1B86ADE5}" destId="{5960BCB4-4047-4BE8-AE98-7B2A64BF92ED}" srcOrd="0" destOrd="0" parTransId="{5FD4E7C9-A401-4F60-AEB7-8078118C14ED}" sibTransId="{3305CB48-49AB-42B8-A2E5-DBC8F565E270}"/>
    <dgm:cxn modelId="{43D664F4-EE7D-49E0-8633-3DBAE44D5F12}" srcId="{8BE1B6C4-F529-4EA0-8FBD-53D380FB663E}" destId="{45178FEC-5513-4E43-8C57-A7F9DB27AFD9}" srcOrd="0" destOrd="0" parTransId="{0DE4BAF5-44F7-4732-BE57-ED39E322B2F8}" sibTransId="{D03ED235-9EFF-4651-A028-E2F52D184224}"/>
    <dgm:cxn modelId="{CA582A62-9C6E-477C-8161-15CC8A69044F}" type="presParOf" srcId="{D82CD9B6-74AB-442D-9328-D2174083299C}" destId="{E8A416E9-D2FF-4F1B-8F8F-9B427C6AD787}" srcOrd="0" destOrd="0" presId="urn:microsoft.com/office/officeart/2005/8/layout/vList2"/>
    <dgm:cxn modelId="{18F2DA46-6B37-433C-8D7E-2B9BB2BC0178}" type="presParOf" srcId="{D82CD9B6-74AB-442D-9328-D2174083299C}" destId="{BE89D437-6AF8-4962-80EB-012C19BCD967}" srcOrd="1" destOrd="0" presId="urn:microsoft.com/office/officeart/2005/8/layout/vList2"/>
    <dgm:cxn modelId="{05EBE585-97B2-4C3D-BE3A-4BD93CD61CB7}" type="presParOf" srcId="{D82CD9B6-74AB-442D-9328-D2174083299C}" destId="{98B60B7C-DBF2-4A5C-879F-3CB63722DE55}" srcOrd="2" destOrd="0" presId="urn:microsoft.com/office/officeart/2005/8/layout/vList2"/>
    <dgm:cxn modelId="{9BD5C22A-92EB-4118-A316-6EC4720B0C54}" type="presParOf" srcId="{D82CD9B6-74AB-442D-9328-D2174083299C}" destId="{7CC98688-CE7B-49BC-BF96-B5C2AE723FF7}" srcOrd="3" destOrd="0" presId="urn:microsoft.com/office/officeart/2005/8/layout/vList2"/>
    <dgm:cxn modelId="{01C0158A-CBB1-4AFF-8BA3-4712B5419F4C}" type="presParOf" srcId="{D82CD9B6-74AB-442D-9328-D2174083299C}" destId="{2C2B56E1-555A-4665-82CA-165667C96AF6}" srcOrd="4" destOrd="0" presId="urn:microsoft.com/office/officeart/2005/8/layout/vList2"/>
    <dgm:cxn modelId="{5A9CC673-834B-467D-AC35-5E62CFD91D9F}" type="presParOf" srcId="{D82CD9B6-74AB-442D-9328-D2174083299C}" destId="{2D9B70EF-433F-41C9-AFF2-AA263AD0557B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C6613E-CFE8-45E3-872C-BE0FAAF41A7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5DF4A50-EC6F-4903-A1C3-80E4C72FDE08}">
      <dgm:prSet/>
      <dgm:spPr/>
      <dgm:t>
        <a:bodyPr/>
        <a:lstStyle/>
        <a:p>
          <a:r>
            <a:rPr lang="en-GB" dirty="0"/>
            <a:t>A state-chart allows for the representation of a system whilst in a given state. </a:t>
          </a:r>
          <a:endParaRPr lang="en-US" dirty="0"/>
        </a:p>
      </dgm:t>
    </dgm:pt>
    <dgm:pt modelId="{507837B6-BB76-43D4-879D-841E005E4A6A}" type="parTrans" cxnId="{1DD3BEA0-7431-4137-B2A4-55C0F32AD15C}">
      <dgm:prSet/>
      <dgm:spPr/>
      <dgm:t>
        <a:bodyPr/>
        <a:lstStyle/>
        <a:p>
          <a:endParaRPr lang="en-US"/>
        </a:p>
      </dgm:t>
    </dgm:pt>
    <dgm:pt modelId="{2A368A76-4705-403A-BE0A-46C709DFF8D3}" type="sibTrans" cxnId="{1DD3BEA0-7431-4137-B2A4-55C0F32AD15C}">
      <dgm:prSet/>
      <dgm:spPr/>
      <dgm:t>
        <a:bodyPr/>
        <a:lstStyle/>
        <a:p>
          <a:endParaRPr lang="en-US"/>
        </a:p>
      </dgm:t>
    </dgm:pt>
    <dgm:pt modelId="{63BFA3CA-7B07-4F3A-A48D-4AE3140604CC}">
      <dgm:prSet/>
      <dgm:spPr/>
      <dgm:t>
        <a:bodyPr/>
        <a:lstStyle/>
        <a:p>
          <a:r>
            <a:rPr lang="en-GB"/>
            <a:t>What are the benefits of visualising a system in a given state ?</a:t>
          </a:r>
          <a:endParaRPr lang="en-US"/>
        </a:p>
      </dgm:t>
    </dgm:pt>
    <dgm:pt modelId="{8483DFAA-B984-414D-ABBF-925D495334EF}" type="parTrans" cxnId="{ED5B7BF1-A7CE-4246-94B9-D730D716CBFB}">
      <dgm:prSet/>
      <dgm:spPr/>
      <dgm:t>
        <a:bodyPr/>
        <a:lstStyle/>
        <a:p>
          <a:endParaRPr lang="en-US"/>
        </a:p>
      </dgm:t>
    </dgm:pt>
    <dgm:pt modelId="{2254C029-7528-4F14-AF17-7C7349CB9D90}" type="sibTrans" cxnId="{ED5B7BF1-A7CE-4246-94B9-D730D716CBFB}">
      <dgm:prSet/>
      <dgm:spPr/>
      <dgm:t>
        <a:bodyPr/>
        <a:lstStyle/>
        <a:p>
          <a:endParaRPr lang="en-US"/>
        </a:p>
      </dgm:t>
    </dgm:pt>
    <dgm:pt modelId="{3EA8F0C2-18C3-4E7E-B7C9-AC8F3652D6D0}">
      <dgm:prSet/>
      <dgm:spPr/>
      <dgm:t>
        <a:bodyPr/>
        <a:lstStyle/>
        <a:p>
          <a:r>
            <a:rPr lang="en-GB"/>
            <a:t>What are the detriments of visualising a system in a given state ?</a:t>
          </a:r>
          <a:endParaRPr lang="en-US"/>
        </a:p>
      </dgm:t>
    </dgm:pt>
    <dgm:pt modelId="{5743C38A-DA85-452F-809D-05CBA4E816B4}" type="parTrans" cxnId="{2772E112-1F8F-4818-93BD-0CA85598E20D}">
      <dgm:prSet/>
      <dgm:spPr/>
      <dgm:t>
        <a:bodyPr/>
        <a:lstStyle/>
        <a:p>
          <a:endParaRPr lang="en-US"/>
        </a:p>
      </dgm:t>
    </dgm:pt>
    <dgm:pt modelId="{8D01D8DE-BE66-40D4-8C8B-61D841737C71}" type="sibTrans" cxnId="{2772E112-1F8F-4818-93BD-0CA85598E20D}">
      <dgm:prSet/>
      <dgm:spPr/>
      <dgm:t>
        <a:bodyPr/>
        <a:lstStyle/>
        <a:p>
          <a:endParaRPr lang="en-US"/>
        </a:p>
      </dgm:t>
    </dgm:pt>
    <dgm:pt modelId="{FF5E52CF-38EF-40AA-9A10-65599CAA40DC}" type="pres">
      <dgm:prSet presAssocID="{5EC6613E-CFE8-45E3-872C-BE0FAAF41A7A}" presName="linear" presStyleCnt="0">
        <dgm:presLayoutVars>
          <dgm:animLvl val="lvl"/>
          <dgm:resizeHandles val="exact"/>
        </dgm:presLayoutVars>
      </dgm:prSet>
      <dgm:spPr/>
    </dgm:pt>
    <dgm:pt modelId="{7C5A2ACE-9066-4F0C-A427-4097D0BC42F9}" type="pres">
      <dgm:prSet presAssocID="{E5DF4A50-EC6F-4903-A1C3-80E4C72FDE0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3F1D74B-5329-42E4-B96A-D814C37E773C}" type="pres">
      <dgm:prSet presAssocID="{2A368A76-4705-403A-BE0A-46C709DFF8D3}" presName="spacer" presStyleCnt="0"/>
      <dgm:spPr/>
    </dgm:pt>
    <dgm:pt modelId="{FFA0121D-9898-4E34-A8C3-D3F878A1DC1F}" type="pres">
      <dgm:prSet presAssocID="{63BFA3CA-7B07-4F3A-A48D-4AE3140604C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B1D3A18-A307-41FB-B5AA-E6387D0314DC}" type="pres">
      <dgm:prSet presAssocID="{2254C029-7528-4F14-AF17-7C7349CB9D90}" presName="spacer" presStyleCnt="0"/>
      <dgm:spPr/>
    </dgm:pt>
    <dgm:pt modelId="{43A1517E-F562-4717-8049-194F9A16CA55}" type="pres">
      <dgm:prSet presAssocID="{3EA8F0C2-18C3-4E7E-B7C9-AC8F3652D6D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772E112-1F8F-4818-93BD-0CA85598E20D}" srcId="{5EC6613E-CFE8-45E3-872C-BE0FAAF41A7A}" destId="{3EA8F0C2-18C3-4E7E-B7C9-AC8F3652D6D0}" srcOrd="2" destOrd="0" parTransId="{5743C38A-DA85-452F-809D-05CBA4E816B4}" sibTransId="{8D01D8DE-BE66-40D4-8C8B-61D841737C71}"/>
    <dgm:cxn modelId="{5227B838-5943-4B81-9FBD-DCB86272DF71}" type="presOf" srcId="{E5DF4A50-EC6F-4903-A1C3-80E4C72FDE08}" destId="{7C5A2ACE-9066-4F0C-A427-4097D0BC42F9}" srcOrd="0" destOrd="0" presId="urn:microsoft.com/office/officeart/2005/8/layout/vList2"/>
    <dgm:cxn modelId="{12E33647-9F1C-48FE-9F3A-6600D303A8FA}" type="presOf" srcId="{5EC6613E-CFE8-45E3-872C-BE0FAAF41A7A}" destId="{FF5E52CF-38EF-40AA-9A10-65599CAA40DC}" srcOrd="0" destOrd="0" presId="urn:microsoft.com/office/officeart/2005/8/layout/vList2"/>
    <dgm:cxn modelId="{BB58A96F-0DAE-413B-9B06-06D55E4EF011}" type="presOf" srcId="{3EA8F0C2-18C3-4E7E-B7C9-AC8F3652D6D0}" destId="{43A1517E-F562-4717-8049-194F9A16CA55}" srcOrd="0" destOrd="0" presId="urn:microsoft.com/office/officeart/2005/8/layout/vList2"/>
    <dgm:cxn modelId="{36457380-B1D1-4A08-B6EE-D8ABA7FFCEAA}" type="presOf" srcId="{63BFA3CA-7B07-4F3A-A48D-4AE3140604CC}" destId="{FFA0121D-9898-4E34-A8C3-D3F878A1DC1F}" srcOrd="0" destOrd="0" presId="urn:microsoft.com/office/officeart/2005/8/layout/vList2"/>
    <dgm:cxn modelId="{1DD3BEA0-7431-4137-B2A4-55C0F32AD15C}" srcId="{5EC6613E-CFE8-45E3-872C-BE0FAAF41A7A}" destId="{E5DF4A50-EC6F-4903-A1C3-80E4C72FDE08}" srcOrd="0" destOrd="0" parTransId="{507837B6-BB76-43D4-879D-841E005E4A6A}" sibTransId="{2A368A76-4705-403A-BE0A-46C709DFF8D3}"/>
    <dgm:cxn modelId="{ED5B7BF1-A7CE-4246-94B9-D730D716CBFB}" srcId="{5EC6613E-CFE8-45E3-872C-BE0FAAF41A7A}" destId="{63BFA3CA-7B07-4F3A-A48D-4AE3140604CC}" srcOrd="1" destOrd="0" parTransId="{8483DFAA-B984-414D-ABBF-925D495334EF}" sibTransId="{2254C029-7528-4F14-AF17-7C7349CB9D90}"/>
    <dgm:cxn modelId="{41C997B6-15B8-4631-A40B-CFE8AC0503F9}" type="presParOf" srcId="{FF5E52CF-38EF-40AA-9A10-65599CAA40DC}" destId="{7C5A2ACE-9066-4F0C-A427-4097D0BC42F9}" srcOrd="0" destOrd="0" presId="urn:microsoft.com/office/officeart/2005/8/layout/vList2"/>
    <dgm:cxn modelId="{18FD54B2-068F-46B7-A67C-A19DD782175B}" type="presParOf" srcId="{FF5E52CF-38EF-40AA-9A10-65599CAA40DC}" destId="{D3F1D74B-5329-42E4-B96A-D814C37E773C}" srcOrd="1" destOrd="0" presId="urn:microsoft.com/office/officeart/2005/8/layout/vList2"/>
    <dgm:cxn modelId="{23A5492A-497E-4E50-8B0D-90C00F6AB641}" type="presParOf" srcId="{FF5E52CF-38EF-40AA-9A10-65599CAA40DC}" destId="{FFA0121D-9898-4E34-A8C3-D3F878A1DC1F}" srcOrd="2" destOrd="0" presId="urn:microsoft.com/office/officeart/2005/8/layout/vList2"/>
    <dgm:cxn modelId="{469290BD-5F1D-45FB-BA2D-73D6CB96BD00}" type="presParOf" srcId="{FF5E52CF-38EF-40AA-9A10-65599CAA40DC}" destId="{AB1D3A18-A307-41FB-B5AA-E6387D0314DC}" srcOrd="3" destOrd="0" presId="urn:microsoft.com/office/officeart/2005/8/layout/vList2"/>
    <dgm:cxn modelId="{442405E3-C96B-4FAF-B541-7943E0E58D3E}" type="presParOf" srcId="{FF5E52CF-38EF-40AA-9A10-65599CAA40DC}" destId="{43A1517E-F562-4717-8049-194F9A16CA5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889B83-D495-499E-867F-FD07B3AD9533}">
      <dsp:nvSpPr>
        <dsp:cNvPr id="0" name=""/>
        <dsp:cNvSpPr/>
      </dsp:nvSpPr>
      <dsp:spPr>
        <a:xfrm>
          <a:off x="0" y="43762"/>
          <a:ext cx="5115491" cy="156633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Works as a technical equivalent to a sequence diagram</a:t>
          </a:r>
          <a:endParaRPr lang="en-US" sz="2800" kern="1200"/>
        </a:p>
      </dsp:txBody>
      <dsp:txXfrm>
        <a:off x="76462" y="120224"/>
        <a:ext cx="4962567" cy="1413413"/>
      </dsp:txXfrm>
    </dsp:sp>
    <dsp:sp modelId="{CD637959-22E0-40C4-BDAA-9FB8D1ABEFEE}">
      <dsp:nvSpPr>
        <dsp:cNvPr id="0" name=""/>
        <dsp:cNvSpPr/>
      </dsp:nvSpPr>
      <dsp:spPr>
        <a:xfrm>
          <a:off x="0" y="1690740"/>
          <a:ext cx="5115491" cy="1566337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Used in place of the sequence diagram if the representation of operation timing is not required</a:t>
          </a:r>
          <a:endParaRPr lang="en-US" sz="2800" kern="1200"/>
        </a:p>
      </dsp:txBody>
      <dsp:txXfrm>
        <a:off x="76462" y="1767202"/>
        <a:ext cx="4962567" cy="1413413"/>
      </dsp:txXfrm>
    </dsp:sp>
    <dsp:sp modelId="{C2B25DB4-A84F-4075-B2C0-2C7E72DE58EE}">
      <dsp:nvSpPr>
        <dsp:cNvPr id="0" name=""/>
        <dsp:cNvSpPr/>
      </dsp:nvSpPr>
      <dsp:spPr>
        <a:xfrm>
          <a:off x="0" y="3337717"/>
          <a:ext cx="5115491" cy="1566337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Outlines the organisational structure if of the objects</a:t>
          </a:r>
          <a:endParaRPr lang="en-US" sz="2800" kern="1200"/>
        </a:p>
      </dsp:txBody>
      <dsp:txXfrm>
        <a:off x="76462" y="3414179"/>
        <a:ext cx="4962567" cy="14134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A416E9-D2FF-4F1B-8F8F-9B427C6AD787}">
      <dsp:nvSpPr>
        <dsp:cNvPr id="0" name=""/>
        <dsp:cNvSpPr/>
      </dsp:nvSpPr>
      <dsp:spPr>
        <a:xfrm>
          <a:off x="0" y="32071"/>
          <a:ext cx="10515600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How do we use this information ?</a:t>
          </a:r>
          <a:endParaRPr lang="en-US" sz="3300" kern="1200"/>
        </a:p>
      </dsp:txBody>
      <dsp:txXfrm>
        <a:off x="38638" y="70709"/>
        <a:ext cx="10438324" cy="714229"/>
      </dsp:txXfrm>
    </dsp:sp>
    <dsp:sp modelId="{BE89D437-6AF8-4962-80EB-012C19BCD967}">
      <dsp:nvSpPr>
        <dsp:cNvPr id="0" name=""/>
        <dsp:cNvSpPr/>
      </dsp:nvSpPr>
      <dsp:spPr>
        <a:xfrm>
          <a:off x="0" y="823576"/>
          <a:ext cx="10515600" cy="546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 dirty="0"/>
            <a:t>To show the differences in instances that the system may reside in</a:t>
          </a:r>
          <a:endParaRPr lang="en-US" sz="2600" kern="1200" dirty="0"/>
        </a:p>
      </dsp:txBody>
      <dsp:txXfrm>
        <a:off x="0" y="823576"/>
        <a:ext cx="10515600" cy="546480"/>
      </dsp:txXfrm>
    </dsp:sp>
    <dsp:sp modelId="{98B60B7C-DBF2-4A5C-879F-3CB63722DE55}">
      <dsp:nvSpPr>
        <dsp:cNvPr id="0" name=""/>
        <dsp:cNvSpPr/>
      </dsp:nvSpPr>
      <dsp:spPr>
        <a:xfrm>
          <a:off x="0" y="1370056"/>
          <a:ext cx="10515600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How does this link to behaviour ?</a:t>
          </a:r>
          <a:endParaRPr lang="en-US" sz="3300" kern="1200"/>
        </a:p>
      </dsp:txBody>
      <dsp:txXfrm>
        <a:off x="38638" y="1408694"/>
        <a:ext cx="10438324" cy="714229"/>
      </dsp:txXfrm>
    </dsp:sp>
    <dsp:sp modelId="{7CC98688-CE7B-49BC-BF96-B5C2AE723FF7}">
      <dsp:nvSpPr>
        <dsp:cNvPr id="0" name=""/>
        <dsp:cNvSpPr/>
      </dsp:nvSpPr>
      <dsp:spPr>
        <a:xfrm>
          <a:off x="0" y="2161561"/>
          <a:ext cx="10515600" cy="819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 dirty="0"/>
            <a:t>Representation of the system at a given point evidencing the properties of the system at this point</a:t>
          </a:r>
          <a:endParaRPr lang="en-US" sz="2600" kern="1200" dirty="0"/>
        </a:p>
      </dsp:txBody>
      <dsp:txXfrm>
        <a:off x="0" y="2161561"/>
        <a:ext cx="10515600" cy="819720"/>
      </dsp:txXfrm>
    </dsp:sp>
    <dsp:sp modelId="{2C2B56E1-555A-4665-82CA-165667C96AF6}">
      <dsp:nvSpPr>
        <dsp:cNvPr id="0" name=""/>
        <dsp:cNvSpPr/>
      </dsp:nvSpPr>
      <dsp:spPr>
        <a:xfrm>
          <a:off x="0" y="2981281"/>
          <a:ext cx="10515600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How do we represent this ?</a:t>
          </a:r>
          <a:endParaRPr lang="en-US" sz="3300" kern="1200"/>
        </a:p>
      </dsp:txBody>
      <dsp:txXfrm>
        <a:off x="38638" y="3019919"/>
        <a:ext cx="10438324" cy="714229"/>
      </dsp:txXfrm>
    </dsp:sp>
    <dsp:sp modelId="{2D9B70EF-433F-41C9-AFF2-AA263AD0557B}">
      <dsp:nvSpPr>
        <dsp:cNvPr id="0" name=""/>
        <dsp:cNvSpPr/>
      </dsp:nvSpPr>
      <dsp:spPr>
        <a:xfrm>
          <a:off x="0" y="3772786"/>
          <a:ext cx="10515600" cy="546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/>
            <a:t>Yet more diagrams – in this case; state charts</a:t>
          </a:r>
          <a:endParaRPr lang="en-US" sz="2600" kern="1200"/>
        </a:p>
      </dsp:txBody>
      <dsp:txXfrm>
        <a:off x="0" y="3772786"/>
        <a:ext cx="10515600" cy="5464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5A2ACE-9066-4F0C-A427-4097D0BC42F9}">
      <dsp:nvSpPr>
        <dsp:cNvPr id="0" name=""/>
        <dsp:cNvSpPr/>
      </dsp:nvSpPr>
      <dsp:spPr>
        <a:xfrm>
          <a:off x="0" y="83689"/>
          <a:ext cx="5115491" cy="1539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A state-chart allows for the representation of a system whilst in a given state. </a:t>
          </a:r>
          <a:endParaRPr lang="en-US" sz="2800" kern="1200" dirty="0"/>
        </a:p>
      </dsp:txBody>
      <dsp:txXfrm>
        <a:off x="75163" y="158852"/>
        <a:ext cx="4965165" cy="1389393"/>
      </dsp:txXfrm>
    </dsp:sp>
    <dsp:sp modelId="{FFA0121D-9898-4E34-A8C3-D3F878A1DC1F}">
      <dsp:nvSpPr>
        <dsp:cNvPr id="0" name=""/>
        <dsp:cNvSpPr/>
      </dsp:nvSpPr>
      <dsp:spPr>
        <a:xfrm>
          <a:off x="0" y="1704049"/>
          <a:ext cx="5115491" cy="1539719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What are the benefits of visualising a system in a given state ?</a:t>
          </a:r>
          <a:endParaRPr lang="en-US" sz="2800" kern="1200"/>
        </a:p>
      </dsp:txBody>
      <dsp:txXfrm>
        <a:off x="75163" y="1779212"/>
        <a:ext cx="4965165" cy="1389393"/>
      </dsp:txXfrm>
    </dsp:sp>
    <dsp:sp modelId="{43A1517E-F562-4717-8049-194F9A16CA55}">
      <dsp:nvSpPr>
        <dsp:cNvPr id="0" name=""/>
        <dsp:cNvSpPr/>
      </dsp:nvSpPr>
      <dsp:spPr>
        <a:xfrm>
          <a:off x="0" y="3324409"/>
          <a:ext cx="5115491" cy="153971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What are the detriments of visualising a system in a given state ?</a:t>
          </a:r>
          <a:endParaRPr lang="en-US" sz="2800" kern="1200"/>
        </a:p>
      </dsp:txBody>
      <dsp:txXfrm>
        <a:off x="75163" y="3399572"/>
        <a:ext cx="4965165" cy="1389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352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98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624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135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749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628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365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790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10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7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911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AF8A8-3E51-4857-9AB3-EDB824FF76E2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A9B42-9ED2-4583-83A3-955EDDE49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470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UML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Behavioural Models #2</a:t>
            </a:r>
          </a:p>
        </p:txBody>
      </p:sp>
    </p:spTree>
    <p:extLst>
      <p:ext uri="{BB962C8B-B14F-4D97-AF65-F5344CB8AC3E}">
        <p14:creationId xmlns:p14="http://schemas.microsoft.com/office/powerpoint/2010/main" val="812685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5911E3A-C35B-4EF7-A355-B84E9A14A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21ADB3D-AD65-44B4-847D-5E90E90A5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CF580C70-814C-4845-B645-919BFFBD16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34D7BF57-4CAA-45B2-9EF0-0AA1FCF70B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7886F306-C03A-40C6-8FD5-DCE3D4595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2FDC9A36-C7C3-47D7-A64E-ED25C47EC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BB19BC37-158A-43DC-9A9E-E45CC71954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077654CC-108F-48D5-B5E9-437F164F52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A3CF3A63-1C1E-4E85-A78A-FDC16431E3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8740FC9A-72DD-4D9B-BA25-1CCED13524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7FBF5743-F2AE-4D0D-BCD1-01F7686D0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CED32316-D4F7-4795-BBE0-DEBB60E27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83B23C9-B9B7-4E93-9538-CBE316F83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B144260-9F2C-4ADB-A37C-1CFB4B428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53FF918D-79D3-4F55-A68C-0DD5880DA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B9FC1440-933F-44FE-8D77-4827DD0F9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0F67F308-A67C-4D2E-B081-59BB31D8E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80112F01-90EB-4AEC-A39C-5C6875FFB9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893F6B05-90EB-4C75-A0F0-C7247553BD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227B563B-E0C0-4D81-966D-B5E2DBAAE8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130DF93D-D1FF-477A-BDCE-C8B01C3B4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44ED67A1-C6FE-4AC8-8473-11DAC03DCD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213A54F3-15FA-4C8F-8ABF-CE77E7219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F8A7F7F-DD1A-4F41-98AC-B9CE2A620C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EF47228-EB7C-4EBA-BE01-DA6CB24102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22">
              <a:extLst>
                <a:ext uri="{FF2B5EF4-FFF2-40B4-BE49-F238E27FC236}">
                  <a16:creationId xmlns:a16="http://schemas.microsoft.com/office/drawing/2014/main" id="{3D2FD25A-EFFD-4F5C-9258-981F5907DE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CF573BC-A06F-4036-A3A8-9D07DDE62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4877" y="2415322"/>
            <a:ext cx="3451730" cy="2399869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solidFill>
                  <a:srgbClr val="FFFFFF"/>
                </a:solidFill>
              </a:rPr>
              <a:t>Behavioural Diagrams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640" y="804672"/>
            <a:ext cx="6281928" cy="5248656"/>
          </a:xfrm>
        </p:spPr>
        <p:txBody>
          <a:bodyPr anchor="ctr">
            <a:normAutofit/>
          </a:bodyPr>
          <a:lstStyle/>
          <a:p>
            <a:r>
              <a:rPr lang="en-GB" sz="2000"/>
              <a:t>Use-Case Diagrams</a:t>
            </a:r>
          </a:p>
          <a:p>
            <a:r>
              <a:rPr lang="en-GB" sz="2000"/>
              <a:t>Sequence Diagrams</a:t>
            </a:r>
          </a:p>
          <a:p>
            <a:r>
              <a:rPr lang="en-GB" sz="2000"/>
              <a:t>State Charts</a:t>
            </a:r>
          </a:p>
          <a:p>
            <a:r>
              <a:rPr lang="en-GB" sz="2000"/>
              <a:t>Activity Diagrams</a:t>
            </a:r>
          </a:p>
        </p:txBody>
      </p:sp>
    </p:spTree>
    <p:extLst>
      <p:ext uri="{BB962C8B-B14F-4D97-AF65-F5344CB8AC3E}">
        <p14:creationId xmlns:p14="http://schemas.microsoft.com/office/powerpoint/2010/main" val="181913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Use-Case Diagrams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Represent the processes within the system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Highlight the functional components of a process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Show the dependency between functions in the system</a:t>
            </a:r>
          </a:p>
        </p:txBody>
      </p:sp>
    </p:spTree>
    <p:extLst>
      <p:ext uri="{BB962C8B-B14F-4D97-AF65-F5344CB8AC3E}">
        <p14:creationId xmlns:p14="http://schemas.microsoft.com/office/powerpoint/2010/main" val="315705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Sequence Diagrams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Show sequence of events throughout a given process in a system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Outline in some granularity communication between different entities within the system.</a:t>
            </a:r>
          </a:p>
          <a:p>
            <a:endParaRPr lang="en-GB" sz="2400">
              <a:solidFill>
                <a:srgbClr val="000000"/>
              </a:solidFill>
            </a:endParaRPr>
          </a:p>
          <a:p>
            <a:r>
              <a:rPr lang="en-GB" sz="2400">
                <a:solidFill>
                  <a:srgbClr val="000000"/>
                </a:solidFill>
              </a:rPr>
              <a:t>Provide a greater level of detail, outlining alternative, optional and loop flows through sub-frames</a:t>
            </a:r>
          </a:p>
        </p:txBody>
      </p:sp>
    </p:spTree>
    <p:extLst>
      <p:ext uri="{BB962C8B-B14F-4D97-AF65-F5344CB8AC3E}">
        <p14:creationId xmlns:p14="http://schemas.microsoft.com/office/powerpoint/2010/main" val="362838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A16612-ACD2-4A16-8F2B-4514FD6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7B4F2A-CCA2-4CDD-A3EC-7D26F030C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solidFill>
                  <a:srgbClr val="FFFFFF"/>
                </a:solidFill>
              </a:rPr>
              <a:t>Okay we have static, what about dynamic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4FF61-2E16-4A38-9621-F0ADB6FBED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092970"/>
            <a:ext cx="9833548" cy="2693976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rgbClr val="000000"/>
                </a:solidFill>
              </a:rPr>
              <a:t>This far we have represented our system from static perspective</a:t>
            </a:r>
          </a:p>
          <a:p>
            <a:endParaRPr lang="en-GB" sz="2000">
              <a:solidFill>
                <a:srgbClr val="000000"/>
              </a:solidFill>
            </a:endParaRPr>
          </a:p>
          <a:p>
            <a:r>
              <a:rPr lang="en-GB" sz="2000">
                <a:solidFill>
                  <a:srgbClr val="000000"/>
                </a:solidFill>
              </a:rPr>
              <a:t>Whilst this is perfectly sensible, sometimes we may want to utilise representative filler structures</a:t>
            </a:r>
          </a:p>
          <a:p>
            <a:endParaRPr lang="en-GB" sz="2000">
              <a:solidFill>
                <a:srgbClr val="000000"/>
              </a:solidFill>
            </a:endParaRPr>
          </a:p>
          <a:p>
            <a:r>
              <a:rPr lang="en-GB" sz="2000">
                <a:solidFill>
                  <a:srgbClr val="000000"/>
                </a:solidFill>
              </a:rPr>
              <a:t>This represents the fluid nature of the system and its tendency to change</a:t>
            </a:r>
          </a:p>
        </p:txBody>
      </p:sp>
    </p:spTree>
    <p:extLst>
      <p:ext uri="{BB962C8B-B14F-4D97-AF65-F5344CB8AC3E}">
        <p14:creationId xmlns:p14="http://schemas.microsoft.com/office/powerpoint/2010/main" val="414646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5911E3A-C35B-4EF7-A355-B84E9A14A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21ADB3D-AD65-44B4-847D-5E90E90A5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CF580C70-814C-4845-B645-919BFFBD16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34D7BF57-4CAA-45B2-9EF0-0AA1FCF70B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7886F306-C03A-40C6-8FD5-DCE3D4595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2FDC9A36-C7C3-47D7-A64E-ED25C47EC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BB19BC37-158A-43DC-9A9E-E45CC71954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077654CC-108F-48D5-B5E9-437F164F52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A3CF3A63-1C1E-4E85-A78A-FDC16431E3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8740FC9A-72DD-4D9B-BA25-1CCED13524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7FBF5743-F2AE-4D0D-BCD1-01F7686D0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CED32316-D4F7-4795-BBE0-DEBB60E27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83B23C9-B9B7-4E93-9538-CBE316F83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B144260-9F2C-4ADB-A37C-1CFB4B428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53FF918D-79D3-4F55-A68C-0DD5880DA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B9FC1440-933F-44FE-8D77-4827DD0F9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0F67F308-A67C-4D2E-B081-59BB31D8E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80112F01-90EB-4AEC-A39C-5C6875FFB9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893F6B05-90EB-4C75-A0F0-C7247553BD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227B563B-E0C0-4D81-966D-B5E2DBAAE8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130DF93D-D1FF-477A-BDCE-C8B01C3B4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44ED67A1-C6FE-4AC8-8473-11DAC03DCD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213A54F3-15FA-4C8F-8ABF-CE77E7219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F8A7F7F-DD1A-4F41-98AC-B9CE2A620C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EF47228-EB7C-4EBA-BE01-DA6CB24102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22">
              <a:extLst>
                <a:ext uri="{FF2B5EF4-FFF2-40B4-BE49-F238E27FC236}">
                  <a16:creationId xmlns:a16="http://schemas.microsoft.com/office/drawing/2014/main" id="{3D2FD25A-EFFD-4F5C-9258-981F5907DE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CF573BC-A06F-4036-A3A8-9D07DDE62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5B9478C-E0CC-449E-B6A8-2194B47F4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7" y="2415322"/>
            <a:ext cx="3451730" cy="2399869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solidFill>
                  <a:srgbClr val="FFFFFF"/>
                </a:solidFill>
              </a:rPr>
              <a:t>How do we evidence dynamic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392AD-6B4D-4278-85F3-5EB9DA3F0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0640" y="804672"/>
            <a:ext cx="6281928" cy="5248656"/>
          </a:xfrm>
        </p:spPr>
        <p:txBody>
          <a:bodyPr anchor="ctr">
            <a:normAutofit/>
          </a:bodyPr>
          <a:lstStyle/>
          <a:p>
            <a:r>
              <a:rPr lang="en-GB" sz="2000"/>
              <a:t>The simplest and easiest way of doing so is through a diagram</a:t>
            </a:r>
          </a:p>
          <a:p>
            <a:pPr lvl="1"/>
            <a:r>
              <a:rPr lang="en-GB" sz="2000"/>
              <a:t>Collaboration diagram</a:t>
            </a:r>
          </a:p>
          <a:p>
            <a:endParaRPr lang="en-GB" sz="2000"/>
          </a:p>
          <a:p>
            <a:endParaRPr lang="en-GB" sz="2000"/>
          </a:p>
          <a:p>
            <a:r>
              <a:rPr lang="en-GB" sz="2000"/>
              <a:t>A collaboration diagram is very basic but shows the progression of each instantiated object in the system</a:t>
            </a:r>
          </a:p>
        </p:txBody>
      </p:sp>
    </p:spTree>
    <p:extLst>
      <p:ext uri="{BB962C8B-B14F-4D97-AF65-F5344CB8AC3E}">
        <p14:creationId xmlns:p14="http://schemas.microsoft.com/office/powerpoint/2010/main" val="308468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8F176-4E10-41FA-AFD9-08B7E8E4D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Collaboration Diagram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7F2BE-D74F-4C43-B4F5-0F13223848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Consider the blue elements here, what are they</a:t>
            </a:r>
          </a:p>
          <a:p>
            <a:pPr marL="0" indent="0">
              <a:buNone/>
            </a:pPr>
            <a:r>
              <a:rPr lang="en-GB" dirty="0"/>
              <a:t>Showing us 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Why are they named in the way that they are ?</a:t>
            </a:r>
          </a:p>
          <a:p>
            <a:endParaRPr lang="en-GB" dirty="0"/>
          </a:p>
          <a:p>
            <a:r>
              <a:rPr lang="en-GB" dirty="0"/>
              <a:t>What is the purpose of the links between each of</a:t>
            </a:r>
          </a:p>
          <a:p>
            <a:pPr marL="0" indent="0">
              <a:buNone/>
            </a:pPr>
            <a:r>
              <a:rPr lang="en-GB" dirty="0"/>
              <a:t>The elements 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28F658-D0F7-4ED3-874B-1ABAD25551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917" t="23422" r="50000" b="15437"/>
          <a:stretch/>
        </p:blipFill>
        <p:spPr>
          <a:xfrm>
            <a:off x="8575040" y="219353"/>
            <a:ext cx="1737360" cy="627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6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499AD7B-99D4-4755-8966-F7BA04269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46920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A06F89A-489D-4383-94C5-42F7FF2E9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91AD2-FDBA-448C-A39C-90B60529F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23236"/>
            <a:ext cx="3659777" cy="2820908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The purpose of such a basic diagram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73A097-CEE7-41F9-B6C6-BB8B8709A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0218080"/>
              </p:ext>
            </p:extLst>
          </p:nvPr>
        </p:nvGraphicFramePr>
        <p:xfrm>
          <a:off x="6091238" y="955653"/>
          <a:ext cx="5115491" cy="494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252617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rgbClr val="000000"/>
                </a:solidFill>
              </a:rPr>
              <a:t>Is there another way of representing my system ?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Warning">
            <a:extLst>
              <a:ext uri="{FF2B5EF4-FFF2-40B4-BE49-F238E27FC236}">
                <a16:creationId xmlns:a16="http://schemas.microsoft.com/office/drawing/2014/main" id="{3943B8B1-37E4-4805-8066-CD591F29F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rgbClr val="000000"/>
                </a:solidFill>
              </a:rPr>
              <a:t>Sometimes it is necessary to represent a system in a way that exhibits the system’s behaviour under certain conditions</a:t>
            </a:r>
          </a:p>
          <a:p>
            <a:endParaRPr lang="en-GB" sz="2000">
              <a:solidFill>
                <a:srgbClr val="000000"/>
              </a:solidFill>
            </a:endParaRPr>
          </a:p>
          <a:p>
            <a:r>
              <a:rPr lang="en-GB" sz="2000">
                <a:solidFill>
                  <a:srgbClr val="000000"/>
                </a:solidFill>
              </a:rPr>
              <a:t>If a system is currently in operation, a snapshot of this operation is often referred to as:</a:t>
            </a:r>
          </a:p>
          <a:p>
            <a:pPr lvl="1"/>
            <a:r>
              <a:rPr lang="en-GB" sz="2000">
                <a:solidFill>
                  <a:srgbClr val="000000"/>
                </a:solidFill>
              </a:rPr>
              <a:t>A state</a:t>
            </a:r>
          </a:p>
        </p:txBody>
      </p:sp>
    </p:spTree>
    <p:extLst>
      <p:ext uri="{BB962C8B-B14F-4D97-AF65-F5344CB8AC3E}">
        <p14:creationId xmlns:p14="http://schemas.microsoft.com/office/powerpoint/2010/main" val="473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System State Transition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</a:rPr>
              <a:t>Start</a:t>
            </a:r>
          </a:p>
          <a:p>
            <a:r>
              <a:rPr lang="en-GB" sz="2400">
                <a:solidFill>
                  <a:srgbClr val="000000"/>
                </a:solidFill>
              </a:rPr>
              <a:t>Login – Unauthorised</a:t>
            </a:r>
          </a:p>
          <a:p>
            <a:r>
              <a:rPr lang="en-GB" sz="2400">
                <a:solidFill>
                  <a:srgbClr val="000000"/>
                </a:solidFill>
              </a:rPr>
              <a:t>Login – Authorised</a:t>
            </a:r>
          </a:p>
          <a:p>
            <a:r>
              <a:rPr lang="en-GB" sz="2400">
                <a:solidFill>
                  <a:srgbClr val="000000"/>
                </a:solidFill>
              </a:rPr>
              <a:t>Enter Data –Data entry </a:t>
            </a:r>
          </a:p>
          <a:p>
            <a:r>
              <a:rPr lang="en-GB" sz="2400">
                <a:solidFill>
                  <a:srgbClr val="000000"/>
                </a:solidFill>
              </a:rPr>
              <a:t>Confirm Entry – Confirmation State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Error Screen – Error State</a:t>
            </a:r>
          </a:p>
          <a:p>
            <a:pPr lvl="1"/>
            <a:r>
              <a:rPr lang="en-GB">
                <a:solidFill>
                  <a:srgbClr val="000000"/>
                </a:solidFill>
              </a:rPr>
              <a:t>Success screen – Success State</a:t>
            </a:r>
          </a:p>
          <a:p>
            <a:r>
              <a:rPr lang="en-GB" sz="2400">
                <a:solidFill>
                  <a:srgbClr val="000000"/>
                </a:solidFill>
              </a:rPr>
              <a:t>End</a:t>
            </a:r>
          </a:p>
          <a:p>
            <a:endParaRPr lang="en-GB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21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Fuel Pump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sort of states do you think occur in a fuel pump 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262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Okay so we have an idea of the states in a system….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4BCF34A-7E10-4332-B805-C95004FA5C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756125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7248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499AD7B-99D4-4755-8966-F7BA04269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46920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A06F89A-489D-4383-94C5-42F7FF2E9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23236"/>
            <a:ext cx="3659777" cy="2820908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State-Chart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33A1C2-F9BC-43FD-BE67-7F97332224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9942691"/>
              </p:ext>
            </p:extLst>
          </p:nvPr>
        </p:nvGraphicFramePr>
        <p:xfrm>
          <a:off x="6091238" y="955653"/>
          <a:ext cx="5115491" cy="494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8909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Fuel Pump State-Chart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F47831-F2F0-4734-9FE3-B7582359BC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42" t="23422" r="38269" b="17929"/>
          <a:stretch/>
        </p:blipFill>
        <p:spPr>
          <a:xfrm>
            <a:off x="3392993" y="1413929"/>
            <a:ext cx="6213232" cy="507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2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FFF1F-776F-4692-9054-B5ACC5CF0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what does this show us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4EA18-6ACB-4453-B6CA-B5C1506EEC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fuel pump exists in many states</a:t>
            </a:r>
          </a:p>
          <a:p>
            <a:endParaRPr lang="en-GB" dirty="0"/>
          </a:p>
          <a:p>
            <a:r>
              <a:rPr lang="en-GB" dirty="0"/>
              <a:t>This can be represented by the containers that convey each state in much the same way as the use-cases within a use-case diagram</a:t>
            </a:r>
          </a:p>
          <a:p>
            <a:endParaRPr lang="en-GB" dirty="0"/>
          </a:p>
          <a:p>
            <a:r>
              <a:rPr lang="en-GB" dirty="0"/>
              <a:t>The transition between each of the states</a:t>
            </a:r>
          </a:p>
          <a:p>
            <a:endParaRPr lang="en-GB" dirty="0"/>
          </a:p>
          <a:p>
            <a:r>
              <a:rPr lang="en-GB" dirty="0"/>
              <a:t>The criteria for transition</a:t>
            </a:r>
          </a:p>
        </p:txBody>
      </p:sp>
    </p:spTree>
    <p:extLst>
      <p:ext uri="{BB962C8B-B14F-4D97-AF65-F5344CB8AC3E}">
        <p14:creationId xmlns:p14="http://schemas.microsoft.com/office/powerpoint/2010/main" val="3686365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State-Chart Notation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EC9746C-DF43-4D5A-BCF3-D8CBE9470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3048" t="36848" r="20689" b="52294"/>
          <a:stretch/>
        </p:blipFill>
        <p:spPr>
          <a:xfrm>
            <a:off x="701039" y="2786481"/>
            <a:ext cx="690879" cy="6425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42EC6C-463C-4652-B3FC-6B6515B69C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084" t="65301" r="61249" b="24913"/>
          <a:stretch/>
        </p:blipFill>
        <p:spPr>
          <a:xfrm>
            <a:off x="10048240" y="2788920"/>
            <a:ext cx="690880" cy="6400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EB2092-3942-4F44-8B0C-4F9005A40B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417" t="55204" r="13667" b="26777"/>
          <a:stretch/>
        </p:blipFill>
        <p:spPr>
          <a:xfrm>
            <a:off x="2560320" y="2518460"/>
            <a:ext cx="2428240" cy="11785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4EFF11-EB91-4615-9DA2-5BE6D3A304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083" t="71670" r="21250" b="11243"/>
          <a:stretch/>
        </p:blipFill>
        <p:spPr>
          <a:xfrm>
            <a:off x="6096000" y="2548940"/>
            <a:ext cx="447040" cy="1117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3B95879-4C75-4FED-8830-E9CE2D82A5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666" t="56291" r="3666" b="35942"/>
          <a:stretch/>
        </p:blipFill>
        <p:spPr>
          <a:xfrm>
            <a:off x="7203442" y="2786481"/>
            <a:ext cx="2153920" cy="50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6FCBCD2-AED9-4725-B51B-237D7B9F969C}"/>
              </a:ext>
            </a:extLst>
          </p:cNvPr>
          <p:cNvSpPr txBox="1"/>
          <p:nvPr/>
        </p:nvSpPr>
        <p:spPr>
          <a:xfrm>
            <a:off x="589280" y="3931920"/>
            <a:ext cx="1241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Initial State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5DE523-1BE6-4E46-A271-B9E445C60F7E}"/>
              </a:ext>
            </a:extLst>
          </p:cNvPr>
          <p:cNvSpPr txBox="1"/>
          <p:nvPr/>
        </p:nvSpPr>
        <p:spPr>
          <a:xfrm>
            <a:off x="2865120" y="3931920"/>
            <a:ext cx="1558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state itself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355044-B393-45EF-A5C7-50300FB33436}"/>
              </a:ext>
            </a:extLst>
          </p:cNvPr>
          <p:cNvSpPr txBox="1"/>
          <p:nvPr/>
        </p:nvSpPr>
        <p:spPr>
          <a:xfrm>
            <a:off x="5766227" y="3931920"/>
            <a:ext cx="1106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Transition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934F3D-D05A-4A74-B29D-3C1A5C0D29C5}"/>
              </a:ext>
            </a:extLst>
          </p:cNvPr>
          <p:cNvSpPr txBox="1"/>
          <p:nvPr/>
        </p:nvSpPr>
        <p:spPr>
          <a:xfrm>
            <a:off x="7518400" y="3931920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Conditions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7EDBDE0-E3CA-47C4-8DBD-45E7B0B52C77}"/>
              </a:ext>
            </a:extLst>
          </p:cNvPr>
          <p:cNvSpPr txBox="1"/>
          <p:nvPr/>
        </p:nvSpPr>
        <p:spPr>
          <a:xfrm>
            <a:off x="9906000" y="3931920"/>
            <a:ext cx="1507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Terminal state</a:t>
            </a:r>
          </a:p>
        </p:txBody>
      </p:sp>
    </p:spTree>
    <p:extLst>
      <p:ext uri="{BB962C8B-B14F-4D97-AF65-F5344CB8AC3E}">
        <p14:creationId xmlns:p14="http://schemas.microsoft.com/office/powerpoint/2010/main" val="376716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How many states are there ?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Pencil">
            <a:extLst>
              <a:ext uri="{FF2B5EF4-FFF2-40B4-BE49-F238E27FC236}">
                <a16:creationId xmlns:a16="http://schemas.microsoft.com/office/drawing/2014/main" id="{674EBC61-E08D-48CF-A596-B79B33EF84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rgbClr val="000000"/>
                </a:solidFill>
              </a:rPr>
              <a:t>Dependent on interpretation</a:t>
            </a:r>
          </a:p>
          <a:p>
            <a:endParaRPr lang="en-GB" sz="2000">
              <a:solidFill>
                <a:srgbClr val="000000"/>
              </a:solidFill>
            </a:endParaRPr>
          </a:p>
          <a:p>
            <a:r>
              <a:rPr lang="en-GB" sz="2000">
                <a:solidFill>
                  <a:srgbClr val="000000"/>
                </a:solidFill>
              </a:rPr>
              <a:t>Make your states clear – define everything and note the transition conditions and actions</a:t>
            </a:r>
          </a:p>
        </p:txBody>
      </p:sp>
    </p:spTree>
    <p:extLst>
      <p:ext uri="{BB962C8B-B14F-4D97-AF65-F5344CB8AC3E}">
        <p14:creationId xmlns:p14="http://schemas.microsoft.com/office/powerpoint/2010/main" val="26235106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Surely that’s it for diagrams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Sadly No</a:t>
            </a:r>
          </a:p>
          <a:p>
            <a:pPr lvl="1"/>
            <a:r>
              <a:rPr lang="en-GB" dirty="0">
                <a:solidFill>
                  <a:srgbClr val="000000"/>
                </a:solidFill>
              </a:rPr>
              <a:t>There is one more semi-important diagram</a:t>
            </a:r>
          </a:p>
          <a:p>
            <a:pPr lvl="1"/>
            <a:endParaRPr lang="en-GB" dirty="0">
              <a:solidFill>
                <a:srgbClr val="000000"/>
              </a:solidFill>
            </a:endParaRPr>
          </a:p>
          <a:p>
            <a:r>
              <a:rPr lang="en-GB" sz="2400" dirty="0">
                <a:solidFill>
                  <a:srgbClr val="000000"/>
                </a:solidFill>
              </a:rPr>
              <a:t>Luckily we have covered this diagram but in another form</a:t>
            </a:r>
          </a:p>
          <a:p>
            <a:pPr marL="457200" lvl="1" indent="0">
              <a:buNone/>
            </a:pP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22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75D26-8FD7-4835-87AB-24105E3F7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seems familiar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53FEB-4720-4D1E-8346-2DAF2D9B8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Sometimes its necessary to map the actions within the system and not the transition of objects</a:t>
            </a:r>
          </a:p>
          <a:p>
            <a:endParaRPr lang="en-GB" dirty="0"/>
          </a:p>
          <a:p>
            <a:r>
              <a:rPr lang="en-GB" dirty="0"/>
              <a:t>Where have we seen this sort of thing before ?</a:t>
            </a:r>
          </a:p>
        </p:txBody>
      </p:sp>
    </p:spTree>
    <p:extLst>
      <p:ext uri="{BB962C8B-B14F-4D97-AF65-F5344CB8AC3E}">
        <p14:creationId xmlns:p14="http://schemas.microsoft.com/office/powerpoint/2010/main" val="36761644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8AB75-EEF2-4627-A3BD-90664EEEA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it always flowcharts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929A8-0C0B-47A7-955F-6CC778C1A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lowchart: Process 3">
            <a:extLst>
              <a:ext uri="{FF2B5EF4-FFF2-40B4-BE49-F238E27FC236}">
                <a16:creationId xmlns:a16="http://schemas.microsoft.com/office/drawing/2014/main" id="{B3239A48-B8EA-4FE3-8F39-E20155BC82FF}"/>
              </a:ext>
            </a:extLst>
          </p:cNvPr>
          <p:cNvSpPr/>
          <p:nvPr/>
        </p:nvSpPr>
        <p:spPr>
          <a:xfrm>
            <a:off x="5203150" y="1821204"/>
            <a:ext cx="1233182" cy="45300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Enter Vin</a:t>
            </a:r>
          </a:p>
        </p:txBody>
      </p:sp>
      <p:sp>
        <p:nvSpPr>
          <p:cNvPr id="5" name="Flowchart: Decision 4">
            <a:extLst>
              <a:ext uri="{FF2B5EF4-FFF2-40B4-BE49-F238E27FC236}">
                <a16:creationId xmlns:a16="http://schemas.microsoft.com/office/drawing/2014/main" id="{A2B5EC74-5618-4EE8-BE0E-87E7659640EB}"/>
              </a:ext>
            </a:extLst>
          </p:cNvPr>
          <p:cNvSpPr/>
          <p:nvPr/>
        </p:nvSpPr>
        <p:spPr>
          <a:xfrm>
            <a:off x="4657865" y="2723121"/>
            <a:ext cx="2323752" cy="84729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Is valid VIN ?</a:t>
            </a:r>
          </a:p>
        </p:txBody>
      </p:sp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FE2AC1E7-F982-408A-82CD-58443F213A95}"/>
              </a:ext>
            </a:extLst>
          </p:cNvPr>
          <p:cNvSpPr/>
          <p:nvPr/>
        </p:nvSpPr>
        <p:spPr>
          <a:xfrm>
            <a:off x="8359638" y="2763107"/>
            <a:ext cx="1493241" cy="76731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Display Invalid Message</a:t>
            </a:r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5B9B530D-C5AA-4B44-BF19-F3B0CB700193}"/>
              </a:ext>
            </a:extLst>
          </p:cNvPr>
          <p:cNvSpPr/>
          <p:nvPr/>
        </p:nvSpPr>
        <p:spPr>
          <a:xfrm>
            <a:off x="5119260" y="4199560"/>
            <a:ext cx="1400961" cy="54553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Update Vin</a:t>
            </a:r>
          </a:p>
        </p:txBody>
      </p:sp>
      <p:sp>
        <p:nvSpPr>
          <p:cNvPr id="8" name="Flowchart: Terminator 7">
            <a:extLst>
              <a:ext uri="{FF2B5EF4-FFF2-40B4-BE49-F238E27FC236}">
                <a16:creationId xmlns:a16="http://schemas.microsoft.com/office/drawing/2014/main" id="{D88FD596-294C-489B-BEE3-EF7A482AEC1F}"/>
              </a:ext>
            </a:extLst>
          </p:cNvPr>
          <p:cNvSpPr/>
          <p:nvPr/>
        </p:nvSpPr>
        <p:spPr>
          <a:xfrm>
            <a:off x="4389417" y="5709805"/>
            <a:ext cx="2869035" cy="502730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Display Updated Message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42B237A-FB8C-421A-AFA0-DD18C177EE51}"/>
              </a:ext>
            </a:extLst>
          </p:cNvPr>
          <p:cNvCxnSpPr>
            <a:cxnSpLocks/>
          </p:cNvCxnSpPr>
          <p:nvPr/>
        </p:nvCxnSpPr>
        <p:spPr>
          <a:xfrm>
            <a:off x="5819741" y="2309719"/>
            <a:ext cx="0" cy="4489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01E827A-F1D8-4455-96FD-6AD1E3B67801}"/>
              </a:ext>
            </a:extLst>
          </p:cNvPr>
          <p:cNvCxnSpPr>
            <a:endCxn id="7" idx="0"/>
          </p:cNvCxnSpPr>
          <p:nvPr/>
        </p:nvCxnSpPr>
        <p:spPr>
          <a:xfrm>
            <a:off x="5819740" y="3570411"/>
            <a:ext cx="1" cy="629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3421B35-BE9B-449B-984D-3C8E2D88B470}"/>
              </a:ext>
            </a:extLst>
          </p:cNvPr>
          <p:cNvCxnSpPr>
            <a:endCxn id="8" idx="0"/>
          </p:cNvCxnSpPr>
          <p:nvPr/>
        </p:nvCxnSpPr>
        <p:spPr>
          <a:xfrm>
            <a:off x="5814846" y="4745096"/>
            <a:ext cx="9089" cy="964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6CAEB91-C7D3-40E9-8027-31B2437B6359}"/>
              </a:ext>
            </a:extLst>
          </p:cNvPr>
          <p:cNvCxnSpPr>
            <a:stCxn id="5" idx="3"/>
            <a:endCxn id="6" idx="1"/>
          </p:cNvCxnSpPr>
          <p:nvPr/>
        </p:nvCxnSpPr>
        <p:spPr>
          <a:xfrm>
            <a:off x="6981617" y="3146766"/>
            <a:ext cx="13780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935044F8-125F-4B76-8DD5-0A64B3DAA844}"/>
              </a:ext>
            </a:extLst>
          </p:cNvPr>
          <p:cNvCxnSpPr>
            <a:stCxn id="6" idx="0"/>
            <a:endCxn id="4" idx="3"/>
          </p:cNvCxnSpPr>
          <p:nvPr/>
        </p:nvCxnSpPr>
        <p:spPr>
          <a:xfrm rot="16200000" flipV="1">
            <a:off x="7413596" y="1070443"/>
            <a:ext cx="715400" cy="266992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B3E9BA9-278D-4606-B65A-DA91FD178B9B}"/>
              </a:ext>
            </a:extLst>
          </p:cNvPr>
          <p:cNvSpPr txBox="1"/>
          <p:nvPr/>
        </p:nvSpPr>
        <p:spPr>
          <a:xfrm>
            <a:off x="7358293" y="3067496"/>
            <a:ext cx="62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35B4CC-B10A-4E3A-AECD-330099C94997}"/>
              </a:ext>
            </a:extLst>
          </p:cNvPr>
          <p:cNvSpPr txBox="1"/>
          <p:nvPr/>
        </p:nvSpPr>
        <p:spPr>
          <a:xfrm>
            <a:off x="5609226" y="3654024"/>
            <a:ext cx="62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520529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D0A60-3C3C-491D-8341-A9DB1E392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Diagram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BC6D1-A1E5-431A-A25C-AF28DB2E03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 activity diagram is very similar in nature to a flow chart</a:t>
            </a:r>
          </a:p>
          <a:p>
            <a:endParaRPr lang="en-GB" dirty="0"/>
          </a:p>
          <a:p>
            <a:r>
              <a:rPr lang="en-GB" dirty="0"/>
              <a:t>It represents the progression of activity through the system</a:t>
            </a:r>
          </a:p>
          <a:p>
            <a:endParaRPr lang="en-GB" dirty="0"/>
          </a:p>
          <a:p>
            <a:r>
              <a:rPr lang="en-GB" dirty="0"/>
              <a:t>This diagram differentiates itself from the others in that it focuses on activity transition not specifically the objects.</a:t>
            </a:r>
          </a:p>
        </p:txBody>
      </p:sp>
    </p:spTree>
    <p:extLst>
      <p:ext uri="{BB962C8B-B14F-4D97-AF65-F5344CB8AC3E}">
        <p14:creationId xmlns:p14="http://schemas.microsoft.com/office/powerpoint/2010/main" val="38359911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BCED8-C2E0-470B-8741-05D3DEB46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Diagram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322D4-87BB-464F-B8B5-C3F798E73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264C4D-46F3-44AA-AF3A-1223F583F2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31437" r="13833" b="5922"/>
          <a:stretch/>
        </p:blipFill>
        <p:spPr>
          <a:xfrm>
            <a:off x="1242060" y="1278969"/>
            <a:ext cx="9707880" cy="544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16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57102-73AB-4939-86E0-D4F7AF308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Diagram Notation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3BC7D2-F42A-4420-8BE7-D74F70FBD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250" t="31282" r="67084" b="61883"/>
          <a:stretch/>
        </p:blipFill>
        <p:spPr>
          <a:xfrm>
            <a:off x="1127760" y="2651760"/>
            <a:ext cx="1544320" cy="15443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A08221-FE3C-4442-BB72-1C7CDD4DC3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67" t="42000" r="62583" b="50000"/>
          <a:stretch/>
        </p:blipFill>
        <p:spPr>
          <a:xfrm>
            <a:off x="3088639" y="3167380"/>
            <a:ext cx="2144105" cy="855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9FE386-088D-4007-B26F-4866269FA0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083" t="55204" r="58667" b="34389"/>
          <a:stretch/>
        </p:blipFill>
        <p:spPr>
          <a:xfrm>
            <a:off x="6096000" y="3119869"/>
            <a:ext cx="2144105" cy="9034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7F0B36-80AD-44ED-970D-2312537F93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500" t="54272" r="25333" b="35942"/>
          <a:stretch/>
        </p:blipFill>
        <p:spPr>
          <a:xfrm>
            <a:off x="9481992" y="3089389"/>
            <a:ext cx="1582248" cy="16077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8919AE-911A-4C6C-9622-40CE709F4BB1}"/>
              </a:ext>
            </a:extLst>
          </p:cNvPr>
          <p:cNvSpPr txBox="1"/>
          <p:nvPr/>
        </p:nvSpPr>
        <p:spPr>
          <a:xfrm>
            <a:off x="1432560" y="4512489"/>
            <a:ext cx="1148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Initial Node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28D762-AA1A-485F-8A6D-A3D23EACF889}"/>
              </a:ext>
            </a:extLst>
          </p:cNvPr>
          <p:cNvSpPr txBox="1"/>
          <p:nvPr/>
        </p:nvSpPr>
        <p:spPr>
          <a:xfrm>
            <a:off x="3373120" y="4512489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Activity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E7E5E1-C30E-4522-AFA4-A65DC889FD6E}"/>
              </a:ext>
            </a:extLst>
          </p:cNvPr>
          <p:cNvSpPr txBox="1"/>
          <p:nvPr/>
        </p:nvSpPr>
        <p:spPr>
          <a:xfrm>
            <a:off x="6477342" y="4546163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Decision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CE7C1D-888F-4428-8285-15D757953259}"/>
              </a:ext>
            </a:extLst>
          </p:cNvPr>
          <p:cNvSpPr txBox="1"/>
          <p:nvPr/>
        </p:nvSpPr>
        <p:spPr>
          <a:xfrm>
            <a:off x="9286240" y="4512489"/>
            <a:ext cx="1555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Terminal Node</a:t>
            </a:r>
          </a:p>
        </p:txBody>
      </p:sp>
    </p:spTree>
    <p:extLst>
      <p:ext uri="{BB962C8B-B14F-4D97-AF65-F5344CB8AC3E}">
        <p14:creationId xmlns:p14="http://schemas.microsoft.com/office/powerpoint/2010/main" val="140056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033F7-348B-4575-A24D-7A814674E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Contrast to flowcharts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53C2A-89C0-48C5-997F-833DB2F1F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main differences between an activity diagram and flow chart ?</a:t>
            </a:r>
          </a:p>
          <a:p>
            <a:pPr lvl="1"/>
            <a:r>
              <a:rPr lang="en-GB" dirty="0"/>
              <a:t>Represents the system’s activities, not just a process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Why is this diagram different to a state chart ?</a:t>
            </a:r>
          </a:p>
          <a:p>
            <a:pPr lvl="1"/>
            <a:r>
              <a:rPr lang="en-GB" dirty="0"/>
              <a:t>Again represents activities not just transition between state, so provides a differing perspective</a:t>
            </a:r>
          </a:p>
        </p:txBody>
      </p:sp>
    </p:spTree>
    <p:extLst>
      <p:ext uri="{BB962C8B-B14F-4D97-AF65-F5344CB8AC3E}">
        <p14:creationId xmlns:p14="http://schemas.microsoft.com/office/powerpoint/2010/main" val="374077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DB6C3-D620-47EB-827C-CD93B65FA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Structural vs Behavioural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2FCA2-B857-4555-864B-09C771743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main differences between the diagram classifications ?</a:t>
            </a:r>
          </a:p>
          <a:p>
            <a:endParaRPr lang="en-GB" dirty="0"/>
          </a:p>
          <a:p>
            <a:r>
              <a:rPr lang="en-GB" dirty="0"/>
              <a:t>What are the purposes of both classifications ?</a:t>
            </a:r>
          </a:p>
          <a:p>
            <a:endParaRPr lang="en-GB" dirty="0"/>
          </a:p>
          <a:p>
            <a:r>
              <a:rPr lang="en-GB" dirty="0"/>
              <a:t>How do I know when I need to use structural diagrams or behavioural diagrams 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3592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F3792-22F9-4BBB-BDFE-19D1EC39A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do we use specific diagrams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A07F8-0041-41E3-901E-3D98A958D4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Structural </a:t>
            </a:r>
          </a:p>
          <a:p>
            <a:pPr lvl="1"/>
            <a:r>
              <a:rPr lang="en-GB" dirty="0"/>
              <a:t>Modelling the overall system structure</a:t>
            </a:r>
          </a:p>
          <a:p>
            <a:pPr lvl="1"/>
            <a:endParaRPr lang="en-GB" dirty="0"/>
          </a:p>
          <a:p>
            <a:r>
              <a:rPr lang="en-GB" dirty="0"/>
              <a:t>Behavioural</a:t>
            </a:r>
          </a:p>
          <a:p>
            <a:pPr lvl="1"/>
            <a:r>
              <a:rPr lang="en-GB" dirty="0"/>
              <a:t>Modelling how the systems components interact with one another and external entities</a:t>
            </a:r>
          </a:p>
        </p:txBody>
      </p:sp>
    </p:spTree>
    <p:extLst>
      <p:ext uri="{BB962C8B-B14F-4D97-AF65-F5344CB8AC3E}">
        <p14:creationId xmlns:p14="http://schemas.microsoft.com/office/powerpoint/2010/main" val="34173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0ECDC-3658-4944-BE38-117BE9689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detail please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93F5A3-3BB6-4C3D-B4FB-903A80439C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nature and purpose of the project will always influence the decision of which diagram to choose</a:t>
            </a:r>
          </a:p>
          <a:p>
            <a:endParaRPr lang="en-GB" dirty="0"/>
          </a:p>
          <a:p>
            <a:r>
              <a:rPr lang="en-GB" dirty="0"/>
              <a:t>The level of detail you include in each of your diagrams is informed by the scale and depth of the project</a:t>
            </a:r>
          </a:p>
          <a:p>
            <a:endParaRPr lang="en-GB" dirty="0"/>
          </a:p>
          <a:p>
            <a:r>
              <a:rPr lang="en-GB" dirty="0"/>
              <a:t>Sometimes diagrams will be utilised specifically because the represent a particular perspective</a:t>
            </a:r>
          </a:p>
          <a:p>
            <a:pPr lvl="1"/>
            <a:r>
              <a:rPr lang="en-GB" dirty="0"/>
              <a:t>Sequence</a:t>
            </a:r>
          </a:p>
          <a:p>
            <a:pPr lvl="1"/>
            <a:r>
              <a:rPr lang="en-GB" dirty="0"/>
              <a:t>Collaboration</a:t>
            </a:r>
          </a:p>
        </p:txBody>
      </p:sp>
    </p:spTree>
    <p:extLst>
      <p:ext uri="{BB962C8B-B14F-4D97-AF65-F5344CB8AC3E}">
        <p14:creationId xmlns:p14="http://schemas.microsoft.com/office/powerpoint/2010/main" val="298443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302AC-CC17-4E91-9E64-D99BE65B0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point in all of these diagrams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C71E9-ED3D-4398-9426-3381B75F3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Provides a holistic view of the system</a:t>
            </a:r>
          </a:p>
          <a:p>
            <a:endParaRPr lang="en-GB" dirty="0"/>
          </a:p>
          <a:p>
            <a:r>
              <a:rPr lang="en-GB" dirty="0"/>
              <a:t>Allows for representation of the system from many perspectives</a:t>
            </a:r>
          </a:p>
          <a:p>
            <a:endParaRPr lang="en-GB" dirty="0"/>
          </a:p>
          <a:p>
            <a:r>
              <a:rPr lang="en-GB" dirty="0"/>
              <a:t>Theoretically facilitates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249280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858</Words>
  <Application>Microsoft Office PowerPoint</Application>
  <PresentationFormat>Widescreen</PresentationFormat>
  <Paragraphs>151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UML</vt:lpstr>
      <vt:lpstr>Behavioural Diagrams</vt:lpstr>
      <vt:lpstr>Use-Case Diagrams</vt:lpstr>
      <vt:lpstr>Sequence Diagrams</vt:lpstr>
      <vt:lpstr>Okay we have static, what about dynamic</vt:lpstr>
      <vt:lpstr>How do we evidence dynamic ?</vt:lpstr>
      <vt:lpstr>Collaboration Diagram</vt:lpstr>
      <vt:lpstr>The purpose of such a basic diagram</vt:lpstr>
      <vt:lpstr>Is there another way of representing my system ?</vt:lpstr>
      <vt:lpstr>System State Transition</vt:lpstr>
      <vt:lpstr>Fuel Pump</vt:lpstr>
      <vt:lpstr>Okay so we have an idea of the states in a system….</vt:lpstr>
      <vt:lpstr>State-Chart</vt:lpstr>
      <vt:lpstr>Fuel Pump State-Chart </vt:lpstr>
      <vt:lpstr>So what does this show us ?</vt:lpstr>
      <vt:lpstr>State-Chart Notation</vt:lpstr>
      <vt:lpstr>How many states are there ?</vt:lpstr>
      <vt:lpstr>Surely that’s it for diagrams ?</vt:lpstr>
      <vt:lpstr>This seems familiar</vt:lpstr>
      <vt:lpstr>Why is it always flowcharts ?</vt:lpstr>
      <vt:lpstr>Activity Diagram</vt:lpstr>
      <vt:lpstr>Activity Diagram</vt:lpstr>
      <vt:lpstr>Activity Diagram Notation</vt:lpstr>
      <vt:lpstr>Contrast to flowcharts</vt:lpstr>
      <vt:lpstr>Structural vs Behavioural</vt:lpstr>
      <vt:lpstr>When do we use specific diagrams ?</vt:lpstr>
      <vt:lpstr>More detail please ?</vt:lpstr>
      <vt:lpstr>What is the point in all of these diagrams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UML</dc:title>
  <dc:creator>Jaymie Phillips</dc:creator>
  <cp:lastModifiedBy>Jaymie Phillips</cp:lastModifiedBy>
  <cp:revision>5</cp:revision>
  <dcterms:created xsi:type="dcterms:W3CDTF">2018-10-24T04:40:29Z</dcterms:created>
  <dcterms:modified xsi:type="dcterms:W3CDTF">2018-10-24T08:13:38Z</dcterms:modified>
</cp:coreProperties>
</file>