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6"/>
  </p:notesMasterIdLst>
  <p:handoutMasterIdLst>
    <p:handoutMasterId r:id="rId37"/>
  </p:handoutMasterIdLst>
  <p:sldIdLst>
    <p:sldId id="507" r:id="rId2"/>
    <p:sldId id="541" r:id="rId3"/>
    <p:sldId id="508" r:id="rId4"/>
    <p:sldId id="509" r:id="rId5"/>
    <p:sldId id="510" r:id="rId6"/>
    <p:sldId id="511" r:id="rId7"/>
    <p:sldId id="512" r:id="rId8"/>
    <p:sldId id="513" r:id="rId9"/>
    <p:sldId id="514" r:id="rId10"/>
    <p:sldId id="515" r:id="rId11"/>
    <p:sldId id="517" r:id="rId12"/>
    <p:sldId id="518" r:id="rId13"/>
    <p:sldId id="519" r:id="rId14"/>
    <p:sldId id="520" r:id="rId15"/>
    <p:sldId id="521" r:id="rId16"/>
    <p:sldId id="522" r:id="rId17"/>
    <p:sldId id="523" r:id="rId18"/>
    <p:sldId id="524" r:id="rId19"/>
    <p:sldId id="525" r:id="rId20"/>
    <p:sldId id="526" r:id="rId21"/>
    <p:sldId id="527" r:id="rId22"/>
    <p:sldId id="528" r:id="rId23"/>
    <p:sldId id="529" r:id="rId24"/>
    <p:sldId id="530" r:id="rId25"/>
    <p:sldId id="531" r:id="rId26"/>
    <p:sldId id="532" r:id="rId27"/>
    <p:sldId id="533" r:id="rId28"/>
    <p:sldId id="534" r:id="rId29"/>
    <p:sldId id="535" r:id="rId30"/>
    <p:sldId id="536" r:id="rId31"/>
    <p:sldId id="537" r:id="rId32"/>
    <p:sldId id="538" r:id="rId33"/>
    <p:sldId id="539" r:id="rId34"/>
    <p:sldId id="283" r:id="rId3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72" d="100"/>
          <a:sy n="72" d="100"/>
        </p:scale>
        <p:origin x="121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105C697A-B7BD-4B3B-95CD-E89B9E4641F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CE583908-6C6C-42BF-B042-1EC0A29B64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5364" name="Slide Number Placeholder 3">
            <a:extLst>
              <a:ext uri="{FF2B5EF4-FFF2-40B4-BE49-F238E27FC236}">
                <a16:creationId xmlns:a16="http://schemas.microsoft.com/office/drawing/2014/main" id="{D4E6179E-D99F-43AB-861D-19AC45F6DEA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AD2EBB4C-48D9-46A5-AD8E-E72797C88B21}" type="slidenum">
              <a:rPr lang="en-GB" altLang="en-US"/>
              <a:pPr/>
              <a:t>8</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15/04/2021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15/04/2021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15/04/2021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15/04/2021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15/04/2021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3.bin"/><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oleObject" Target="../embeddings/oleObject4.bin"/><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9E42954-B9C7-4D46-B788-ABD57D0BFF37}"/>
              </a:ext>
            </a:extLst>
          </p:cNvPr>
          <p:cNvSpPr>
            <a:spLocks noGrp="1"/>
          </p:cNvSpPr>
          <p:nvPr>
            <p:ph type="ctrTitle"/>
          </p:nvPr>
        </p:nvSpPr>
        <p:spPr>
          <a:xfrm>
            <a:off x="683568" y="1360786"/>
            <a:ext cx="7772400" cy="2098080"/>
          </a:xfrm>
        </p:spPr>
        <p:txBody>
          <a:bodyPr/>
          <a:lstStyle/>
          <a:p>
            <a:r>
              <a:rPr lang="en-GB" sz="5400" b="1" dirty="0">
                <a:solidFill>
                  <a:schemeClr val="tx1"/>
                </a:solidFill>
              </a:rPr>
              <a:t>Company Accounts</a:t>
            </a:r>
            <a:endParaRPr lang="en-GB" sz="54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452A5EEC-898E-4B83-A777-0C3F772D2B60}"/>
              </a:ext>
            </a:extLst>
          </p:cNvPr>
          <p:cNvSpPr>
            <a:spLocks noGrp="1" noChangeArrowheads="1"/>
          </p:cNvSpPr>
          <p:nvPr>
            <p:ph type="title"/>
          </p:nvPr>
        </p:nvSpPr>
        <p:spPr>
          <a:xfrm>
            <a:off x="379413" y="365125"/>
            <a:ext cx="8135937" cy="895350"/>
          </a:xfrm>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algn="ctr" fontAlgn="auto">
              <a:spcAft>
                <a:spcPts val="0"/>
              </a:spcAft>
              <a:defRPr/>
            </a:pPr>
            <a:r>
              <a:rPr lang="en-GB" sz="3200" dirty="0">
                <a:solidFill>
                  <a:schemeClr val="tx1"/>
                </a:solidFill>
              </a:rPr>
              <a:t>Learning Outcomes</a:t>
            </a:r>
            <a:endParaRPr lang="en-US" dirty="0">
              <a:solidFill>
                <a:schemeClr val="tx1"/>
              </a:solidFill>
            </a:endParaRPr>
          </a:p>
        </p:txBody>
      </p:sp>
      <p:sp>
        <p:nvSpPr>
          <p:cNvPr id="7171" name="Rectangle 3">
            <a:extLst>
              <a:ext uri="{FF2B5EF4-FFF2-40B4-BE49-F238E27FC236}">
                <a16:creationId xmlns:a16="http://schemas.microsoft.com/office/drawing/2014/main" id="{46D55B61-881D-4904-A2C8-F0C0985369FF}"/>
              </a:ext>
            </a:extLst>
          </p:cNvPr>
          <p:cNvSpPr>
            <a:spLocks noGrp="1" noChangeArrowheads="1"/>
          </p:cNvSpPr>
          <p:nvPr>
            <p:ph idx="1"/>
          </p:nvPr>
        </p:nvSpPr>
        <p:spPr bwMode="auto">
          <a:xfrm>
            <a:off x="360363" y="1260475"/>
            <a:ext cx="8388350" cy="4256088"/>
          </a:xfrm>
        </p:spPr>
        <p:txBody>
          <a:bodyPr wrap="square" numCol="1" anchor="t" anchorCtr="0" compatLnSpc="1">
            <a:prstTxWarp prst="textNoShape">
              <a:avLst/>
            </a:prstTxWarp>
          </a:bodyPr>
          <a:lstStyle/>
          <a:p>
            <a:pPr>
              <a:buFont typeface="Wingdings" panose="05000000000000000000" pitchFamily="2" charset="2"/>
              <a:buNone/>
            </a:pPr>
            <a:r>
              <a:rPr lang="en-GB" altLang="en-US" sz="2800" dirty="0">
                <a:latin typeface="Arial" panose="020B0604020202020204" pitchFamily="34" charset="0"/>
                <a:cs typeface="Arial" panose="020B0604020202020204" pitchFamily="34" charset="0"/>
              </a:rPr>
              <a:t>At the end of the session, you should be able to:</a:t>
            </a:r>
          </a:p>
          <a:p>
            <a:pPr>
              <a:buFont typeface="Wingdings" panose="05000000000000000000" pitchFamily="2" charset="2"/>
              <a:buNone/>
            </a:pPr>
            <a:endParaRPr lang="en-GB" altLang="en-US" sz="28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Describe briefly Income and Statement and the balance sheet</a:t>
            </a:r>
          </a:p>
          <a:p>
            <a:pPr>
              <a:buFont typeface="Wingdings" panose="05000000000000000000" pitchFamily="2" charset="2"/>
              <a:buNone/>
            </a:pPr>
            <a:r>
              <a:rPr lang="en-GB" altLang="en-US" sz="2800" dirty="0">
                <a:latin typeface="Arial" panose="020B0604020202020204" pitchFamily="34" charset="0"/>
                <a:cs typeface="Arial" panose="020B0604020202020204" pitchFamily="34" charset="0"/>
              </a:rPr>
              <a:t>Describe the contents of:</a:t>
            </a:r>
          </a:p>
          <a:p>
            <a:pPr lvl="1"/>
            <a:r>
              <a:rPr lang="en-GB" altLang="en-US" sz="2400" dirty="0">
                <a:latin typeface="Arial" panose="020B0604020202020204" pitchFamily="34" charset="0"/>
                <a:cs typeface="Arial" panose="020B0604020202020204" pitchFamily="34" charset="0"/>
              </a:rPr>
              <a:t>The directors’ report</a:t>
            </a:r>
          </a:p>
          <a:p>
            <a:pPr lvl="1"/>
            <a:r>
              <a:rPr lang="en-GB" altLang="en-US" sz="2400" dirty="0">
                <a:latin typeface="Arial" panose="020B0604020202020204" pitchFamily="34" charset="0"/>
                <a:cs typeface="Arial" panose="020B0604020202020204" pitchFamily="34" charset="0"/>
              </a:rPr>
              <a:t>The auditors’ report</a:t>
            </a:r>
          </a:p>
          <a:p>
            <a:pPr lvl="1"/>
            <a:r>
              <a:rPr lang="en-GB" altLang="en-US" sz="2400" dirty="0">
                <a:latin typeface="Arial" panose="020B0604020202020204" pitchFamily="34" charset="0"/>
                <a:cs typeface="Arial" panose="020B0604020202020204" pitchFamily="34" charset="0"/>
              </a:rPr>
              <a:t>The chairman’s statement</a:t>
            </a:r>
          </a:p>
          <a:p>
            <a:pPr lvl="1"/>
            <a:r>
              <a:rPr lang="en-GB" altLang="en-US" sz="2400" dirty="0">
                <a:latin typeface="Arial" panose="020B0604020202020204" pitchFamily="34" charset="0"/>
                <a:cs typeface="Arial" panose="020B0604020202020204" pitchFamily="34" charset="0"/>
              </a:rPr>
              <a:t>State their significance</a:t>
            </a:r>
            <a:endParaRPr lang="en-US" altLang="en-US" sz="24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94484130-25E4-4BD3-9E12-DC005AF2BF64}"/>
              </a:ext>
            </a:extLst>
          </p:cNvPr>
          <p:cNvSpPr>
            <a:spLocks noGrp="1" noChangeArrowheads="1"/>
          </p:cNvSpPr>
          <p:nvPr>
            <p:ph type="title"/>
          </p:nvPr>
        </p:nvSpPr>
        <p:spPr>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algn="ctr" fontAlgn="auto">
              <a:spcAft>
                <a:spcPts val="0"/>
              </a:spcAft>
              <a:buFont typeface="Times New Roman" pitchFamily="-100" charset="0"/>
              <a:buNone/>
              <a:defRPr/>
            </a:pPr>
            <a:r>
              <a:rPr lang="en-GB" dirty="0">
                <a:solidFill>
                  <a:schemeClr val="tx1"/>
                </a:solidFill>
              </a:rPr>
              <a:t>Limited Companies</a:t>
            </a:r>
          </a:p>
        </p:txBody>
      </p:sp>
      <p:sp>
        <p:nvSpPr>
          <p:cNvPr id="9219" name="Rectangle 3">
            <a:extLst>
              <a:ext uri="{FF2B5EF4-FFF2-40B4-BE49-F238E27FC236}">
                <a16:creationId xmlns:a16="http://schemas.microsoft.com/office/drawing/2014/main" id="{92277668-0F83-4E4E-AC70-25FDACF55D35}"/>
              </a:ext>
            </a:extLst>
          </p:cNvPr>
          <p:cNvSpPr>
            <a:spLocks noGrp="1" noChangeArrowheads="1"/>
          </p:cNvSpPr>
          <p:nvPr>
            <p:ph idx="1"/>
          </p:nvPr>
        </p:nvSpPr>
        <p:spPr bwMode="auto">
          <a:xfrm>
            <a:off x="365125" y="2039938"/>
            <a:ext cx="8383588" cy="3519487"/>
          </a:xfrm>
        </p:spPr>
        <p:txBody>
          <a:bodyPr wrap="square" numCol="1" anchor="t" anchorCtr="0" compatLnSpc="1">
            <a:prstTxWarp prst="textNoShape">
              <a:avLst/>
            </a:prstTxWarp>
          </a:bodyPr>
          <a:lstStyle/>
          <a:p>
            <a:r>
              <a:rPr lang="en-GB" altLang="en-US" sz="2400">
                <a:latin typeface="Arial" panose="020B0604020202020204" pitchFamily="34" charset="0"/>
                <a:cs typeface="Arial" panose="020B0604020202020204" pitchFamily="34" charset="0"/>
              </a:rPr>
              <a:t>potentially large group of investors</a:t>
            </a:r>
          </a:p>
          <a:p>
            <a:r>
              <a:rPr lang="en-GB" altLang="en-US" sz="2400">
                <a:latin typeface="Arial" panose="020B0604020202020204" pitchFamily="34" charset="0"/>
                <a:cs typeface="Arial" panose="020B0604020202020204" pitchFamily="34" charset="0"/>
              </a:rPr>
              <a:t>limited liability</a:t>
            </a:r>
          </a:p>
          <a:p>
            <a:r>
              <a:rPr lang="en-GB" altLang="en-US" sz="2400">
                <a:latin typeface="Arial" panose="020B0604020202020204" pitchFamily="34" charset="0"/>
                <a:cs typeface="Arial" panose="020B0604020202020204" pitchFamily="34" charset="0"/>
              </a:rPr>
              <a:t>a company is regarded as a “person” in law </a:t>
            </a:r>
          </a:p>
          <a:p>
            <a:r>
              <a:rPr lang="en-GB" altLang="en-US" sz="2400">
                <a:latin typeface="Arial" panose="020B0604020202020204" pitchFamily="34" charset="0"/>
                <a:cs typeface="Arial" panose="020B0604020202020204" pitchFamily="34" charset="0"/>
              </a:rPr>
              <a:t>share dealing for plc’s.</a:t>
            </a:r>
          </a:p>
          <a:p>
            <a:r>
              <a:rPr lang="en-GB" altLang="en-US" sz="2400">
                <a:latin typeface="Arial" panose="020B0604020202020204" pitchFamily="34" charset="0"/>
                <a:cs typeface="Arial" panose="020B0604020202020204" pitchFamily="34" charset="0"/>
              </a:rPr>
              <a:t>certain tax advantages </a:t>
            </a:r>
          </a:p>
          <a:p>
            <a:r>
              <a:rPr lang="en-GB" altLang="en-US" sz="2400">
                <a:latin typeface="Arial" panose="020B0604020202020204" pitchFamily="34" charset="0"/>
                <a:cs typeface="Arial" panose="020B0604020202020204" pitchFamily="34" charset="0"/>
              </a:rPr>
              <a:t>a company has perpetual life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270E6489-1D23-4728-8B9C-D5905BD94725}"/>
              </a:ext>
            </a:extLst>
          </p:cNvPr>
          <p:cNvSpPr>
            <a:spLocks noGrp="1" noChangeArrowheads="1"/>
          </p:cNvSpPr>
          <p:nvPr>
            <p:ph type="title"/>
          </p:nvPr>
        </p:nvSpPr>
        <p:spPr>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algn="ctr" fontAlgn="auto">
              <a:spcAft>
                <a:spcPts val="0"/>
              </a:spcAft>
              <a:buFont typeface="Times New Roman" pitchFamily="-100" charset="0"/>
              <a:buNone/>
              <a:defRPr/>
            </a:pPr>
            <a:r>
              <a:rPr lang="en-GB" dirty="0">
                <a:solidFill>
                  <a:schemeClr val="tx1"/>
                </a:solidFill>
              </a:rPr>
              <a:t>Limited Liability</a:t>
            </a:r>
          </a:p>
        </p:txBody>
      </p:sp>
      <p:sp>
        <p:nvSpPr>
          <p:cNvPr id="10243" name="Rectangle 3">
            <a:extLst>
              <a:ext uri="{FF2B5EF4-FFF2-40B4-BE49-F238E27FC236}">
                <a16:creationId xmlns:a16="http://schemas.microsoft.com/office/drawing/2014/main" id="{47FBDDDE-C378-4BA7-AA71-1DD114DD0B47}"/>
              </a:ext>
            </a:extLst>
          </p:cNvPr>
          <p:cNvSpPr>
            <a:spLocks noGrp="1" noChangeArrowheads="1"/>
          </p:cNvSpPr>
          <p:nvPr>
            <p:ph idx="1"/>
          </p:nvPr>
        </p:nvSpPr>
        <p:spPr bwMode="auto"/>
        <p:txBody>
          <a:bodyPr wrap="square" numCol="1" anchor="t" anchorCtr="0" compatLnSpc="1">
            <a:prstTxWarp prst="textNoShape">
              <a:avLst/>
            </a:prstTxWarp>
          </a:bodyPr>
          <a:lstStyle/>
          <a:p>
            <a:pPr>
              <a:buFont typeface="Wingdings" panose="05000000000000000000" pitchFamily="2" charset="2"/>
              <a:buNone/>
            </a:pPr>
            <a:r>
              <a:rPr lang="en-GB" altLang="en-US" sz="3600">
                <a:latin typeface="Arial" panose="020B0604020202020204" pitchFamily="34" charset="0"/>
                <a:cs typeface="Arial" panose="020B0604020202020204" pitchFamily="34" charset="0"/>
              </a:rPr>
              <a:t>Types of companies</a:t>
            </a:r>
          </a:p>
          <a:p>
            <a:pPr>
              <a:buFont typeface="Wingdings" panose="05000000000000000000" pitchFamily="2" charset="2"/>
              <a:buNone/>
            </a:pPr>
            <a:endParaRPr lang="en-GB" altLang="en-US" i="1">
              <a:latin typeface="Arial" panose="020B0604020202020204" pitchFamily="34" charset="0"/>
              <a:cs typeface="Arial" panose="020B0604020202020204" pitchFamily="34" charset="0"/>
            </a:endParaRPr>
          </a:p>
          <a:p>
            <a:r>
              <a:rPr lang="en-GB" altLang="en-US" sz="2400" i="1">
                <a:latin typeface="Arial" panose="020B0604020202020204" pitchFamily="34" charset="0"/>
                <a:cs typeface="Arial" panose="020B0604020202020204" pitchFamily="34" charset="0"/>
              </a:rPr>
              <a:t>Private company</a:t>
            </a:r>
          </a:p>
          <a:p>
            <a:pPr>
              <a:buFont typeface="Wingdings" panose="05000000000000000000" pitchFamily="2" charset="2"/>
              <a:buNone/>
            </a:pPr>
            <a:endParaRPr lang="en-GB" altLang="en-US" sz="2400" i="1">
              <a:latin typeface="Arial" panose="020B0604020202020204" pitchFamily="34" charset="0"/>
              <a:cs typeface="Arial" panose="020B0604020202020204" pitchFamily="34" charset="0"/>
            </a:endParaRPr>
          </a:p>
          <a:p>
            <a:r>
              <a:rPr lang="en-GB" altLang="en-US" sz="2400" i="1">
                <a:latin typeface="Arial" panose="020B0604020202020204" pitchFamily="34" charset="0"/>
                <a:cs typeface="Arial" panose="020B0604020202020204" pitchFamily="34" charset="0"/>
              </a:rPr>
              <a:t>Public company</a:t>
            </a:r>
            <a:r>
              <a:rPr lang="en-GB" altLang="en-US" sz="2400">
                <a:latin typeface="Arial" panose="020B0604020202020204" pitchFamily="34" charset="0"/>
                <a:cs typeface="Arial" panose="020B0604020202020204" pitchFamily="34" charset="0"/>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4">
            <a:extLst>
              <a:ext uri="{FF2B5EF4-FFF2-40B4-BE49-F238E27FC236}">
                <a16:creationId xmlns:a16="http://schemas.microsoft.com/office/drawing/2014/main" id="{6A1EA9E8-C785-4818-BE9F-97AA456FF57F}"/>
              </a:ext>
            </a:extLst>
          </p:cNvPr>
          <p:cNvSpPr>
            <a:spLocks noGrp="1" noChangeArrowheads="1"/>
          </p:cNvSpPr>
          <p:nvPr>
            <p:ph type="title"/>
          </p:nvPr>
        </p:nvSpPr>
        <p:spPr>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algn="ctr" fontAlgn="auto">
              <a:spcAft>
                <a:spcPts val="0"/>
              </a:spcAft>
              <a:buFont typeface="Times New Roman" pitchFamily="-100" charset="0"/>
              <a:buNone/>
              <a:defRPr/>
            </a:pPr>
            <a:r>
              <a:rPr lang="en-GB" dirty="0">
                <a:solidFill>
                  <a:schemeClr val="tx1"/>
                </a:solidFill>
              </a:rPr>
              <a:t>Management of Companies</a:t>
            </a:r>
          </a:p>
        </p:txBody>
      </p:sp>
      <p:graphicFrame>
        <p:nvGraphicFramePr>
          <p:cNvPr id="11267" name="Object 3">
            <a:extLst>
              <a:ext uri="{FF2B5EF4-FFF2-40B4-BE49-F238E27FC236}">
                <a16:creationId xmlns:a16="http://schemas.microsoft.com/office/drawing/2014/main" id="{20FEE8E7-5410-459F-B0DE-0D0B06CFD37B}"/>
              </a:ext>
            </a:extLst>
          </p:cNvPr>
          <p:cNvGraphicFramePr>
            <a:graphicFrameLocks noGrp="1" noChangeAspect="1"/>
          </p:cNvGraphicFramePr>
          <p:nvPr>
            <p:ph idx="1"/>
          </p:nvPr>
        </p:nvGraphicFramePr>
        <p:xfrm>
          <a:off x="630238" y="2171700"/>
          <a:ext cx="7883525" cy="3659188"/>
        </p:xfrm>
        <a:graphic>
          <a:graphicData uri="http://schemas.openxmlformats.org/presentationml/2006/ole">
            <mc:AlternateContent xmlns:mc="http://schemas.openxmlformats.org/markup-compatibility/2006">
              <mc:Choice xmlns:v="urn:schemas-microsoft-com:vml" Requires="v">
                <p:oleObj name="Document" r:id="rId2" imgW="8862150" imgH="4113729" progId="Word.Document.8">
                  <p:embed/>
                </p:oleObj>
              </mc:Choice>
              <mc:Fallback>
                <p:oleObj name="Document" r:id="rId2" imgW="8862150" imgH="4113729" progId="Word.Document.8">
                  <p:embed/>
                  <p:pic>
                    <p:nvPicPr>
                      <p:cNvPr id="11267" name="Object 3">
                        <a:extLst>
                          <a:ext uri="{FF2B5EF4-FFF2-40B4-BE49-F238E27FC236}">
                            <a16:creationId xmlns:a16="http://schemas.microsoft.com/office/drawing/2014/main" id="{20FEE8E7-5410-459F-B0DE-0D0B06CFD37B}"/>
                          </a:ext>
                        </a:extLst>
                      </p:cNvPr>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238" y="2171700"/>
                        <a:ext cx="7883525" cy="3659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76E80B87-8B4E-40FA-B4B9-F1593A0C2B36}"/>
              </a:ext>
            </a:extLst>
          </p:cNvPr>
          <p:cNvSpPr>
            <a:spLocks noGrp="1" noChangeArrowheads="1"/>
          </p:cNvSpPr>
          <p:nvPr>
            <p:ph type="title"/>
          </p:nvPr>
        </p:nvSpPr>
        <p:spPr>
          <a:xfrm>
            <a:off x="628650" y="322263"/>
            <a:ext cx="7886700" cy="946497"/>
          </a:xfrm>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fontAlgn="auto">
              <a:spcAft>
                <a:spcPts val="0"/>
              </a:spcAft>
              <a:buFont typeface="Times New Roman" pitchFamily="-100" charset="0"/>
              <a:buNone/>
              <a:defRPr/>
            </a:pPr>
            <a:r>
              <a:rPr lang="en-GB" sz="3800" dirty="0">
                <a:solidFill>
                  <a:schemeClr val="tx1"/>
                </a:solidFill>
              </a:rPr>
              <a:t>Regulation of Company Accounts</a:t>
            </a:r>
          </a:p>
        </p:txBody>
      </p:sp>
      <p:sp>
        <p:nvSpPr>
          <p:cNvPr id="12291" name="Rectangle 3">
            <a:extLst>
              <a:ext uri="{FF2B5EF4-FFF2-40B4-BE49-F238E27FC236}">
                <a16:creationId xmlns:a16="http://schemas.microsoft.com/office/drawing/2014/main" id="{E2BFC83B-3FB5-4632-AD52-6CD925527BAF}"/>
              </a:ext>
            </a:extLst>
          </p:cNvPr>
          <p:cNvSpPr>
            <a:spLocks noGrp="1" noChangeArrowheads="1"/>
          </p:cNvSpPr>
          <p:nvPr>
            <p:ph idx="1"/>
          </p:nvPr>
        </p:nvSpPr>
        <p:spPr bwMode="auto">
          <a:xfrm>
            <a:off x="377824" y="1700808"/>
            <a:ext cx="8514655" cy="3959647"/>
          </a:xfrm>
        </p:spPr>
        <p:txBody>
          <a:bodyPr wrap="square" numCol="1" anchor="t" anchorCtr="0" compatLnSpc="1">
            <a:prstTxWarp prst="textNoShape">
              <a:avLst/>
            </a:prstTxWarp>
          </a:bodyPr>
          <a:lstStyle/>
          <a:p>
            <a:pPr marL="533400" indent="-533400">
              <a:lnSpc>
                <a:spcPct val="80000"/>
              </a:lnSpc>
            </a:pPr>
            <a:r>
              <a:rPr lang="en-GB" altLang="en-US" sz="2400" dirty="0">
                <a:latin typeface="Arial" panose="020B0604020202020204" pitchFamily="34" charset="0"/>
                <a:cs typeface="Arial" panose="020B0604020202020204" pitchFamily="34" charset="0"/>
              </a:rPr>
              <a:t>The Companies Act 1985</a:t>
            </a:r>
          </a:p>
          <a:p>
            <a:pPr marL="533400" indent="-533400">
              <a:lnSpc>
                <a:spcPct val="80000"/>
              </a:lnSpc>
            </a:pPr>
            <a:r>
              <a:rPr lang="en-GB" altLang="en-US" sz="2400" dirty="0">
                <a:latin typeface="Arial" panose="020B0604020202020204" pitchFamily="34" charset="0"/>
                <a:cs typeface="Arial" panose="020B0604020202020204" pitchFamily="34" charset="0"/>
              </a:rPr>
              <a:t>The Companies Act 1989</a:t>
            </a:r>
          </a:p>
          <a:p>
            <a:pPr marL="0" indent="0">
              <a:lnSpc>
                <a:spcPct val="80000"/>
              </a:lnSpc>
              <a:buNone/>
            </a:pPr>
            <a:endParaRPr lang="en-GB" altLang="en-US" sz="2400" dirty="0">
              <a:latin typeface="Arial" panose="020B0604020202020204" pitchFamily="34" charset="0"/>
              <a:cs typeface="Arial" panose="020B0604020202020204" pitchFamily="34" charset="0"/>
            </a:endParaRPr>
          </a:p>
          <a:p>
            <a:pPr marL="533400" indent="-533400">
              <a:lnSpc>
                <a:spcPct val="80000"/>
              </a:lnSpc>
              <a:buFont typeface="Wingdings" panose="05000000000000000000" pitchFamily="2" charset="2"/>
              <a:buNone/>
            </a:pPr>
            <a:r>
              <a:rPr lang="en-GB" altLang="en-US" sz="2400" dirty="0">
                <a:latin typeface="Arial" panose="020B0604020202020204" pitchFamily="34" charset="0"/>
                <a:cs typeface="Arial" panose="020B0604020202020204" pitchFamily="34" charset="0"/>
              </a:rPr>
              <a:t>Formation of new companies and types of companies</a:t>
            </a:r>
          </a:p>
          <a:p>
            <a:pPr marL="533400" indent="-533400">
              <a:lnSpc>
                <a:spcPct val="80000"/>
              </a:lnSpc>
              <a:buFont typeface="Wingdings" panose="05000000000000000000" pitchFamily="2" charset="2"/>
              <a:buNone/>
            </a:pPr>
            <a:endParaRPr lang="en-GB" altLang="en-US" sz="2400" dirty="0">
              <a:latin typeface="Arial" panose="020B0604020202020204" pitchFamily="34" charset="0"/>
              <a:cs typeface="Arial" panose="020B0604020202020204" pitchFamily="34" charset="0"/>
            </a:endParaRPr>
          </a:p>
          <a:p>
            <a:pPr marL="933450" lvl="1" indent="-533400">
              <a:lnSpc>
                <a:spcPct val="80000"/>
              </a:lnSpc>
              <a:buFont typeface="Wingdings" panose="05000000000000000000" pitchFamily="2" charset="2"/>
              <a:buAutoNum type="arabicPeriod"/>
            </a:pPr>
            <a:r>
              <a:rPr lang="en-GB" altLang="en-US" sz="2400" dirty="0">
                <a:latin typeface="Arial" panose="020B0604020202020204" pitchFamily="34" charset="0"/>
                <a:cs typeface="Arial" panose="020B0604020202020204" pitchFamily="34" charset="0"/>
              </a:rPr>
              <a:t>Constitutional arrangements including the issue of shares</a:t>
            </a:r>
          </a:p>
          <a:p>
            <a:pPr marL="933450" lvl="1" indent="-533400">
              <a:lnSpc>
                <a:spcPct val="80000"/>
              </a:lnSpc>
              <a:buFont typeface="Wingdings" panose="05000000000000000000" pitchFamily="2" charset="2"/>
              <a:buAutoNum type="arabicPeriod"/>
            </a:pPr>
            <a:r>
              <a:rPr lang="en-GB" altLang="en-US" sz="2400" dirty="0">
                <a:latin typeface="Arial" panose="020B0604020202020204" pitchFamily="34" charset="0"/>
                <a:cs typeface="Arial" panose="020B0604020202020204" pitchFamily="34" charset="0"/>
              </a:rPr>
              <a:t>Role of company directors</a:t>
            </a:r>
          </a:p>
          <a:p>
            <a:pPr marL="933450" lvl="1" indent="-533400">
              <a:lnSpc>
                <a:spcPct val="80000"/>
              </a:lnSpc>
              <a:buFont typeface="Wingdings" panose="05000000000000000000" pitchFamily="2" charset="2"/>
              <a:buAutoNum type="arabicPeriod"/>
            </a:pPr>
            <a:r>
              <a:rPr lang="en-GB" altLang="en-US" sz="2400" dirty="0">
                <a:latin typeface="Arial" panose="020B0604020202020204" pitchFamily="34" charset="0"/>
                <a:cs typeface="Arial" panose="020B0604020202020204" pitchFamily="34" charset="0"/>
              </a:rPr>
              <a:t>Audit of companies</a:t>
            </a:r>
          </a:p>
          <a:p>
            <a:pPr marL="933450" lvl="1" indent="-533400">
              <a:lnSpc>
                <a:spcPct val="80000"/>
              </a:lnSpc>
              <a:buFont typeface="Wingdings" panose="05000000000000000000" pitchFamily="2" charset="2"/>
              <a:buAutoNum type="arabicPeriod"/>
            </a:pPr>
            <a:r>
              <a:rPr lang="en-GB" altLang="en-US" sz="2400" dirty="0">
                <a:latin typeface="Arial" panose="020B0604020202020204" pitchFamily="34" charset="0"/>
                <a:cs typeface="Arial" panose="020B0604020202020204" pitchFamily="34" charset="0"/>
              </a:rPr>
              <a:t>Notes to the financial Statements</a:t>
            </a:r>
          </a:p>
          <a:p>
            <a:pPr marL="933450" lvl="1" indent="-533400">
              <a:lnSpc>
                <a:spcPct val="80000"/>
              </a:lnSpc>
              <a:buFont typeface="Wingdings" panose="05000000000000000000" pitchFamily="2" charset="2"/>
              <a:buAutoNum type="arabicPeriod"/>
            </a:pPr>
            <a:r>
              <a:rPr lang="en-GB" altLang="en-US" sz="2400" dirty="0">
                <a:latin typeface="Arial" panose="020B0604020202020204" pitchFamily="34" charset="0"/>
                <a:cs typeface="Arial" panose="020B0604020202020204" pitchFamily="34" charset="0"/>
              </a:rPr>
              <a:t>Publication and presentation of accounting information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55D5FBBD-8458-428C-B865-8A898DA61796}"/>
              </a:ext>
            </a:extLst>
          </p:cNvPr>
          <p:cNvSpPr>
            <a:spLocks noGrp="1" noChangeArrowheads="1"/>
          </p:cNvSpPr>
          <p:nvPr>
            <p:ph type="title"/>
          </p:nvPr>
        </p:nvSpPr>
        <p:spPr>
          <a:xfrm>
            <a:off x="360363" y="360363"/>
            <a:ext cx="8421687" cy="765175"/>
          </a:xfrm>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fontScale="90000"/>
          </a:bodyPr>
          <a:lstStyle/>
          <a:p>
            <a:pPr fontAlgn="auto">
              <a:spcAft>
                <a:spcPts val="0"/>
              </a:spcAft>
              <a:buFont typeface="Times New Roman" pitchFamily="-100" charset="0"/>
              <a:buNone/>
              <a:defRPr/>
            </a:pPr>
            <a:r>
              <a:rPr lang="en-GB" sz="4000" dirty="0">
                <a:solidFill>
                  <a:schemeClr val="tx1"/>
                </a:solidFill>
              </a:rPr>
              <a:t>Annual Report of a Company consist of:</a:t>
            </a:r>
            <a:br>
              <a:rPr lang="en-GB" sz="4400" dirty="0">
                <a:solidFill>
                  <a:srgbClr val="FF0000"/>
                </a:solidFill>
              </a:rPr>
            </a:br>
            <a:endParaRPr lang="en-GB" sz="3600" dirty="0">
              <a:solidFill>
                <a:srgbClr val="FF0000"/>
              </a:solidFill>
            </a:endParaRPr>
          </a:p>
        </p:txBody>
      </p:sp>
      <p:sp>
        <p:nvSpPr>
          <p:cNvPr id="13315" name="Rectangle 3">
            <a:extLst>
              <a:ext uri="{FF2B5EF4-FFF2-40B4-BE49-F238E27FC236}">
                <a16:creationId xmlns:a16="http://schemas.microsoft.com/office/drawing/2014/main" id="{6C474AAC-F0D3-48FB-8DF5-B3BF2D7E694A}"/>
              </a:ext>
            </a:extLst>
          </p:cNvPr>
          <p:cNvSpPr>
            <a:spLocks noGrp="1" noChangeArrowheads="1"/>
          </p:cNvSpPr>
          <p:nvPr>
            <p:ph idx="1"/>
          </p:nvPr>
        </p:nvSpPr>
        <p:spPr bwMode="auto">
          <a:xfrm>
            <a:off x="360363" y="1260475"/>
            <a:ext cx="8388350" cy="4689475"/>
          </a:xfrm>
        </p:spPr>
        <p:txBody>
          <a:bodyPr wrap="square" numCol="1" anchor="t" anchorCtr="0" compatLnSpc="1">
            <a:prstTxWarp prst="textNoShape">
              <a:avLst/>
            </a:prstTxWarp>
          </a:bodyPr>
          <a:lstStyle/>
          <a:p>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The Income Statement of The Profit and Loss Account</a:t>
            </a:r>
          </a:p>
          <a:p>
            <a:r>
              <a:rPr lang="en-GB" altLang="en-US" sz="2400" dirty="0">
                <a:latin typeface="Arial" panose="020B0604020202020204" pitchFamily="34" charset="0"/>
                <a:cs typeface="Arial" panose="020B0604020202020204" pitchFamily="34" charset="0"/>
              </a:rPr>
              <a:t>The Statement of Financial Position or The Balance Sheet</a:t>
            </a:r>
          </a:p>
          <a:p>
            <a:r>
              <a:rPr lang="en-GB" altLang="en-US" sz="2400" dirty="0">
                <a:latin typeface="Arial" panose="020B0604020202020204" pitchFamily="34" charset="0"/>
                <a:cs typeface="Arial" panose="020B0604020202020204" pitchFamily="34" charset="0"/>
              </a:rPr>
              <a:t>The Cash Flow Statement</a:t>
            </a:r>
          </a:p>
          <a:p>
            <a:r>
              <a:rPr lang="en-GB" altLang="en-US" sz="2400" dirty="0">
                <a:latin typeface="Arial" panose="020B0604020202020204" pitchFamily="34" charset="0"/>
                <a:cs typeface="Arial" panose="020B0604020202020204" pitchFamily="34" charset="0"/>
              </a:rPr>
              <a:t>The Notes to the Accounts</a:t>
            </a:r>
          </a:p>
          <a:p>
            <a:r>
              <a:rPr lang="en-GB" altLang="en-US" sz="2400" dirty="0">
                <a:latin typeface="Arial" panose="020B0604020202020204" pitchFamily="34" charset="0"/>
                <a:cs typeface="Arial" panose="020B0604020202020204" pitchFamily="34" charset="0"/>
              </a:rPr>
              <a:t>The Directors Report</a:t>
            </a:r>
          </a:p>
          <a:p>
            <a:r>
              <a:rPr lang="en-GB" altLang="en-US" sz="2400" dirty="0">
                <a:latin typeface="Arial" panose="020B0604020202020204" pitchFamily="34" charset="0"/>
                <a:cs typeface="Arial" panose="020B0604020202020204" pitchFamily="34" charset="0"/>
              </a:rPr>
              <a:t>The Audit Report</a:t>
            </a:r>
          </a:p>
          <a:p>
            <a:r>
              <a:rPr lang="en-GB" altLang="en-US" sz="2400" dirty="0">
                <a:latin typeface="Arial" panose="020B0604020202020204" pitchFamily="34" charset="0"/>
                <a:cs typeface="Arial" panose="020B0604020202020204" pitchFamily="34" charset="0"/>
              </a:rPr>
              <a:t>The Statement of changes in equity  </a:t>
            </a:r>
          </a:p>
          <a:p>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D9BB5024-53A3-4EB0-A9CC-9C99B0B034F8}"/>
              </a:ext>
            </a:extLst>
          </p:cNvPr>
          <p:cNvSpPr>
            <a:spLocks noGrp="1" noChangeArrowheads="1"/>
          </p:cNvSpPr>
          <p:nvPr>
            <p:ph type="title"/>
          </p:nvPr>
        </p:nvSpPr>
        <p:spPr>
          <a:xfrm>
            <a:off x="360363" y="322263"/>
            <a:ext cx="8154987" cy="803275"/>
          </a:xfrm>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algn="ctr" fontAlgn="auto">
              <a:spcAft>
                <a:spcPts val="0"/>
              </a:spcAft>
              <a:buFont typeface="Times New Roman" pitchFamily="-100" charset="0"/>
              <a:buNone/>
              <a:defRPr/>
            </a:pPr>
            <a:r>
              <a:rPr lang="en-GB" dirty="0">
                <a:solidFill>
                  <a:schemeClr val="tx1"/>
                </a:solidFill>
              </a:rPr>
              <a:t>Directors’ Duties</a:t>
            </a:r>
          </a:p>
        </p:txBody>
      </p:sp>
      <p:sp>
        <p:nvSpPr>
          <p:cNvPr id="14339" name="Rectangle 3">
            <a:extLst>
              <a:ext uri="{FF2B5EF4-FFF2-40B4-BE49-F238E27FC236}">
                <a16:creationId xmlns:a16="http://schemas.microsoft.com/office/drawing/2014/main" id="{A96E4D14-83CE-48BB-8F18-678E04438439}"/>
              </a:ext>
            </a:extLst>
          </p:cNvPr>
          <p:cNvSpPr>
            <a:spLocks noGrp="1" noChangeArrowheads="1"/>
          </p:cNvSpPr>
          <p:nvPr>
            <p:ph idx="1"/>
          </p:nvPr>
        </p:nvSpPr>
        <p:spPr bwMode="auto">
          <a:xfrm>
            <a:off x="360363" y="1603375"/>
            <a:ext cx="8388350" cy="4273550"/>
          </a:xfrm>
        </p:spPr>
        <p:txBody>
          <a:bodyPr wrap="square" numCol="1" anchor="t" anchorCtr="0" compatLnSpc="1">
            <a:prstTxWarp prst="textNoShape">
              <a:avLst/>
            </a:prstTxWarp>
          </a:bodyPr>
          <a:lstStyle/>
          <a:p>
            <a:r>
              <a:rPr lang="en-GB" altLang="en-US" sz="2400">
                <a:latin typeface="Arial" panose="020B0604020202020204" pitchFamily="34" charset="0"/>
                <a:cs typeface="Arial" panose="020B0604020202020204" pitchFamily="34" charset="0"/>
              </a:rPr>
              <a:t>Keep appropriate and adequate accounting records.</a:t>
            </a:r>
          </a:p>
          <a:p>
            <a:r>
              <a:rPr lang="en-GB" altLang="en-US" sz="2400">
                <a:latin typeface="Arial" panose="020B0604020202020204" pitchFamily="34" charset="0"/>
                <a:cs typeface="Arial" panose="020B0604020202020204" pitchFamily="34" charset="0"/>
              </a:rPr>
              <a:t>Prepare an annual profit and loss account and a balance sheet that shows a “true and fair view” of events</a:t>
            </a:r>
          </a:p>
          <a:p>
            <a:r>
              <a:rPr lang="en-GB" altLang="en-US" sz="2400">
                <a:latin typeface="Arial" panose="020B0604020202020204" pitchFamily="34" charset="0"/>
                <a:cs typeface="Arial" panose="020B0604020202020204" pitchFamily="34" charset="0"/>
              </a:rPr>
              <a:t>Prepare a directors’ report</a:t>
            </a:r>
          </a:p>
          <a:p>
            <a:r>
              <a:rPr lang="en-GB" altLang="en-US" sz="2400">
                <a:latin typeface="Arial" panose="020B0604020202020204" pitchFamily="34" charset="0"/>
                <a:cs typeface="Arial" panose="020B0604020202020204" pitchFamily="34" charset="0"/>
              </a:rPr>
              <a:t>Ensure that the company does not trade when insolvent</a:t>
            </a:r>
          </a:p>
          <a:p>
            <a:r>
              <a:rPr lang="en-GB" altLang="en-US" sz="2400">
                <a:latin typeface="Arial" panose="020B0604020202020204" pitchFamily="34" charset="0"/>
                <a:cs typeface="Arial" panose="020B0604020202020204" pitchFamily="34" charset="0"/>
              </a:rPr>
              <a:t>Ensure that the accounts are filed with the Registrar of Companies within the time limits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6DEEABE4-F68B-4223-94CE-A9F6186CDAEA}"/>
              </a:ext>
            </a:extLst>
          </p:cNvPr>
          <p:cNvSpPr>
            <a:spLocks noGrp="1" noChangeArrowheads="1"/>
          </p:cNvSpPr>
          <p:nvPr>
            <p:ph type="title"/>
          </p:nvPr>
        </p:nvSpPr>
        <p:spPr>
          <a:xfrm>
            <a:off x="360363" y="360363"/>
            <a:ext cx="8421687" cy="1052512"/>
          </a:xfrm>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fontScale="90000"/>
          </a:bodyPr>
          <a:lstStyle/>
          <a:p>
            <a:pPr algn="ctr" fontAlgn="auto">
              <a:spcAft>
                <a:spcPts val="0"/>
              </a:spcAft>
              <a:buFont typeface="Times New Roman" pitchFamily="-100" charset="0"/>
              <a:buNone/>
              <a:defRPr/>
            </a:pPr>
            <a:r>
              <a:rPr lang="en-GB" dirty="0">
                <a:solidFill>
                  <a:schemeClr val="tx1"/>
                </a:solidFill>
              </a:rPr>
              <a:t>In preparing the accounts directors’ are required to</a:t>
            </a:r>
          </a:p>
        </p:txBody>
      </p:sp>
      <p:sp>
        <p:nvSpPr>
          <p:cNvPr id="16387" name="Rectangle 3">
            <a:extLst>
              <a:ext uri="{FF2B5EF4-FFF2-40B4-BE49-F238E27FC236}">
                <a16:creationId xmlns:a16="http://schemas.microsoft.com/office/drawing/2014/main" id="{97BFBC97-75E7-4BEF-8ACC-0B428E1249EB}"/>
              </a:ext>
            </a:extLst>
          </p:cNvPr>
          <p:cNvSpPr>
            <a:spLocks noGrp="1" noChangeArrowheads="1"/>
          </p:cNvSpPr>
          <p:nvPr>
            <p:ph idx="1"/>
          </p:nvPr>
        </p:nvSpPr>
        <p:spPr bwMode="auto">
          <a:xfrm>
            <a:off x="360363" y="1700213"/>
            <a:ext cx="8388350" cy="3960812"/>
          </a:xfrm>
        </p:spPr>
        <p:txBody>
          <a:bodyPr wrap="square" numCol="1" anchor="t" anchorCtr="0" compatLnSpc="1">
            <a:prstTxWarp prst="textNoShape">
              <a:avLst/>
            </a:prstTxWarp>
          </a:bodyPr>
          <a:lstStyle/>
          <a:p>
            <a:r>
              <a:rPr lang="en-GB" altLang="en-US" sz="2800" dirty="0">
                <a:latin typeface="Arial" panose="020B0604020202020204" pitchFamily="34" charset="0"/>
                <a:cs typeface="Arial" panose="020B0604020202020204" pitchFamily="34" charset="0"/>
              </a:rPr>
              <a:t>Select suitable accounting policies and apply them consistently</a:t>
            </a:r>
          </a:p>
          <a:p>
            <a:r>
              <a:rPr lang="en-GB" altLang="en-US" sz="2800" dirty="0">
                <a:latin typeface="Arial" panose="020B0604020202020204" pitchFamily="34" charset="0"/>
                <a:cs typeface="Arial" panose="020B0604020202020204" pitchFamily="34" charset="0"/>
              </a:rPr>
              <a:t>Make judgements and estimates that are reasonable and prudent</a:t>
            </a:r>
          </a:p>
          <a:p>
            <a:r>
              <a:rPr lang="en-GB" altLang="en-US" sz="2800" dirty="0">
                <a:latin typeface="Arial" panose="020B0604020202020204" pitchFamily="34" charset="0"/>
                <a:cs typeface="Arial" panose="020B0604020202020204" pitchFamily="34" charset="0"/>
              </a:rPr>
              <a:t>State whether applicable accounting standards have been followed, subject to any material departures disclosed and explained in the financial statements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6A187784-4F47-4A86-B92A-9E4E0F3BF1F0}"/>
              </a:ext>
            </a:extLst>
          </p:cNvPr>
          <p:cNvSpPr>
            <a:spLocks noGrp="1" noChangeArrowheads="1"/>
          </p:cNvSpPr>
          <p:nvPr>
            <p:ph type="title"/>
          </p:nvPr>
        </p:nvSpPr>
        <p:spPr>
          <a:xfrm>
            <a:off x="457200" y="274638"/>
            <a:ext cx="8229600" cy="706090"/>
          </a:xfrm>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fontScale="90000"/>
          </a:bodyPr>
          <a:lstStyle/>
          <a:p>
            <a:pPr algn="ctr" fontAlgn="auto">
              <a:spcAft>
                <a:spcPts val="0"/>
              </a:spcAft>
              <a:buFont typeface="Times New Roman" pitchFamily="-100" charset="0"/>
              <a:buNone/>
              <a:defRPr/>
            </a:pPr>
            <a:r>
              <a:rPr lang="en-GB" dirty="0">
                <a:solidFill>
                  <a:schemeClr val="tx1"/>
                </a:solidFill>
              </a:rPr>
              <a:t>The Directors’ Report</a:t>
            </a:r>
          </a:p>
        </p:txBody>
      </p:sp>
      <p:sp>
        <p:nvSpPr>
          <p:cNvPr id="17411" name="Rectangle 3">
            <a:extLst>
              <a:ext uri="{FF2B5EF4-FFF2-40B4-BE49-F238E27FC236}">
                <a16:creationId xmlns:a16="http://schemas.microsoft.com/office/drawing/2014/main" id="{58E08886-B613-4D75-A0AE-582C009C748D}"/>
              </a:ext>
            </a:extLst>
          </p:cNvPr>
          <p:cNvSpPr>
            <a:spLocks noGrp="1" noChangeArrowheads="1"/>
          </p:cNvSpPr>
          <p:nvPr>
            <p:ph idx="1"/>
          </p:nvPr>
        </p:nvSpPr>
        <p:spPr bwMode="auto">
          <a:xfrm>
            <a:off x="360363" y="1340768"/>
            <a:ext cx="8388350" cy="4248472"/>
          </a:xfrm>
        </p:spPr>
        <p:txBody>
          <a:bodyPr wrap="square" numCol="1" anchor="t" anchorCtr="0" compatLnSpc="1">
            <a:prstTxWarp prst="textNoShape">
              <a:avLst/>
            </a:prstTxWarp>
          </a:bodyPr>
          <a:lstStyle/>
          <a:p>
            <a:pPr algn="just"/>
            <a:r>
              <a:rPr lang="en-GB" altLang="en-US" sz="2400" dirty="0">
                <a:latin typeface="Arial" panose="020B0604020202020204" pitchFamily="34" charset="0"/>
                <a:cs typeface="Arial" panose="020B0604020202020204" pitchFamily="34" charset="0"/>
              </a:rPr>
              <a:t>The Companies Act (1985) requires that the directors must make a report on the state of the company’s affairs to the members as part of the documents to be laid before a general meeting.</a:t>
            </a:r>
          </a:p>
          <a:p>
            <a:pPr algn="just"/>
            <a:endParaRPr lang="en-GB" altLang="en-US" sz="2400" dirty="0">
              <a:latin typeface="Arial" panose="020B0604020202020204" pitchFamily="34" charset="0"/>
              <a:cs typeface="Arial" panose="020B0604020202020204" pitchFamily="34" charset="0"/>
            </a:endParaRPr>
          </a:p>
          <a:p>
            <a:pPr algn="just"/>
            <a:r>
              <a:rPr lang="en-GB" altLang="en-US" sz="2400" dirty="0">
                <a:latin typeface="Arial" panose="020B0604020202020204" pitchFamily="34" charset="0"/>
                <a:cs typeface="Arial" panose="020B0604020202020204" pitchFamily="34" charset="0"/>
              </a:rPr>
              <a:t>In general, the report shall deal with material items considered necessary for the appreciation of the state of the company’s affairs and if the company is a holding company, on the state of affairs, and its subsidiaries as a group, and the amount, if any, which the directors recommend shall be paid by way of dividend.   </a:t>
            </a:r>
            <a:endParaRPr lang="en-US" altLang="en-US" sz="2400" dirty="0">
              <a:latin typeface="Arial" panose="020B0604020202020204" pitchFamily="34" charset="0"/>
              <a:cs typeface="Arial" panose="020B0604020202020204" pitchFamily="34" charset="0"/>
            </a:endParaRPr>
          </a:p>
          <a:p>
            <a:pPr algn="just"/>
            <a:endParaRPr lang="en-GB" altLang="en-US" sz="2400" dirty="0">
              <a:latin typeface="Arial" panose="020B0604020202020204" pitchFamily="34" charset="0"/>
              <a:cs typeface="Arial" panose="020B0604020202020204" pitchFamily="34" charset="0"/>
            </a:endParaRPr>
          </a:p>
          <a:p>
            <a:endParaRPr lang="en-US" altLang="en-US"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52916C4F-7664-4385-B075-63D9776DD1B9}"/>
              </a:ext>
            </a:extLst>
          </p:cNvPr>
          <p:cNvSpPr>
            <a:spLocks noGrp="1" noChangeArrowheads="1"/>
          </p:cNvSpPr>
          <p:nvPr>
            <p:ph type="title"/>
          </p:nvPr>
        </p:nvSpPr>
        <p:spPr>
          <a:xfrm>
            <a:off x="457200" y="274638"/>
            <a:ext cx="8229600" cy="490066"/>
          </a:xfrm>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fontScale="90000"/>
          </a:bodyPr>
          <a:lstStyle/>
          <a:p>
            <a:pPr algn="ctr" fontAlgn="auto">
              <a:spcAft>
                <a:spcPts val="0"/>
              </a:spcAft>
              <a:buFont typeface="Times New Roman" pitchFamily="-100" charset="0"/>
              <a:buNone/>
              <a:defRPr/>
            </a:pPr>
            <a:r>
              <a:rPr lang="en-GB" dirty="0">
                <a:solidFill>
                  <a:schemeClr val="tx1"/>
                </a:solidFill>
              </a:rPr>
              <a:t>Contents of directors’ report </a:t>
            </a:r>
            <a:endParaRPr lang="en-US" dirty="0">
              <a:solidFill>
                <a:schemeClr val="tx1"/>
              </a:solidFill>
            </a:endParaRPr>
          </a:p>
        </p:txBody>
      </p:sp>
      <p:sp>
        <p:nvSpPr>
          <p:cNvPr id="19459" name="Rectangle 3">
            <a:extLst>
              <a:ext uri="{FF2B5EF4-FFF2-40B4-BE49-F238E27FC236}">
                <a16:creationId xmlns:a16="http://schemas.microsoft.com/office/drawing/2014/main" id="{1A006803-E1B8-4637-AD83-F24C731FEA01}"/>
              </a:ext>
            </a:extLst>
          </p:cNvPr>
          <p:cNvSpPr>
            <a:spLocks noGrp="1" noChangeArrowheads="1"/>
          </p:cNvSpPr>
          <p:nvPr>
            <p:ph idx="1"/>
          </p:nvPr>
        </p:nvSpPr>
        <p:spPr bwMode="auto">
          <a:xfrm>
            <a:off x="360363" y="908721"/>
            <a:ext cx="8532117" cy="4752528"/>
          </a:xfrm>
          <a:solidFill>
            <a:schemeClr val="bg1"/>
          </a:solidFill>
        </p:spPr>
        <p:txBody>
          <a:bodyPr wrap="square" numCol="1" anchor="t" anchorCtr="0" compatLnSpc="1">
            <a:prstTxWarp prst="textNoShape">
              <a:avLst/>
            </a:prstTxWarp>
          </a:bodyPr>
          <a:lstStyle/>
          <a:p>
            <a:pPr marL="0" indent="0">
              <a:buNone/>
            </a:pPr>
            <a:r>
              <a:rPr lang="en-GB" altLang="en-US" sz="2400" dirty="0">
                <a:latin typeface="Arial" panose="020B0604020202020204" pitchFamily="34" charset="0"/>
                <a:cs typeface="Arial" panose="020B0604020202020204" pitchFamily="34" charset="0"/>
              </a:rPr>
              <a:t>Specifically, among the items, if considered material, which, shall appear in the directors’ report are:</a:t>
            </a:r>
          </a:p>
          <a:p>
            <a:pPr marL="0" indent="0">
              <a:buNone/>
            </a:pPr>
            <a:endParaRPr lang="en-GB" altLang="en-US" sz="2400" dirty="0">
              <a:latin typeface="Arial" panose="020B0604020202020204" pitchFamily="34" charset="0"/>
              <a:cs typeface="Arial" panose="020B0604020202020204" pitchFamily="34" charset="0"/>
            </a:endParaRPr>
          </a:p>
          <a:p>
            <a:pPr marL="609600" indent="-609600">
              <a:buFont typeface="Wingdings" panose="05000000000000000000" pitchFamily="2" charset="2"/>
              <a:buAutoNum type="alphaLcParenBoth"/>
            </a:pPr>
            <a:r>
              <a:rPr lang="en-GB" altLang="en-US" sz="2400" dirty="0">
                <a:latin typeface="Arial" panose="020B0604020202020204" pitchFamily="34" charset="0"/>
                <a:cs typeface="Arial" panose="020B0604020202020204" pitchFamily="34" charset="0"/>
              </a:rPr>
              <a:t>State of affairs of the company</a:t>
            </a:r>
          </a:p>
          <a:p>
            <a:pPr marL="609600" indent="-609600">
              <a:buFont typeface="Wingdings" panose="05000000000000000000" pitchFamily="2" charset="2"/>
              <a:buAutoNum type="alphaLcParenBoth"/>
            </a:pPr>
            <a:r>
              <a:rPr lang="en-GB" altLang="en-US" sz="2400" dirty="0">
                <a:latin typeface="Arial" panose="020B0604020202020204" pitchFamily="34" charset="0"/>
                <a:cs typeface="Arial" panose="020B0604020202020204" pitchFamily="34" charset="0"/>
              </a:rPr>
              <a:t>The company’s principal activities</a:t>
            </a:r>
          </a:p>
          <a:p>
            <a:pPr marL="609600" indent="-609600">
              <a:buFont typeface="Wingdings" panose="05000000000000000000" pitchFamily="2" charset="2"/>
              <a:buAutoNum type="alphaLcParenBoth"/>
            </a:pPr>
            <a:r>
              <a:rPr lang="en-GB" altLang="en-US" sz="2400" dirty="0">
                <a:latin typeface="Arial" panose="020B0604020202020204" pitchFamily="34" charset="0"/>
                <a:cs typeface="Arial" panose="020B0604020202020204" pitchFamily="34" charset="0"/>
              </a:rPr>
              <a:t>Post balance sheet events</a:t>
            </a:r>
          </a:p>
          <a:p>
            <a:pPr marL="609600" indent="-609600">
              <a:buFont typeface="Wingdings" panose="05000000000000000000" pitchFamily="2" charset="2"/>
              <a:buAutoNum type="alphaLcParenBoth"/>
            </a:pPr>
            <a:r>
              <a:rPr lang="en-GB" altLang="en-US" sz="2400" dirty="0">
                <a:latin typeface="Arial" panose="020B0604020202020204" pitchFamily="34" charset="0"/>
                <a:cs typeface="Arial" panose="020B0604020202020204" pitchFamily="34" charset="0"/>
              </a:rPr>
              <a:t>Likely future developments</a:t>
            </a:r>
          </a:p>
          <a:p>
            <a:pPr marL="609600" indent="-609600">
              <a:buFont typeface="Wingdings" panose="05000000000000000000" pitchFamily="2" charset="2"/>
              <a:buAutoNum type="alphaLcParenBoth"/>
            </a:pPr>
            <a:r>
              <a:rPr lang="en-GB" altLang="en-US" sz="2400" dirty="0">
                <a:latin typeface="Arial" panose="020B0604020202020204" pitchFamily="34" charset="0"/>
                <a:cs typeface="Arial" panose="020B0604020202020204" pitchFamily="34" charset="0"/>
              </a:rPr>
              <a:t>Details of dealings in own shares</a:t>
            </a:r>
          </a:p>
          <a:p>
            <a:pPr marL="609600" indent="-609600">
              <a:buFont typeface="Wingdings" panose="05000000000000000000" pitchFamily="2" charset="2"/>
              <a:buAutoNum type="alphaLcParenBoth"/>
            </a:pPr>
            <a:r>
              <a:rPr lang="en-GB" altLang="en-US" sz="2400" dirty="0">
                <a:latin typeface="Arial" panose="020B0604020202020204" pitchFamily="34" charset="0"/>
                <a:cs typeface="Arial" panose="020B0604020202020204" pitchFamily="34" charset="0"/>
              </a:rPr>
              <a:t>Proposed dividends and transfers to reserves</a:t>
            </a:r>
          </a:p>
          <a:p>
            <a:pPr marL="609600" indent="-609600">
              <a:buFont typeface="Wingdings" panose="05000000000000000000" pitchFamily="2" charset="2"/>
              <a:buAutoNum type="alphaLcParenBoth"/>
            </a:pPr>
            <a:r>
              <a:rPr lang="en-GB" altLang="en-US" sz="2400" dirty="0">
                <a:latin typeface="Arial" panose="020B0604020202020204" pitchFamily="34" charset="0"/>
                <a:cs typeface="Arial" panose="020B0604020202020204" pitchFamily="34" charset="0"/>
              </a:rPr>
              <a:t>Details of directors  </a:t>
            </a:r>
          </a:p>
          <a:p>
            <a:pPr marL="609600" indent="-609600">
              <a:buFont typeface="Wingdings" panose="05000000000000000000" pitchFamily="2" charset="2"/>
              <a:buAutoNum type="alphaLcParenBoth"/>
            </a:pPr>
            <a:r>
              <a:rPr lang="en-US" altLang="en-US" sz="2400" dirty="0">
                <a:latin typeface="Arial" panose="020B0604020202020204" pitchFamily="34" charset="0"/>
                <a:cs typeface="Arial" panose="020B0604020202020204" pitchFamily="34" charset="0"/>
              </a:rPr>
              <a:t>Social and employee matters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8606A4F5-CFBE-438D-A8E8-1E9C4D1F45ED}"/>
              </a:ext>
            </a:extLst>
          </p:cNvPr>
          <p:cNvSpPr>
            <a:spLocks noGrp="1" noChangeArrowheads="1"/>
          </p:cNvSpPr>
          <p:nvPr>
            <p:ph type="title"/>
          </p:nvPr>
        </p:nvSpPr>
        <p:spPr>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algn="ctr" fontAlgn="auto">
              <a:spcAft>
                <a:spcPts val="0"/>
              </a:spcAft>
              <a:buFont typeface="Times New Roman" pitchFamily="-100" charset="0"/>
              <a:buNone/>
              <a:defRPr/>
            </a:pPr>
            <a:r>
              <a:rPr lang="en-GB" dirty="0">
                <a:solidFill>
                  <a:schemeClr val="tx1"/>
                </a:solidFill>
              </a:rPr>
              <a:t>The directors’ report</a:t>
            </a:r>
            <a:endParaRPr lang="en-US" dirty="0">
              <a:solidFill>
                <a:schemeClr val="tx1"/>
              </a:solidFill>
            </a:endParaRPr>
          </a:p>
        </p:txBody>
      </p:sp>
      <p:sp>
        <p:nvSpPr>
          <p:cNvPr id="20483" name="Rectangle 3">
            <a:extLst>
              <a:ext uri="{FF2B5EF4-FFF2-40B4-BE49-F238E27FC236}">
                <a16:creationId xmlns:a16="http://schemas.microsoft.com/office/drawing/2014/main" id="{55386903-CD95-4CD4-96CE-682D1CA813C3}"/>
              </a:ext>
            </a:extLst>
          </p:cNvPr>
          <p:cNvSpPr>
            <a:spLocks noGrp="1" noChangeArrowheads="1"/>
          </p:cNvSpPr>
          <p:nvPr>
            <p:ph idx="1"/>
          </p:nvPr>
        </p:nvSpPr>
        <p:spPr bwMode="auto">
          <a:xfrm>
            <a:off x="360363" y="2060575"/>
            <a:ext cx="8388350" cy="3157538"/>
          </a:xfrm>
        </p:spPr>
        <p:txBody>
          <a:bodyPr wrap="square" numCol="1" anchor="t" anchorCtr="0" compatLnSpc="1">
            <a:prstTxWarp prst="textNoShape">
              <a:avLst/>
            </a:prstTxWarp>
          </a:bodyPr>
          <a:lstStyle/>
          <a:p>
            <a:r>
              <a:rPr lang="en-GB" altLang="en-US">
                <a:latin typeface="Arial" panose="020B0604020202020204" pitchFamily="34" charset="0"/>
                <a:cs typeface="Arial" panose="020B0604020202020204" pitchFamily="34" charset="0"/>
              </a:rPr>
              <a:t>The report shall be approved by the board of directors and signed on behalf of the board of directors by two directors.</a:t>
            </a:r>
            <a:endParaRPr lang="en-US" altLang="en-US">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4">
            <a:extLst>
              <a:ext uri="{FF2B5EF4-FFF2-40B4-BE49-F238E27FC236}">
                <a16:creationId xmlns:a16="http://schemas.microsoft.com/office/drawing/2014/main" id="{226451C5-59AE-4143-A765-793567864E7B}"/>
              </a:ext>
            </a:extLst>
          </p:cNvPr>
          <p:cNvSpPr>
            <a:spLocks noGrp="1" noChangeArrowheads="1"/>
          </p:cNvSpPr>
          <p:nvPr>
            <p:ph type="title"/>
          </p:nvPr>
        </p:nvSpPr>
        <p:spPr>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algn="ctr" fontAlgn="auto">
              <a:spcAft>
                <a:spcPts val="0"/>
              </a:spcAft>
              <a:buFont typeface="Times New Roman" pitchFamily="-100" charset="0"/>
              <a:buNone/>
              <a:defRPr/>
            </a:pPr>
            <a:r>
              <a:rPr lang="en-GB" dirty="0">
                <a:solidFill>
                  <a:schemeClr val="tx1"/>
                </a:solidFill>
              </a:rPr>
              <a:t>Auditors’ Report (1)</a:t>
            </a:r>
          </a:p>
        </p:txBody>
      </p:sp>
      <p:graphicFrame>
        <p:nvGraphicFramePr>
          <p:cNvPr id="21507" name="Object 3">
            <a:extLst>
              <a:ext uri="{FF2B5EF4-FFF2-40B4-BE49-F238E27FC236}">
                <a16:creationId xmlns:a16="http://schemas.microsoft.com/office/drawing/2014/main" id="{9354E442-5DD5-4BCF-BB8E-3892AEEA3421}"/>
              </a:ext>
            </a:extLst>
          </p:cNvPr>
          <p:cNvGraphicFramePr>
            <a:graphicFrameLocks noGrp="1" noChangeAspect="1"/>
          </p:cNvGraphicFramePr>
          <p:nvPr>
            <p:ph idx="1"/>
          </p:nvPr>
        </p:nvGraphicFramePr>
        <p:xfrm>
          <a:off x="661988" y="1412875"/>
          <a:ext cx="7605712" cy="3960813"/>
        </p:xfrm>
        <a:graphic>
          <a:graphicData uri="http://schemas.openxmlformats.org/presentationml/2006/ole">
            <mc:AlternateContent xmlns:mc="http://schemas.openxmlformats.org/markup-compatibility/2006">
              <mc:Choice xmlns:v="urn:schemas-microsoft-com:vml" Requires="v">
                <p:oleObj name="Document" r:id="rId2" imgW="8862150" imgH="4615061" progId="Word.Document.8">
                  <p:embed/>
                </p:oleObj>
              </mc:Choice>
              <mc:Fallback>
                <p:oleObj name="Document" r:id="rId2" imgW="8862150" imgH="4615061" progId="Word.Document.8">
                  <p:embed/>
                  <p:pic>
                    <p:nvPicPr>
                      <p:cNvPr id="21507" name="Object 3">
                        <a:extLst>
                          <a:ext uri="{FF2B5EF4-FFF2-40B4-BE49-F238E27FC236}">
                            <a16:creationId xmlns:a16="http://schemas.microsoft.com/office/drawing/2014/main" id="{9354E442-5DD5-4BCF-BB8E-3892AEEA3421}"/>
                          </a:ext>
                        </a:extLst>
                      </p:cNvPr>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988" y="1412875"/>
                        <a:ext cx="7605712" cy="396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41B0F4B-F4EB-48CA-BEAB-E82827774801}"/>
              </a:ext>
            </a:extLst>
          </p:cNvPr>
          <p:cNvSpPr>
            <a:spLocks noGrp="1" noChangeArrowheads="1"/>
          </p:cNvSpPr>
          <p:nvPr>
            <p:ph type="title"/>
          </p:nvPr>
        </p:nvSpPr>
        <p:spPr>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algn="ctr" fontAlgn="auto">
              <a:spcAft>
                <a:spcPts val="0"/>
              </a:spcAft>
              <a:buFont typeface="Times New Roman" pitchFamily="-100" charset="0"/>
              <a:buNone/>
              <a:defRPr/>
            </a:pPr>
            <a:r>
              <a:rPr lang="en-GB" dirty="0">
                <a:solidFill>
                  <a:schemeClr val="tx1"/>
                </a:solidFill>
              </a:rPr>
              <a:t>The Auditors’ Report (2)</a:t>
            </a:r>
          </a:p>
        </p:txBody>
      </p:sp>
      <p:sp>
        <p:nvSpPr>
          <p:cNvPr id="22531" name="Rectangle 3">
            <a:extLst>
              <a:ext uri="{FF2B5EF4-FFF2-40B4-BE49-F238E27FC236}">
                <a16:creationId xmlns:a16="http://schemas.microsoft.com/office/drawing/2014/main" id="{6F6703A8-9ECB-4297-91DF-8F9005A3EBB8}"/>
              </a:ext>
            </a:extLst>
          </p:cNvPr>
          <p:cNvSpPr>
            <a:spLocks noGrp="1" noChangeArrowheads="1"/>
          </p:cNvSpPr>
          <p:nvPr>
            <p:ph idx="1"/>
          </p:nvPr>
        </p:nvSpPr>
        <p:spPr bwMode="auto">
          <a:xfrm>
            <a:off x="360363" y="1773238"/>
            <a:ext cx="8388350" cy="3743325"/>
          </a:xfrm>
        </p:spPr>
        <p:txBody>
          <a:bodyPr wrap="square" numCol="1" anchor="t" anchorCtr="0" compatLnSpc="1">
            <a:prstTxWarp prst="textNoShape">
              <a:avLst/>
            </a:prstTxWarp>
          </a:bodyPr>
          <a:lstStyle/>
          <a:p>
            <a:pPr algn="just"/>
            <a:r>
              <a:rPr lang="en-GB" altLang="en-US" sz="2400">
                <a:latin typeface="Arial" panose="020B0604020202020204" pitchFamily="34" charset="0"/>
                <a:cs typeface="Arial" panose="020B0604020202020204" pitchFamily="34" charset="0"/>
              </a:rPr>
              <a:t>The auditor is required to produce an audit report at the end of the audit which sets out his opinion on the truth and fairness of the financial statements.</a:t>
            </a:r>
          </a:p>
          <a:p>
            <a:pPr algn="just"/>
            <a:endParaRPr lang="en-GB" altLang="en-US" sz="2400">
              <a:latin typeface="Arial" panose="020B0604020202020204" pitchFamily="34" charset="0"/>
              <a:cs typeface="Arial" panose="020B0604020202020204" pitchFamily="34" charset="0"/>
            </a:endParaRPr>
          </a:p>
          <a:p>
            <a:pPr algn="just"/>
            <a:endParaRPr lang="en-GB" altLang="en-US" sz="2400">
              <a:latin typeface="Arial" panose="020B0604020202020204" pitchFamily="34" charset="0"/>
              <a:cs typeface="Arial" panose="020B0604020202020204" pitchFamily="34" charset="0"/>
            </a:endParaRPr>
          </a:p>
          <a:p>
            <a:pPr algn="just"/>
            <a:r>
              <a:rPr lang="en-GB" altLang="en-US" sz="2400">
                <a:latin typeface="Arial" panose="020B0604020202020204" pitchFamily="34" charset="0"/>
                <a:cs typeface="Arial" panose="020B0604020202020204" pitchFamily="34" charset="0"/>
              </a:rPr>
              <a:t>The report contains a number of consistent elements so that users know the audit has been conducted according to recognised standards.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3E6AF370-F2DC-418E-A9A8-6D7843405135}"/>
              </a:ext>
            </a:extLst>
          </p:cNvPr>
          <p:cNvSpPr>
            <a:spLocks noGrp="1" noChangeArrowheads="1"/>
          </p:cNvSpPr>
          <p:nvPr>
            <p:ph type="title"/>
          </p:nvPr>
        </p:nvSpPr>
        <p:spPr>
          <a:xfrm>
            <a:off x="628650" y="261938"/>
            <a:ext cx="7886700" cy="1325562"/>
          </a:xfrm>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fontScale="90000"/>
          </a:bodyPr>
          <a:lstStyle/>
          <a:p>
            <a:pPr algn="ctr" fontAlgn="auto">
              <a:spcAft>
                <a:spcPts val="0"/>
              </a:spcAft>
              <a:buFont typeface="Times New Roman" pitchFamily="-100" charset="0"/>
              <a:buNone/>
              <a:defRPr/>
            </a:pPr>
            <a:r>
              <a:rPr lang="en-GB" dirty="0">
                <a:solidFill>
                  <a:schemeClr val="tx1"/>
                </a:solidFill>
              </a:rPr>
              <a:t>Contents of the Auditors’ Report </a:t>
            </a:r>
          </a:p>
        </p:txBody>
      </p:sp>
      <p:sp>
        <p:nvSpPr>
          <p:cNvPr id="23555" name="Rectangle 3">
            <a:extLst>
              <a:ext uri="{FF2B5EF4-FFF2-40B4-BE49-F238E27FC236}">
                <a16:creationId xmlns:a16="http://schemas.microsoft.com/office/drawing/2014/main" id="{1C6D86C3-D47A-4F1B-AE6E-FDE922A29A9F}"/>
              </a:ext>
            </a:extLst>
          </p:cNvPr>
          <p:cNvSpPr>
            <a:spLocks noGrp="1" noChangeArrowheads="1"/>
          </p:cNvSpPr>
          <p:nvPr>
            <p:ph idx="1"/>
          </p:nvPr>
        </p:nvSpPr>
        <p:spPr bwMode="auto">
          <a:xfrm>
            <a:off x="360363" y="1700213"/>
            <a:ext cx="8388350" cy="3517900"/>
          </a:xfrm>
        </p:spPr>
        <p:txBody>
          <a:bodyPr wrap="square" numCol="1" anchor="t" anchorCtr="0" compatLnSpc="1">
            <a:prstTxWarp prst="textNoShape">
              <a:avLst/>
            </a:prstTxWarp>
          </a:bodyPr>
          <a:lstStyle/>
          <a:p>
            <a:pPr algn="just"/>
            <a:r>
              <a:rPr lang="en-GB" altLang="en-US" sz="2400">
                <a:latin typeface="Arial" panose="020B0604020202020204" pitchFamily="34" charset="0"/>
                <a:cs typeface="Arial" panose="020B0604020202020204" pitchFamily="34" charset="0"/>
              </a:rPr>
              <a:t>A measure of uniformity in the form of and content of the auditor’s report is desirable because it helps to promote the reader’s understanding and to identify unusual circumstances when they occur. </a:t>
            </a:r>
          </a:p>
          <a:p>
            <a:pPr algn="just"/>
            <a:endParaRPr lang="en-GB" altLang="en-US" sz="2400">
              <a:latin typeface="Arial" panose="020B0604020202020204" pitchFamily="34" charset="0"/>
              <a:cs typeface="Arial" panose="020B0604020202020204" pitchFamily="34" charset="0"/>
            </a:endParaRPr>
          </a:p>
          <a:p>
            <a:pPr algn="just">
              <a:buFont typeface="Arial" panose="020B0604020202020204" pitchFamily="34" charset="0"/>
              <a:buNone/>
            </a:pPr>
            <a:endParaRPr lang="en-GB" altLang="en-US" sz="2400">
              <a:latin typeface="Arial" panose="020B0604020202020204" pitchFamily="34" charset="0"/>
              <a:cs typeface="Arial" panose="020B0604020202020204" pitchFamily="34" charset="0"/>
            </a:endParaRPr>
          </a:p>
          <a:p>
            <a:pPr algn="just"/>
            <a:r>
              <a:rPr lang="en-GB" altLang="en-US" sz="2400">
                <a:latin typeface="Arial" panose="020B0604020202020204" pitchFamily="34" charset="0"/>
                <a:cs typeface="Arial" panose="020B0604020202020204" pitchFamily="34" charset="0"/>
              </a:rPr>
              <a:t>The auditor’s report includes the following basic contents, usually in the following layout.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CAE2860B-AEB7-4BF3-9EFA-78C75E18AB1E}"/>
              </a:ext>
            </a:extLst>
          </p:cNvPr>
          <p:cNvSpPr>
            <a:spLocks noGrp="1" noChangeArrowheads="1"/>
          </p:cNvSpPr>
          <p:nvPr>
            <p:ph type="title"/>
          </p:nvPr>
        </p:nvSpPr>
        <p:spPr>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algn="ctr" fontAlgn="auto">
              <a:spcAft>
                <a:spcPts val="0"/>
              </a:spcAft>
              <a:buFont typeface="Times New Roman" pitchFamily="-100" charset="0"/>
              <a:buNone/>
              <a:defRPr/>
            </a:pPr>
            <a:r>
              <a:rPr lang="en-GB" dirty="0">
                <a:solidFill>
                  <a:schemeClr val="tx1"/>
                </a:solidFill>
              </a:rPr>
              <a:t>Contents of Auditors’ Report</a:t>
            </a:r>
          </a:p>
        </p:txBody>
      </p:sp>
      <p:sp>
        <p:nvSpPr>
          <p:cNvPr id="24579" name="Rectangle 3">
            <a:extLst>
              <a:ext uri="{FF2B5EF4-FFF2-40B4-BE49-F238E27FC236}">
                <a16:creationId xmlns:a16="http://schemas.microsoft.com/office/drawing/2014/main" id="{C030CE9E-C696-4A1E-9462-0C62CE222BE8}"/>
              </a:ext>
            </a:extLst>
          </p:cNvPr>
          <p:cNvSpPr>
            <a:spLocks noGrp="1" noChangeArrowheads="1"/>
          </p:cNvSpPr>
          <p:nvPr>
            <p:ph idx="1"/>
          </p:nvPr>
        </p:nvSpPr>
        <p:spPr bwMode="auto">
          <a:xfrm>
            <a:off x="360363" y="1844675"/>
            <a:ext cx="8388350" cy="3671888"/>
          </a:xfrm>
        </p:spPr>
        <p:txBody>
          <a:bodyPr wrap="square" numCol="1" anchor="t" anchorCtr="0" compatLnSpc="1">
            <a:prstTxWarp prst="textNoShape">
              <a:avLst/>
            </a:prstTxWarp>
          </a:bodyPr>
          <a:lstStyle/>
          <a:p>
            <a:r>
              <a:rPr lang="en-GB" altLang="en-US" sz="2400">
                <a:latin typeface="Arial" panose="020B0604020202020204" pitchFamily="34" charset="0"/>
                <a:cs typeface="Arial" panose="020B0604020202020204" pitchFamily="34" charset="0"/>
              </a:rPr>
              <a:t>Title of the Report</a:t>
            </a:r>
          </a:p>
          <a:p>
            <a:r>
              <a:rPr lang="en-GB" altLang="en-US" sz="2400">
                <a:latin typeface="Arial" panose="020B0604020202020204" pitchFamily="34" charset="0"/>
                <a:cs typeface="Arial" panose="020B0604020202020204" pitchFamily="34" charset="0"/>
              </a:rPr>
              <a:t>Addressee</a:t>
            </a:r>
          </a:p>
          <a:p>
            <a:r>
              <a:rPr lang="en-GB" altLang="en-US" sz="2400">
                <a:latin typeface="Arial" panose="020B0604020202020204" pitchFamily="34" charset="0"/>
                <a:cs typeface="Arial" panose="020B0604020202020204" pitchFamily="34" charset="0"/>
              </a:rPr>
              <a:t>Introductory paragraph</a:t>
            </a:r>
          </a:p>
          <a:p>
            <a:r>
              <a:rPr lang="en-GB" altLang="en-US" sz="2400">
                <a:latin typeface="Arial" panose="020B0604020202020204" pitchFamily="34" charset="0"/>
                <a:cs typeface="Arial" panose="020B0604020202020204" pitchFamily="34" charset="0"/>
              </a:rPr>
              <a:t>Statement of management’s responsibility</a:t>
            </a:r>
          </a:p>
          <a:p>
            <a:r>
              <a:rPr lang="en-GB" altLang="en-US" sz="2400">
                <a:latin typeface="Arial" panose="020B0604020202020204" pitchFamily="34" charset="0"/>
                <a:cs typeface="Arial" panose="020B0604020202020204" pitchFamily="34" charset="0"/>
              </a:rPr>
              <a:t>Statement of auditors’s responsibility</a:t>
            </a:r>
          </a:p>
          <a:p>
            <a:r>
              <a:rPr lang="en-GB" altLang="en-US" sz="2400">
                <a:latin typeface="Arial" panose="020B0604020202020204" pitchFamily="34" charset="0"/>
                <a:cs typeface="Arial" panose="020B0604020202020204" pitchFamily="34" charset="0"/>
              </a:rPr>
              <a:t>Opinion paragraph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7D3CF133-4F21-4894-BFFC-AAF05D5A403F}"/>
              </a:ext>
            </a:extLst>
          </p:cNvPr>
          <p:cNvSpPr>
            <a:spLocks noGrp="1" noChangeArrowheads="1"/>
          </p:cNvSpPr>
          <p:nvPr>
            <p:ph type="title"/>
          </p:nvPr>
        </p:nvSpPr>
        <p:spPr>
          <a:xfrm>
            <a:off x="360363" y="365125"/>
            <a:ext cx="8154987" cy="903635"/>
          </a:xfrm>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fontScale="90000"/>
          </a:bodyPr>
          <a:lstStyle/>
          <a:p>
            <a:pPr algn="ctr" fontAlgn="auto">
              <a:spcAft>
                <a:spcPts val="0"/>
              </a:spcAft>
              <a:buFont typeface="Times New Roman" pitchFamily="-100" charset="0"/>
              <a:buNone/>
              <a:defRPr/>
            </a:pPr>
            <a:r>
              <a:rPr lang="en-GB" dirty="0">
                <a:solidFill>
                  <a:schemeClr val="tx1"/>
                </a:solidFill>
              </a:rPr>
              <a:t>Contents of Auditors’ Report (cont.)</a:t>
            </a:r>
          </a:p>
        </p:txBody>
      </p:sp>
      <p:sp>
        <p:nvSpPr>
          <p:cNvPr id="25603" name="Rectangle 3">
            <a:extLst>
              <a:ext uri="{FF2B5EF4-FFF2-40B4-BE49-F238E27FC236}">
                <a16:creationId xmlns:a16="http://schemas.microsoft.com/office/drawing/2014/main" id="{59577F74-530B-413F-84A7-E1CC977F3CA6}"/>
              </a:ext>
            </a:extLst>
          </p:cNvPr>
          <p:cNvSpPr>
            <a:spLocks noGrp="1" noChangeArrowheads="1"/>
          </p:cNvSpPr>
          <p:nvPr>
            <p:ph idx="1"/>
          </p:nvPr>
        </p:nvSpPr>
        <p:spPr bwMode="auto">
          <a:xfrm>
            <a:off x="389910" y="1742281"/>
            <a:ext cx="8388350" cy="3373438"/>
          </a:xfrm>
        </p:spPr>
        <p:txBody>
          <a:bodyPr wrap="square" numCol="1" anchor="t" anchorCtr="0" compatLnSpc="1">
            <a:prstTxWarp prst="textNoShape">
              <a:avLst/>
            </a:prstTxWarp>
          </a:bodyPr>
          <a:lstStyle/>
          <a:p>
            <a:r>
              <a:rPr lang="en-GB" altLang="en-US" dirty="0">
                <a:latin typeface="Arial" panose="020B0604020202020204" pitchFamily="34" charset="0"/>
                <a:cs typeface="Arial" panose="020B0604020202020204" pitchFamily="34" charset="0"/>
              </a:rPr>
              <a:t>Other matters</a:t>
            </a:r>
          </a:p>
          <a:p>
            <a:r>
              <a:rPr lang="en-GB" altLang="en-US" dirty="0">
                <a:latin typeface="Arial" panose="020B0604020202020204" pitchFamily="34" charset="0"/>
                <a:cs typeface="Arial" panose="020B0604020202020204" pitchFamily="34" charset="0"/>
              </a:rPr>
              <a:t>Other reporting responsibilities</a:t>
            </a:r>
          </a:p>
          <a:p>
            <a:r>
              <a:rPr lang="en-GB" altLang="en-US" dirty="0">
                <a:latin typeface="Arial" panose="020B0604020202020204" pitchFamily="34" charset="0"/>
                <a:cs typeface="Arial" panose="020B0604020202020204" pitchFamily="34" charset="0"/>
              </a:rPr>
              <a:t>Date of the report</a:t>
            </a:r>
          </a:p>
          <a:p>
            <a:r>
              <a:rPr lang="en-GB" altLang="en-US" dirty="0">
                <a:latin typeface="Arial" panose="020B0604020202020204" pitchFamily="34" charset="0"/>
                <a:cs typeface="Arial" panose="020B0604020202020204" pitchFamily="34" charset="0"/>
              </a:rPr>
              <a:t>Auditor’s address</a:t>
            </a:r>
          </a:p>
          <a:p>
            <a:r>
              <a:rPr lang="en-GB" altLang="en-US" dirty="0">
                <a:latin typeface="Arial" panose="020B0604020202020204" pitchFamily="34" charset="0"/>
                <a:cs typeface="Arial" panose="020B0604020202020204" pitchFamily="34" charset="0"/>
              </a:rPr>
              <a:t>Auditor’s signature</a:t>
            </a:r>
          </a:p>
          <a:p>
            <a:endParaRPr lang="en-GB" altLang="en-US" dirty="0">
              <a:latin typeface="Arial" panose="020B0604020202020204" pitchFamily="34" charset="0"/>
              <a:cs typeface="Arial" panose="020B0604020202020204" pitchFamily="34" charset="0"/>
            </a:endParaRPr>
          </a:p>
          <a:p>
            <a:pPr>
              <a:buFont typeface="Wingdings" panose="05000000000000000000" pitchFamily="2" charset="2"/>
              <a:buNone/>
            </a:pPr>
            <a:r>
              <a:rPr lang="en-GB" altLang="en-US" i="1" dirty="0">
                <a:latin typeface="Arial" panose="020B0604020202020204" pitchFamily="34" charset="0"/>
                <a:cs typeface="Arial" panose="020B0604020202020204" pitchFamily="34" charset="0"/>
              </a:rPr>
              <a:t>Note: see next slides for explanation.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52F2E751-55E6-4E0E-B489-3336B30B845B}"/>
              </a:ext>
            </a:extLst>
          </p:cNvPr>
          <p:cNvSpPr>
            <a:spLocks noGrp="1" noChangeArrowheads="1"/>
          </p:cNvSpPr>
          <p:nvPr>
            <p:ph type="title"/>
          </p:nvPr>
        </p:nvSpPr>
        <p:spPr>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fontAlgn="auto">
              <a:spcAft>
                <a:spcPts val="0"/>
              </a:spcAft>
              <a:buFont typeface="Times New Roman" pitchFamily="-100" charset="0"/>
              <a:buNone/>
              <a:defRPr/>
            </a:pPr>
            <a:r>
              <a:rPr lang="en-GB" dirty="0">
                <a:solidFill>
                  <a:schemeClr val="tx1"/>
                </a:solidFill>
              </a:rPr>
              <a:t>Title of the Report</a:t>
            </a:r>
          </a:p>
        </p:txBody>
      </p:sp>
      <p:sp>
        <p:nvSpPr>
          <p:cNvPr id="26627" name="Rectangle 3">
            <a:extLst>
              <a:ext uri="{FF2B5EF4-FFF2-40B4-BE49-F238E27FC236}">
                <a16:creationId xmlns:a16="http://schemas.microsoft.com/office/drawing/2014/main" id="{08095653-68F8-431A-AFD3-59D15114BB0B}"/>
              </a:ext>
            </a:extLst>
          </p:cNvPr>
          <p:cNvSpPr>
            <a:spLocks noGrp="1" noChangeArrowheads="1"/>
          </p:cNvSpPr>
          <p:nvPr>
            <p:ph idx="1"/>
          </p:nvPr>
        </p:nvSpPr>
        <p:spPr bwMode="auto">
          <a:xfrm>
            <a:off x="360363" y="2349500"/>
            <a:ext cx="8388350" cy="2868613"/>
          </a:xfrm>
        </p:spPr>
        <p:txBody>
          <a:bodyPr wrap="square" numCol="1" anchor="t" anchorCtr="0" compatLnSpc="1">
            <a:prstTxWarp prst="textNoShape">
              <a:avLst/>
            </a:prstTxWarp>
          </a:bodyPr>
          <a:lstStyle/>
          <a:p>
            <a:pPr algn="just"/>
            <a:r>
              <a:rPr lang="en-GB" altLang="en-US" sz="2400">
                <a:latin typeface="Arial" panose="020B0604020202020204" pitchFamily="34" charset="0"/>
                <a:cs typeface="Arial" panose="020B0604020202020204" pitchFamily="34" charset="0"/>
              </a:rPr>
              <a:t>The title should indicate that the report is by an independent auditor to confirm all the relevant ethical standards have been met.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1E5D4BA8-3CD9-41E1-BBFC-F645013B61A0}"/>
              </a:ext>
            </a:extLst>
          </p:cNvPr>
          <p:cNvSpPr>
            <a:spLocks noGrp="1" noChangeArrowheads="1"/>
          </p:cNvSpPr>
          <p:nvPr>
            <p:ph type="title"/>
          </p:nvPr>
        </p:nvSpPr>
        <p:spPr>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fontAlgn="auto">
              <a:spcAft>
                <a:spcPts val="0"/>
              </a:spcAft>
              <a:buFont typeface="Times New Roman" pitchFamily="-100" charset="0"/>
              <a:buNone/>
              <a:defRPr/>
            </a:pPr>
            <a:r>
              <a:rPr lang="en-GB" dirty="0">
                <a:solidFill>
                  <a:schemeClr val="tx1"/>
                </a:solidFill>
              </a:rPr>
              <a:t>Addressee</a:t>
            </a:r>
          </a:p>
        </p:txBody>
      </p:sp>
      <p:sp>
        <p:nvSpPr>
          <p:cNvPr id="27651" name="Rectangle 3">
            <a:extLst>
              <a:ext uri="{FF2B5EF4-FFF2-40B4-BE49-F238E27FC236}">
                <a16:creationId xmlns:a16="http://schemas.microsoft.com/office/drawing/2014/main" id="{8FA0C3AE-FAFD-4B49-822A-AC92B41B7442}"/>
              </a:ext>
            </a:extLst>
          </p:cNvPr>
          <p:cNvSpPr>
            <a:spLocks noGrp="1" noChangeArrowheads="1"/>
          </p:cNvSpPr>
          <p:nvPr>
            <p:ph idx="1"/>
          </p:nvPr>
        </p:nvSpPr>
        <p:spPr bwMode="auto">
          <a:xfrm>
            <a:off x="360363" y="2781300"/>
            <a:ext cx="8388350" cy="2436813"/>
          </a:xfrm>
        </p:spPr>
        <p:txBody>
          <a:bodyPr wrap="square" numCol="1" anchor="t" anchorCtr="0" compatLnSpc="1">
            <a:prstTxWarp prst="textNoShape">
              <a:avLst/>
            </a:prstTxWarp>
          </a:bodyPr>
          <a:lstStyle/>
          <a:p>
            <a:r>
              <a:rPr lang="en-GB" altLang="en-US" sz="2400">
                <a:latin typeface="Arial" panose="020B0604020202020204" pitchFamily="34" charset="0"/>
                <a:cs typeface="Arial" panose="020B0604020202020204" pitchFamily="34" charset="0"/>
              </a:rPr>
              <a:t>The addressee will be determined by national law, but it is likely to be the shareholders or board of directors.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0B10AEE3-5294-4620-9781-7E6743C68288}"/>
              </a:ext>
            </a:extLst>
          </p:cNvPr>
          <p:cNvSpPr>
            <a:spLocks noGrp="1" noChangeArrowheads="1"/>
          </p:cNvSpPr>
          <p:nvPr>
            <p:ph type="title"/>
          </p:nvPr>
        </p:nvSpPr>
        <p:spPr>
          <a:xfrm>
            <a:off x="628650" y="261938"/>
            <a:ext cx="7886700" cy="1325562"/>
          </a:xfrm>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algn="just" fontAlgn="auto">
              <a:spcAft>
                <a:spcPts val="0"/>
              </a:spcAft>
              <a:buFont typeface="Times New Roman" pitchFamily="-100" charset="0"/>
              <a:buNone/>
              <a:defRPr/>
            </a:pPr>
            <a:r>
              <a:rPr lang="en-GB" dirty="0">
                <a:solidFill>
                  <a:schemeClr val="tx1"/>
                </a:solidFill>
              </a:rPr>
              <a:t>Introductory paragraph</a:t>
            </a:r>
          </a:p>
        </p:txBody>
      </p:sp>
      <p:sp>
        <p:nvSpPr>
          <p:cNvPr id="28675" name="Rectangle 3">
            <a:extLst>
              <a:ext uri="{FF2B5EF4-FFF2-40B4-BE49-F238E27FC236}">
                <a16:creationId xmlns:a16="http://schemas.microsoft.com/office/drawing/2014/main" id="{5BB5C5B4-39E6-440B-A88C-03BB2705B655}"/>
              </a:ext>
            </a:extLst>
          </p:cNvPr>
          <p:cNvSpPr>
            <a:spLocks noGrp="1" noChangeArrowheads="1"/>
          </p:cNvSpPr>
          <p:nvPr>
            <p:ph idx="1"/>
          </p:nvPr>
        </p:nvSpPr>
        <p:spPr bwMode="auto">
          <a:xfrm>
            <a:off x="360363" y="1773238"/>
            <a:ext cx="8388350" cy="3444875"/>
          </a:xfrm>
        </p:spPr>
        <p:txBody>
          <a:bodyPr wrap="square" numCol="1" anchor="t" anchorCtr="0" compatLnSpc="1">
            <a:prstTxWarp prst="textNoShape">
              <a:avLst/>
            </a:prstTxWarp>
          </a:bodyPr>
          <a:lstStyle/>
          <a:p>
            <a:pPr>
              <a:buFont typeface="Wingdings" panose="05000000000000000000" pitchFamily="2" charset="2"/>
              <a:buNone/>
            </a:pPr>
            <a:r>
              <a:rPr lang="en-GB" altLang="en-US" sz="2800" dirty="0">
                <a:latin typeface="Arial" panose="020B0604020202020204" pitchFamily="34" charset="0"/>
                <a:cs typeface="Arial" panose="020B0604020202020204" pitchFamily="34" charset="0"/>
              </a:rPr>
              <a:t>This should identify the following:</a:t>
            </a:r>
          </a:p>
          <a:p>
            <a:pPr>
              <a:buFont typeface="Wingdings" panose="05000000000000000000" pitchFamily="2" charset="2"/>
              <a:buNone/>
            </a:pPr>
            <a:endParaRPr lang="en-GB" altLang="en-US" sz="28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The entity being audited</a:t>
            </a:r>
          </a:p>
          <a:p>
            <a:r>
              <a:rPr lang="en-GB" altLang="en-US" sz="2800" dirty="0">
                <a:latin typeface="Arial" panose="020B0604020202020204" pitchFamily="34" charset="0"/>
                <a:cs typeface="Arial" panose="020B0604020202020204" pitchFamily="34" charset="0"/>
              </a:rPr>
              <a:t>State that financial statements have been audited</a:t>
            </a:r>
          </a:p>
          <a:p>
            <a:r>
              <a:rPr lang="en-GB" altLang="en-US" sz="2800" dirty="0">
                <a:latin typeface="Arial" panose="020B0604020202020204" pitchFamily="34" charset="0"/>
                <a:cs typeface="Arial" panose="020B0604020202020204" pitchFamily="34" charset="0"/>
              </a:rPr>
              <a:t>Specify the date and period covered by the financial statements</a:t>
            </a:r>
          </a:p>
          <a:p>
            <a:r>
              <a:rPr lang="en-GB" altLang="en-US" sz="2800" dirty="0">
                <a:latin typeface="Arial" panose="020B0604020202020204" pitchFamily="34" charset="0"/>
                <a:cs typeface="Arial" panose="020B0604020202020204" pitchFamily="34" charset="0"/>
              </a:rPr>
              <a:t>Refer to summary of significant accounting policies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3BAD42B2-EF96-4484-890B-3BB20371D71A}"/>
              </a:ext>
            </a:extLst>
          </p:cNvPr>
          <p:cNvSpPr>
            <a:spLocks noGrp="1" noChangeArrowheads="1"/>
          </p:cNvSpPr>
          <p:nvPr>
            <p:ph type="title"/>
          </p:nvPr>
        </p:nvSpPr>
        <p:spPr>
          <a:xfrm>
            <a:off x="360363" y="257175"/>
            <a:ext cx="8421687" cy="1123950"/>
          </a:xfrm>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fontScale="90000"/>
          </a:bodyPr>
          <a:lstStyle/>
          <a:p>
            <a:pPr fontAlgn="auto">
              <a:spcAft>
                <a:spcPts val="0"/>
              </a:spcAft>
              <a:buFont typeface="Times New Roman" pitchFamily="-100" charset="0"/>
              <a:buNone/>
              <a:defRPr/>
            </a:pPr>
            <a:r>
              <a:rPr lang="en-GB" dirty="0">
                <a:solidFill>
                  <a:schemeClr val="tx1"/>
                </a:solidFill>
              </a:rPr>
              <a:t>Statement of management’s responsibility</a:t>
            </a:r>
          </a:p>
        </p:txBody>
      </p:sp>
      <p:sp>
        <p:nvSpPr>
          <p:cNvPr id="29699" name="Rectangle 3">
            <a:extLst>
              <a:ext uri="{FF2B5EF4-FFF2-40B4-BE49-F238E27FC236}">
                <a16:creationId xmlns:a16="http://schemas.microsoft.com/office/drawing/2014/main" id="{3CFE816D-5E10-432A-AB68-6DECD8D3D8DB}"/>
              </a:ext>
            </a:extLst>
          </p:cNvPr>
          <p:cNvSpPr>
            <a:spLocks noGrp="1" noChangeArrowheads="1"/>
          </p:cNvSpPr>
          <p:nvPr>
            <p:ph idx="1"/>
          </p:nvPr>
        </p:nvSpPr>
        <p:spPr bwMode="auto">
          <a:xfrm>
            <a:off x="360363" y="2205038"/>
            <a:ext cx="8388350" cy="3311525"/>
          </a:xfrm>
        </p:spPr>
        <p:txBody>
          <a:bodyPr wrap="square" numCol="1" anchor="t" anchorCtr="0" compatLnSpc="1">
            <a:prstTxWarp prst="textNoShape">
              <a:avLst/>
            </a:prstTxWarp>
          </a:bodyPr>
          <a:lstStyle/>
          <a:p>
            <a:pPr algn="just"/>
            <a:r>
              <a:rPr lang="en-GB" altLang="en-US" sz="2400">
                <a:latin typeface="Arial" panose="020B0604020202020204" pitchFamily="34" charset="0"/>
                <a:cs typeface="Arial" panose="020B0604020202020204" pitchFamily="34" charset="0"/>
              </a:rPr>
              <a:t>The report must contain a statement that management is responsible for the presentation of the financial statements.</a:t>
            </a:r>
          </a:p>
          <a:p>
            <a:pPr algn="just"/>
            <a:endParaRPr lang="en-GB" altLang="en-US" sz="2400">
              <a:latin typeface="Arial" panose="020B0604020202020204" pitchFamily="34" charset="0"/>
              <a:cs typeface="Arial" panose="020B0604020202020204" pitchFamily="34" charset="0"/>
            </a:endParaRPr>
          </a:p>
          <a:p>
            <a:pPr algn="just"/>
            <a:r>
              <a:rPr lang="en-GB" altLang="en-US" sz="2400">
                <a:latin typeface="Arial" panose="020B0604020202020204" pitchFamily="34" charset="0"/>
                <a:cs typeface="Arial" panose="020B0604020202020204" pitchFamily="34" charset="0"/>
              </a:rPr>
              <a:t>This responsibility includes designing, implementing and maintaining internal control, selecting appropriate accounting policies and making reasonable accounting estimates.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DBB44424-B637-4A5E-9023-D2F5FC369B44}"/>
              </a:ext>
            </a:extLst>
          </p:cNvPr>
          <p:cNvSpPr>
            <a:spLocks noGrp="1" noChangeArrowheads="1"/>
          </p:cNvSpPr>
          <p:nvPr>
            <p:ph type="title"/>
          </p:nvPr>
        </p:nvSpPr>
        <p:spPr>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Autofit/>
          </a:bodyPr>
          <a:lstStyle/>
          <a:p>
            <a:pPr fontAlgn="auto">
              <a:spcAft>
                <a:spcPts val="0"/>
              </a:spcAft>
              <a:buFont typeface="Times New Roman" pitchFamily="-100" charset="0"/>
              <a:buNone/>
              <a:defRPr/>
            </a:pPr>
            <a:r>
              <a:rPr lang="en-GB" sz="3600" dirty="0">
                <a:solidFill>
                  <a:schemeClr val="tx1"/>
                </a:solidFill>
              </a:rPr>
              <a:t>Statement of auditor’s responsibility</a:t>
            </a:r>
          </a:p>
        </p:txBody>
      </p:sp>
      <p:sp>
        <p:nvSpPr>
          <p:cNvPr id="30723" name="Rectangle 3">
            <a:extLst>
              <a:ext uri="{FF2B5EF4-FFF2-40B4-BE49-F238E27FC236}">
                <a16:creationId xmlns:a16="http://schemas.microsoft.com/office/drawing/2014/main" id="{E3153620-4686-40A5-A347-231E7D3573D9}"/>
              </a:ext>
            </a:extLst>
          </p:cNvPr>
          <p:cNvSpPr>
            <a:spLocks noGrp="1" noChangeArrowheads="1"/>
          </p:cNvSpPr>
          <p:nvPr>
            <p:ph idx="1"/>
          </p:nvPr>
        </p:nvSpPr>
        <p:spPr bwMode="auto">
          <a:xfrm>
            <a:off x="360363" y="1556791"/>
            <a:ext cx="8388350" cy="3888333"/>
          </a:xfrm>
        </p:spPr>
        <p:txBody>
          <a:bodyPr wrap="square" numCol="1" anchor="t" anchorCtr="0" compatLnSpc="1">
            <a:prstTxWarp prst="textNoShape">
              <a:avLst/>
            </a:prstTxWarp>
          </a:bodyPr>
          <a:lstStyle/>
          <a:p>
            <a:pPr algn="just"/>
            <a:r>
              <a:rPr lang="en-GB" altLang="en-US" sz="2400" dirty="0">
                <a:latin typeface="Arial" panose="020B0604020202020204" pitchFamily="34" charset="0"/>
                <a:cs typeface="Arial" panose="020B0604020202020204" pitchFamily="34" charset="0"/>
              </a:rPr>
              <a:t>The report must state that the auditor is responsible for expressing an opinion on the financial statements.</a:t>
            </a:r>
          </a:p>
          <a:p>
            <a:pPr algn="just"/>
            <a:endParaRPr lang="en-GB" altLang="en-US" sz="2400" dirty="0">
              <a:latin typeface="Arial" panose="020B0604020202020204" pitchFamily="34" charset="0"/>
              <a:cs typeface="Arial" panose="020B0604020202020204" pitchFamily="34" charset="0"/>
            </a:endParaRPr>
          </a:p>
          <a:p>
            <a:pPr algn="just">
              <a:buFont typeface="Arial" panose="020B0604020202020204" pitchFamily="34" charset="0"/>
              <a:buNone/>
            </a:pPr>
            <a:r>
              <a:rPr lang="en-GB" altLang="en-US" sz="2400" dirty="0">
                <a:latin typeface="Arial" panose="020B0604020202020204" pitchFamily="34" charset="0"/>
                <a:cs typeface="Arial" panose="020B0604020202020204" pitchFamily="34" charset="0"/>
              </a:rPr>
              <a:t> </a:t>
            </a:r>
          </a:p>
          <a:p>
            <a:pPr algn="just"/>
            <a:r>
              <a:rPr lang="en-GB" altLang="en-US" sz="2400" dirty="0">
                <a:latin typeface="Arial" panose="020B0604020202020204" pitchFamily="34" charset="0"/>
                <a:cs typeface="Arial" panose="020B0604020202020204" pitchFamily="34" charset="0"/>
              </a:rPr>
              <a:t>The report should explain that the auditor adhered to international standards on auditing and ethical requirements and that the auditor planned and performed the audit so as to obtain reasonable assurance that the financial statements are free from material misstatements.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6AD2F0CB-87DB-49E5-A258-88C3B56D14BC}"/>
              </a:ext>
            </a:extLst>
          </p:cNvPr>
          <p:cNvSpPr>
            <a:spLocks noGrp="1" noChangeArrowheads="1"/>
          </p:cNvSpPr>
          <p:nvPr>
            <p:ph type="title"/>
          </p:nvPr>
        </p:nvSpPr>
        <p:spPr>
          <a:xfrm>
            <a:off x="628650" y="261938"/>
            <a:ext cx="7886700" cy="1325562"/>
          </a:xfrm>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fontAlgn="auto">
              <a:spcAft>
                <a:spcPts val="0"/>
              </a:spcAft>
              <a:buFont typeface="Times New Roman" pitchFamily="-100" charset="0"/>
              <a:buNone/>
              <a:defRPr/>
            </a:pPr>
            <a:r>
              <a:rPr lang="en-GB" dirty="0">
                <a:solidFill>
                  <a:schemeClr val="tx1"/>
                </a:solidFill>
              </a:rPr>
              <a:t>Opinion paragraph</a:t>
            </a:r>
          </a:p>
        </p:txBody>
      </p:sp>
      <p:sp>
        <p:nvSpPr>
          <p:cNvPr id="31747" name="Rectangle 3">
            <a:extLst>
              <a:ext uri="{FF2B5EF4-FFF2-40B4-BE49-F238E27FC236}">
                <a16:creationId xmlns:a16="http://schemas.microsoft.com/office/drawing/2014/main" id="{FE9CFFF9-C2F9-4A84-9C35-A1F2E23DDC61}"/>
              </a:ext>
            </a:extLst>
          </p:cNvPr>
          <p:cNvSpPr>
            <a:spLocks noGrp="1" noChangeArrowheads="1"/>
          </p:cNvSpPr>
          <p:nvPr>
            <p:ph idx="1"/>
          </p:nvPr>
        </p:nvSpPr>
        <p:spPr bwMode="auto">
          <a:xfrm>
            <a:off x="360363" y="1947863"/>
            <a:ext cx="8388350" cy="4032250"/>
          </a:xfrm>
        </p:spPr>
        <p:txBody>
          <a:bodyPr wrap="square" numCol="1" anchor="t" anchorCtr="0" compatLnSpc="1">
            <a:prstTxWarp prst="textNoShape">
              <a:avLst/>
            </a:prstTxWarp>
          </a:bodyPr>
          <a:lstStyle/>
          <a:p>
            <a:pPr algn="just"/>
            <a:r>
              <a:rPr lang="en-GB" altLang="en-US" sz="2400">
                <a:latin typeface="Arial" panose="020B0604020202020204" pitchFamily="34" charset="0"/>
                <a:cs typeface="Arial" panose="020B0604020202020204" pitchFamily="34" charset="0"/>
              </a:rPr>
              <a:t>If the auditor concludes that the financial statements give a true and fair view, he should express an unqualified opinion.</a:t>
            </a:r>
          </a:p>
          <a:p>
            <a:pPr algn="just"/>
            <a:endParaRPr lang="en-GB" altLang="en-US" sz="2400">
              <a:latin typeface="Arial" panose="020B0604020202020204" pitchFamily="34" charset="0"/>
              <a:cs typeface="Arial" panose="020B0604020202020204" pitchFamily="34" charset="0"/>
            </a:endParaRPr>
          </a:p>
          <a:p>
            <a:pPr algn="just"/>
            <a:endParaRPr lang="en-GB" altLang="en-US" sz="2400">
              <a:latin typeface="Arial" panose="020B0604020202020204" pitchFamily="34" charset="0"/>
              <a:cs typeface="Arial" panose="020B0604020202020204" pitchFamily="34" charset="0"/>
            </a:endParaRPr>
          </a:p>
          <a:p>
            <a:pPr algn="just"/>
            <a:r>
              <a:rPr lang="en-GB" altLang="en-US" sz="2400">
                <a:latin typeface="Arial" panose="020B0604020202020204" pitchFamily="34" charset="0"/>
                <a:cs typeface="Arial" panose="020B0604020202020204" pitchFamily="34" charset="0"/>
              </a:rPr>
              <a:t> An unqualified opinion states that the financial statements give a true and fair view or present fairly, in all material respects, in accordance with the applicable financial reporting framework</a:t>
            </a:r>
            <a:r>
              <a:rPr lang="en-GB" altLang="en-US">
                <a:latin typeface="Arial" panose="020B0604020202020204" pitchFamily="34" charset="0"/>
                <a:cs typeface="Arial" panose="020B0604020202020204" pitchFamily="34" charset="0"/>
              </a:rPr>
              <a: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069700EF-24DA-4FD5-A40B-8427517E1426}"/>
              </a:ext>
            </a:extLst>
          </p:cNvPr>
          <p:cNvSpPr>
            <a:spLocks noGrp="1" noChangeArrowheads="1"/>
          </p:cNvSpPr>
          <p:nvPr>
            <p:ph type="title"/>
          </p:nvPr>
        </p:nvSpPr>
        <p:spPr>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algn="just" fontAlgn="auto">
              <a:spcAft>
                <a:spcPts val="0"/>
              </a:spcAft>
              <a:buFont typeface="Times New Roman" pitchFamily="-100" charset="0"/>
              <a:buNone/>
              <a:defRPr/>
            </a:pPr>
            <a:r>
              <a:rPr lang="en-GB" dirty="0">
                <a:solidFill>
                  <a:schemeClr val="tx1"/>
                </a:solidFill>
              </a:rPr>
              <a:t>Other matters</a:t>
            </a:r>
          </a:p>
        </p:txBody>
      </p:sp>
      <p:sp>
        <p:nvSpPr>
          <p:cNvPr id="32771" name="Rectangle 3">
            <a:extLst>
              <a:ext uri="{FF2B5EF4-FFF2-40B4-BE49-F238E27FC236}">
                <a16:creationId xmlns:a16="http://schemas.microsoft.com/office/drawing/2014/main" id="{8D051701-BC3B-48EF-B950-08A85745C537}"/>
              </a:ext>
            </a:extLst>
          </p:cNvPr>
          <p:cNvSpPr>
            <a:spLocks noGrp="1" noChangeArrowheads="1"/>
          </p:cNvSpPr>
          <p:nvPr>
            <p:ph idx="1"/>
          </p:nvPr>
        </p:nvSpPr>
        <p:spPr bwMode="auto">
          <a:xfrm>
            <a:off x="360363" y="1700213"/>
            <a:ext cx="8388350" cy="4032250"/>
          </a:xfrm>
        </p:spPr>
        <p:txBody>
          <a:bodyPr wrap="square" numCol="1" anchor="t" anchorCtr="0" compatLnSpc="1">
            <a:prstTxWarp prst="textNoShape">
              <a:avLst/>
            </a:prstTxWarp>
          </a:bodyPr>
          <a:lstStyle/>
          <a:p>
            <a:pPr algn="just"/>
            <a:endParaRPr lang="en-GB" altLang="en-US" sz="2400">
              <a:latin typeface="Arial" panose="020B0604020202020204" pitchFamily="34" charset="0"/>
              <a:cs typeface="Arial" panose="020B0604020202020204" pitchFamily="34" charset="0"/>
            </a:endParaRPr>
          </a:p>
          <a:p>
            <a:pPr algn="just"/>
            <a:r>
              <a:rPr lang="en-GB" altLang="en-US" sz="2400">
                <a:latin typeface="Arial" panose="020B0604020202020204" pitchFamily="34" charset="0"/>
                <a:cs typeface="Arial" panose="020B0604020202020204" pitchFamily="34" charset="0"/>
              </a:rPr>
              <a:t>Standards, laws or generally accepted practice in a jurisdiction may require or permit the auditor to elaborate on matters that provide further explanation of the auditor’s responsibilities or the auditor’s report. </a:t>
            </a:r>
          </a:p>
          <a:p>
            <a:pPr algn="just"/>
            <a:endParaRPr lang="en-GB" altLang="en-US" sz="2400">
              <a:latin typeface="Arial" panose="020B0604020202020204" pitchFamily="34" charset="0"/>
              <a:cs typeface="Arial" panose="020B0604020202020204" pitchFamily="34" charset="0"/>
            </a:endParaRPr>
          </a:p>
          <a:p>
            <a:pPr algn="just"/>
            <a:endParaRPr lang="en-GB" altLang="en-US" sz="2400">
              <a:latin typeface="Arial" panose="020B0604020202020204" pitchFamily="34" charset="0"/>
              <a:cs typeface="Arial" panose="020B0604020202020204" pitchFamily="34" charset="0"/>
            </a:endParaRPr>
          </a:p>
          <a:p>
            <a:pPr algn="just"/>
            <a:r>
              <a:rPr lang="en-GB" altLang="en-US" sz="2400">
                <a:latin typeface="Arial" panose="020B0604020202020204" pitchFamily="34" charset="0"/>
                <a:cs typeface="Arial" panose="020B0604020202020204" pitchFamily="34" charset="0"/>
              </a:rPr>
              <a:t>This can be done in a separate paragraph following the opinion.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F1E77162-9049-4924-A508-318565BE52EB}"/>
              </a:ext>
            </a:extLst>
          </p:cNvPr>
          <p:cNvSpPr>
            <a:spLocks noGrp="1" noChangeArrowheads="1"/>
          </p:cNvSpPr>
          <p:nvPr>
            <p:ph type="title"/>
          </p:nvPr>
        </p:nvSpPr>
        <p:spPr>
          <a:xfrm>
            <a:off x="628650" y="244475"/>
            <a:ext cx="7886700" cy="1325563"/>
          </a:xfrm>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fontAlgn="auto">
              <a:spcAft>
                <a:spcPts val="0"/>
              </a:spcAft>
              <a:buFont typeface="Times New Roman" pitchFamily="-100" charset="0"/>
              <a:buNone/>
              <a:defRPr/>
            </a:pPr>
            <a:r>
              <a:rPr lang="en-GB" dirty="0">
                <a:solidFill>
                  <a:schemeClr val="tx1"/>
                </a:solidFill>
              </a:rPr>
              <a:t>Other reporting responsibilities</a:t>
            </a:r>
          </a:p>
        </p:txBody>
      </p:sp>
      <p:sp>
        <p:nvSpPr>
          <p:cNvPr id="33795" name="Rectangle 3">
            <a:extLst>
              <a:ext uri="{FF2B5EF4-FFF2-40B4-BE49-F238E27FC236}">
                <a16:creationId xmlns:a16="http://schemas.microsoft.com/office/drawing/2014/main" id="{F2485256-AFDA-4F0F-A33B-AD175A9B3618}"/>
              </a:ext>
            </a:extLst>
          </p:cNvPr>
          <p:cNvSpPr>
            <a:spLocks noGrp="1" noChangeArrowheads="1"/>
          </p:cNvSpPr>
          <p:nvPr>
            <p:ph idx="1"/>
          </p:nvPr>
        </p:nvSpPr>
        <p:spPr bwMode="auto">
          <a:xfrm>
            <a:off x="360363" y="2852738"/>
            <a:ext cx="8388350" cy="2365375"/>
          </a:xfrm>
        </p:spPr>
        <p:txBody>
          <a:bodyPr wrap="square" numCol="1" anchor="t" anchorCtr="0" compatLnSpc="1">
            <a:prstTxWarp prst="textNoShape">
              <a:avLst/>
            </a:prstTxWarp>
          </a:bodyPr>
          <a:lstStyle/>
          <a:p>
            <a:pPr algn="just"/>
            <a:r>
              <a:rPr lang="en-GB" altLang="en-US" sz="2400">
                <a:latin typeface="Arial" panose="020B0604020202020204" pitchFamily="34" charset="0"/>
                <a:cs typeface="Arial" panose="020B0604020202020204" pitchFamily="34" charset="0"/>
              </a:rPr>
              <a:t>If the auditor is required by law to report on any other matters, this should be done in an additional paragraph below the opinion paragraph.</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F487F735-A632-4855-9956-E6E146241B86}"/>
              </a:ext>
            </a:extLst>
          </p:cNvPr>
          <p:cNvSpPr>
            <a:spLocks noGrp="1" noChangeArrowheads="1"/>
          </p:cNvSpPr>
          <p:nvPr>
            <p:ph type="title"/>
          </p:nvPr>
        </p:nvSpPr>
        <p:spPr>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fontAlgn="auto">
              <a:spcAft>
                <a:spcPts val="0"/>
              </a:spcAft>
              <a:buFont typeface="Times New Roman" pitchFamily="-100" charset="0"/>
              <a:buNone/>
              <a:defRPr/>
            </a:pPr>
            <a:r>
              <a:rPr lang="en-GB" dirty="0">
                <a:solidFill>
                  <a:schemeClr val="tx1"/>
                </a:solidFill>
              </a:rPr>
              <a:t>Date of the report</a:t>
            </a:r>
          </a:p>
        </p:txBody>
      </p:sp>
      <p:sp>
        <p:nvSpPr>
          <p:cNvPr id="34819" name="Rectangle 3">
            <a:extLst>
              <a:ext uri="{FF2B5EF4-FFF2-40B4-BE49-F238E27FC236}">
                <a16:creationId xmlns:a16="http://schemas.microsoft.com/office/drawing/2014/main" id="{4297E0ED-0EFC-4E97-9E78-EF19A5414D6F}"/>
              </a:ext>
            </a:extLst>
          </p:cNvPr>
          <p:cNvSpPr>
            <a:spLocks noGrp="1" noChangeArrowheads="1"/>
          </p:cNvSpPr>
          <p:nvPr>
            <p:ph idx="1"/>
          </p:nvPr>
        </p:nvSpPr>
        <p:spPr bwMode="auto">
          <a:xfrm>
            <a:off x="360363" y="2420938"/>
            <a:ext cx="8388350" cy="2797175"/>
          </a:xfrm>
        </p:spPr>
        <p:txBody>
          <a:bodyPr wrap="square" numCol="1" anchor="t" anchorCtr="0" compatLnSpc="1">
            <a:prstTxWarp prst="textNoShape">
              <a:avLst/>
            </a:prstTxWarp>
          </a:bodyPr>
          <a:lstStyle/>
          <a:p>
            <a:pPr algn="just"/>
            <a:r>
              <a:rPr lang="en-GB" altLang="en-US" sz="2400">
                <a:latin typeface="Arial" panose="020B0604020202020204" pitchFamily="34" charset="0"/>
                <a:cs typeface="Arial" panose="020B0604020202020204" pitchFamily="34" charset="0"/>
              </a:rPr>
              <a:t>The report must be dated. This date shows the completion date of the audit and should not be before management has approved the financial statements.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06BF6982-9D60-496D-A9A7-2DDE45971D38}"/>
              </a:ext>
            </a:extLst>
          </p:cNvPr>
          <p:cNvSpPr>
            <a:spLocks noGrp="1" noChangeArrowheads="1"/>
          </p:cNvSpPr>
          <p:nvPr>
            <p:ph type="title"/>
          </p:nvPr>
        </p:nvSpPr>
        <p:spPr>
          <a:xfrm>
            <a:off x="360363" y="261938"/>
            <a:ext cx="7886700" cy="1325562"/>
          </a:xfrm>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fontAlgn="auto">
              <a:spcAft>
                <a:spcPts val="0"/>
              </a:spcAft>
              <a:buFont typeface="Times New Roman" pitchFamily="-100" charset="0"/>
              <a:buNone/>
              <a:defRPr/>
            </a:pPr>
            <a:r>
              <a:rPr lang="en-GB" dirty="0">
                <a:solidFill>
                  <a:schemeClr val="tx1"/>
                </a:solidFill>
              </a:rPr>
              <a:t>Auditor’s address</a:t>
            </a:r>
          </a:p>
        </p:txBody>
      </p:sp>
      <p:sp>
        <p:nvSpPr>
          <p:cNvPr id="35843" name="Rectangle 3">
            <a:extLst>
              <a:ext uri="{FF2B5EF4-FFF2-40B4-BE49-F238E27FC236}">
                <a16:creationId xmlns:a16="http://schemas.microsoft.com/office/drawing/2014/main" id="{B76BC772-FF20-4FA8-823B-D247D72D7F91}"/>
              </a:ext>
            </a:extLst>
          </p:cNvPr>
          <p:cNvSpPr>
            <a:spLocks noGrp="1" noChangeArrowheads="1"/>
          </p:cNvSpPr>
          <p:nvPr>
            <p:ph idx="1"/>
          </p:nvPr>
        </p:nvSpPr>
        <p:spPr bwMode="auto">
          <a:xfrm>
            <a:off x="360363" y="3141663"/>
            <a:ext cx="8388350" cy="2076450"/>
          </a:xfrm>
        </p:spPr>
        <p:txBody>
          <a:bodyPr wrap="square" numCol="1" anchor="t" anchorCtr="0" compatLnSpc="1">
            <a:prstTxWarp prst="textNoShape">
              <a:avLst/>
            </a:prstTxWarp>
          </a:bodyPr>
          <a:lstStyle/>
          <a:p>
            <a:pPr algn="just"/>
            <a:r>
              <a:rPr lang="en-GB" altLang="en-US" sz="2400">
                <a:latin typeface="Arial" panose="020B0604020202020204" pitchFamily="34" charset="0"/>
                <a:cs typeface="Arial" panose="020B0604020202020204" pitchFamily="34" charset="0"/>
              </a:rPr>
              <a:t>The location where the auditor practises must be included. This is usually the city where the auditor has his office.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BEEA2B8C-AA2D-414E-86E6-B197DEFFAA46}"/>
              </a:ext>
            </a:extLst>
          </p:cNvPr>
          <p:cNvSpPr>
            <a:spLocks noGrp="1" noChangeArrowheads="1"/>
          </p:cNvSpPr>
          <p:nvPr>
            <p:ph type="title"/>
          </p:nvPr>
        </p:nvSpPr>
        <p:spPr>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fontAlgn="auto">
              <a:spcAft>
                <a:spcPts val="0"/>
              </a:spcAft>
              <a:buFont typeface="Times New Roman" pitchFamily="-100" charset="0"/>
              <a:buNone/>
              <a:defRPr/>
            </a:pPr>
            <a:r>
              <a:rPr lang="en-GB" dirty="0">
                <a:solidFill>
                  <a:schemeClr val="tx1"/>
                </a:solidFill>
              </a:rPr>
              <a:t>Auditor’s signature</a:t>
            </a:r>
          </a:p>
        </p:txBody>
      </p:sp>
      <p:sp>
        <p:nvSpPr>
          <p:cNvPr id="36867" name="Rectangle 3">
            <a:extLst>
              <a:ext uri="{FF2B5EF4-FFF2-40B4-BE49-F238E27FC236}">
                <a16:creationId xmlns:a16="http://schemas.microsoft.com/office/drawing/2014/main" id="{3B44FCFE-1258-4886-8809-54F00D6B89EA}"/>
              </a:ext>
            </a:extLst>
          </p:cNvPr>
          <p:cNvSpPr>
            <a:spLocks noGrp="1" noChangeArrowheads="1"/>
          </p:cNvSpPr>
          <p:nvPr>
            <p:ph idx="1"/>
          </p:nvPr>
        </p:nvSpPr>
        <p:spPr bwMode="auto">
          <a:xfrm>
            <a:off x="360363" y="2276475"/>
            <a:ext cx="8388350" cy="2232025"/>
          </a:xfrm>
        </p:spPr>
        <p:txBody>
          <a:bodyPr wrap="square" numCol="1" anchor="t" anchorCtr="0" compatLnSpc="1">
            <a:prstTxWarp prst="textNoShape">
              <a:avLst/>
            </a:prstTxWarp>
          </a:bodyPr>
          <a:lstStyle/>
          <a:p>
            <a:pPr algn="just"/>
            <a:r>
              <a:rPr lang="en-GB" altLang="en-US" sz="2400">
                <a:latin typeface="Arial" panose="020B0604020202020204" pitchFamily="34" charset="0"/>
                <a:cs typeface="Arial" panose="020B0604020202020204" pitchFamily="34" charset="0"/>
              </a:rPr>
              <a:t>The report must contain the auditor’s signature, whether this is the auditor’s own name or the audit firm’s name.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4">
            <a:extLst>
              <a:ext uri="{FF2B5EF4-FFF2-40B4-BE49-F238E27FC236}">
                <a16:creationId xmlns:a16="http://schemas.microsoft.com/office/drawing/2014/main" id="{00C92246-453B-4019-80C3-0384B197868B}"/>
              </a:ext>
            </a:extLst>
          </p:cNvPr>
          <p:cNvSpPr>
            <a:spLocks noGrp="1" noChangeArrowheads="1"/>
          </p:cNvSpPr>
          <p:nvPr>
            <p:ph type="title"/>
          </p:nvPr>
        </p:nvSpPr>
        <p:spPr>
          <a:xfrm>
            <a:off x="628650" y="261938"/>
            <a:ext cx="7886700" cy="720725"/>
          </a:xfrm>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fontScale="90000"/>
          </a:bodyPr>
          <a:lstStyle/>
          <a:p>
            <a:pPr fontAlgn="auto">
              <a:spcAft>
                <a:spcPts val="0"/>
              </a:spcAft>
              <a:buFont typeface="Times New Roman" pitchFamily="-100" charset="0"/>
              <a:buNone/>
              <a:defRPr/>
            </a:pPr>
            <a:r>
              <a:rPr lang="en-GB" dirty="0">
                <a:solidFill>
                  <a:schemeClr val="tx1"/>
                </a:solidFill>
              </a:rPr>
              <a:t>Income Statement</a:t>
            </a:r>
          </a:p>
        </p:txBody>
      </p:sp>
      <p:graphicFrame>
        <p:nvGraphicFramePr>
          <p:cNvPr id="37891" name="Object 3">
            <a:extLst>
              <a:ext uri="{FF2B5EF4-FFF2-40B4-BE49-F238E27FC236}">
                <a16:creationId xmlns:a16="http://schemas.microsoft.com/office/drawing/2014/main" id="{23428D2D-F5DD-490D-A2F7-4C24E4FE5F2A}"/>
              </a:ext>
            </a:extLst>
          </p:cNvPr>
          <p:cNvGraphicFramePr>
            <a:graphicFrameLocks noGrp="1" noChangeAspect="1"/>
          </p:cNvGraphicFramePr>
          <p:nvPr>
            <p:ph idx="1"/>
            <p:extLst>
              <p:ext uri="{D42A27DB-BD31-4B8C-83A1-F6EECF244321}">
                <p14:modId xmlns:p14="http://schemas.microsoft.com/office/powerpoint/2010/main" val="1258660132"/>
              </p:ext>
            </p:extLst>
          </p:nvPr>
        </p:nvGraphicFramePr>
        <p:xfrm>
          <a:off x="95250" y="1124745"/>
          <a:ext cx="8910638" cy="4536504"/>
        </p:xfrm>
        <a:graphic>
          <a:graphicData uri="http://schemas.openxmlformats.org/presentationml/2006/ole">
            <mc:AlternateContent xmlns:mc="http://schemas.openxmlformats.org/markup-compatibility/2006">
              <mc:Choice xmlns:v="urn:schemas-microsoft-com:vml" Requires="v">
                <p:oleObj name="Document" r:id="rId2" imgW="9018378" imgH="5419133" progId="Word.Document.8">
                  <p:embed/>
                </p:oleObj>
              </mc:Choice>
              <mc:Fallback>
                <p:oleObj name="Document" r:id="rId2" imgW="9018378" imgH="5419133" progId="Word.Document.8">
                  <p:embed/>
                  <p:pic>
                    <p:nvPicPr>
                      <p:cNvPr id="37891" name="Object 3">
                        <a:extLst>
                          <a:ext uri="{FF2B5EF4-FFF2-40B4-BE49-F238E27FC236}">
                            <a16:creationId xmlns:a16="http://schemas.microsoft.com/office/drawing/2014/main" id="{23428D2D-F5DD-490D-A2F7-4C24E4FE5F2A}"/>
                          </a:ext>
                        </a:extLst>
                      </p:cNvPr>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250" y="1124745"/>
                        <a:ext cx="8910638" cy="4536504"/>
                      </a:xfrm>
                      <a:prstGeom prst="rect">
                        <a:avLst/>
                      </a:prstGeom>
                      <a:noFill/>
                      <a:ln>
                        <a:noFill/>
                      </a:ln>
                    </p:spPr>
                  </p:pic>
                </p:oleObj>
              </mc:Fallback>
            </mc:AlternateContent>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4">
            <a:extLst>
              <a:ext uri="{FF2B5EF4-FFF2-40B4-BE49-F238E27FC236}">
                <a16:creationId xmlns:a16="http://schemas.microsoft.com/office/drawing/2014/main" id="{5B748FAB-39C8-4369-A247-EBBCBAE5C2C4}"/>
              </a:ext>
            </a:extLst>
          </p:cNvPr>
          <p:cNvSpPr>
            <a:spLocks noGrp="1" noChangeArrowheads="1"/>
          </p:cNvSpPr>
          <p:nvPr>
            <p:ph type="title"/>
          </p:nvPr>
        </p:nvSpPr>
        <p:spPr>
          <a:xfrm>
            <a:off x="766763" y="365125"/>
            <a:ext cx="7748587" cy="463550"/>
          </a:xfrm>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fontScale="90000"/>
          </a:bodyPr>
          <a:lstStyle/>
          <a:p>
            <a:pPr fontAlgn="auto">
              <a:spcAft>
                <a:spcPts val="0"/>
              </a:spcAft>
              <a:buFont typeface="Times New Roman" pitchFamily="-100" charset="0"/>
              <a:buNone/>
              <a:defRPr/>
            </a:pPr>
            <a:r>
              <a:rPr lang="en-GB" dirty="0">
                <a:solidFill>
                  <a:schemeClr val="tx1"/>
                </a:solidFill>
              </a:rPr>
              <a:t>Balance Sheet</a:t>
            </a:r>
          </a:p>
        </p:txBody>
      </p:sp>
      <p:graphicFrame>
        <p:nvGraphicFramePr>
          <p:cNvPr id="38915" name="Object 3">
            <a:extLst>
              <a:ext uri="{FF2B5EF4-FFF2-40B4-BE49-F238E27FC236}">
                <a16:creationId xmlns:a16="http://schemas.microsoft.com/office/drawing/2014/main" id="{14CD3859-6861-4241-B48B-520D9EA10730}"/>
              </a:ext>
            </a:extLst>
          </p:cNvPr>
          <p:cNvGraphicFramePr>
            <a:graphicFrameLocks noGrp="1" noChangeAspect="1"/>
          </p:cNvGraphicFramePr>
          <p:nvPr>
            <p:ph idx="1"/>
            <p:extLst>
              <p:ext uri="{D42A27DB-BD31-4B8C-83A1-F6EECF244321}">
                <p14:modId xmlns:p14="http://schemas.microsoft.com/office/powerpoint/2010/main" val="4000820278"/>
              </p:ext>
            </p:extLst>
          </p:nvPr>
        </p:nvGraphicFramePr>
        <p:xfrm>
          <a:off x="179512" y="1052513"/>
          <a:ext cx="8758113" cy="4680743"/>
        </p:xfrm>
        <a:graphic>
          <a:graphicData uri="http://schemas.openxmlformats.org/presentationml/2006/ole">
            <mc:AlternateContent xmlns:mc="http://schemas.openxmlformats.org/markup-compatibility/2006">
              <mc:Choice xmlns:v="urn:schemas-microsoft-com:vml" Requires="v">
                <p:oleObj name="Document" r:id="rId2" imgW="9018378" imgH="5826735" progId="Word.Document.8">
                  <p:embed/>
                </p:oleObj>
              </mc:Choice>
              <mc:Fallback>
                <p:oleObj name="Document" r:id="rId2" imgW="9018378" imgH="5826735" progId="Word.Document.8">
                  <p:embed/>
                  <p:pic>
                    <p:nvPicPr>
                      <p:cNvPr id="38915" name="Object 3">
                        <a:extLst>
                          <a:ext uri="{FF2B5EF4-FFF2-40B4-BE49-F238E27FC236}">
                            <a16:creationId xmlns:a16="http://schemas.microsoft.com/office/drawing/2014/main" id="{14CD3859-6861-4241-B48B-520D9EA10730}"/>
                          </a:ext>
                        </a:extLst>
                      </p:cNvPr>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052513"/>
                        <a:ext cx="8758113" cy="4680743"/>
                      </a:xfrm>
                      <a:prstGeom prst="rect">
                        <a:avLst/>
                      </a:prstGeom>
                      <a:noFill/>
                      <a:ln>
                        <a:noFill/>
                      </a:ln>
                    </p:spPr>
                  </p:pic>
                </p:oleObj>
              </mc:Fallback>
            </mc:AlternateContent>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3669B8BE-972C-42C3-BDE2-DAB7B418C418}"/>
              </a:ext>
            </a:extLst>
          </p:cNvPr>
          <p:cNvSpPr>
            <a:spLocks noGrp="1" noChangeArrowheads="1"/>
          </p:cNvSpPr>
          <p:nvPr>
            <p:ph type="title"/>
          </p:nvPr>
        </p:nvSpPr>
        <p:spPr>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fontAlgn="auto">
              <a:spcAft>
                <a:spcPts val="0"/>
              </a:spcAft>
              <a:buFont typeface="Times New Roman" pitchFamily="-100" charset="0"/>
              <a:buNone/>
              <a:defRPr/>
            </a:pPr>
            <a:r>
              <a:rPr lang="en-GB" dirty="0">
                <a:solidFill>
                  <a:schemeClr val="tx1"/>
                </a:solidFill>
              </a:rPr>
              <a:t>Chairman’s Statement</a:t>
            </a:r>
          </a:p>
        </p:txBody>
      </p:sp>
      <p:sp>
        <p:nvSpPr>
          <p:cNvPr id="39939" name="Rectangle 3">
            <a:extLst>
              <a:ext uri="{FF2B5EF4-FFF2-40B4-BE49-F238E27FC236}">
                <a16:creationId xmlns:a16="http://schemas.microsoft.com/office/drawing/2014/main" id="{7BEBFB4E-CBA4-4758-872B-F8D22406416A}"/>
              </a:ext>
            </a:extLst>
          </p:cNvPr>
          <p:cNvSpPr>
            <a:spLocks noGrp="1" noChangeArrowheads="1"/>
          </p:cNvSpPr>
          <p:nvPr>
            <p:ph idx="1"/>
          </p:nvPr>
        </p:nvSpPr>
        <p:spPr bwMode="auto">
          <a:xfrm>
            <a:off x="360363" y="2060575"/>
            <a:ext cx="8388350" cy="3157538"/>
          </a:xfrm>
        </p:spPr>
        <p:txBody>
          <a:bodyPr wrap="square" numCol="1" anchor="t" anchorCtr="0" compatLnSpc="1">
            <a:prstTxWarp prst="textNoShape">
              <a:avLst/>
            </a:prstTxWarp>
          </a:bodyPr>
          <a:lstStyle/>
          <a:p>
            <a:pPr algn="just"/>
            <a:r>
              <a:rPr lang="en-GB" altLang="en-US" sz="2400" dirty="0">
                <a:latin typeface="Arial" panose="020B0604020202020204" pitchFamily="34" charset="0"/>
                <a:cs typeface="Arial" panose="020B0604020202020204" pitchFamily="34" charset="0"/>
              </a:rPr>
              <a:t>The chairman’s statement will provide an overview of the business performance and operations during the past twelve months. </a:t>
            </a:r>
          </a:p>
          <a:p>
            <a:pPr algn="just"/>
            <a:endParaRPr lang="en-GB" altLang="en-US" sz="2400" dirty="0">
              <a:latin typeface="Arial" panose="020B0604020202020204" pitchFamily="34" charset="0"/>
              <a:cs typeface="Arial" panose="020B0604020202020204" pitchFamily="34" charset="0"/>
            </a:endParaRPr>
          </a:p>
          <a:p>
            <a:pPr algn="just"/>
            <a:r>
              <a:rPr lang="en-GB" altLang="en-US" sz="2400" dirty="0">
                <a:latin typeface="Arial" panose="020B0604020202020204" pitchFamily="34" charset="0"/>
                <a:cs typeface="Arial" panose="020B0604020202020204" pitchFamily="34" charset="0"/>
              </a:rPr>
              <a:t>It will address the changes that have taken place and the strategic direction of the company to help shareholders and the board of directors make an informed decision. </a:t>
            </a:r>
            <a:endParaRPr lang="en-US" altLang="en-US" sz="2400" dirty="0">
              <a:latin typeface="Arial" panose="020B0604020202020204" pitchFamily="34" charset="0"/>
              <a:cs typeface="Arial" panose="020B0604020202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F5316A24-7D63-4BE6-BEC2-C6E2C26EE41D}"/>
              </a:ext>
            </a:extLst>
          </p:cNvPr>
          <p:cNvSpPr>
            <a:spLocks noGrp="1" noChangeArrowheads="1"/>
          </p:cNvSpPr>
          <p:nvPr>
            <p:ph type="title"/>
          </p:nvPr>
        </p:nvSpPr>
        <p:spPr>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fontScale="90000"/>
          </a:bodyPr>
          <a:lstStyle/>
          <a:p>
            <a:pPr fontAlgn="auto">
              <a:spcAft>
                <a:spcPts val="0"/>
              </a:spcAft>
              <a:buFont typeface="Times New Roman" pitchFamily="-100" charset="0"/>
              <a:buNone/>
              <a:defRPr/>
            </a:pPr>
            <a:r>
              <a:rPr lang="en-GB" dirty="0">
                <a:solidFill>
                  <a:schemeClr val="tx1"/>
                </a:solidFill>
              </a:rPr>
              <a:t>Contents of Chairman’s Statement</a:t>
            </a:r>
            <a:endParaRPr lang="en-US" dirty="0">
              <a:solidFill>
                <a:schemeClr val="tx1"/>
              </a:solidFill>
            </a:endParaRPr>
          </a:p>
        </p:txBody>
      </p:sp>
      <p:sp>
        <p:nvSpPr>
          <p:cNvPr id="40963" name="Rectangle 3">
            <a:extLst>
              <a:ext uri="{FF2B5EF4-FFF2-40B4-BE49-F238E27FC236}">
                <a16:creationId xmlns:a16="http://schemas.microsoft.com/office/drawing/2014/main" id="{63F3C527-5014-49BD-A43F-A1F7F8EFE157}"/>
              </a:ext>
            </a:extLst>
          </p:cNvPr>
          <p:cNvSpPr>
            <a:spLocks noGrp="1" noChangeArrowheads="1"/>
          </p:cNvSpPr>
          <p:nvPr>
            <p:ph idx="1"/>
          </p:nvPr>
        </p:nvSpPr>
        <p:spPr bwMode="auto">
          <a:xfrm>
            <a:off x="360363" y="1914525"/>
            <a:ext cx="8388350" cy="3890963"/>
          </a:xfrm>
        </p:spPr>
        <p:txBody>
          <a:bodyPr wrap="square" numCol="1" anchor="t" anchorCtr="0" compatLnSpc="1">
            <a:prstTxWarp prst="textNoShape">
              <a:avLst/>
            </a:prstTxWarp>
          </a:bodyPr>
          <a:lstStyle/>
          <a:p>
            <a:r>
              <a:rPr lang="en-GB" altLang="en-US" sz="2400">
                <a:latin typeface="Arial" panose="020B0604020202020204" pitchFamily="34" charset="0"/>
                <a:cs typeface="Arial" panose="020B0604020202020204" pitchFamily="34" charset="0"/>
              </a:rPr>
              <a:t>Introduction –Business environment</a:t>
            </a:r>
          </a:p>
          <a:p>
            <a:r>
              <a:rPr lang="en-GB" altLang="en-US" sz="2400">
                <a:latin typeface="Arial" panose="020B0604020202020204" pitchFamily="34" charset="0"/>
                <a:cs typeface="Arial" panose="020B0604020202020204" pitchFamily="34" charset="0"/>
              </a:rPr>
              <a:t>Financial Results/Performance</a:t>
            </a:r>
          </a:p>
          <a:p>
            <a:r>
              <a:rPr lang="en-GB" altLang="en-US" sz="2400">
                <a:latin typeface="Arial" panose="020B0604020202020204" pitchFamily="34" charset="0"/>
                <a:cs typeface="Arial" panose="020B0604020202020204" pitchFamily="34" charset="0"/>
              </a:rPr>
              <a:t>Business overview</a:t>
            </a:r>
          </a:p>
          <a:p>
            <a:r>
              <a:rPr lang="en-GB" altLang="en-US" sz="2400">
                <a:latin typeface="Arial" panose="020B0604020202020204" pitchFamily="34" charset="0"/>
                <a:cs typeface="Arial" panose="020B0604020202020204" pitchFamily="34" charset="0"/>
              </a:rPr>
              <a:t>Dividend proposed</a:t>
            </a:r>
          </a:p>
          <a:p>
            <a:r>
              <a:rPr lang="en-GB" altLang="en-US" sz="2400">
                <a:latin typeface="Arial" panose="020B0604020202020204" pitchFamily="34" charset="0"/>
                <a:cs typeface="Arial" panose="020B0604020202020204" pitchFamily="34" charset="0"/>
              </a:rPr>
              <a:t>Executive changes</a:t>
            </a:r>
          </a:p>
          <a:p>
            <a:r>
              <a:rPr lang="en-GB" altLang="en-US" sz="2400">
                <a:latin typeface="Arial" panose="020B0604020202020204" pitchFamily="34" charset="0"/>
                <a:cs typeface="Arial" panose="020B0604020202020204" pitchFamily="34" charset="0"/>
              </a:rPr>
              <a:t>Strategic review</a:t>
            </a:r>
          </a:p>
          <a:p>
            <a:r>
              <a:rPr lang="en-GB" altLang="en-US" sz="2400">
                <a:latin typeface="Arial" panose="020B0604020202020204" pitchFamily="34" charset="0"/>
                <a:cs typeface="Arial" panose="020B0604020202020204" pitchFamily="34" charset="0"/>
              </a:rPr>
              <a:t>Management, people &amp; development training</a:t>
            </a:r>
          </a:p>
          <a:p>
            <a:r>
              <a:rPr lang="en-GB" altLang="en-US" sz="2400">
                <a:latin typeface="Arial" panose="020B0604020202020204" pitchFamily="34" charset="0"/>
                <a:cs typeface="Arial" panose="020B0604020202020204" pitchFamily="34" charset="0"/>
              </a:rPr>
              <a:t>The future – looking forward</a:t>
            </a:r>
          </a:p>
          <a:p>
            <a:endParaRPr lang="en-US" altLang="en-US">
              <a:latin typeface="Arial" panose="020B0604020202020204" pitchFamily="34" charset="0"/>
              <a:cs typeface="Arial" panose="020B0604020202020204" pitchFamily="3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0BD85CB2-8D26-45AD-BB65-CCFAEE0812EA}"/>
              </a:ext>
            </a:extLst>
          </p:cNvPr>
          <p:cNvSpPr>
            <a:spLocks noGrp="1" noChangeArrowheads="1"/>
          </p:cNvSpPr>
          <p:nvPr>
            <p:ph type="title"/>
          </p:nvPr>
        </p:nvSpPr>
        <p:spPr>
          <a:solidFill>
            <a:schemeClr val="bg1"/>
          </a:solidFill>
        </p:spPr>
        <p:style>
          <a:lnRef idx="2">
            <a:schemeClr val="accent2">
              <a:shade val="50000"/>
            </a:schemeClr>
          </a:lnRef>
          <a:fillRef idx="1">
            <a:schemeClr val="accent2"/>
          </a:fillRef>
          <a:effectRef idx="0">
            <a:schemeClr val="accent2"/>
          </a:effectRef>
          <a:fontRef idx="minor">
            <a:schemeClr val="lt1"/>
          </a:fontRef>
        </p:style>
        <p:txBody>
          <a:bodyPr rtlCol="0">
            <a:normAutofit/>
          </a:bodyPr>
          <a:lstStyle/>
          <a:p>
            <a:pPr fontAlgn="auto">
              <a:spcAft>
                <a:spcPts val="0"/>
              </a:spcAft>
              <a:buFont typeface="Times New Roman" pitchFamily="-100" charset="0"/>
              <a:buNone/>
              <a:defRPr/>
            </a:pPr>
            <a:r>
              <a:rPr lang="en-GB" dirty="0">
                <a:solidFill>
                  <a:schemeClr val="tx1"/>
                </a:solidFill>
              </a:rPr>
              <a:t>Thank you….</a:t>
            </a:r>
            <a:endParaRPr lang="en-US" dirty="0">
              <a:solidFill>
                <a:schemeClr val="tx1"/>
              </a:solidFill>
            </a:endParaRPr>
          </a:p>
        </p:txBody>
      </p:sp>
      <p:sp>
        <p:nvSpPr>
          <p:cNvPr id="41987" name="Rectangle 3">
            <a:extLst>
              <a:ext uri="{FF2B5EF4-FFF2-40B4-BE49-F238E27FC236}">
                <a16:creationId xmlns:a16="http://schemas.microsoft.com/office/drawing/2014/main" id="{022FA179-F644-474A-BB7B-94FFC7568D3F}"/>
              </a:ext>
            </a:extLst>
          </p:cNvPr>
          <p:cNvSpPr>
            <a:spLocks noGrp="1" noChangeArrowheads="1"/>
          </p:cNvSpPr>
          <p:nvPr>
            <p:ph idx="1"/>
          </p:nvPr>
        </p:nvSpPr>
        <p:spPr bwMode="auto">
          <a:xfrm>
            <a:off x="360363" y="2133600"/>
            <a:ext cx="8388350" cy="2519363"/>
          </a:xfrm>
        </p:spPr>
        <p:txBody>
          <a:bodyPr wrap="square" numCol="1" anchor="t" anchorCtr="0" compatLnSpc="1">
            <a:prstTxWarp prst="textNoShape">
              <a:avLst/>
            </a:prstTxWarp>
          </a:bodyPr>
          <a:lstStyle/>
          <a:p>
            <a:pPr>
              <a:buFont typeface="Arial" panose="020B0604020202020204" pitchFamily="34" charset="0"/>
              <a:buNone/>
            </a:pPr>
            <a:endParaRPr lang="en-US" altLang="en-US">
              <a:latin typeface="Arial" panose="020B0604020202020204" pitchFamily="34" charset="0"/>
              <a:cs typeface="Arial" panose="020B0604020202020204" pitchFamily="34"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89E5F-06DF-4279-BFAA-01015629E5F3}"/>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F149DD64-CB1A-4EC6-96DA-B5C255BEA69F}"/>
              </a:ext>
            </a:extLst>
          </p:cNvPr>
          <p:cNvSpPr>
            <a:spLocks noGrp="1"/>
          </p:cNvSpPr>
          <p:nvPr>
            <p:ph idx="1"/>
          </p:nvPr>
        </p:nvSpPr>
        <p:spPr/>
        <p:txBody>
          <a:bodyPr/>
          <a:lstStyle/>
          <a:p>
            <a:pPr marL="0" indent="0">
              <a:buNone/>
            </a:pPr>
            <a:r>
              <a:rPr lang="en-GB" dirty="0"/>
              <a:t>“People are the greatest asset in the knowledge economy”</a:t>
            </a:r>
          </a:p>
        </p:txBody>
      </p:sp>
      <p:sp>
        <p:nvSpPr>
          <p:cNvPr id="4" name="Date Placeholder 3">
            <a:extLst>
              <a:ext uri="{FF2B5EF4-FFF2-40B4-BE49-F238E27FC236}">
                <a16:creationId xmlns:a16="http://schemas.microsoft.com/office/drawing/2014/main" id="{8915C304-8EF9-4BCB-90F0-B578E3B954CB}"/>
              </a:ext>
            </a:extLst>
          </p:cNvPr>
          <p:cNvSpPr>
            <a:spLocks noGrp="1"/>
          </p:cNvSpPr>
          <p:nvPr>
            <p:ph type="dt" sz="half" idx="10"/>
          </p:nvPr>
        </p:nvSpPr>
        <p:spPr/>
        <p:txBody>
          <a:bodyPr/>
          <a:lstStyle/>
          <a:p>
            <a:pPr>
              <a:defRPr/>
            </a:pPr>
            <a:fld id="{2303D31F-598B-47EE-BA37-93F097A3D676}" type="datetime1">
              <a:rPr lang="en-GB" altLang="en-US" smtClean="0"/>
              <a:pPr>
                <a:defRPr/>
              </a:pPr>
              <a:t>15/04/2021</a:t>
            </a:fld>
            <a:endParaRPr lang="en-GB" altLang="en-US"/>
          </a:p>
        </p:txBody>
      </p:sp>
      <p:sp>
        <p:nvSpPr>
          <p:cNvPr id="5" name="Slide Number Placeholder 4">
            <a:extLst>
              <a:ext uri="{FF2B5EF4-FFF2-40B4-BE49-F238E27FC236}">
                <a16:creationId xmlns:a16="http://schemas.microsoft.com/office/drawing/2014/main" id="{3BC03A42-8DAC-4B7D-A10A-6B85B787803D}"/>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9682601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1066</TotalTime>
  <Words>1162</Words>
  <Application>Microsoft Office PowerPoint</Application>
  <PresentationFormat>On-screen Show (4:3)</PresentationFormat>
  <Paragraphs>157</Paragraphs>
  <Slides>34</Slides>
  <Notes>1</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34</vt:i4>
      </vt:variant>
    </vt:vector>
  </HeadingPairs>
  <TitlesOfParts>
    <vt:vector size="42" baseType="lpstr">
      <vt:lpstr>Arial</vt:lpstr>
      <vt:lpstr>Calibri</vt:lpstr>
      <vt:lpstr>Myriad Pro</vt:lpstr>
      <vt:lpstr>Times New Roman</vt:lpstr>
      <vt:lpstr>Verdana</vt:lpstr>
      <vt:lpstr>Wingdings</vt:lpstr>
      <vt:lpstr>20140311PresentationUWTSDTemplate</vt:lpstr>
      <vt:lpstr>Document</vt:lpstr>
      <vt:lpstr>Company Accounts</vt:lpstr>
      <vt:lpstr>Learning Outcomes</vt:lpstr>
      <vt:lpstr>Limited Companies</vt:lpstr>
      <vt:lpstr>Limited Liability</vt:lpstr>
      <vt:lpstr>Management of Companies</vt:lpstr>
      <vt:lpstr>Regulation of Company Accounts</vt:lpstr>
      <vt:lpstr>Annual Report of a Company consist of: </vt:lpstr>
      <vt:lpstr>Directors’ Duties</vt:lpstr>
      <vt:lpstr>In preparing the accounts directors’ are required to</vt:lpstr>
      <vt:lpstr>The Directors’ Report</vt:lpstr>
      <vt:lpstr>Contents of directors’ report </vt:lpstr>
      <vt:lpstr>The directors’ report</vt:lpstr>
      <vt:lpstr>Auditors’ Report (1)</vt:lpstr>
      <vt:lpstr>The Auditors’ Report (2)</vt:lpstr>
      <vt:lpstr>Contents of the Auditors’ Report </vt:lpstr>
      <vt:lpstr>Contents of Auditors’ Report</vt:lpstr>
      <vt:lpstr>Contents of Auditors’ Report (cont.)</vt:lpstr>
      <vt:lpstr>Title of the Report</vt:lpstr>
      <vt:lpstr>Addressee</vt:lpstr>
      <vt:lpstr>Introductory paragraph</vt:lpstr>
      <vt:lpstr>Statement of management’s responsibility</vt:lpstr>
      <vt:lpstr>Statement of auditor’s responsibility</vt:lpstr>
      <vt:lpstr>Opinion paragraph</vt:lpstr>
      <vt:lpstr>Other matters</vt:lpstr>
      <vt:lpstr>Other reporting responsibilities</vt:lpstr>
      <vt:lpstr>Date of the report</vt:lpstr>
      <vt:lpstr>Auditor’s address</vt:lpstr>
      <vt:lpstr>Auditor’s signature</vt:lpstr>
      <vt:lpstr>Income Statement</vt:lpstr>
      <vt:lpstr>Balance Sheet</vt:lpstr>
      <vt:lpstr>Chairman’s Statement</vt:lpstr>
      <vt:lpstr>Contents of Chairman’s Statement</vt:lpstr>
      <vt:lpstr>Thank you….</vt:lpstr>
      <vt:lpstr>introduction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John-Paul Okeke</cp:lastModifiedBy>
  <cp:revision>83</cp:revision>
  <cp:lastPrinted>2018-07-09T15:27:01Z</cp:lastPrinted>
  <dcterms:created xsi:type="dcterms:W3CDTF">2002-10-07T19:43:58Z</dcterms:created>
  <dcterms:modified xsi:type="dcterms:W3CDTF">2021-04-15T10:32:30Z</dcterms:modified>
</cp:coreProperties>
</file>