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notesSlides/notesSlide63.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70.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Override PartName="/ppt/notesSlides/notesSlide3.xml" ContentType="application/vnd.openxmlformats-officedocument.presentationml.notesSlide+xml"/>
  <Default Extension="png" ContentType="image/png"/>
  <Override PartName="/ppt/notesSlides/notesSlide68.xml" ContentType="application/vnd.openxmlformats-officedocument.presentationml.notesSlide+xml"/>
  <Override PartName="/ppt/notesSlides/notesSlide79.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notesSlides/notesSlide39.xml" ContentType="application/vnd.openxmlformats-officedocument.presentationml.notesSlide+xml"/>
  <Override PartName="/ppt/notesSlides/notesSlide57.xml" ContentType="application/vnd.openxmlformats-officedocument.presentationml.notesSlide+xml"/>
  <Override PartName="/ppt/notesSlides/notesSlide86.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46.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53.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42.xml" ContentType="application/vnd.openxmlformats-officedocument.presentationml.notesSlide+xml"/>
  <Override PartName="/ppt/notesSlides/notesSlide60.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Default Extension="gif" ContentType="image/gif"/>
  <Override PartName="/ppt/notesSlides/notesSlide20.xml" ContentType="application/vnd.openxmlformats-officedocument.presentationml.notesSlide+xml"/>
  <Override PartName="/ppt/notesSlides/notesSlide31.xml" ContentType="application/vnd.openxmlformats-officedocument.presentationml.notesSlide+xml"/>
  <Override PartName="/ppt/slides/slide49.xml" ContentType="application/vnd.openxmlformats-officedocument.presentationml.slide+xml"/>
  <Override PartName="/ppt/slides/slide7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notesSlides/notesSlide69.xml" ContentType="application/vnd.openxmlformats-officedocument.presentationml.notesSlide+xml"/>
  <Override PartName="/ppt/notesSlides/notesSlide87.xml" ContentType="application/vnd.openxmlformats-officedocument.presentationml.notes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76.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83.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charts/chart1.xml" ContentType="application/vnd.openxmlformats-officedocument.drawingml.chart+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slides/slide20.xml" ContentType="application/vnd.openxmlformats-officedocument.presentationml.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29.xml" ContentType="application/vnd.openxmlformats-officedocument.presentationml.slide+xml"/>
  <Override PartName="/ppt/slides/slide76.xml" ContentType="application/vnd.openxmlformats-officedocument.presentationml.slide+xml"/>
  <Override PartName="/ppt/notesSlides/notesSlide78.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slides/slide43.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0"/>
  </p:notesMasterIdLst>
  <p:handoutMasterIdLst>
    <p:handoutMasterId r:id="rId91"/>
  </p:handout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344"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295" r:id="rId42"/>
    <p:sldId id="297" r:id="rId43"/>
    <p:sldId id="298" r:id="rId44"/>
    <p:sldId id="301" r:id="rId45"/>
    <p:sldId id="299" r:id="rId46"/>
    <p:sldId id="304" r:id="rId47"/>
    <p:sldId id="346" r:id="rId48"/>
    <p:sldId id="300" r:id="rId49"/>
    <p:sldId id="345" r:id="rId50"/>
    <p:sldId id="302" r:id="rId51"/>
    <p:sldId id="305" r:id="rId52"/>
    <p:sldId id="306" r:id="rId53"/>
    <p:sldId id="307" r:id="rId54"/>
    <p:sldId id="308" r:id="rId55"/>
    <p:sldId id="347" r:id="rId56"/>
    <p:sldId id="310" r:id="rId57"/>
    <p:sldId id="312" r:id="rId58"/>
    <p:sldId id="313" r:id="rId59"/>
    <p:sldId id="314" r:id="rId60"/>
    <p:sldId id="315" r:id="rId61"/>
    <p:sldId id="316" r:id="rId62"/>
    <p:sldId id="317" r:id="rId63"/>
    <p:sldId id="318" r:id="rId64"/>
    <p:sldId id="319" r:id="rId65"/>
    <p:sldId id="320" r:id="rId66"/>
    <p:sldId id="348" r:id="rId67"/>
    <p:sldId id="349" r:id="rId68"/>
    <p:sldId id="350" r:id="rId69"/>
    <p:sldId id="351" r:id="rId70"/>
    <p:sldId id="322" r:id="rId71"/>
    <p:sldId id="323" r:id="rId72"/>
    <p:sldId id="324" r:id="rId73"/>
    <p:sldId id="325" r:id="rId74"/>
    <p:sldId id="326" r:id="rId75"/>
    <p:sldId id="327" r:id="rId76"/>
    <p:sldId id="328" r:id="rId77"/>
    <p:sldId id="329" r:id="rId78"/>
    <p:sldId id="330" r:id="rId79"/>
    <p:sldId id="331" r:id="rId80"/>
    <p:sldId id="335" r:id="rId81"/>
    <p:sldId id="333" r:id="rId82"/>
    <p:sldId id="336" r:id="rId83"/>
    <p:sldId id="337" r:id="rId84"/>
    <p:sldId id="338" r:id="rId85"/>
    <p:sldId id="339" r:id="rId86"/>
    <p:sldId id="340" r:id="rId87"/>
    <p:sldId id="341" r:id="rId88"/>
    <p:sldId id="342" r:id="rId8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2160" y="-6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notesMaster" Target="notesMasters/notesMaster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1" Type="http://schemas.openxmlformats.org/officeDocument/2006/relationships/oleObject" Target="file:///C:\Documents%20and%20Settings\fad-pc\My%20Documents\NDT%20Course%20Notes%20and%20Presentations\MSc%20NDT%20Lecture%20Notes%20and%20Slideshows\Soft%20Iron%20Magnetization.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defRPr lang="en-GB"/>
            </a:pPr>
            <a:r>
              <a:rPr lang="en-US"/>
              <a:t>Soft Iron B-H Magnetization Curve</a:t>
            </a:r>
          </a:p>
        </c:rich>
      </c:tx>
      <c:layout/>
    </c:title>
    <c:plotArea>
      <c:layout>
        <c:manualLayout>
          <c:layoutTarget val="inner"/>
          <c:xMode val="edge"/>
          <c:yMode val="edge"/>
          <c:x val="0.11644965567209059"/>
          <c:y val="0.11003100645269451"/>
          <c:w val="0.84017871571465608"/>
          <c:h val="0.75039923279509491"/>
        </c:manualLayout>
      </c:layout>
      <c:scatterChart>
        <c:scatterStyle val="smoothMarker"/>
        <c:ser>
          <c:idx val="0"/>
          <c:order val="0"/>
          <c:tx>
            <c:strRef>
              <c:f>Sheet1!$C$3</c:f>
              <c:strCache>
                <c:ptCount val="1"/>
                <c:pt idx="0">
                  <c:v>B (tesla)</c:v>
                </c:pt>
              </c:strCache>
            </c:strRef>
          </c:tx>
          <c:spPr>
            <a:ln w="25400">
              <a:solidFill>
                <a:schemeClr val="tx1"/>
              </a:solidFill>
            </a:ln>
          </c:spPr>
          <c:marker>
            <c:symbol val="none"/>
          </c:marker>
          <c:xVal>
            <c:numRef>
              <c:f>Sheet1!$B$4:$B$12</c:f>
              <c:numCache>
                <c:formatCode>General</c:formatCode>
                <c:ptCount val="9"/>
                <c:pt idx="0">
                  <c:v>0</c:v>
                </c:pt>
                <c:pt idx="1">
                  <c:v>20</c:v>
                </c:pt>
                <c:pt idx="2">
                  <c:v>40</c:v>
                </c:pt>
                <c:pt idx="3">
                  <c:v>55</c:v>
                </c:pt>
                <c:pt idx="4">
                  <c:v>70</c:v>
                </c:pt>
                <c:pt idx="5">
                  <c:v>90</c:v>
                </c:pt>
                <c:pt idx="6">
                  <c:v>120</c:v>
                </c:pt>
                <c:pt idx="7">
                  <c:v>200</c:v>
                </c:pt>
                <c:pt idx="8">
                  <c:v>450</c:v>
                </c:pt>
              </c:numCache>
            </c:numRef>
          </c:xVal>
          <c:yVal>
            <c:numRef>
              <c:f>Sheet1!$C$4:$C$12</c:f>
              <c:numCache>
                <c:formatCode>General</c:formatCode>
                <c:ptCount val="9"/>
                <c:pt idx="0">
                  <c:v>0</c:v>
                </c:pt>
                <c:pt idx="1">
                  <c:v>6.0000000000000137E-2</c:v>
                </c:pt>
                <c:pt idx="2">
                  <c:v>0.2</c:v>
                </c:pt>
                <c:pt idx="3">
                  <c:v>0.4</c:v>
                </c:pt>
                <c:pt idx="4">
                  <c:v>0.8</c:v>
                </c:pt>
                <c:pt idx="5">
                  <c:v>1.08</c:v>
                </c:pt>
                <c:pt idx="6">
                  <c:v>1.25</c:v>
                </c:pt>
                <c:pt idx="7">
                  <c:v>1.4</c:v>
                </c:pt>
                <c:pt idx="8">
                  <c:v>1.48</c:v>
                </c:pt>
              </c:numCache>
            </c:numRef>
          </c:yVal>
          <c:smooth val="1"/>
        </c:ser>
        <c:axId val="81603968"/>
        <c:axId val="81745408"/>
      </c:scatterChart>
      <c:valAx>
        <c:axId val="81603968"/>
        <c:scaling>
          <c:orientation val="minMax"/>
          <c:max val="500"/>
          <c:min val="0"/>
        </c:scaling>
        <c:axPos val="b"/>
        <c:majorGridlines/>
        <c:minorGridlines/>
        <c:title>
          <c:tx>
            <c:rich>
              <a:bodyPr/>
              <a:lstStyle/>
              <a:p>
                <a:pPr>
                  <a:defRPr lang="en-GB"/>
                </a:pPr>
                <a:r>
                  <a:rPr lang="en-US"/>
                  <a:t>Magnetic Field Intensity, H (A/m)</a:t>
                </a:r>
              </a:p>
            </c:rich>
          </c:tx>
          <c:layout/>
        </c:title>
        <c:numFmt formatCode="General" sourceLinked="1"/>
        <c:minorTickMark val="in"/>
        <c:tickLblPos val="nextTo"/>
        <c:txPr>
          <a:bodyPr/>
          <a:lstStyle/>
          <a:p>
            <a:pPr>
              <a:defRPr lang="en-GB"/>
            </a:pPr>
            <a:endParaRPr lang="en-US"/>
          </a:p>
        </c:txPr>
        <c:crossAx val="81745408"/>
        <c:crosses val="autoZero"/>
        <c:crossBetween val="midCat"/>
        <c:majorUnit val="50"/>
        <c:minorUnit val="5"/>
      </c:valAx>
      <c:valAx>
        <c:axId val="81745408"/>
        <c:scaling>
          <c:orientation val="minMax"/>
          <c:max val="1.6"/>
          <c:min val="0"/>
        </c:scaling>
        <c:axPos val="l"/>
        <c:majorGridlines/>
        <c:minorGridlines/>
        <c:title>
          <c:tx>
            <c:rich>
              <a:bodyPr rot="-5400000" vert="horz"/>
              <a:lstStyle/>
              <a:p>
                <a:pPr>
                  <a:defRPr lang="en-GB"/>
                </a:pPr>
                <a:r>
                  <a:rPr lang="en-US"/>
                  <a:t>Magnetic Flux Density, B (tesla)</a:t>
                </a:r>
              </a:p>
            </c:rich>
          </c:tx>
          <c:layout/>
        </c:title>
        <c:numFmt formatCode="General" sourceLinked="1"/>
        <c:minorTickMark val="in"/>
        <c:tickLblPos val="nextTo"/>
        <c:txPr>
          <a:bodyPr/>
          <a:lstStyle/>
          <a:p>
            <a:pPr>
              <a:defRPr lang="en-GB"/>
            </a:pPr>
            <a:endParaRPr lang="en-US"/>
          </a:p>
        </c:txPr>
        <c:crossAx val="81603968"/>
        <c:crosses val="autoZero"/>
        <c:crossBetween val="midCat"/>
        <c:majorUnit val="0.1"/>
        <c:minorUnit val="5.0000000000000114E-2"/>
      </c:valAx>
    </c:plotArea>
    <c:plotVisOnly val="1"/>
  </c:chart>
  <c:externalData r:id="rId1"/>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B323C84-8031-4DC9-A750-6E68C210A54C}" type="datetimeFigureOut">
              <a:rPr lang="en-US" smtClean="0"/>
              <a:pPr/>
              <a:t>3/24/2014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259190B-A274-4A7C-8008-14E055CDB65D}" type="slidenum">
              <a:rPr lang="en-US" smtClean="0"/>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3EF733-739B-41C5-9886-435688E06531}" type="datetimeFigureOut">
              <a:rPr lang="en-US" smtClean="0"/>
              <a:pPr/>
              <a:t>3/24/2014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1C1F268-AD14-4B54-9369-13AE614607D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36</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39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41</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42</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45</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46</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47</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48</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49</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50</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51</a:t>
            </a:fld>
            <a:endParaRPr lang="en-GB"/>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52</a:t>
            </a:fld>
            <a:endParaRPr lang="en-GB"/>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53</a:t>
            </a:fld>
            <a:endParaRPr lang="en-GB"/>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54</a:t>
            </a:fld>
            <a:endParaRPr lang="en-GB"/>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55</a:t>
            </a:fld>
            <a:endParaRPr lang="en-GB"/>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56</a:t>
            </a:fld>
            <a:endParaRPr lang="en-GB"/>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57</a:t>
            </a:fld>
            <a:endParaRPr lang="en-GB"/>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58</a:t>
            </a:fld>
            <a:endParaRPr lang="en-GB"/>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59</a:t>
            </a:fld>
            <a:endParaRPr lang="en-GB"/>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60</a:t>
            </a:fld>
            <a:endParaRPr lang="en-GB"/>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61</a:t>
            </a:fld>
            <a:endParaRPr lang="en-GB"/>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62</a:t>
            </a:fld>
            <a:endParaRPr lang="en-GB"/>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63</a:t>
            </a:fld>
            <a:endParaRPr lang="en-GB"/>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64</a:t>
            </a:fld>
            <a:endParaRPr lang="en-GB"/>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65</a:t>
            </a:fld>
            <a:endParaRPr lang="en-GB"/>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66</a:t>
            </a:fld>
            <a:endParaRPr lang="en-GB"/>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67</a:t>
            </a:fld>
            <a:endParaRPr lang="en-GB"/>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68</a:t>
            </a:fld>
            <a:endParaRPr lang="en-GB"/>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01964B-4897-4782-AD33-07D6A036710B}" type="slidenum">
              <a:rPr lang="en-GB" smtClean="0"/>
              <a:pPr/>
              <a:t>69</a:t>
            </a:fld>
            <a:endParaRPr lang="en-GB"/>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70</a:t>
            </a:fld>
            <a:endParaRPr lang="en-GB"/>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71</a:t>
            </a:fld>
            <a:endParaRPr lang="en-GB"/>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72</a:t>
            </a:fld>
            <a:endParaRPr lang="en-GB"/>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73</a:t>
            </a:fld>
            <a:endParaRPr lang="en-GB"/>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74</a:t>
            </a:fld>
            <a:endParaRPr lang="en-GB"/>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75</a:t>
            </a:fld>
            <a:endParaRPr lang="en-GB"/>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76</a:t>
            </a:fld>
            <a:endParaRPr lang="en-GB"/>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77</a:t>
            </a:fld>
            <a:endParaRPr lang="en-GB"/>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78</a:t>
            </a:fld>
            <a:endParaRPr lang="en-GB"/>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79</a:t>
            </a:fld>
            <a:endParaRPr lang="en-GB"/>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80</a:t>
            </a:fld>
            <a:endParaRPr lang="en-GB"/>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81</a:t>
            </a:fld>
            <a:endParaRPr lang="en-GB"/>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82</a:t>
            </a:fld>
            <a:endParaRPr lang="en-GB"/>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83</a:t>
            </a:fld>
            <a:endParaRPr lang="en-GB"/>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84</a:t>
            </a:fld>
            <a:endParaRPr lang="en-GB"/>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85</a:t>
            </a:fld>
            <a:endParaRPr lang="en-GB"/>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86</a:t>
            </a:fld>
            <a:endParaRPr lang="en-GB"/>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87</a:t>
            </a:fld>
            <a:endParaRPr lang="en-GB"/>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1C1F268-AD14-4B54-9369-13AE614607D2}" type="slidenum">
              <a:rPr lang="en-GB" smtClean="0"/>
              <a:pPr/>
              <a:t>88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12ED30C-E484-4ACE-88A6-AB63ED2309CF}" type="datetime1">
              <a:rPr lang="en-US" smtClean="0"/>
              <a:pPr/>
              <a:t>3/24/2014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2DFB9A-CAA5-425F-A69F-0585F014291A}" type="datetime1">
              <a:rPr lang="en-US" smtClean="0"/>
              <a:pPr/>
              <a:t>3/24/2014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62E353-5E10-472D-AB2A-EF0D9DCAF0CB}" type="datetime1">
              <a:rPr lang="en-US" smtClean="0"/>
              <a:pPr/>
              <a:t>3/24/2014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0E5659A-8F67-47AE-83D1-9723478DBE98}" type="datetime1">
              <a:rPr lang="en-US" smtClean="0"/>
              <a:pPr/>
              <a:t>3/24/2014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05D6E0-8A65-4F66-8EA7-BE051EEE79B9}" type="datetime1">
              <a:rPr lang="en-US" smtClean="0"/>
              <a:pPr/>
              <a:t>3/24/2014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04D777-2469-47F4-8915-F9069772D5DE}" type="datetime1">
              <a:rPr lang="en-US" smtClean="0"/>
              <a:pPr/>
              <a:t>3/24/2014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7D2955-3F78-4941-A491-D72E45D98745}" type="datetime1">
              <a:rPr lang="en-US" smtClean="0"/>
              <a:pPr/>
              <a:t>3/24/2014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1ABEB5-4064-4E7C-A31D-66A883D31191}" type="datetime1">
              <a:rPr lang="en-US" smtClean="0"/>
              <a:pPr/>
              <a:t>3/24/2014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4EAD5D-1D02-4FE4-8164-46B7C53AC0C8}" type="datetime1">
              <a:rPr lang="en-US" smtClean="0"/>
              <a:pPr/>
              <a:t>3/24/2014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62C3E5-49C3-4546-84AF-61A5CEE0D9D5}" type="datetime1">
              <a:rPr lang="en-US" smtClean="0"/>
              <a:pPr/>
              <a:t>3/24/2014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42DA25-5ACD-4DA8-8648-21349BBB529E}" type="datetime1">
              <a:rPr lang="en-US" smtClean="0"/>
              <a:pPr/>
              <a:t>3/24/2014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AAF43-4F5B-45C1-A035-3B4E3A6056B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A1DD3E-A661-423D-A19C-ABDE82F0F96B}" type="datetime1">
              <a:rPr lang="en-US" smtClean="0"/>
              <a:pPr/>
              <a:t>3/24/2014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AAF43-4F5B-45C1-A035-3B4E3A6056B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23.gif"/></Relationships>
</file>

<file path=ppt/slides/_rels/slide4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54.xml"/><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gif"/></Relationships>
</file>

<file path=ppt/slides/_rels/slide55.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31.gif"/></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33.gif"/></Relationships>
</file>

<file path=ppt/slides/_rels/slide6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image" Target="../media/image33.gif"/></Relationships>
</file>

<file path=ppt/slides/_rels/slide67.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7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83.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8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49.gif"/><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subTitle" idx="1"/>
          </p:nvPr>
        </p:nvSpPr>
        <p:spPr>
          <a:xfrm>
            <a:off x="571472" y="1643050"/>
            <a:ext cx="8143932" cy="3000396"/>
          </a:xfrm>
        </p:spPr>
        <p:txBody>
          <a:bodyPr>
            <a:noAutofit/>
          </a:bodyPr>
          <a:lstStyle/>
          <a:p>
            <a:r>
              <a:rPr lang="en-GB" sz="4400" dirty="0" smtClean="0">
                <a:solidFill>
                  <a:schemeClr val="tx1"/>
                </a:solidFill>
              </a:rPr>
              <a:t>Eddy Current Testing Methods</a:t>
            </a:r>
          </a:p>
          <a:p>
            <a:r>
              <a:rPr lang="en-GB" sz="4400" dirty="0" smtClean="0">
                <a:solidFill>
                  <a:schemeClr val="tx1"/>
                </a:solidFill>
              </a:rPr>
              <a:t>(AC Electro-Magnetics)</a:t>
            </a:r>
          </a:p>
          <a:p>
            <a:r>
              <a:rPr lang="en-GB" sz="4400" dirty="0" smtClean="0">
                <a:solidFill>
                  <a:schemeClr val="tx1"/>
                </a:solidFill>
              </a:rPr>
              <a:t>Overview and General Principles</a:t>
            </a:r>
            <a:endParaRPr lang="en-GB" sz="4400" dirty="0">
              <a:solidFill>
                <a:schemeClr val="tx1"/>
              </a:solidFill>
            </a:endParaRPr>
          </a:p>
        </p:txBody>
      </p:sp>
      <p:sp>
        <p:nvSpPr>
          <p:cNvPr id="3" name="Slide Number Placeholder 2"/>
          <p:cNvSpPr>
            <a:spLocks noGrp="1"/>
          </p:cNvSpPr>
          <p:nvPr>
            <p:ph type="sldNum" sz="quarter" idx="12"/>
          </p:nvPr>
        </p:nvSpPr>
        <p:spPr/>
        <p:txBody>
          <a:bodyPr/>
          <a:lstStyle/>
          <a:p>
            <a:fld id="{AF3AAF43-4F5B-45C1-A035-3B4E3A6056B1}"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Electrical, Magnetic and Penetrant Methods</a:t>
            </a:r>
            <a:endParaRPr lang="en-GB" sz="3200" dirty="0"/>
          </a:p>
        </p:txBody>
      </p:sp>
      <p:sp>
        <p:nvSpPr>
          <p:cNvPr id="3" name="Content Placeholder 2"/>
          <p:cNvSpPr>
            <a:spLocks noGrp="1"/>
          </p:cNvSpPr>
          <p:nvPr>
            <p:ph idx="1"/>
          </p:nvPr>
        </p:nvSpPr>
        <p:spPr/>
        <p:txBody>
          <a:bodyPr>
            <a:normAutofit/>
          </a:bodyPr>
          <a:lstStyle/>
          <a:p>
            <a:pPr>
              <a:buNone/>
            </a:pPr>
            <a:r>
              <a:rPr lang="en-GB" sz="2000" dirty="0" smtClean="0"/>
              <a:t>Overall Module Assessment:</a:t>
            </a:r>
          </a:p>
          <a:p>
            <a:pPr>
              <a:buNone/>
            </a:pPr>
            <a:r>
              <a:rPr lang="en-GB" sz="2000" dirty="0" smtClean="0"/>
              <a:t>Examination	60%</a:t>
            </a:r>
          </a:p>
          <a:p>
            <a:pPr>
              <a:buNone/>
            </a:pPr>
            <a:r>
              <a:rPr lang="en-GB" sz="2000" dirty="0" smtClean="0"/>
              <a:t>Assignments	40%</a:t>
            </a:r>
          </a:p>
          <a:p>
            <a:pPr>
              <a:buNone/>
            </a:pPr>
            <a:endParaRPr lang="en-GB" sz="2000" dirty="0" smtClean="0"/>
          </a:p>
          <a:p>
            <a:pPr>
              <a:buNone/>
            </a:pPr>
            <a:endParaRPr lang="en-GB" sz="2000" dirty="0" smtClean="0">
              <a:solidFill>
                <a:srgbClr val="FF0000"/>
              </a:solidFill>
            </a:endParaRPr>
          </a:p>
          <a:p>
            <a:pPr>
              <a:buNone/>
            </a:pPr>
            <a:endParaRPr lang="en-GB" sz="2000" dirty="0" smtClean="0"/>
          </a:p>
        </p:txBody>
      </p:sp>
      <p:sp>
        <p:nvSpPr>
          <p:cNvPr id="4" name="Slide Number Placeholder 3"/>
          <p:cNvSpPr>
            <a:spLocks noGrp="1"/>
          </p:cNvSpPr>
          <p:nvPr>
            <p:ph type="sldNum" sz="quarter" idx="12"/>
          </p:nvPr>
        </p:nvSpPr>
        <p:spPr/>
        <p:txBody>
          <a:bodyPr/>
          <a:lstStyle/>
          <a:p>
            <a:fld id="{7D0569AA-1F5C-461A-A1B4-0994029D5980}"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3" name="Content Placeholder 2"/>
          <p:cNvSpPr>
            <a:spLocks noGrp="1"/>
          </p:cNvSpPr>
          <p:nvPr>
            <p:ph idx="1"/>
          </p:nvPr>
        </p:nvSpPr>
        <p:spPr/>
        <p:txBody>
          <a:bodyPr>
            <a:normAutofit fontScale="92500" lnSpcReduction="20000"/>
          </a:bodyPr>
          <a:lstStyle/>
          <a:p>
            <a:r>
              <a:rPr lang="en-GB" dirty="0" smtClean="0"/>
              <a:t>Eddy current inspection - one of several NDT methods that use the principal of “electromagnetism”.</a:t>
            </a:r>
          </a:p>
          <a:p>
            <a:endParaRPr lang="en-GB" dirty="0"/>
          </a:p>
          <a:p>
            <a:r>
              <a:rPr lang="en-GB" dirty="0" smtClean="0"/>
              <a:t>Several other methods such as Remote Field Testing (RFT), Flux Leakage and Barkhausen Noise also use this principle.</a:t>
            </a:r>
            <a:br>
              <a:rPr lang="en-GB" dirty="0" smtClean="0"/>
            </a:br>
            <a:endParaRPr lang="en-GB" dirty="0" smtClean="0"/>
          </a:p>
          <a:p>
            <a:r>
              <a:rPr lang="en-GB" dirty="0" smtClean="0"/>
              <a:t>Eddy currents are created through a process called electromagnetic induction.</a:t>
            </a:r>
            <a:br>
              <a:rPr lang="en-GB" dirty="0" smtClean="0"/>
            </a:br>
            <a:endParaRPr lang="en-GB" dirty="0" smtClean="0"/>
          </a:p>
          <a:p>
            <a:pPr>
              <a:buNone/>
            </a:pPr>
            <a:endParaRPr lang="en-GB"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3" name="Content Placeholder 2"/>
          <p:cNvSpPr>
            <a:spLocks noGrp="1"/>
          </p:cNvSpPr>
          <p:nvPr>
            <p:ph idx="1"/>
          </p:nvPr>
        </p:nvSpPr>
        <p:spPr>
          <a:xfrm>
            <a:off x="457200" y="1600200"/>
            <a:ext cx="5043494" cy="4525963"/>
          </a:xfrm>
        </p:spPr>
        <p:txBody>
          <a:bodyPr>
            <a:normAutofit fontScale="92500" lnSpcReduction="20000"/>
          </a:bodyPr>
          <a:lstStyle/>
          <a:p>
            <a:pPr>
              <a:buNone/>
            </a:pPr>
            <a:endParaRPr lang="en-GB" dirty="0" smtClean="0"/>
          </a:p>
          <a:p>
            <a:r>
              <a:rPr lang="en-GB" dirty="0" smtClean="0"/>
              <a:t>When alternating current is applied to a conductor, such as copper wire, a magnetic field develops in and around the conductor.</a:t>
            </a:r>
          </a:p>
          <a:p>
            <a:r>
              <a:rPr lang="en-GB" dirty="0" smtClean="0"/>
              <a:t>This magnetic field expands as the alternating current rises to maximum and collapses as the current is reduced to zero.</a:t>
            </a:r>
          </a:p>
          <a:p>
            <a:pPr>
              <a:buNone/>
            </a:pPr>
            <a:endParaRPr lang="en-GB" dirty="0"/>
          </a:p>
        </p:txBody>
      </p:sp>
      <p:pic>
        <p:nvPicPr>
          <p:cNvPr id="1026" name="Picture 2"/>
          <p:cNvPicPr>
            <a:picLocks noChangeAspect="1" noChangeArrowheads="1"/>
          </p:cNvPicPr>
          <p:nvPr/>
        </p:nvPicPr>
        <p:blipFill>
          <a:blip r:embed="rId3" cstate="print"/>
          <a:srcRect l="31494" t="42969" r="50195" b="20898"/>
          <a:stretch>
            <a:fillRect/>
          </a:stretch>
        </p:blipFill>
        <p:spPr bwMode="auto">
          <a:xfrm>
            <a:off x="5572132" y="1357298"/>
            <a:ext cx="2847866" cy="421484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fld id="{AF3AAF43-4F5B-45C1-A035-3B4E3A6056B1}"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3" name="Content Placeholder 2"/>
          <p:cNvSpPr>
            <a:spLocks noGrp="1"/>
          </p:cNvSpPr>
          <p:nvPr>
            <p:ph idx="1"/>
          </p:nvPr>
        </p:nvSpPr>
        <p:spPr>
          <a:xfrm>
            <a:off x="457200" y="1600200"/>
            <a:ext cx="5043494" cy="4525963"/>
          </a:xfrm>
        </p:spPr>
        <p:txBody>
          <a:bodyPr>
            <a:normAutofit fontScale="62500" lnSpcReduction="20000"/>
          </a:bodyPr>
          <a:lstStyle/>
          <a:p>
            <a:pPr>
              <a:buNone/>
            </a:pPr>
            <a:endParaRPr lang="en-GB" dirty="0" smtClean="0"/>
          </a:p>
          <a:p>
            <a:r>
              <a:rPr lang="en-GB" dirty="0" smtClean="0"/>
              <a:t>If another electrical conductor is brought into the close proximity to this changing magnetic field, current (eddy current) will be induced in this second conductor.</a:t>
            </a:r>
          </a:p>
          <a:p>
            <a:r>
              <a:rPr lang="en-GB" dirty="0" smtClean="0"/>
              <a:t>Currents flowing in the material generate their own secondary magnetic field which will oppose the coils primary magnetic field.</a:t>
            </a:r>
          </a:p>
          <a:p>
            <a:r>
              <a:rPr lang="en-GB" dirty="0" smtClean="0"/>
              <a:t>This entire process (electromagnetic induction) may occur from several hundred to several million times per second depending upon inspection frequency.</a:t>
            </a:r>
            <a:br>
              <a:rPr lang="en-GB" dirty="0" smtClean="0"/>
            </a:br>
            <a:endParaRPr lang="en-GB" dirty="0" smtClean="0"/>
          </a:p>
          <a:p>
            <a:pPr>
              <a:buNone/>
            </a:pPr>
            <a:endParaRPr lang="en-GB" dirty="0"/>
          </a:p>
        </p:txBody>
      </p:sp>
      <p:pic>
        <p:nvPicPr>
          <p:cNvPr id="2050" name="Picture 2"/>
          <p:cNvPicPr>
            <a:picLocks noChangeAspect="1" noChangeArrowheads="1"/>
          </p:cNvPicPr>
          <p:nvPr/>
        </p:nvPicPr>
        <p:blipFill>
          <a:blip r:embed="rId3" cstate="print"/>
          <a:srcRect l="29297" t="46875" r="48730" b="17969"/>
          <a:stretch>
            <a:fillRect/>
          </a:stretch>
        </p:blipFill>
        <p:spPr bwMode="auto">
          <a:xfrm>
            <a:off x="6286512" y="1071546"/>
            <a:ext cx="2071702" cy="2486043"/>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l="30225" t="36328" r="48535" b="28515"/>
          <a:stretch>
            <a:fillRect/>
          </a:stretch>
        </p:blipFill>
        <p:spPr bwMode="auto">
          <a:xfrm>
            <a:off x="6215074" y="3571876"/>
            <a:ext cx="2143108" cy="2660410"/>
          </a:xfrm>
          <a:prstGeom prst="rect">
            <a:avLst/>
          </a:prstGeom>
          <a:noFill/>
          <a:ln w="9525">
            <a:noFill/>
            <a:miter lim="800000"/>
            <a:headEnd/>
            <a:tailEnd/>
          </a:ln>
        </p:spPr>
      </p:pic>
      <p:sp>
        <p:nvSpPr>
          <p:cNvPr id="8" name="Slide Number Placeholder 7"/>
          <p:cNvSpPr>
            <a:spLocks noGrp="1"/>
          </p:cNvSpPr>
          <p:nvPr>
            <p:ph type="sldNum" sz="quarter" idx="12"/>
          </p:nvPr>
        </p:nvSpPr>
        <p:spPr/>
        <p:txBody>
          <a:bodyPr/>
          <a:lstStyle/>
          <a:p>
            <a:fld id="{AF3AAF43-4F5B-45C1-A035-3B4E3A6056B1}"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3" name="Content Placeholder 2"/>
          <p:cNvSpPr>
            <a:spLocks noGrp="1"/>
          </p:cNvSpPr>
          <p:nvPr>
            <p:ph idx="1"/>
          </p:nvPr>
        </p:nvSpPr>
        <p:spPr>
          <a:xfrm>
            <a:off x="457200" y="1600200"/>
            <a:ext cx="4329114" cy="4525963"/>
          </a:xfrm>
        </p:spPr>
        <p:txBody>
          <a:bodyPr>
            <a:normAutofit/>
          </a:bodyPr>
          <a:lstStyle/>
          <a:p>
            <a:pPr>
              <a:buNone/>
            </a:pPr>
            <a:endParaRPr lang="en-GB" dirty="0" smtClean="0"/>
          </a:p>
          <a:p>
            <a:r>
              <a:rPr lang="en-GB" dirty="0" smtClean="0"/>
              <a:t>When a flaw is introduced to the conductive material, the eddy currents are disrupted.</a:t>
            </a:r>
            <a:br>
              <a:rPr lang="en-GB" dirty="0" smtClean="0"/>
            </a:br>
            <a:endParaRPr lang="en-GB" dirty="0" smtClean="0"/>
          </a:p>
          <a:p>
            <a:pPr>
              <a:buNone/>
            </a:pPr>
            <a:endParaRPr lang="en-GB" dirty="0"/>
          </a:p>
        </p:txBody>
      </p:sp>
      <p:pic>
        <p:nvPicPr>
          <p:cNvPr id="3074" name="Picture 2"/>
          <p:cNvPicPr>
            <a:picLocks noChangeAspect="1" noChangeArrowheads="1"/>
          </p:cNvPicPr>
          <p:nvPr/>
        </p:nvPicPr>
        <p:blipFill>
          <a:blip r:embed="rId3" cstate="print"/>
          <a:srcRect l="30029" t="36705" r="50776" b="30664"/>
          <a:stretch>
            <a:fillRect/>
          </a:stretch>
        </p:blipFill>
        <p:spPr bwMode="auto">
          <a:xfrm>
            <a:off x="4857752" y="1291218"/>
            <a:ext cx="3643338" cy="4645256"/>
          </a:xfrm>
          <a:prstGeom prst="rect">
            <a:avLst/>
          </a:prstGeom>
          <a:noFill/>
          <a:ln w="9525">
            <a:noFill/>
            <a:miter lim="800000"/>
            <a:headEnd/>
            <a:tailEnd/>
          </a:ln>
        </p:spPr>
      </p:pic>
      <p:sp>
        <p:nvSpPr>
          <p:cNvPr id="7" name="Slide Number Placeholder 6"/>
          <p:cNvSpPr>
            <a:spLocks noGrp="1"/>
          </p:cNvSpPr>
          <p:nvPr>
            <p:ph type="sldNum" sz="quarter" idx="12"/>
          </p:nvPr>
        </p:nvSpPr>
        <p:spPr/>
        <p:txBody>
          <a:bodyPr/>
          <a:lstStyle/>
          <a:p>
            <a:fld id="{AF3AAF43-4F5B-45C1-A035-3B4E3A6056B1}" type="slidenum">
              <a:rPr lang="en-GB" smtClean="0"/>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6" name="Rectangle 5"/>
          <p:cNvSpPr/>
          <p:nvPr/>
        </p:nvSpPr>
        <p:spPr>
          <a:xfrm>
            <a:off x="1000100" y="1582341"/>
            <a:ext cx="7143800" cy="4893647"/>
          </a:xfrm>
          <a:prstGeom prst="rect">
            <a:avLst/>
          </a:prstGeom>
        </p:spPr>
        <p:txBody>
          <a:bodyPr wrap="square">
            <a:spAutoFit/>
          </a:bodyPr>
          <a:lstStyle/>
          <a:p>
            <a:r>
              <a:rPr lang="en-GB" sz="2400" dirty="0" smtClean="0"/>
              <a:t>One of the major advantages of eddy current as an NDT tool is the variety of inspections and measurements that can be performed. In the proper circumstances, eddy currents can be used for:</a:t>
            </a:r>
          </a:p>
          <a:p>
            <a:endParaRPr lang="en-GB" sz="2400" dirty="0" smtClean="0"/>
          </a:p>
          <a:p>
            <a:pPr marL="354013" indent="-354013">
              <a:buFont typeface="Arial" pitchFamily="34" charset="0"/>
              <a:buChar char="•"/>
            </a:pPr>
            <a:r>
              <a:rPr lang="en-GB" sz="2400" dirty="0" smtClean="0"/>
              <a:t>Crack detection </a:t>
            </a:r>
          </a:p>
          <a:p>
            <a:pPr marL="354013" indent="-354013">
              <a:buFont typeface="Arial" pitchFamily="34" charset="0"/>
              <a:buChar char="•"/>
            </a:pPr>
            <a:r>
              <a:rPr lang="en-GB" sz="2400" dirty="0" smtClean="0"/>
              <a:t>Material thickness measurements </a:t>
            </a:r>
          </a:p>
          <a:p>
            <a:pPr marL="354013" indent="-354013">
              <a:buFont typeface="Arial" pitchFamily="34" charset="0"/>
              <a:buChar char="•"/>
            </a:pPr>
            <a:r>
              <a:rPr lang="en-GB" sz="2400" dirty="0" smtClean="0"/>
              <a:t>Coating thickness measurements </a:t>
            </a:r>
          </a:p>
          <a:p>
            <a:pPr marL="354013" indent="-354013">
              <a:buFont typeface="Arial" pitchFamily="34" charset="0"/>
              <a:buChar char="•"/>
            </a:pPr>
            <a:r>
              <a:rPr lang="en-GB" sz="2400" dirty="0" smtClean="0"/>
              <a:t>Conductivity measurements for: </a:t>
            </a:r>
          </a:p>
          <a:p>
            <a:pPr marL="354013" indent="-354013">
              <a:buFont typeface="Arial" pitchFamily="34" charset="0"/>
              <a:buChar char="•"/>
            </a:pPr>
            <a:r>
              <a:rPr lang="en-GB" sz="2400" dirty="0" smtClean="0"/>
              <a:t>Material identification </a:t>
            </a:r>
          </a:p>
          <a:p>
            <a:pPr marL="354013" indent="-354013">
              <a:buFont typeface="Arial" pitchFamily="34" charset="0"/>
              <a:buChar char="•"/>
            </a:pPr>
            <a:r>
              <a:rPr lang="en-GB" sz="2400" dirty="0" smtClean="0"/>
              <a:t>Heat damage detection </a:t>
            </a:r>
          </a:p>
          <a:p>
            <a:pPr marL="354013" indent="-354013">
              <a:buFont typeface="Arial" pitchFamily="34" charset="0"/>
              <a:buChar char="•"/>
            </a:pPr>
            <a:r>
              <a:rPr lang="en-GB" sz="2400" dirty="0" smtClean="0"/>
              <a:t>Case depth determination </a:t>
            </a:r>
          </a:p>
          <a:p>
            <a:pPr marL="354013" indent="-354013">
              <a:buFont typeface="Arial" pitchFamily="34" charset="0"/>
              <a:buChar char="•"/>
            </a:pPr>
            <a:r>
              <a:rPr lang="en-GB" sz="2400" dirty="0" smtClean="0"/>
              <a:t>Heat treatment monitoring </a:t>
            </a:r>
            <a:endParaRPr lang="en-GB" sz="2400" dirty="0"/>
          </a:p>
        </p:txBody>
      </p:sp>
      <p:sp>
        <p:nvSpPr>
          <p:cNvPr id="7" name="Slide Number Placeholder 6"/>
          <p:cNvSpPr>
            <a:spLocks noGrp="1"/>
          </p:cNvSpPr>
          <p:nvPr>
            <p:ph type="sldNum" sz="quarter" idx="12"/>
          </p:nvPr>
        </p:nvSpPr>
        <p:spPr/>
        <p:txBody>
          <a:bodyPr/>
          <a:lstStyle/>
          <a:p>
            <a:fld id="{AF3AAF43-4F5B-45C1-A035-3B4E3A6056B1}"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6" name="Rectangle 5"/>
          <p:cNvSpPr/>
          <p:nvPr/>
        </p:nvSpPr>
        <p:spPr>
          <a:xfrm>
            <a:off x="1000100" y="1582341"/>
            <a:ext cx="7143800" cy="4154984"/>
          </a:xfrm>
          <a:prstGeom prst="rect">
            <a:avLst/>
          </a:prstGeom>
        </p:spPr>
        <p:txBody>
          <a:bodyPr wrap="square">
            <a:spAutoFit/>
          </a:bodyPr>
          <a:lstStyle/>
          <a:p>
            <a:r>
              <a:rPr lang="en-GB" sz="2400" b="1" dirty="0" smtClean="0"/>
              <a:t>Advantages:</a:t>
            </a:r>
            <a:r>
              <a:rPr lang="en-GB" sz="2400" dirty="0" smtClean="0"/>
              <a:t> </a:t>
            </a:r>
          </a:p>
          <a:p>
            <a:pPr marL="354013" indent="-354013">
              <a:buFont typeface="Arial" pitchFamily="34" charset="0"/>
              <a:buChar char="•"/>
            </a:pPr>
            <a:r>
              <a:rPr lang="en-GB" sz="2400" dirty="0" smtClean="0"/>
              <a:t>Sensitive to small cracks and other defects </a:t>
            </a:r>
          </a:p>
          <a:p>
            <a:pPr marL="354013" indent="-354013">
              <a:buFont typeface="Arial" pitchFamily="34" charset="0"/>
              <a:buChar char="•"/>
            </a:pPr>
            <a:r>
              <a:rPr lang="en-GB" sz="2400" dirty="0" smtClean="0"/>
              <a:t>Detects surface and near surface defects </a:t>
            </a:r>
          </a:p>
          <a:p>
            <a:pPr marL="354013" indent="-354013">
              <a:buFont typeface="Arial" pitchFamily="34" charset="0"/>
              <a:buChar char="•"/>
            </a:pPr>
            <a:r>
              <a:rPr lang="en-GB" sz="2400" dirty="0" smtClean="0"/>
              <a:t>Inspection gives immediate results </a:t>
            </a:r>
          </a:p>
          <a:p>
            <a:pPr marL="354013" indent="-354013">
              <a:buFont typeface="Arial" pitchFamily="34" charset="0"/>
              <a:buChar char="•"/>
            </a:pPr>
            <a:r>
              <a:rPr lang="en-GB" sz="2400" dirty="0" smtClean="0"/>
              <a:t>Equipment is very portable </a:t>
            </a:r>
          </a:p>
          <a:p>
            <a:pPr marL="354013" indent="-354013">
              <a:buFont typeface="Arial" pitchFamily="34" charset="0"/>
              <a:buChar char="•"/>
            </a:pPr>
            <a:r>
              <a:rPr lang="en-GB" sz="2400" dirty="0" smtClean="0"/>
              <a:t>Method can be used for much more than flaw detection </a:t>
            </a:r>
          </a:p>
          <a:p>
            <a:pPr marL="354013" indent="-354013">
              <a:buFont typeface="Arial" pitchFamily="34" charset="0"/>
              <a:buChar char="•"/>
            </a:pPr>
            <a:r>
              <a:rPr lang="en-GB" sz="2400" dirty="0" smtClean="0"/>
              <a:t>Minimum part preparation is required </a:t>
            </a:r>
          </a:p>
          <a:p>
            <a:pPr marL="354013" indent="-354013">
              <a:buFont typeface="Arial" pitchFamily="34" charset="0"/>
              <a:buChar char="•"/>
            </a:pPr>
            <a:r>
              <a:rPr lang="en-GB" sz="2400" dirty="0" smtClean="0"/>
              <a:t>Test probe does not need to contact the part </a:t>
            </a:r>
          </a:p>
          <a:p>
            <a:pPr marL="354013" indent="-354013">
              <a:buFont typeface="Arial" pitchFamily="34" charset="0"/>
              <a:buChar char="•"/>
            </a:pPr>
            <a:r>
              <a:rPr lang="en-GB" sz="2400" dirty="0" smtClean="0"/>
              <a:t>Inspects complex shapes and sizes of conductive materials</a:t>
            </a:r>
          </a:p>
        </p:txBody>
      </p:sp>
      <p:sp>
        <p:nvSpPr>
          <p:cNvPr id="4" name="Slide Number Placeholder 3"/>
          <p:cNvSpPr>
            <a:spLocks noGrp="1"/>
          </p:cNvSpPr>
          <p:nvPr>
            <p:ph type="sldNum" sz="quarter" idx="12"/>
          </p:nvPr>
        </p:nvSpPr>
        <p:spPr/>
        <p:txBody>
          <a:bodyPr/>
          <a:lstStyle/>
          <a:p>
            <a:fld id="{AF3AAF43-4F5B-45C1-A035-3B4E3A6056B1}"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6" name="Rectangle 5"/>
          <p:cNvSpPr/>
          <p:nvPr/>
        </p:nvSpPr>
        <p:spPr>
          <a:xfrm>
            <a:off x="1000100" y="1582341"/>
            <a:ext cx="7143800" cy="4154984"/>
          </a:xfrm>
          <a:prstGeom prst="rect">
            <a:avLst/>
          </a:prstGeom>
        </p:spPr>
        <p:txBody>
          <a:bodyPr wrap="square">
            <a:spAutoFit/>
          </a:bodyPr>
          <a:lstStyle/>
          <a:p>
            <a:r>
              <a:rPr lang="en-GB" sz="2400" b="1" dirty="0" smtClean="0"/>
              <a:t>Limitations:</a:t>
            </a:r>
            <a:r>
              <a:rPr lang="en-GB" sz="2400" dirty="0" smtClean="0"/>
              <a:t> </a:t>
            </a:r>
          </a:p>
          <a:p>
            <a:pPr marL="354013" indent="-354013">
              <a:buFont typeface="Arial" pitchFamily="34" charset="0"/>
              <a:buChar char="•"/>
            </a:pPr>
            <a:r>
              <a:rPr lang="en-GB" sz="2400" dirty="0" smtClean="0"/>
              <a:t>Only conductive materials can be inspected </a:t>
            </a:r>
          </a:p>
          <a:p>
            <a:pPr marL="354013" indent="-354013">
              <a:buFont typeface="Arial" pitchFamily="34" charset="0"/>
              <a:buChar char="•"/>
            </a:pPr>
            <a:r>
              <a:rPr lang="en-GB" sz="2400" dirty="0" smtClean="0"/>
              <a:t>Surface must be accessible to the probe </a:t>
            </a:r>
          </a:p>
          <a:p>
            <a:pPr marL="354013" indent="-354013">
              <a:buFont typeface="Arial" pitchFamily="34" charset="0"/>
              <a:buChar char="•"/>
            </a:pPr>
            <a:r>
              <a:rPr lang="en-GB" sz="2400" dirty="0" smtClean="0"/>
              <a:t>Skill and training required is more extensive than other techniques </a:t>
            </a:r>
          </a:p>
          <a:p>
            <a:pPr marL="354013" indent="-354013">
              <a:buFont typeface="Arial" pitchFamily="34" charset="0"/>
              <a:buChar char="•"/>
            </a:pPr>
            <a:r>
              <a:rPr lang="en-GB" sz="2400" dirty="0" smtClean="0"/>
              <a:t>Surface finish and roughness may interfere </a:t>
            </a:r>
          </a:p>
          <a:p>
            <a:pPr marL="354013" indent="-354013">
              <a:buFont typeface="Arial" pitchFamily="34" charset="0"/>
              <a:buChar char="•"/>
            </a:pPr>
            <a:r>
              <a:rPr lang="en-GB" sz="2400" dirty="0" smtClean="0"/>
              <a:t>Reference standards needed for setup </a:t>
            </a:r>
          </a:p>
          <a:p>
            <a:pPr marL="354013" indent="-354013">
              <a:buFont typeface="Arial" pitchFamily="34" charset="0"/>
              <a:buChar char="•"/>
            </a:pPr>
            <a:r>
              <a:rPr lang="en-GB" sz="2400" dirty="0" smtClean="0"/>
              <a:t>Depth of penetration is limited </a:t>
            </a:r>
          </a:p>
          <a:p>
            <a:pPr marL="354013" indent="-354013">
              <a:buFont typeface="Arial" pitchFamily="34" charset="0"/>
              <a:buChar char="•"/>
            </a:pPr>
            <a:r>
              <a:rPr lang="en-GB" sz="2400" dirty="0" smtClean="0"/>
              <a:t>Flaws such as delaminations that lie parallel to the probe coil winding and probe scan direction are undetectable </a:t>
            </a:r>
          </a:p>
        </p:txBody>
      </p:sp>
      <p:sp>
        <p:nvSpPr>
          <p:cNvPr id="4" name="Slide Number Placeholder 3"/>
          <p:cNvSpPr>
            <a:spLocks noGrp="1"/>
          </p:cNvSpPr>
          <p:nvPr>
            <p:ph type="sldNum" sz="quarter" idx="12"/>
          </p:nvPr>
        </p:nvSpPr>
        <p:spPr/>
        <p:txBody>
          <a:bodyPr/>
          <a:lstStyle/>
          <a:p>
            <a:fld id="{AF3AAF43-4F5B-45C1-A035-3B4E3A6056B1}"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6" name="Rectangle 5"/>
          <p:cNvSpPr/>
          <p:nvPr/>
        </p:nvSpPr>
        <p:spPr>
          <a:xfrm>
            <a:off x="285720" y="1071546"/>
            <a:ext cx="5715040" cy="5632311"/>
          </a:xfrm>
          <a:prstGeom prst="rect">
            <a:avLst/>
          </a:prstGeom>
        </p:spPr>
        <p:txBody>
          <a:bodyPr wrap="square">
            <a:spAutoFit/>
          </a:bodyPr>
          <a:lstStyle/>
          <a:p>
            <a:r>
              <a:rPr lang="en-GB" sz="2000" b="1" dirty="0" smtClean="0"/>
              <a:t>History:</a:t>
            </a:r>
            <a:r>
              <a:rPr lang="en-GB" sz="2000" dirty="0" smtClean="0"/>
              <a:t> </a:t>
            </a:r>
          </a:p>
          <a:p>
            <a:r>
              <a:rPr lang="en-GB" sz="2000" dirty="0" smtClean="0"/>
              <a:t>Eddy current testing has its origins with Michael Faraday's discovery of electromagnetic induction in 1831. Faraday was a chemist in England during the early 1800's and is credited with the discovery of electromagnetic induction, electromagnetic rotations, the magneto-optical effect, diamagnetism, and other phenomena.</a:t>
            </a:r>
          </a:p>
          <a:p>
            <a:r>
              <a:rPr lang="en-GB" sz="2000" dirty="0" smtClean="0"/>
              <a:t>In 1879, another scientist named Hughes recorded changes in the properties of a coil when placed in contact with metals of different conductivity and permeability. However, it was not until the Second World War that these effects were put to practical use for testing materials. Much work was done in the 1950's and 60's, particularly in the aircraft and nuclear industries. Eddy current testing is now a widely used and well-understood inspection technique.</a:t>
            </a:r>
          </a:p>
        </p:txBody>
      </p:sp>
      <p:sp>
        <p:nvSpPr>
          <p:cNvPr id="4" name="Slide Number Placeholder 3"/>
          <p:cNvSpPr>
            <a:spLocks noGrp="1"/>
          </p:cNvSpPr>
          <p:nvPr>
            <p:ph type="sldNum" sz="quarter" idx="12"/>
          </p:nvPr>
        </p:nvSpPr>
        <p:spPr/>
        <p:txBody>
          <a:bodyPr/>
          <a:lstStyle/>
          <a:p>
            <a:fld id="{AF3AAF43-4F5B-45C1-A035-3B4E3A6056B1}" type="slidenum">
              <a:rPr lang="en-GB" smtClean="0"/>
              <a:pPr/>
              <a:t>10</a:t>
            </a:fld>
            <a:endParaRPr lang="en-GB"/>
          </a:p>
        </p:txBody>
      </p:sp>
      <p:pic>
        <p:nvPicPr>
          <p:cNvPr id="4098" name="Picture 2" descr="http://www.ndt-ed.org/EducationResources/CommunityCollege/EddyCurrents/Graphics/faraday1.gif"/>
          <p:cNvPicPr>
            <a:picLocks noChangeAspect="1" noChangeArrowheads="1"/>
          </p:cNvPicPr>
          <p:nvPr/>
        </p:nvPicPr>
        <p:blipFill>
          <a:blip r:embed="rId3" cstate="print"/>
          <a:srcRect/>
          <a:stretch>
            <a:fillRect/>
          </a:stretch>
        </p:blipFill>
        <p:spPr bwMode="auto">
          <a:xfrm>
            <a:off x="6128102" y="2000241"/>
            <a:ext cx="2563469" cy="3500462"/>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11</a:t>
            </a:fld>
            <a:endParaRPr lang="en-GB"/>
          </a:p>
        </p:txBody>
      </p:sp>
      <p:sp>
        <p:nvSpPr>
          <p:cNvPr id="7" name="Rectangle 6"/>
          <p:cNvSpPr/>
          <p:nvPr/>
        </p:nvSpPr>
        <p:spPr>
          <a:xfrm>
            <a:off x="428596" y="1357298"/>
            <a:ext cx="8286808" cy="4893647"/>
          </a:xfrm>
          <a:prstGeom prst="rect">
            <a:avLst/>
          </a:prstGeom>
        </p:spPr>
        <p:txBody>
          <a:bodyPr wrap="square">
            <a:spAutoFit/>
          </a:bodyPr>
          <a:lstStyle/>
          <a:p>
            <a:r>
              <a:rPr lang="en-GB" sz="2400" b="1" dirty="0" smtClean="0"/>
              <a:t>Present State of Eddy Current Inspection</a:t>
            </a:r>
          </a:p>
          <a:p>
            <a:endParaRPr lang="en-GB" sz="2400" b="1" dirty="0" smtClean="0"/>
          </a:p>
          <a:p>
            <a:pPr marL="361950" indent="-361950">
              <a:buFont typeface="Arial" pitchFamily="34" charset="0"/>
              <a:buChar char="•"/>
            </a:pPr>
            <a:r>
              <a:rPr lang="en-GB" sz="2400" dirty="0" smtClean="0"/>
              <a:t>Eddy current inspection is used in a variety of industries to find defects and make measurements.</a:t>
            </a:r>
          </a:p>
          <a:p>
            <a:pPr marL="361950" indent="-361950">
              <a:buFont typeface="Arial" pitchFamily="34" charset="0"/>
              <a:buChar char="•"/>
            </a:pPr>
            <a:r>
              <a:rPr lang="en-GB" sz="2400" dirty="0" smtClean="0"/>
              <a:t>One of the primary uses of eddy current testing is for defect detection when the nature of the defect is well understood.</a:t>
            </a:r>
          </a:p>
          <a:p>
            <a:pPr marL="361950" indent="-361950">
              <a:buFont typeface="Arial" pitchFamily="34" charset="0"/>
              <a:buChar char="•"/>
            </a:pPr>
            <a:r>
              <a:rPr lang="en-GB" sz="2400" dirty="0" smtClean="0"/>
              <a:t>In general, the technique is used to inspect a relatively small area and the probe design and test parameters must be established with a good understanding of the flaw that is to be detected.</a:t>
            </a:r>
          </a:p>
          <a:p>
            <a:pPr marL="361950" indent="-361950">
              <a:buFont typeface="Arial" pitchFamily="34" charset="0"/>
              <a:buChar char="•"/>
            </a:pPr>
            <a:r>
              <a:rPr lang="en-GB" sz="2400" dirty="0" smtClean="0"/>
              <a:t>Since eddy currents tend to concentrate at the surface of a material, they can only be used to detect surface and near surface defects. </a:t>
            </a:r>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12</a:t>
            </a:fld>
            <a:endParaRPr lang="en-GB"/>
          </a:p>
        </p:txBody>
      </p:sp>
      <p:sp>
        <p:nvSpPr>
          <p:cNvPr id="5" name="TextBox 4"/>
          <p:cNvSpPr txBox="1"/>
          <p:nvPr/>
        </p:nvSpPr>
        <p:spPr>
          <a:xfrm>
            <a:off x="500034" y="1571612"/>
            <a:ext cx="8143932" cy="4524315"/>
          </a:xfrm>
          <a:prstGeom prst="rect">
            <a:avLst/>
          </a:prstGeom>
          <a:noFill/>
        </p:spPr>
        <p:txBody>
          <a:bodyPr wrap="square" rtlCol="0">
            <a:spAutoFit/>
          </a:bodyPr>
          <a:lstStyle/>
          <a:p>
            <a:pPr marL="361950" indent="-361950">
              <a:buFont typeface="Arial" pitchFamily="34" charset="0"/>
              <a:buChar char="•"/>
            </a:pPr>
            <a:r>
              <a:rPr lang="en-GB" sz="2400" dirty="0" smtClean="0"/>
              <a:t>In thin materials such as tubing and sheet stock, eddy currents can be used to measure the thickness of the material.</a:t>
            </a:r>
          </a:p>
          <a:p>
            <a:pPr marL="361950" indent="-361950">
              <a:buFont typeface="Arial" pitchFamily="34" charset="0"/>
              <a:buChar char="•"/>
            </a:pPr>
            <a:r>
              <a:rPr lang="en-GB" sz="2400" dirty="0" smtClean="0"/>
              <a:t>This makes eddy current a useful tool for detecting corrosion damage and other damage that causes a thinning of the material.</a:t>
            </a:r>
          </a:p>
          <a:p>
            <a:pPr marL="361950" indent="-361950">
              <a:buFont typeface="Arial" pitchFamily="34" charset="0"/>
              <a:buChar char="•"/>
            </a:pPr>
            <a:r>
              <a:rPr lang="en-GB" sz="2400" dirty="0" smtClean="0"/>
              <a:t>The technique is used to make corrosion thinning measurements on aircraft skins and in the walls of tubing used in assemblies such as heat exchangers.</a:t>
            </a:r>
          </a:p>
          <a:p>
            <a:pPr marL="361950" indent="-361950">
              <a:buFont typeface="Arial" pitchFamily="34" charset="0"/>
              <a:buChar char="•"/>
            </a:pPr>
            <a:r>
              <a:rPr lang="en-GB" sz="2400" dirty="0" smtClean="0"/>
              <a:t>Eddy current testing is also used to measure the thickness of paints and other coatings.</a:t>
            </a:r>
          </a:p>
          <a:p>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13</a:t>
            </a:fld>
            <a:endParaRPr lang="en-GB"/>
          </a:p>
        </p:txBody>
      </p:sp>
      <p:sp>
        <p:nvSpPr>
          <p:cNvPr id="5" name="Rectangle 4"/>
          <p:cNvSpPr/>
          <p:nvPr/>
        </p:nvSpPr>
        <p:spPr>
          <a:xfrm>
            <a:off x="785786" y="1428736"/>
            <a:ext cx="7715304" cy="4893647"/>
          </a:xfrm>
          <a:prstGeom prst="rect">
            <a:avLst/>
          </a:prstGeom>
        </p:spPr>
        <p:txBody>
          <a:bodyPr wrap="square">
            <a:spAutoFit/>
          </a:bodyPr>
          <a:lstStyle/>
          <a:p>
            <a:pPr marL="361950" indent="-361950">
              <a:buFont typeface="Arial" pitchFamily="34" charset="0"/>
              <a:buChar char="•"/>
            </a:pPr>
            <a:r>
              <a:rPr lang="en-GB" sz="2400" dirty="0" smtClean="0"/>
              <a:t>Eddy currents are affected by the electrical conductivity and magnetic permeability of materials and can therefore, be used to sort materials and to tell if a material has seen high temperatures or been heat treated, which changes the conductivity of some materials.</a:t>
            </a:r>
          </a:p>
          <a:p>
            <a:pPr marL="361950" indent="-361950">
              <a:buFont typeface="Arial" pitchFamily="34" charset="0"/>
              <a:buChar char="•"/>
            </a:pPr>
            <a:r>
              <a:rPr lang="en-GB" sz="2400" dirty="0" smtClean="0"/>
              <a:t>Eddy current equipment and probes can be purchased in a wide variety of configurations. Eddy-current instruments and a conductivity tester come packaged in very small and battery operated units for easy portability.</a:t>
            </a:r>
          </a:p>
          <a:p>
            <a:pPr marL="361950" indent="-361950">
              <a:buFont typeface="Arial" pitchFamily="34" charset="0"/>
              <a:buChar char="•"/>
            </a:pPr>
            <a:r>
              <a:rPr lang="en-GB" sz="2400" dirty="0" smtClean="0"/>
              <a:t>Computer based systems are also available that provide easy data manipulation features for the laboratory.</a:t>
            </a:r>
          </a:p>
          <a:p>
            <a:r>
              <a:rPr lang="en-GB" sz="2400" dirty="0" smtClean="0"/>
              <a:t> </a:t>
            </a:r>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14</a:t>
            </a:fld>
            <a:endParaRPr lang="en-GB"/>
          </a:p>
        </p:txBody>
      </p:sp>
      <p:sp>
        <p:nvSpPr>
          <p:cNvPr id="5" name="Rectangle 4"/>
          <p:cNvSpPr/>
          <p:nvPr/>
        </p:nvSpPr>
        <p:spPr>
          <a:xfrm>
            <a:off x="857224" y="1500174"/>
            <a:ext cx="7500990" cy="4154984"/>
          </a:xfrm>
          <a:prstGeom prst="rect">
            <a:avLst/>
          </a:prstGeom>
        </p:spPr>
        <p:txBody>
          <a:bodyPr wrap="square">
            <a:spAutoFit/>
          </a:bodyPr>
          <a:lstStyle/>
          <a:p>
            <a:pPr marL="361950" indent="-361950">
              <a:buFont typeface="Arial" pitchFamily="34" charset="0"/>
              <a:buChar char="•"/>
            </a:pPr>
            <a:r>
              <a:rPr lang="en-GB" sz="2400" dirty="0" smtClean="0"/>
              <a:t>Signal processing software has also been developed for trend removal, background subtraction, and noise reduction.</a:t>
            </a:r>
          </a:p>
          <a:p>
            <a:pPr marL="361950" indent="-361950">
              <a:buFont typeface="Arial" pitchFamily="34" charset="0"/>
              <a:buChar char="•"/>
            </a:pPr>
            <a:r>
              <a:rPr lang="en-GB" sz="2400" dirty="0" smtClean="0"/>
              <a:t>Impedance analyzers are also sometimes used to allow improved quantitative eddy-current measurements. </a:t>
            </a:r>
          </a:p>
          <a:p>
            <a:pPr marL="361950" indent="-361950">
              <a:buFont typeface="Arial" pitchFamily="34" charset="0"/>
              <a:buChar char="•"/>
            </a:pPr>
            <a:r>
              <a:rPr lang="en-GB" sz="2400" dirty="0" smtClean="0"/>
              <a:t>Some laboratories have multidimensional scanning capabilities that are used to produce images of the scan regions.</a:t>
            </a:r>
          </a:p>
          <a:p>
            <a:pPr marL="361950" indent="-361950">
              <a:buFont typeface="Arial" pitchFamily="34" charset="0"/>
              <a:buChar char="•"/>
            </a:pPr>
            <a:r>
              <a:rPr lang="en-GB" sz="2400" dirty="0" smtClean="0"/>
              <a:t>A few portable scanning systems also exist for special applications, such as scanning regions of aircraft fuselages.</a:t>
            </a:r>
            <a:endParaRPr lang="en-GB"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15</a:t>
            </a:fld>
            <a:endParaRPr lang="en-GB"/>
          </a:p>
        </p:txBody>
      </p:sp>
      <p:sp>
        <p:nvSpPr>
          <p:cNvPr id="5" name="Rectangle 4"/>
          <p:cNvSpPr/>
          <p:nvPr/>
        </p:nvSpPr>
        <p:spPr>
          <a:xfrm>
            <a:off x="642910" y="1214422"/>
            <a:ext cx="2416431" cy="369332"/>
          </a:xfrm>
          <a:prstGeom prst="rect">
            <a:avLst/>
          </a:prstGeom>
        </p:spPr>
        <p:txBody>
          <a:bodyPr wrap="none">
            <a:spAutoFit/>
          </a:bodyPr>
          <a:lstStyle/>
          <a:p>
            <a:r>
              <a:rPr lang="en-GB" b="1" dirty="0" smtClean="0"/>
              <a:t>Properties of Electricity</a:t>
            </a:r>
            <a:endParaRPr lang="en-GB" dirty="0"/>
          </a:p>
        </p:txBody>
      </p:sp>
      <p:sp>
        <p:nvSpPr>
          <p:cNvPr id="6" name="Rectangle 5"/>
          <p:cNvSpPr/>
          <p:nvPr/>
        </p:nvSpPr>
        <p:spPr>
          <a:xfrm>
            <a:off x="714348" y="1785926"/>
            <a:ext cx="6143668" cy="3970318"/>
          </a:xfrm>
          <a:prstGeom prst="rect">
            <a:avLst/>
          </a:prstGeom>
        </p:spPr>
        <p:txBody>
          <a:bodyPr wrap="square">
            <a:spAutoFit/>
          </a:bodyPr>
          <a:lstStyle/>
          <a:p>
            <a:r>
              <a:rPr lang="en-GB" dirty="0" smtClean="0"/>
              <a:t>Since eddy current inspection makes use of electromagnetic induction, it is important to know about the scientific principles of electricity and magnetism.</a:t>
            </a:r>
          </a:p>
          <a:p>
            <a:endParaRPr lang="en-GB" dirty="0" smtClean="0"/>
          </a:p>
          <a:p>
            <a:r>
              <a:rPr lang="en-GB" dirty="0" smtClean="0"/>
              <a:t>It is well known that one of the subatomic particles of an atom is the electron.</a:t>
            </a:r>
          </a:p>
          <a:p>
            <a:r>
              <a:rPr lang="en-GB" dirty="0" smtClean="0"/>
              <a:t>Atoms can and usually do have a number of electrons circling its nucleus.</a:t>
            </a:r>
          </a:p>
          <a:p>
            <a:r>
              <a:rPr lang="en-GB" dirty="0" smtClean="0"/>
              <a:t>The electrons carry a negative electrostatic charge and under certain conditions can move from atom to atom.</a:t>
            </a:r>
          </a:p>
          <a:p>
            <a:r>
              <a:rPr lang="en-GB" dirty="0" smtClean="0"/>
              <a:t>The direction of movement between atoms is random unless a force causes the electrons to move in one direction.</a:t>
            </a:r>
          </a:p>
          <a:p>
            <a:r>
              <a:rPr lang="en-GB" dirty="0" smtClean="0"/>
              <a:t>This directional movement of electrons due to some imbalance of force is what is known as electricity.</a:t>
            </a:r>
            <a:endParaRPr lang="en-GB" dirty="0"/>
          </a:p>
        </p:txBody>
      </p:sp>
      <p:pic>
        <p:nvPicPr>
          <p:cNvPr id="12290" name="Picture 2" descr="http://www.ndt-ed.org/EducationResources/CommunityCollege/EddyCurrents/Graphics/Atom.jpg"/>
          <p:cNvPicPr>
            <a:picLocks noChangeAspect="1" noChangeArrowheads="1"/>
          </p:cNvPicPr>
          <p:nvPr/>
        </p:nvPicPr>
        <p:blipFill>
          <a:blip r:embed="rId3" cstate="print"/>
          <a:srcRect/>
          <a:stretch>
            <a:fillRect/>
          </a:stretch>
        </p:blipFill>
        <p:spPr bwMode="auto">
          <a:xfrm>
            <a:off x="6929454" y="2714620"/>
            <a:ext cx="2057400" cy="2019301"/>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16</a:t>
            </a:fld>
            <a:endParaRPr lang="en-GB"/>
          </a:p>
        </p:txBody>
      </p:sp>
      <p:sp>
        <p:nvSpPr>
          <p:cNvPr id="5" name="Rectangle 4"/>
          <p:cNvSpPr/>
          <p:nvPr/>
        </p:nvSpPr>
        <p:spPr>
          <a:xfrm>
            <a:off x="785786" y="1214422"/>
            <a:ext cx="7500990" cy="5078313"/>
          </a:xfrm>
          <a:prstGeom prst="rect">
            <a:avLst/>
          </a:prstGeom>
        </p:spPr>
        <p:txBody>
          <a:bodyPr wrap="square">
            <a:spAutoFit/>
          </a:bodyPr>
          <a:lstStyle/>
          <a:p>
            <a:r>
              <a:rPr lang="en-GB" b="1" dirty="0" smtClean="0"/>
              <a:t>Amperage</a:t>
            </a:r>
          </a:p>
          <a:p>
            <a:endParaRPr lang="en-GB" dirty="0" smtClean="0"/>
          </a:p>
          <a:p>
            <a:r>
              <a:rPr lang="en-GB" dirty="0" smtClean="0"/>
              <a:t>The flow of electrons is measured in units called </a:t>
            </a:r>
            <a:r>
              <a:rPr lang="en-GB" b="1" dirty="0" smtClean="0"/>
              <a:t>amperes </a:t>
            </a:r>
            <a:r>
              <a:rPr lang="en-GB" dirty="0" smtClean="0"/>
              <a:t>or </a:t>
            </a:r>
            <a:r>
              <a:rPr lang="en-GB" b="1" dirty="0" smtClean="0"/>
              <a:t>amps</a:t>
            </a:r>
            <a:r>
              <a:rPr lang="en-GB" dirty="0" smtClean="0"/>
              <a:t> for short.</a:t>
            </a:r>
          </a:p>
          <a:p>
            <a:endParaRPr lang="en-GB" dirty="0" smtClean="0"/>
          </a:p>
          <a:p>
            <a:r>
              <a:rPr lang="en-GB" dirty="0" smtClean="0"/>
              <a:t>An amp is the amount of electrical current that exists when a number of electrons, having one coulomb of charge, move past a given point in one second.</a:t>
            </a:r>
          </a:p>
          <a:p>
            <a:endParaRPr lang="en-GB" dirty="0" smtClean="0"/>
          </a:p>
          <a:p>
            <a:r>
              <a:rPr lang="en-GB" dirty="0" smtClean="0"/>
              <a:t>A </a:t>
            </a:r>
            <a:r>
              <a:rPr lang="en-GB" b="1" dirty="0" smtClean="0"/>
              <a:t>coulomb</a:t>
            </a:r>
            <a:r>
              <a:rPr lang="en-GB" dirty="0" smtClean="0"/>
              <a:t> is the charge carried by 6.25 x 10</a:t>
            </a:r>
            <a:r>
              <a:rPr lang="en-GB" baseline="30000" dirty="0" smtClean="0"/>
              <a:t>18</a:t>
            </a:r>
            <a:r>
              <a:rPr lang="en-GB" dirty="0" smtClean="0"/>
              <a:t> electrons or 6,250,000,000,000,000,000 electrons.</a:t>
            </a:r>
          </a:p>
          <a:p>
            <a:endParaRPr lang="en-GB" dirty="0" smtClean="0"/>
          </a:p>
          <a:p>
            <a:r>
              <a:rPr lang="en-GB" b="1" dirty="0" smtClean="0"/>
              <a:t>Electromotive Force</a:t>
            </a:r>
          </a:p>
          <a:p>
            <a:endParaRPr lang="en-GB" b="1" dirty="0" smtClean="0"/>
          </a:p>
          <a:p>
            <a:r>
              <a:rPr lang="en-GB" dirty="0" smtClean="0"/>
              <a:t>The force that causes the electrons to move in an electrical circuit is called the </a:t>
            </a:r>
            <a:r>
              <a:rPr lang="en-GB" b="1" dirty="0" smtClean="0"/>
              <a:t>electromotive force</a:t>
            </a:r>
            <a:r>
              <a:rPr lang="en-GB" dirty="0" smtClean="0"/>
              <a:t>, or</a:t>
            </a:r>
            <a:r>
              <a:rPr lang="en-GB" b="1" dirty="0" smtClean="0"/>
              <a:t> EMF</a:t>
            </a:r>
            <a:r>
              <a:rPr lang="en-GB" dirty="0" smtClean="0"/>
              <a:t>. Sometimes it is convenient to think of EMF as electrical pressure. In other words, it is the force that makes electrons move in a certain direction within a conductor. There are many sources of EMF, the most common being batteries and electrical generators.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17</a:t>
            </a:fld>
            <a:endParaRPr lang="en-GB"/>
          </a:p>
        </p:txBody>
      </p:sp>
      <p:sp>
        <p:nvSpPr>
          <p:cNvPr id="5" name="Rectangle 4"/>
          <p:cNvSpPr/>
          <p:nvPr/>
        </p:nvSpPr>
        <p:spPr>
          <a:xfrm>
            <a:off x="714348" y="1500174"/>
            <a:ext cx="8143932" cy="4524315"/>
          </a:xfrm>
          <a:prstGeom prst="rect">
            <a:avLst/>
          </a:prstGeom>
        </p:spPr>
        <p:txBody>
          <a:bodyPr wrap="square">
            <a:spAutoFit/>
          </a:bodyPr>
          <a:lstStyle/>
          <a:p>
            <a:r>
              <a:rPr lang="en-GB" b="1" dirty="0" smtClean="0"/>
              <a:t>The Volt</a:t>
            </a:r>
            <a:endParaRPr lang="en-GB" dirty="0" smtClean="0"/>
          </a:p>
          <a:p>
            <a:r>
              <a:rPr lang="en-GB" dirty="0" smtClean="0"/>
              <a:t>The unit of measure for EMF is the </a:t>
            </a:r>
            <a:r>
              <a:rPr lang="en-GB" b="1" dirty="0" smtClean="0"/>
              <a:t>volt</a:t>
            </a:r>
            <a:r>
              <a:rPr lang="en-GB" dirty="0" smtClean="0"/>
              <a:t>.</a:t>
            </a:r>
          </a:p>
          <a:p>
            <a:r>
              <a:rPr lang="en-GB" dirty="0" smtClean="0"/>
              <a:t>One volt is defined as the electrostatic difference between two points when one joule of energy is used to move one coulomb of charge from one point to the other.</a:t>
            </a:r>
          </a:p>
          <a:p>
            <a:r>
              <a:rPr lang="en-GB" dirty="0" smtClean="0"/>
              <a:t>A</a:t>
            </a:r>
            <a:r>
              <a:rPr lang="en-GB" b="1" dirty="0" smtClean="0"/>
              <a:t> joule</a:t>
            </a:r>
            <a:r>
              <a:rPr lang="en-GB" dirty="0" smtClean="0"/>
              <a:t> is the amount of energy that is being consumed when one watt of power works for one second. This is also known as a </a:t>
            </a:r>
            <a:r>
              <a:rPr lang="en-GB" b="1" dirty="0" smtClean="0"/>
              <a:t>watt-second</a:t>
            </a:r>
            <a:r>
              <a:rPr lang="en-GB" dirty="0" smtClean="0"/>
              <a:t>. For our purposes, just accept the fact that one joule of energy is a very, very small amount of energy. For example, a typical 60-watt light bulb consumes about 60 joules of energy each second it is on.</a:t>
            </a:r>
          </a:p>
          <a:p>
            <a:endParaRPr lang="en-GB" dirty="0" smtClean="0"/>
          </a:p>
          <a:p>
            <a:r>
              <a:rPr lang="en-GB" b="1" dirty="0" smtClean="0"/>
              <a:t>Resistance</a:t>
            </a:r>
            <a:endParaRPr lang="en-GB" dirty="0" smtClean="0"/>
          </a:p>
          <a:p>
            <a:r>
              <a:rPr lang="en-GB" dirty="0" smtClean="0"/>
              <a:t>Resistance is the opposition of a body or substance to the flow of electrical current through it, resulting in a change of electrical energy into heat, light, or other forms of energy. The amount of resistance depends on the type of material. Materials with low resistance are good conductors of electricity.  Materials with high resistance are good insulators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18</a:t>
            </a:fld>
            <a:endParaRPr lang="en-GB"/>
          </a:p>
        </p:txBody>
      </p:sp>
      <p:sp>
        <p:nvSpPr>
          <p:cNvPr id="5" name="Rectangle 4"/>
          <p:cNvSpPr/>
          <p:nvPr/>
        </p:nvSpPr>
        <p:spPr>
          <a:xfrm>
            <a:off x="785818" y="1852562"/>
            <a:ext cx="4572000" cy="2862322"/>
          </a:xfrm>
          <a:prstGeom prst="rect">
            <a:avLst/>
          </a:prstGeom>
        </p:spPr>
        <p:txBody>
          <a:bodyPr>
            <a:spAutoFit/>
          </a:bodyPr>
          <a:lstStyle/>
          <a:p>
            <a:r>
              <a:rPr lang="en-GB" b="1" dirty="0" smtClean="0"/>
              <a:t>Current Flow and Ohm's Law</a:t>
            </a:r>
          </a:p>
          <a:p>
            <a:endParaRPr lang="en-GB" dirty="0" smtClean="0"/>
          </a:p>
          <a:p>
            <a:r>
              <a:rPr lang="en-GB" dirty="0" smtClean="0"/>
              <a:t>Ohm's law is the most important, basic law of electricity. It defines the relationship between the three fundamental electrical quantities: current, voltage, and resistance.</a:t>
            </a:r>
          </a:p>
          <a:p>
            <a:endParaRPr lang="en-GB" dirty="0" smtClean="0"/>
          </a:p>
          <a:p>
            <a:r>
              <a:rPr lang="en-GB" dirty="0" smtClean="0"/>
              <a:t>When a voltage is applied to a circuit containing only resistive elements (i.e. no coils), current flows according to Ohm's Law.</a:t>
            </a:r>
            <a:endParaRPr lang="en-GB" dirty="0"/>
          </a:p>
        </p:txBody>
      </p:sp>
      <p:pic>
        <p:nvPicPr>
          <p:cNvPr id="6146" name="Picture 2" descr="http://www.ndt-ed.org/EducationResources/CommunityCollege/EddyCurrents/Graphics/Resistance%20Circuit.gif"/>
          <p:cNvPicPr>
            <a:picLocks noChangeAspect="1" noChangeArrowheads="1"/>
          </p:cNvPicPr>
          <p:nvPr/>
        </p:nvPicPr>
        <p:blipFill>
          <a:blip r:embed="rId3" cstate="print"/>
          <a:srcRect/>
          <a:stretch>
            <a:fillRect/>
          </a:stretch>
        </p:blipFill>
        <p:spPr bwMode="auto">
          <a:xfrm>
            <a:off x="5857884" y="2500306"/>
            <a:ext cx="2261980" cy="2000264"/>
          </a:xfrm>
          <a:prstGeom prst="rect">
            <a:avLst/>
          </a:prstGeom>
          <a:noFill/>
        </p:spPr>
      </p:pic>
      <p:sp>
        <p:nvSpPr>
          <p:cNvPr id="7" name="Rectangle 6"/>
          <p:cNvSpPr/>
          <p:nvPr/>
        </p:nvSpPr>
        <p:spPr>
          <a:xfrm>
            <a:off x="6286512" y="1988098"/>
            <a:ext cx="990977" cy="369332"/>
          </a:xfrm>
          <a:prstGeom prst="rect">
            <a:avLst/>
          </a:prstGeom>
        </p:spPr>
        <p:txBody>
          <a:bodyPr wrap="none">
            <a:spAutoFit/>
          </a:bodyPr>
          <a:lstStyle/>
          <a:p>
            <a:r>
              <a:rPr lang="en-GB" b="1" dirty="0" smtClean="0"/>
              <a:t>I = V / R </a:t>
            </a:r>
            <a:endParaRPr lang="en-GB" dirty="0"/>
          </a:p>
        </p:txBody>
      </p:sp>
      <p:sp>
        <p:nvSpPr>
          <p:cNvPr id="8" name="TextBox 7"/>
          <p:cNvSpPr txBox="1"/>
          <p:nvPr/>
        </p:nvSpPr>
        <p:spPr>
          <a:xfrm>
            <a:off x="5500694" y="4729001"/>
            <a:ext cx="3109697" cy="1200329"/>
          </a:xfrm>
          <a:prstGeom prst="rect">
            <a:avLst/>
          </a:prstGeom>
          <a:noFill/>
        </p:spPr>
        <p:txBody>
          <a:bodyPr wrap="none" rtlCol="0">
            <a:spAutoFit/>
          </a:bodyPr>
          <a:lstStyle/>
          <a:p>
            <a:r>
              <a:rPr lang="en-GB" dirty="0" smtClean="0"/>
              <a:t>Where,</a:t>
            </a:r>
          </a:p>
          <a:p>
            <a:r>
              <a:rPr lang="en-GB" dirty="0" smtClean="0"/>
              <a:t>I = Electrical Current (Amperes)</a:t>
            </a:r>
          </a:p>
          <a:p>
            <a:r>
              <a:rPr lang="en-GB" dirty="0" smtClean="0"/>
              <a:t>V = Voltage (Volts)</a:t>
            </a:r>
          </a:p>
          <a:p>
            <a:r>
              <a:rPr lang="en-GB" dirty="0" smtClean="0"/>
              <a:t>R = Resistance (Ohms)</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19</a:t>
            </a:fld>
            <a:endParaRPr lang="en-GB"/>
          </a:p>
        </p:txBody>
      </p:sp>
      <p:sp>
        <p:nvSpPr>
          <p:cNvPr id="5" name="Rectangle 4"/>
          <p:cNvSpPr/>
          <p:nvPr/>
        </p:nvSpPr>
        <p:spPr>
          <a:xfrm>
            <a:off x="642910" y="1428736"/>
            <a:ext cx="7572428" cy="5078313"/>
          </a:xfrm>
          <a:prstGeom prst="rect">
            <a:avLst/>
          </a:prstGeom>
        </p:spPr>
        <p:txBody>
          <a:bodyPr wrap="square">
            <a:spAutoFit/>
          </a:bodyPr>
          <a:lstStyle/>
          <a:p>
            <a:r>
              <a:rPr lang="en-GB" dirty="0" smtClean="0"/>
              <a:t>Ohm's law states that:</a:t>
            </a:r>
          </a:p>
          <a:p>
            <a:endParaRPr lang="en-GB" dirty="0" smtClean="0"/>
          </a:p>
          <a:p>
            <a:r>
              <a:rPr lang="en-GB" i="1" dirty="0" smtClean="0"/>
              <a:t>‘the electrical current </a:t>
            </a:r>
            <a:r>
              <a:rPr lang="en-GB" b="1" i="1" dirty="0" smtClean="0"/>
              <a:t>(I</a:t>
            </a:r>
            <a:r>
              <a:rPr lang="en-GB" i="1" dirty="0" smtClean="0"/>
              <a:t>) flowing in an circuit is proportional to the voltage </a:t>
            </a:r>
            <a:r>
              <a:rPr lang="en-GB" b="1" i="1" dirty="0" smtClean="0"/>
              <a:t>(V</a:t>
            </a:r>
            <a:r>
              <a:rPr lang="en-GB" i="1" dirty="0" smtClean="0"/>
              <a:t>) and inversely proportional to the resistance</a:t>
            </a:r>
            <a:r>
              <a:rPr lang="en-GB" b="1" i="1" dirty="0" smtClean="0"/>
              <a:t> (R)</a:t>
            </a:r>
            <a:r>
              <a:rPr lang="en-GB" i="1" dirty="0" smtClean="0"/>
              <a:t>’</a:t>
            </a:r>
          </a:p>
          <a:p>
            <a:endParaRPr lang="en-GB" dirty="0" smtClean="0"/>
          </a:p>
          <a:p>
            <a:r>
              <a:rPr lang="en-GB" dirty="0" smtClean="0"/>
              <a:t>Therefore, if the voltage is increased, the current will increase provided the resistance of the circuit does not change.</a:t>
            </a:r>
          </a:p>
          <a:p>
            <a:endParaRPr lang="en-GB" dirty="0" smtClean="0"/>
          </a:p>
          <a:p>
            <a:r>
              <a:rPr lang="en-GB" dirty="0" smtClean="0"/>
              <a:t>Similarly, increasing the resistance of the circuit will lower the current flow if the voltage is not changed.</a:t>
            </a:r>
          </a:p>
          <a:p>
            <a:endParaRPr lang="en-GB" dirty="0" smtClean="0"/>
          </a:p>
          <a:p>
            <a:r>
              <a:rPr lang="en-GB" dirty="0" smtClean="0"/>
              <a:t>The formula can be reorganized so that the relationship can easily be seen for all of the three variables.</a:t>
            </a:r>
          </a:p>
          <a:p>
            <a:endParaRPr lang="en-GB" dirty="0" smtClean="0"/>
          </a:p>
          <a:p>
            <a:r>
              <a:rPr lang="en-GB" dirty="0" smtClean="0"/>
              <a:t>Ohm's Law is valid for both direct current (DC) and alternating current (AC). </a:t>
            </a:r>
          </a:p>
          <a:p>
            <a:endParaRPr lang="en-GB" dirty="0" smtClean="0"/>
          </a:p>
          <a:p>
            <a:r>
              <a:rPr lang="en-GB" b="1" dirty="0" smtClean="0"/>
              <a:t>Note that in AC circuits consisting of purely resistive elements, the current and voltage are always in phase with each other.</a:t>
            </a:r>
            <a:endParaRPr lang="en-GB" b="1"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20</a:t>
            </a:fld>
            <a:endParaRPr lang="en-GB"/>
          </a:p>
        </p:txBody>
      </p:sp>
      <p:sp>
        <p:nvSpPr>
          <p:cNvPr id="5" name="TextBox 4"/>
          <p:cNvSpPr txBox="1"/>
          <p:nvPr/>
        </p:nvSpPr>
        <p:spPr>
          <a:xfrm>
            <a:off x="571472" y="1071546"/>
            <a:ext cx="7643866" cy="369332"/>
          </a:xfrm>
          <a:prstGeom prst="rect">
            <a:avLst/>
          </a:prstGeom>
          <a:noFill/>
        </p:spPr>
        <p:txBody>
          <a:bodyPr wrap="square" rtlCol="0">
            <a:spAutoFit/>
          </a:bodyPr>
          <a:lstStyle/>
          <a:p>
            <a:r>
              <a:rPr lang="en-GB" b="1" dirty="0" smtClean="0"/>
              <a:t>Resistor Combinations</a:t>
            </a:r>
          </a:p>
        </p:txBody>
      </p:sp>
      <p:pic>
        <p:nvPicPr>
          <p:cNvPr id="138242" name="Picture 2" descr="http://hyperphysics.phy-astr.gsu.edu/hbase/electric/imgele/rcom.gif"/>
          <p:cNvPicPr>
            <a:picLocks noChangeAspect="1" noChangeArrowheads="1"/>
          </p:cNvPicPr>
          <p:nvPr/>
        </p:nvPicPr>
        <p:blipFill>
          <a:blip r:embed="rId3" cstate="print"/>
          <a:srcRect/>
          <a:stretch>
            <a:fillRect/>
          </a:stretch>
        </p:blipFill>
        <p:spPr bwMode="auto">
          <a:xfrm>
            <a:off x="1285852" y="1500174"/>
            <a:ext cx="6143668" cy="5247218"/>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21</a:t>
            </a:fld>
            <a:endParaRPr lang="en-GB"/>
          </a:p>
        </p:txBody>
      </p:sp>
      <p:sp>
        <p:nvSpPr>
          <p:cNvPr id="5" name="TextBox 4"/>
          <p:cNvSpPr txBox="1"/>
          <p:nvPr/>
        </p:nvSpPr>
        <p:spPr>
          <a:xfrm>
            <a:off x="571472" y="1071546"/>
            <a:ext cx="7643866" cy="369332"/>
          </a:xfrm>
          <a:prstGeom prst="rect">
            <a:avLst/>
          </a:prstGeom>
          <a:noFill/>
        </p:spPr>
        <p:txBody>
          <a:bodyPr wrap="square" rtlCol="0">
            <a:spAutoFit/>
          </a:bodyPr>
          <a:lstStyle/>
          <a:p>
            <a:r>
              <a:rPr lang="en-GB" b="1" dirty="0" smtClean="0"/>
              <a:t>Resistor Combinations and Ohms Law</a:t>
            </a:r>
          </a:p>
        </p:txBody>
      </p:sp>
      <p:pic>
        <p:nvPicPr>
          <p:cNvPr id="192514" name="Picture 2" descr="http://hyperphysics.phy-astr.gsu.edu/hbase/electric/imgele/dcx6.gif"/>
          <p:cNvPicPr>
            <a:picLocks noChangeAspect="1" noChangeArrowheads="1"/>
          </p:cNvPicPr>
          <p:nvPr/>
        </p:nvPicPr>
        <p:blipFill>
          <a:blip r:embed="rId3" cstate="print"/>
          <a:srcRect/>
          <a:stretch>
            <a:fillRect/>
          </a:stretch>
        </p:blipFill>
        <p:spPr bwMode="auto">
          <a:xfrm>
            <a:off x="4386291" y="1666881"/>
            <a:ext cx="4257675" cy="2762251"/>
          </a:xfrm>
          <a:prstGeom prst="rect">
            <a:avLst/>
          </a:prstGeom>
          <a:noFill/>
        </p:spPr>
      </p:pic>
      <p:sp>
        <p:nvSpPr>
          <p:cNvPr id="7" name="TextBox 6"/>
          <p:cNvSpPr txBox="1"/>
          <p:nvPr/>
        </p:nvSpPr>
        <p:spPr>
          <a:xfrm>
            <a:off x="500034" y="2000240"/>
            <a:ext cx="3571900" cy="2862322"/>
          </a:xfrm>
          <a:prstGeom prst="rect">
            <a:avLst/>
          </a:prstGeom>
          <a:noFill/>
        </p:spPr>
        <p:txBody>
          <a:bodyPr wrap="square" rtlCol="0">
            <a:spAutoFit/>
          </a:bodyPr>
          <a:lstStyle/>
          <a:p>
            <a:r>
              <a:rPr lang="en-GB" dirty="0" smtClean="0"/>
              <a:t>If battery voltage V</a:t>
            </a:r>
            <a:r>
              <a:rPr lang="en-GB" baseline="-25000" dirty="0" smtClean="0"/>
              <a:t>B</a:t>
            </a:r>
            <a:r>
              <a:rPr lang="en-GB" dirty="0" smtClean="0"/>
              <a:t>=10V, R1 = 10</a:t>
            </a:r>
            <a:r>
              <a:rPr lang="el-GR" dirty="0" smtClean="0">
                <a:latin typeface="Calibri"/>
              </a:rPr>
              <a:t>Ω</a:t>
            </a:r>
            <a:r>
              <a:rPr lang="en-GB" dirty="0" smtClean="0">
                <a:latin typeface="Calibri"/>
              </a:rPr>
              <a:t> and R2=5</a:t>
            </a:r>
            <a:r>
              <a:rPr lang="el-GR" dirty="0" smtClean="0">
                <a:latin typeface="Calibri"/>
              </a:rPr>
              <a:t>Ω</a:t>
            </a:r>
            <a:r>
              <a:rPr lang="en-GB" dirty="0" smtClean="0">
                <a:latin typeface="Calibri"/>
              </a:rPr>
              <a:t>, </a:t>
            </a:r>
            <a:r>
              <a:rPr lang="en-GB" dirty="0" smtClean="0"/>
              <a:t>determine:</a:t>
            </a:r>
          </a:p>
          <a:p>
            <a:endParaRPr lang="en-GB" dirty="0" smtClean="0"/>
          </a:p>
          <a:p>
            <a:pPr marL="342900" indent="-342900">
              <a:buAutoNum type="arabicPeriod"/>
            </a:pPr>
            <a:r>
              <a:rPr lang="en-GB" dirty="0" smtClean="0"/>
              <a:t>The total  resistance for each circuit</a:t>
            </a:r>
          </a:p>
          <a:p>
            <a:pPr marL="342900" indent="-342900">
              <a:buAutoNum type="arabicPeriod"/>
            </a:pPr>
            <a:r>
              <a:rPr lang="en-GB" dirty="0" smtClean="0"/>
              <a:t>The values of I1 and I2 in circuit 1</a:t>
            </a:r>
          </a:p>
          <a:p>
            <a:pPr marL="342900" indent="-342900">
              <a:buAutoNum type="arabicPeriod"/>
            </a:pPr>
            <a:r>
              <a:rPr lang="en-GB" dirty="0" smtClean="0"/>
              <a:t>The values of V1 and V2 in circuit 2</a:t>
            </a:r>
          </a:p>
          <a:p>
            <a:pPr marL="342900" indent="-342900">
              <a:buAutoNum type="arabicPeriod"/>
            </a:pPr>
            <a:r>
              <a:rPr lang="en-GB" dirty="0" smtClean="0"/>
              <a:t>The total current I in each circuit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22</a:t>
            </a:fld>
            <a:endParaRPr lang="en-GB"/>
          </a:p>
        </p:txBody>
      </p:sp>
      <p:sp>
        <p:nvSpPr>
          <p:cNvPr id="5" name="TextBox 4"/>
          <p:cNvSpPr txBox="1"/>
          <p:nvPr/>
        </p:nvSpPr>
        <p:spPr>
          <a:xfrm>
            <a:off x="571473" y="1428736"/>
            <a:ext cx="5643601" cy="4524315"/>
          </a:xfrm>
          <a:prstGeom prst="rect">
            <a:avLst/>
          </a:prstGeom>
          <a:noFill/>
        </p:spPr>
        <p:txBody>
          <a:bodyPr wrap="square" rtlCol="0">
            <a:spAutoFit/>
          </a:bodyPr>
          <a:lstStyle/>
          <a:p>
            <a:r>
              <a:rPr lang="en-GB" b="1" dirty="0" smtClean="0"/>
              <a:t>Induction and Inductance</a:t>
            </a:r>
          </a:p>
          <a:p>
            <a:endParaRPr lang="en-GB" b="1" dirty="0" smtClean="0"/>
          </a:p>
          <a:p>
            <a:r>
              <a:rPr lang="en-GB" dirty="0" smtClean="0"/>
              <a:t>In 1824, Oersted discovered that current passing though a coil created a magnetic field capable of shifting a compass needle.</a:t>
            </a:r>
          </a:p>
          <a:p>
            <a:endParaRPr lang="en-GB" dirty="0" smtClean="0"/>
          </a:p>
          <a:p>
            <a:r>
              <a:rPr lang="en-GB" dirty="0" smtClean="0"/>
              <a:t>Seven years later, Faraday and Henry discovered just the opposite. They noticed that a moving magnetic field would induce current in an electrical conductor. </a:t>
            </a:r>
          </a:p>
          <a:p>
            <a:endParaRPr lang="en-GB" dirty="0" smtClean="0"/>
          </a:p>
          <a:p>
            <a:r>
              <a:rPr lang="en-GB" dirty="0" smtClean="0"/>
              <a:t>This process of generating electrical current in a conductor by placing the conductor in a changing magnetic field is called </a:t>
            </a:r>
            <a:r>
              <a:rPr lang="en-GB" b="1" dirty="0" smtClean="0"/>
              <a:t>electromagnetic induction </a:t>
            </a:r>
            <a:r>
              <a:rPr lang="en-GB" dirty="0" smtClean="0"/>
              <a:t>or just</a:t>
            </a:r>
            <a:r>
              <a:rPr lang="en-GB" b="1" dirty="0" smtClean="0"/>
              <a:t> induction</a:t>
            </a:r>
            <a:r>
              <a:rPr lang="en-GB" dirty="0" smtClean="0"/>
              <a:t>.</a:t>
            </a:r>
          </a:p>
          <a:p>
            <a:endParaRPr lang="en-GB" dirty="0" smtClean="0"/>
          </a:p>
          <a:p>
            <a:r>
              <a:rPr lang="en-GB" dirty="0" smtClean="0"/>
              <a:t>It is called induction because the current is said to be induced in the conductor by the magnetic field.</a:t>
            </a:r>
            <a:endParaRPr lang="en-GB" dirty="0"/>
          </a:p>
        </p:txBody>
      </p:sp>
      <p:pic>
        <p:nvPicPr>
          <p:cNvPr id="57346" name="Picture 2"/>
          <p:cNvPicPr>
            <a:picLocks noChangeAspect="1" noChangeArrowheads="1"/>
          </p:cNvPicPr>
          <p:nvPr/>
        </p:nvPicPr>
        <p:blipFill>
          <a:blip r:embed="rId3" cstate="print"/>
          <a:srcRect l="30469" t="27344" r="54297" b="45312"/>
          <a:stretch>
            <a:fillRect/>
          </a:stretch>
        </p:blipFill>
        <p:spPr bwMode="auto">
          <a:xfrm>
            <a:off x="6286512" y="2714620"/>
            <a:ext cx="2388070" cy="257176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23</a:t>
            </a:fld>
            <a:endParaRPr lang="en-GB"/>
          </a:p>
        </p:txBody>
      </p:sp>
      <p:sp>
        <p:nvSpPr>
          <p:cNvPr id="5" name="TextBox 4"/>
          <p:cNvSpPr txBox="1"/>
          <p:nvPr/>
        </p:nvSpPr>
        <p:spPr>
          <a:xfrm>
            <a:off x="571473" y="1428736"/>
            <a:ext cx="8072493" cy="2308324"/>
          </a:xfrm>
          <a:prstGeom prst="rect">
            <a:avLst/>
          </a:prstGeom>
          <a:noFill/>
        </p:spPr>
        <p:txBody>
          <a:bodyPr wrap="square" rtlCol="0">
            <a:spAutoFit/>
          </a:bodyPr>
          <a:lstStyle/>
          <a:p>
            <a:r>
              <a:rPr lang="en-GB" dirty="0" smtClean="0"/>
              <a:t>Faraday also noticed that the rate at which the magnetic field changed also had an effect on the amount of current or voltage that was induced.</a:t>
            </a:r>
          </a:p>
          <a:p>
            <a:endParaRPr lang="en-GB" b="1" dirty="0" smtClean="0"/>
          </a:p>
          <a:p>
            <a:r>
              <a:rPr lang="en-GB" b="1" dirty="0" smtClean="0"/>
              <a:t>Faraday's Law</a:t>
            </a:r>
            <a:r>
              <a:rPr lang="en-GB" dirty="0" smtClean="0"/>
              <a:t> for an uncoiled conductor states that the amount of induced voltage is proportional to the rate of change of flux lines cutting the conductor.</a:t>
            </a:r>
          </a:p>
          <a:p>
            <a:endParaRPr lang="en-GB" dirty="0" smtClean="0"/>
          </a:p>
          <a:p>
            <a:r>
              <a:rPr lang="en-GB" dirty="0" smtClean="0"/>
              <a:t>Faraday's Law for a straight wire is given by:</a:t>
            </a:r>
          </a:p>
          <a:p>
            <a:endParaRPr lang="en-GB" dirty="0"/>
          </a:p>
        </p:txBody>
      </p:sp>
      <p:pic>
        <p:nvPicPr>
          <p:cNvPr id="63490" name="Picture 2" descr="http://www.ndt-ed.org/EducationResources/CommunityCollege/EddyCurrents/Graphics/faradays%20law1.jpg"/>
          <p:cNvPicPr>
            <a:picLocks noChangeAspect="1" noChangeArrowheads="1"/>
          </p:cNvPicPr>
          <p:nvPr/>
        </p:nvPicPr>
        <p:blipFill>
          <a:blip r:embed="rId3" cstate="print"/>
          <a:srcRect/>
          <a:stretch>
            <a:fillRect/>
          </a:stretch>
        </p:blipFill>
        <p:spPr bwMode="auto">
          <a:xfrm>
            <a:off x="1142976" y="4010035"/>
            <a:ext cx="1266825" cy="847725"/>
          </a:xfrm>
          <a:prstGeom prst="rect">
            <a:avLst/>
          </a:prstGeom>
          <a:noFill/>
        </p:spPr>
      </p:pic>
      <p:sp>
        <p:nvSpPr>
          <p:cNvPr id="6" name="Rectangle 5"/>
          <p:cNvSpPr/>
          <p:nvPr/>
        </p:nvSpPr>
        <p:spPr>
          <a:xfrm>
            <a:off x="3071802" y="3643314"/>
            <a:ext cx="5572164" cy="1477328"/>
          </a:xfrm>
          <a:prstGeom prst="rect">
            <a:avLst/>
          </a:prstGeom>
        </p:spPr>
        <p:txBody>
          <a:bodyPr wrap="square">
            <a:spAutoFit/>
          </a:bodyPr>
          <a:lstStyle/>
          <a:p>
            <a:r>
              <a:rPr lang="en-GB" dirty="0" smtClean="0"/>
              <a:t>Where,</a:t>
            </a:r>
          </a:p>
          <a:p>
            <a:endParaRPr lang="en-GB" dirty="0" smtClean="0"/>
          </a:p>
          <a:p>
            <a:r>
              <a:rPr lang="en-GB" dirty="0" smtClean="0"/>
              <a:t>VL = the induced voltage in volts</a:t>
            </a:r>
            <a:br>
              <a:rPr lang="en-GB" dirty="0" smtClean="0"/>
            </a:br>
            <a:r>
              <a:rPr lang="en-GB" dirty="0" err="1" smtClean="0"/>
              <a:t>dø</a:t>
            </a:r>
            <a:r>
              <a:rPr lang="en-GB" dirty="0" smtClean="0"/>
              <a:t>/</a:t>
            </a:r>
            <a:r>
              <a:rPr lang="en-GB" dirty="0" err="1" smtClean="0"/>
              <a:t>dt</a:t>
            </a:r>
            <a:r>
              <a:rPr lang="en-GB" dirty="0" smtClean="0"/>
              <a:t> = the rate of change of magnetic flux in </a:t>
            </a:r>
            <a:r>
              <a:rPr lang="en-GB" dirty="0" err="1" smtClean="0"/>
              <a:t>webers</a:t>
            </a:r>
            <a:r>
              <a:rPr lang="en-GB" dirty="0" smtClean="0"/>
              <a:t>/second</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24</a:t>
            </a:fld>
            <a:endParaRPr lang="en-GB"/>
          </a:p>
        </p:txBody>
      </p:sp>
      <p:sp>
        <p:nvSpPr>
          <p:cNvPr id="5" name="TextBox 4"/>
          <p:cNvSpPr txBox="1"/>
          <p:nvPr/>
        </p:nvSpPr>
        <p:spPr>
          <a:xfrm>
            <a:off x="571473" y="1214422"/>
            <a:ext cx="7643865" cy="4801314"/>
          </a:xfrm>
          <a:prstGeom prst="rect">
            <a:avLst/>
          </a:prstGeom>
          <a:noFill/>
        </p:spPr>
        <p:txBody>
          <a:bodyPr wrap="square" rtlCol="0">
            <a:spAutoFit/>
          </a:bodyPr>
          <a:lstStyle/>
          <a:p>
            <a:r>
              <a:rPr lang="en-GB" b="1" dirty="0" smtClean="0"/>
              <a:t>Inductance</a:t>
            </a:r>
            <a:endParaRPr lang="en-GB" dirty="0" smtClean="0"/>
          </a:p>
          <a:p>
            <a:endParaRPr lang="en-GB" dirty="0" smtClean="0"/>
          </a:p>
          <a:p>
            <a:r>
              <a:rPr lang="en-GB" dirty="0" smtClean="0"/>
              <a:t>Induction is measured in unit of </a:t>
            </a:r>
            <a:r>
              <a:rPr lang="en-GB" b="1" dirty="0" smtClean="0"/>
              <a:t>Henries (H) </a:t>
            </a:r>
            <a:r>
              <a:rPr lang="en-GB" dirty="0" smtClean="0"/>
              <a:t>which reflects this dependence on the rate of change of the magnetic field.</a:t>
            </a:r>
          </a:p>
          <a:p>
            <a:endParaRPr lang="en-GB" dirty="0" smtClean="0"/>
          </a:p>
          <a:p>
            <a:r>
              <a:rPr lang="en-GB" dirty="0" smtClean="0"/>
              <a:t>One Henry is the amount of inductance that is required to generate one volt of induced voltage when the current is changing at the rate of one ampere per second.</a:t>
            </a:r>
          </a:p>
          <a:p>
            <a:endParaRPr lang="en-GB" dirty="0" smtClean="0"/>
          </a:p>
          <a:p>
            <a:r>
              <a:rPr lang="en-GB" dirty="0" smtClean="0"/>
              <a:t>When induction occurs in an electrical circuit and affects the flow of electricity it is called</a:t>
            </a:r>
            <a:r>
              <a:rPr lang="en-GB" b="1" dirty="0" smtClean="0"/>
              <a:t> inductance, L</a:t>
            </a:r>
            <a:r>
              <a:rPr lang="en-GB" dirty="0" smtClean="0"/>
              <a:t>.</a:t>
            </a:r>
          </a:p>
          <a:p>
            <a:endParaRPr lang="en-GB" b="1" dirty="0" smtClean="0"/>
          </a:p>
          <a:p>
            <a:r>
              <a:rPr lang="en-GB" b="1" dirty="0" smtClean="0"/>
              <a:t>Self-inductance</a:t>
            </a:r>
            <a:r>
              <a:rPr lang="en-GB" dirty="0" smtClean="0"/>
              <a:t>, or simply inductance, is the property of a circuit whereby a change in current causes a change in voltage in the same circuit.</a:t>
            </a:r>
          </a:p>
          <a:p>
            <a:endParaRPr lang="en-GB" dirty="0" smtClean="0"/>
          </a:p>
          <a:p>
            <a:r>
              <a:rPr lang="en-GB" dirty="0" smtClean="0"/>
              <a:t>When one circuit induces current flow in a second nearby circuit, it is known as </a:t>
            </a:r>
            <a:r>
              <a:rPr lang="en-GB" b="1" dirty="0" smtClean="0"/>
              <a:t>mutual-inductance</a:t>
            </a:r>
            <a:r>
              <a:rPr lang="en-GB" dirty="0" smtClean="0"/>
              <a:t>.</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25</a:t>
            </a:fld>
            <a:endParaRPr lang="en-GB"/>
          </a:p>
        </p:txBody>
      </p:sp>
      <p:pic>
        <p:nvPicPr>
          <p:cNvPr id="59393" name="Picture 1"/>
          <p:cNvPicPr>
            <a:picLocks noChangeAspect="1" noChangeArrowheads="1"/>
          </p:cNvPicPr>
          <p:nvPr/>
        </p:nvPicPr>
        <p:blipFill>
          <a:blip r:embed="rId3" cstate="print"/>
          <a:srcRect l="26367" t="32226" r="54297" b="38477"/>
          <a:stretch>
            <a:fillRect/>
          </a:stretch>
        </p:blipFill>
        <p:spPr bwMode="auto">
          <a:xfrm>
            <a:off x="6357950" y="2000240"/>
            <a:ext cx="2357454" cy="2143140"/>
          </a:xfrm>
          <a:prstGeom prst="rect">
            <a:avLst/>
          </a:prstGeom>
          <a:noFill/>
          <a:ln w="9525">
            <a:noFill/>
            <a:miter lim="800000"/>
            <a:headEnd/>
            <a:tailEnd/>
          </a:ln>
          <a:effectLst/>
        </p:spPr>
      </p:pic>
      <p:sp>
        <p:nvSpPr>
          <p:cNvPr id="6" name="Rectangle 5"/>
          <p:cNvSpPr/>
          <p:nvPr/>
        </p:nvSpPr>
        <p:spPr>
          <a:xfrm>
            <a:off x="571472" y="1807383"/>
            <a:ext cx="5643602" cy="3693319"/>
          </a:xfrm>
          <a:prstGeom prst="rect">
            <a:avLst/>
          </a:prstGeom>
        </p:spPr>
        <p:txBody>
          <a:bodyPr wrap="square">
            <a:spAutoFit/>
          </a:bodyPr>
          <a:lstStyle/>
          <a:p>
            <a:r>
              <a:rPr lang="en-GB" dirty="0" smtClean="0"/>
              <a:t>When an AC current is flowing through a piece of wire in a circuit, an electromagnetic field is produced that is constantly growing and shrinking and changing direction due to the constantly changing current in the wire.</a:t>
            </a:r>
          </a:p>
          <a:p>
            <a:endParaRPr lang="en-GB" dirty="0" smtClean="0"/>
          </a:p>
          <a:p>
            <a:r>
              <a:rPr lang="en-GB" dirty="0" smtClean="0"/>
              <a:t>This changing magnetic field will induce electrical current in another wire or circuit that is brought close to the wire in the primary circuit.</a:t>
            </a:r>
          </a:p>
          <a:p>
            <a:endParaRPr lang="en-GB" dirty="0" smtClean="0"/>
          </a:p>
          <a:p>
            <a:r>
              <a:rPr lang="en-GB" dirty="0" smtClean="0"/>
              <a:t>The current in the second wire will also be AC and in fact will look very similar to the current flowing in the first wire. </a:t>
            </a:r>
          </a:p>
          <a:p>
            <a:endParaRPr lang="en-GB"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26</a:t>
            </a:fld>
            <a:endParaRPr lang="en-GB"/>
          </a:p>
        </p:txBody>
      </p:sp>
      <p:sp>
        <p:nvSpPr>
          <p:cNvPr id="5" name="Rectangle 4"/>
          <p:cNvSpPr/>
          <p:nvPr/>
        </p:nvSpPr>
        <p:spPr>
          <a:xfrm>
            <a:off x="1000100" y="1428736"/>
            <a:ext cx="7215238" cy="4893647"/>
          </a:xfrm>
          <a:prstGeom prst="rect">
            <a:avLst/>
          </a:prstGeom>
        </p:spPr>
        <p:txBody>
          <a:bodyPr wrap="square">
            <a:spAutoFit/>
          </a:bodyPr>
          <a:lstStyle/>
          <a:p>
            <a:r>
              <a:rPr lang="en-GB" sz="2400" dirty="0" smtClean="0"/>
              <a:t>An electrical transformer uses inductance to change the voltage of electricity into a more useful level.</a:t>
            </a:r>
          </a:p>
          <a:p>
            <a:endParaRPr lang="en-GB" sz="2400" dirty="0" smtClean="0"/>
          </a:p>
          <a:p>
            <a:r>
              <a:rPr lang="en-GB" sz="2400" dirty="0" smtClean="0"/>
              <a:t>In non-destructive testing, inductance is used to generate eddy currents in the test piece. </a:t>
            </a:r>
          </a:p>
          <a:p>
            <a:endParaRPr lang="en-GB" sz="2400" dirty="0" smtClean="0"/>
          </a:p>
          <a:p>
            <a:r>
              <a:rPr lang="en-GB" sz="2400" dirty="0" smtClean="0"/>
              <a:t>It should be noted that since it is the changing magnetic field that is responsible for inductance, it is only present in AC circuits.</a:t>
            </a:r>
          </a:p>
          <a:p>
            <a:endParaRPr lang="en-GB" sz="2400" dirty="0" smtClean="0"/>
          </a:p>
          <a:p>
            <a:r>
              <a:rPr lang="en-GB" sz="2400" dirty="0" smtClean="0"/>
              <a:t>High frequency AC will result in greater inductive reactance since the magnetic field is changing more rapidly.</a:t>
            </a:r>
            <a:endParaRPr lang="en-GB" sz="24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27</a:t>
            </a:fld>
            <a:endParaRPr lang="en-GB"/>
          </a:p>
        </p:txBody>
      </p:sp>
      <p:sp>
        <p:nvSpPr>
          <p:cNvPr id="5" name="Rectangle 4"/>
          <p:cNvSpPr/>
          <p:nvPr/>
        </p:nvSpPr>
        <p:spPr>
          <a:xfrm>
            <a:off x="714348" y="1357298"/>
            <a:ext cx="4429156" cy="4247317"/>
          </a:xfrm>
          <a:prstGeom prst="rect">
            <a:avLst/>
          </a:prstGeom>
        </p:spPr>
        <p:txBody>
          <a:bodyPr wrap="square">
            <a:spAutoFit/>
          </a:bodyPr>
          <a:lstStyle/>
          <a:p>
            <a:r>
              <a:rPr lang="en-GB" b="1" dirty="0" smtClean="0"/>
              <a:t>Self-Inductance and Inductive Reactance</a:t>
            </a:r>
          </a:p>
          <a:p>
            <a:endParaRPr lang="en-GB" dirty="0" smtClean="0"/>
          </a:p>
          <a:p>
            <a:r>
              <a:rPr lang="en-GB" dirty="0" smtClean="0"/>
              <a:t>The property of self-inductance is a particular form of electromagnetic induction.</a:t>
            </a:r>
          </a:p>
          <a:p>
            <a:endParaRPr lang="en-GB" dirty="0" smtClean="0"/>
          </a:p>
          <a:p>
            <a:r>
              <a:rPr lang="en-GB" dirty="0" smtClean="0"/>
              <a:t>Self inductance is defined as the induction of a voltage in a current-carrying wire when the current in the wire itself is changing.</a:t>
            </a:r>
          </a:p>
          <a:p>
            <a:endParaRPr lang="en-GB" dirty="0" smtClean="0"/>
          </a:p>
          <a:p>
            <a:r>
              <a:rPr lang="en-GB" dirty="0" smtClean="0"/>
              <a:t>In the case of self-inductance, the magnetic field created by a changing current in the circuit itself induces a voltage in the same circuit. Therefore, the voltage is self-induced. </a:t>
            </a:r>
          </a:p>
          <a:p>
            <a:endParaRPr lang="en-GB" dirty="0" smtClean="0"/>
          </a:p>
          <a:p>
            <a:endParaRPr lang="en-GB" dirty="0"/>
          </a:p>
        </p:txBody>
      </p:sp>
      <p:pic>
        <p:nvPicPr>
          <p:cNvPr id="12290" name="Picture 2" descr="http://www.ndt-ed.org/EducationResources/CommunityCollege/EddyCurrents/Graphics/Solenoid.jpg"/>
          <p:cNvPicPr>
            <a:picLocks noChangeAspect="1" noChangeArrowheads="1"/>
          </p:cNvPicPr>
          <p:nvPr/>
        </p:nvPicPr>
        <p:blipFill>
          <a:blip r:embed="rId3" cstate="print"/>
          <a:srcRect/>
          <a:stretch>
            <a:fillRect/>
          </a:stretch>
        </p:blipFill>
        <p:spPr bwMode="auto">
          <a:xfrm rot="5400000">
            <a:off x="4752984" y="2390760"/>
            <a:ext cx="4762500" cy="2695576"/>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28</a:t>
            </a:fld>
            <a:endParaRPr lang="en-GB"/>
          </a:p>
        </p:txBody>
      </p:sp>
      <p:sp>
        <p:nvSpPr>
          <p:cNvPr id="5" name="Rectangle 4"/>
          <p:cNvSpPr/>
          <p:nvPr/>
        </p:nvSpPr>
        <p:spPr>
          <a:xfrm>
            <a:off x="428596" y="1285860"/>
            <a:ext cx="5072098" cy="5355312"/>
          </a:xfrm>
          <a:prstGeom prst="rect">
            <a:avLst/>
          </a:prstGeom>
        </p:spPr>
        <p:txBody>
          <a:bodyPr wrap="square">
            <a:spAutoFit/>
          </a:bodyPr>
          <a:lstStyle/>
          <a:p>
            <a:r>
              <a:rPr lang="en-GB" dirty="0" smtClean="0"/>
              <a:t>The term inductor is used to describe a circuit element possessing the property of inductance and a coil of wire is a very common inductor.</a:t>
            </a:r>
          </a:p>
          <a:p>
            <a:endParaRPr lang="en-GB" dirty="0" smtClean="0"/>
          </a:p>
          <a:p>
            <a:r>
              <a:rPr lang="en-GB" dirty="0" smtClean="0"/>
              <a:t>The alternating current running through the coil creates a magnetic field in and around the coil that is increasing and decreasing as the current changes.</a:t>
            </a:r>
          </a:p>
          <a:p>
            <a:endParaRPr lang="en-GB" dirty="0" smtClean="0"/>
          </a:p>
          <a:p>
            <a:r>
              <a:rPr lang="en-GB" dirty="0" smtClean="0"/>
              <a:t>The magnetic field forms concentric loops that surround the wire and join to form larger loops that surround the coil .</a:t>
            </a:r>
          </a:p>
          <a:p>
            <a:endParaRPr lang="en-GB" dirty="0" smtClean="0"/>
          </a:p>
          <a:p>
            <a:r>
              <a:rPr lang="en-GB" dirty="0" smtClean="0"/>
              <a:t>When the current increases in one loop the expanding magnetic field will cut across some or all of the neighbouring loops of wire, inducing a voltage in these loops.</a:t>
            </a:r>
          </a:p>
          <a:p>
            <a:endParaRPr lang="en-GB" dirty="0" smtClean="0"/>
          </a:p>
          <a:p>
            <a:r>
              <a:rPr lang="en-GB" dirty="0" smtClean="0"/>
              <a:t>This causes a voltage to be induced in the coil when the current is changing.</a:t>
            </a:r>
          </a:p>
        </p:txBody>
      </p:sp>
      <p:pic>
        <p:nvPicPr>
          <p:cNvPr id="6" name="Picture 2" descr="http://www.ndt-ed.org/EducationResources/CommunityCollege/EddyCurrents/Graphics/Solenoid.jpg"/>
          <p:cNvPicPr>
            <a:picLocks noChangeAspect="1" noChangeArrowheads="1"/>
          </p:cNvPicPr>
          <p:nvPr/>
        </p:nvPicPr>
        <p:blipFill>
          <a:blip r:embed="rId3" cstate="print"/>
          <a:srcRect/>
          <a:stretch>
            <a:fillRect/>
          </a:stretch>
        </p:blipFill>
        <p:spPr bwMode="auto">
          <a:xfrm rot="5400000">
            <a:off x="4752984" y="2390760"/>
            <a:ext cx="4762500" cy="2695576"/>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29</a:t>
            </a:fld>
            <a:endParaRPr lang="en-GB"/>
          </a:p>
        </p:txBody>
      </p:sp>
      <p:sp>
        <p:nvSpPr>
          <p:cNvPr id="5" name="Rectangle 4"/>
          <p:cNvSpPr/>
          <p:nvPr/>
        </p:nvSpPr>
        <p:spPr>
          <a:xfrm>
            <a:off x="642910" y="1664507"/>
            <a:ext cx="4572000" cy="3693319"/>
          </a:xfrm>
          <a:prstGeom prst="rect">
            <a:avLst/>
          </a:prstGeom>
        </p:spPr>
        <p:txBody>
          <a:bodyPr>
            <a:spAutoFit/>
          </a:bodyPr>
          <a:lstStyle/>
          <a:p>
            <a:r>
              <a:rPr lang="en-GB" b="1" dirty="0" smtClean="0"/>
              <a:t>Faraday’s Law</a:t>
            </a:r>
          </a:p>
          <a:p>
            <a:endParaRPr lang="en-GB" dirty="0" smtClean="0"/>
          </a:p>
          <a:p>
            <a:r>
              <a:rPr lang="en-GB" dirty="0" smtClean="0"/>
              <a:t>By studying the image of a coil, it can be seen that the number of turns in the coil will have an effect on the amount of voltage that is induced into the circuit.</a:t>
            </a:r>
          </a:p>
          <a:p>
            <a:endParaRPr lang="en-GB" dirty="0" smtClean="0"/>
          </a:p>
          <a:p>
            <a:r>
              <a:rPr lang="en-GB" dirty="0" smtClean="0"/>
              <a:t>Increasing the number of turns or the rate of change of magnetic flux increases the amount of induced voltage.</a:t>
            </a:r>
          </a:p>
          <a:p>
            <a:endParaRPr lang="en-GB" b="1" dirty="0" smtClean="0"/>
          </a:p>
          <a:p>
            <a:r>
              <a:rPr lang="en-GB" dirty="0" smtClean="0"/>
              <a:t>Faraday's Law must be modified for a coil of wire.</a:t>
            </a:r>
            <a:endParaRPr lang="en-GB" dirty="0"/>
          </a:p>
        </p:txBody>
      </p:sp>
      <p:pic>
        <p:nvPicPr>
          <p:cNvPr id="6" name="Picture 2" descr="http://www.ndt-ed.org/EducationResources/CommunityCollege/EddyCurrents/Graphics/Solenoid.jpg"/>
          <p:cNvPicPr>
            <a:picLocks noChangeAspect="1" noChangeArrowheads="1"/>
          </p:cNvPicPr>
          <p:nvPr/>
        </p:nvPicPr>
        <p:blipFill>
          <a:blip r:embed="rId3" cstate="print"/>
          <a:srcRect/>
          <a:stretch>
            <a:fillRect/>
          </a:stretch>
        </p:blipFill>
        <p:spPr bwMode="auto">
          <a:xfrm rot="5400000">
            <a:off x="4752984" y="2390760"/>
            <a:ext cx="4762500" cy="2695576"/>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30</a:t>
            </a:fld>
            <a:endParaRPr lang="en-GB"/>
          </a:p>
        </p:txBody>
      </p:sp>
      <p:pic>
        <p:nvPicPr>
          <p:cNvPr id="5" name="Picture 2" descr="http://www.ndt-ed.org/EducationResources/CommunityCollege/EddyCurrents/Graphics/faradays%20law2.jpg"/>
          <p:cNvPicPr>
            <a:picLocks noChangeAspect="1" noChangeArrowheads="1"/>
          </p:cNvPicPr>
          <p:nvPr/>
        </p:nvPicPr>
        <p:blipFill>
          <a:blip r:embed="rId3" cstate="print"/>
          <a:srcRect/>
          <a:stretch>
            <a:fillRect/>
          </a:stretch>
        </p:blipFill>
        <p:spPr bwMode="auto">
          <a:xfrm>
            <a:off x="785786" y="1428736"/>
            <a:ext cx="1533525" cy="1009650"/>
          </a:xfrm>
          <a:prstGeom prst="rect">
            <a:avLst/>
          </a:prstGeom>
          <a:noFill/>
        </p:spPr>
      </p:pic>
      <p:sp>
        <p:nvSpPr>
          <p:cNvPr id="6" name="Rectangle 5"/>
          <p:cNvSpPr/>
          <p:nvPr/>
        </p:nvSpPr>
        <p:spPr>
          <a:xfrm>
            <a:off x="2643174" y="1357298"/>
            <a:ext cx="3286148" cy="1323439"/>
          </a:xfrm>
          <a:prstGeom prst="rect">
            <a:avLst/>
          </a:prstGeom>
        </p:spPr>
        <p:txBody>
          <a:bodyPr wrap="square">
            <a:spAutoFit/>
          </a:bodyPr>
          <a:lstStyle/>
          <a:p>
            <a:r>
              <a:rPr lang="en-GB" sz="1600" dirty="0" smtClean="0"/>
              <a:t>Where,</a:t>
            </a:r>
          </a:p>
          <a:p>
            <a:r>
              <a:rPr lang="en-GB" sz="1600" dirty="0" smtClean="0"/>
              <a:t>VL = induced voltage in volts</a:t>
            </a:r>
            <a:br>
              <a:rPr lang="en-GB" sz="1600" dirty="0" smtClean="0"/>
            </a:br>
            <a:r>
              <a:rPr lang="en-GB" sz="1600" dirty="0" smtClean="0"/>
              <a:t>N = number of turns in the coil</a:t>
            </a:r>
            <a:br>
              <a:rPr lang="en-GB" sz="1600" dirty="0" smtClean="0"/>
            </a:br>
            <a:r>
              <a:rPr lang="en-GB" sz="1600" dirty="0" err="1" smtClean="0"/>
              <a:t>dø</a:t>
            </a:r>
            <a:r>
              <a:rPr lang="en-GB" sz="1600" dirty="0" smtClean="0"/>
              <a:t>/</a:t>
            </a:r>
            <a:r>
              <a:rPr lang="en-GB" sz="1600" dirty="0" err="1" smtClean="0"/>
              <a:t>dt</a:t>
            </a:r>
            <a:r>
              <a:rPr lang="en-GB" sz="1600" dirty="0" smtClean="0"/>
              <a:t> = rate of change of magnetic flux in </a:t>
            </a:r>
            <a:r>
              <a:rPr lang="en-GB" sz="1600" dirty="0" err="1" smtClean="0"/>
              <a:t>webers</a:t>
            </a:r>
            <a:r>
              <a:rPr lang="en-GB" sz="1600" dirty="0" smtClean="0"/>
              <a:t>/second</a:t>
            </a:r>
            <a:endParaRPr lang="en-GB" sz="1600" dirty="0"/>
          </a:p>
        </p:txBody>
      </p:sp>
      <p:pic>
        <p:nvPicPr>
          <p:cNvPr id="7" name="Picture 2" descr="http://www.ndt-ed.org/EducationResources/CommunityCollege/EddyCurrents/Graphics/Solenoid.jpg"/>
          <p:cNvPicPr>
            <a:picLocks noChangeAspect="1" noChangeArrowheads="1"/>
          </p:cNvPicPr>
          <p:nvPr/>
        </p:nvPicPr>
        <p:blipFill>
          <a:blip r:embed="rId4" cstate="print"/>
          <a:srcRect/>
          <a:stretch>
            <a:fillRect/>
          </a:stretch>
        </p:blipFill>
        <p:spPr bwMode="auto">
          <a:xfrm rot="5400000">
            <a:off x="4752984" y="2390760"/>
            <a:ext cx="4762500" cy="2695576"/>
          </a:xfrm>
          <a:prstGeom prst="rect">
            <a:avLst/>
          </a:prstGeom>
          <a:noFill/>
        </p:spPr>
      </p:pic>
      <p:sp>
        <p:nvSpPr>
          <p:cNvPr id="8" name="Rectangle 7"/>
          <p:cNvSpPr/>
          <p:nvPr/>
        </p:nvSpPr>
        <p:spPr>
          <a:xfrm>
            <a:off x="857224" y="2928934"/>
            <a:ext cx="4572000" cy="2585323"/>
          </a:xfrm>
          <a:prstGeom prst="rect">
            <a:avLst/>
          </a:prstGeom>
        </p:spPr>
        <p:txBody>
          <a:bodyPr>
            <a:spAutoFit/>
          </a:bodyPr>
          <a:lstStyle/>
          <a:p>
            <a:r>
              <a:rPr lang="en-GB" dirty="0" smtClean="0"/>
              <a:t>The amount of induced voltage (VL) is proportional to the number of turns in the coil and the rate of change of the magnetic flux (</a:t>
            </a:r>
            <a:r>
              <a:rPr lang="en-GB" dirty="0" err="1" smtClean="0"/>
              <a:t>dø</a:t>
            </a:r>
            <a:r>
              <a:rPr lang="en-GB" dirty="0" smtClean="0"/>
              <a:t>/</a:t>
            </a:r>
            <a:r>
              <a:rPr lang="en-GB" dirty="0" err="1" smtClean="0"/>
              <a:t>dt</a:t>
            </a:r>
            <a:r>
              <a:rPr lang="en-GB" dirty="0" smtClean="0"/>
              <a:t>).</a:t>
            </a:r>
          </a:p>
          <a:p>
            <a:endParaRPr lang="en-GB" dirty="0" smtClean="0"/>
          </a:p>
          <a:p>
            <a:r>
              <a:rPr lang="en-GB" dirty="0" smtClean="0"/>
              <a:t>In other words, when the frequency of the flux is increased or the number of turns in the coil is increased, the amount of induced voltage will also increase. </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31</a:t>
            </a:fld>
            <a:endParaRPr lang="en-GB"/>
          </a:p>
        </p:txBody>
      </p:sp>
      <p:sp>
        <p:nvSpPr>
          <p:cNvPr id="5" name="Rectangle 4"/>
          <p:cNvSpPr/>
          <p:nvPr/>
        </p:nvSpPr>
        <p:spPr>
          <a:xfrm>
            <a:off x="571472" y="1285860"/>
            <a:ext cx="6643734" cy="2308324"/>
          </a:xfrm>
          <a:prstGeom prst="rect">
            <a:avLst/>
          </a:prstGeom>
        </p:spPr>
        <p:txBody>
          <a:bodyPr wrap="square">
            <a:spAutoFit/>
          </a:bodyPr>
          <a:lstStyle/>
          <a:p>
            <a:r>
              <a:rPr lang="en-GB" dirty="0" smtClean="0"/>
              <a:t>In a circuit, it is much easier to measure current than it is to measure magnetic flux, so the following equation can be used to determine the induced voltage if the inductance and frequency of the current are known.</a:t>
            </a:r>
          </a:p>
          <a:p>
            <a:endParaRPr lang="en-GB" dirty="0" smtClean="0"/>
          </a:p>
          <a:p>
            <a:r>
              <a:rPr lang="en-GB" dirty="0" smtClean="0"/>
              <a:t>This equation can also be reorganized to allow the inductance to be calculated when the amount of inducted voltage can be determined and the current frequency is known.</a:t>
            </a:r>
            <a:endParaRPr lang="en-GB" dirty="0"/>
          </a:p>
        </p:txBody>
      </p:sp>
      <p:pic>
        <p:nvPicPr>
          <p:cNvPr id="4098" name="Picture 2" descr="http://www.ndt-ed.org/EducationResources/CommunityCollege/EddyCurrents/Graphics/Induction%20Equation.jpg"/>
          <p:cNvPicPr>
            <a:picLocks noChangeAspect="1" noChangeArrowheads="1"/>
          </p:cNvPicPr>
          <p:nvPr/>
        </p:nvPicPr>
        <p:blipFill>
          <a:blip r:embed="rId3" cstate="print"/>
          <a:srcRect/>
          <a:stretch>
            <a:fillRect/>
          </a:stretch>
        </p:blipFill>
        <p:spPr bwMode="auto">
          <a:xfrm>
            <a:off x="785786" y="4071942"/>
            <a:ext cx="1476375" cy="1171575"/>
          </a:xfrm>
          <a:prstGeom prst="rect">
            <a:avLst/>
          </a:prstGeom>
          <a:noFill/>
        </p:spPr>
      </p:pic>
      <p:sp>
        <p:nvSpPr>
          <p:cNvPr id="6" name="Rectangle 5"/>
          <p:cNvSpPr/>
          <p:nvPr/>
        </p:nvSpPr>
        <p:spPr>
          <a:xfrm>
            <a:off x="2928926" y="4071942"/>
            <a:ext cx="5857916" cy="1200329"/>
          </a:xfrm>
          <a:prstGeom prst="rect">
            <a:avLst/>
          </a:prstGeom>
        </p:spPr>
        <p:txBody>
          <a:bodyPr wrap="square">
            <a:spAutoFit/>
          </a:bodyPr>
          <a:lstStyle/>
          <a:p>
            <a:r>
              <a:rPr lang="en-GB" dirty="0" smtClean="0"/>
              <a:t>Where,</a:t>
            </a:r>
          </a:p>
          <a:p>
            <a:r>
              <a:rPr lang="en-GB" dirty="0" smtClean="0"/>
              <a:t>VL = the induced voltage in volts</a:t>
            </a:r>
            <a:br>
              <a:rPr lang="en-GB" dirty="0" smtClean="0"/>
            </a:br>
            <a:r>
              <a:rPr lang="en-GB" dirty="0" smtClean="0"/>
              <a:t>L = the value of inductance in henries</a:t>
            </a:r>
            <a:br>
              <a:rPr lang="en-GB" dirty="0" smtClean="0"/>
            </a:br>
            <a:r>
              <a:rPr lang="en-GB" dirty="0" err="1" smtClean="0"/>
              <a:t>di</a:t>
            </a:r>
            <a:r>
              <a:rPr lang="en-GB" dirty="0" smtClean="0"/>
              <a:t>/</a:t>
            </a:r>
            <a:r>
              <a:rPr lang="en-GB" dirty="0" err="1" smtClean="0"/>
              <a:t>dt</a:t>
            </a:r>
            <a:r>
              <a:rPr lang="en-GB" dirty="0" smtClean="0"/>
              <a:t> = the rate of change of current in amperes per second</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32</a:t>
            </a:fld>
            <a:endParaRPr lang="en-GB"/>
          </a:p>
        </p:txBody>
      </p:sp>
      <p:sp>
        <p:nvSpPr>
          <p:cNvPr id="7" name="Rectangle 6"/>
          <p:cNvSpPr/>
          <p:nvPr/>
        </p:nvSpPr>
        <p:spPr>
          <a:xfrm>
            <a:off x="785786" y="1428736"/>
            <a:ext cx="7715304" cy="3693319"/>
          </a:xfrm>
          <a:prstGeom prst="rect">
            <a:avLst/>
          </a:prstGeom>
        </p:spPr>
        <p:txBody>
          <a:bodyPr wrap="square">
            <a:spAutoFit/>
          </a:bodyPr>
          <a:lstStyle/>
          <a:p>
            <a:r>
              <a:rPr lang="en-GB" b="1" dirty="0" smtClean="0"/>
              <a:t>Lenz's Law</a:t>
            </a:r>
            <a:endParaRPr lang="en-GB" dirty="0" smtClean="0"/>
          </a:p>
          <a:p>
            <a:endParaRPr lang="en-GB" dirty="0" smtClean="0"/>
          </a:p>
          <a:p>
            <a:r>
              <a:rPr lang="en-GB" dirty="0" smtClean="0"/>
              <a:t>Soon after Faraday proposed his law of induction, Heinrich Lenz developed a rule for determining the direction of the induced current in a loop.</a:t>
            </a:r>
          </a:p>
          <a:p>
            <a:endParaRPr lang="en-GB" b="1" dirty="0" smtClean="0"/>
          </a:p>
          <a:p>
            <a:r>
              <a:rPr lang="en-GB" b="1" dirty="0" smtClean="0"/>
              <a:t>Lenz's law states that an induced current has a direction such that its magnetic field opposes the change in magnetic field that induced the current</a:t>
            </a:r>
            <a:r>
              <a:rPr lang="en-GB" dirty="0" smtClean="0"/>
              <a:t>.</a:t>
            </a:r>
          </a:p>
          <a:p>
            <a:endParaRPr lang="en-GB" dirty="0" smtClean="0"/>
          </a:p>
          <a:p>
            <a:r>
              <a:rPr lang="en-GB" dirty="0" smtClean="0"/>
              <a:t>This means that the current induced in a conductor will oppose the change in current that is causing the flux to change.</a:t>
            </a:r>
          </a:p>
          <a:p>
            <a:endParaRPr lang="en-GB" dirty="0" smtClean="0"/>
          </a:p>
          <a:p>
            <a:r>
              <a:rPr lang="en-GB" dirty="0" smtClean="0"/>
              <a:t>Lenz's law is important in understanding the property of inductive reactance, which is one of the properties measured in eddy current testing. </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33</a:t>
            </a:fld>
            <a:endParaRPr lang="en-GB"/>
          </a:p>
        </p:txBody>
      </p:sp>
      <p:sp>
        <p:nvSpPr>
          <p:cNvPr id="5" name="Rectangle 4"/>
          <p:cNvSpPr/>
          <p:nvPr/>
        </p:nvSpPr>
        <p:spPr>
          <a:xfrm>
            <a:off x="500034" y="1214422"/>
            <a:ext cx="8215370" cy="2308324"/>
          </a:xfrm>
          <a:prstGeom prst="rect">
            <a:avLst/>
          </a:prstGeom>
        </p:spPr>
        <p:txBody>
          <a:bodyPr wrap="square">
            <a:spAutoFit/>
          </a:bodyPr>
          <a:lstStyle/>
          <a:p>
            <a:r>
              <a:rPr lang="en-GB" b="1" dirty="0" smtClean="0"/>
              <a:t>Inductive Reactance  (X</a:t>
            </a:r>
            <a:r>
              <a:rPr lang="en-GB" b="1" baseline="-25000" dirty="0" smtClean="0"/>
              <a:t>L</a:t>
            </a:r>
            <a:r>
              <a:rPr lang="en-GB" b="1" dirty="0" smtClean="0"/>
              <a:t>)</a:t>
            </a:r>
          </a:p>
          <a:p>
            <a:endParaRPr lang="en-GB" dirty="0" smtClean="0"/>
          </a:p>
          <a:p>
            <a:r>
              <a:rPr lang="en-GB" dirty="0" smtClean="0"/>
              <a:t>The reduction of current flow in a circuit due to induction is called</a:t>
            </a:r>
            <a:r>
              <a:rPr lang="en-GB" b="1" dirty="0" smtClean="0"/>
              <a:t> inductive reactance.  </a:t>
            </a:r>
            <a:r>
              <a:rPr lang="en-GB" dirty="0" smtClean="0"/>
              <a:t>By taking a closer look at a coil of wire and applying Lenz's law, it can be seen how inductance reduces the flow of current in the circuit. In the figure, the direction of the primary current is shown in red, and the magnetic field generated by the current is shown in blue.</a:t>
            </a:r>
          </a:p>
          <a:p>
            <a:endParaRPr lang="en-GB" dirty="0" smtClean="0"/>
          </a:p>
        </p:txBody>
      </p:sp>
      <p:pic>
        <p:nvPicPr>
          <p:cNvPr id="80898" name="Picture 2" descr="http://www.ndt-ed.org/EducationResources/CommunityCollege/EddyCurrents/Graphics/reactance.gif"/>
          <p:cNvPicPr>
            <a:picLocks noChangeAspect="1" noChangeArrowheads="1"/>
          </p:cNvPicPr>
          <p:nvPr/>
        </p:nvPicPr>
        <p:blipFill>
          <a:blip r:embed="rId3" cstate="print"/>
          <a:srcRect/>
          <a:stretch>
            <a:fillRect/>
          </a:stretch>
        </p:blipFill>
        <p:spPr bwMode="auto">
          <a:xfrm>
            <a:off x="2357422" y="3500438"/>
            <a:ext cx="4248150" cy="2838450"/>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34</a:t>
            </a:fld>
            <a:endParaRPr lang="en-GB"/>
          </a:p>
        </p:txBody>
      </p:sp>
      <p:sp>
        <p:nvSpPr>
          <p:cNvPr id="5" name="Rectangle 4"/>
          <p:cNvSpPr/>
          <p:nvPr/>
        </p:nvSpPr>
        <p:spPr>
          <a:xfrm>
            <a:off x="500034" y="1214422"/>
            <a:ext cx="4643470" cy="5262979"/>
          </a:xfrm>
          <a:prstGeom prst="rect">
            <a:avLst/>
          </a:prstGeom>
        </p:spPr>
        <p:txBody>
          <a:bodyPr wrap="square">
            <a:spAutoFit/>
          </a:bodyPr>
          <a:lstStyle/>
          <a:p>
            <a:r>
              <a:rPr lang="en-GB" sz="1600" dirty="0" smtClean="0"/>
              <a:t>The direction of the magnetic field can be determined by taking your right hand and pointing your thumb in the direction of the current. Your fingers will then point in the direction of the magnetic field.</a:t>
            </a:r>
          </a:p>
          <a:p>
            <a:endParaRPr lang="en-GB" sz="1600" dirty="0" smtClean="0"/>
          </a:p>
          <a:p>
            <a:r>
              <a:rPr lang="en-GB" sz="1600" dirty="0" smtClean="0"/>
              <a:t>It can be seen that the magnetic field from one loop of the wire will cut across the other loops in the coil and this will induce current flow (shown in green) in the circuit.</a:t>
            </a:r>
          </a:p>
          <a:p>
            <a:endParaRPr lang="en-GB" sz="1600" dirty="0" smtClean="0"/>
          </a:p>
          <a:p>
            <a:r>
              <a:rPr lang="en-GB" sz="1600" dirty="0" smtClean="0"/>
              <a:t>According to Lenz's law, the induced current must flow in the opposite direction of the primary current. The induced current working against the primary current results in a reduction of current flow in the circuit. </a:t>
            </a:r>
          </a:p>
          <a:p>
            <a:endParaRPr lang="en-GB" sz="1600" dirty="0" smtClean="0"/>
          </a:p>
          <a:p>
            <a:r>
              <a:rPr lang="en-GB" sz="1600" dirty="0" smtClean="0"/>
              <a:t>It should be noted that the inductive reactance will increase if the number of winds in the coil is increased since the magnetic field from one coil will have more coils to interact with. </a:t>
            </a:r>
          </a:p>
          <a:p>
            <a:endParaRPr lang="en-GB" sz="1600" dirty="0" smtClean="0"/>
          </a:p>
        </p:txBody>
      </p:sp>
      <p:pic>
        <p:nvPicPr>
          <p:cNvPr id="80898" name="Picture 2" descr="http://www.ndt-ed.org/EducationResources/CommunityCollege/EddyCurrents/Graphics/reactance.gif"/>
          <p:cNvPicPr>
            <a:picLocks noChangeAspect="1" noChangeArrowheads="1"/>
          </p:cNvPicPr>
          <p:nvPr/>
        </p:nvPicPr>
        <p:blipFill>
          <a:blip r:embed="rId3" cstate="print"/>
          <a:srcRect/>
          <a:stretch>
            <a:fillRect/>
          </a:stretch>
        </p:blipFill>
        <p:spPr bwMode="auto">
          <a:xfrm>
            <a:off x="5044737" y="2285992"/>
            <a:ext cx="3742105" cy="250033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35</a:t>
            </a:fld>
            <a:endParaRPr lang="en-GB"/>
          </a:p>
        </p:txBody>
      </p:sp>
      <p:sp>
        <p:nvSpPr>
          <p:cNvPr id="6" name="Rectangle 5"/>
          <p:cNvSpPr/>
          <p:nvPr/>
        </p:nvSpPr>
        <p:spPr>
          <a:xfrm>
            <a:off x="857224" y="1285860"/>
            <a:ext cx="7358114" cy="3970318"/>
          </a:xfrm>
          <a:prstGeom prst="rect">
            <a:avLst/>
          </a:prstGeom>
        </p:spPr>
        <p:txBody>
          <a:bodyPr wrap="square">
            <a:spAutoFit/>
          </a:bodyPr>
          <a:lstStyle/>
          <a:p>
            <a:r>
              <a:rPr lang="en-GB" dirty="0" smtClean="0"/>
              <a:t>Similarly to resistance, inductive reactance reduces the flow of current in a circuit.</a:t>
            </a:r>
          </a:p>
          <a:p>
            <a:endParaRPr lang="en-GB" dirty="0" smtClean="0"/>
          </a:p>
          <a:p>
            <a:r>
              <a:rPr lang="en-GB" dirty="0" smtClean="0"/>
              <a:t>To distinguish between resistance and inductive reactance in a circuit we need to look at the timing between the sine waves of the voltage and current of the alternating current.</a:t>
            </a:r>
          </a:p>
          <a:p>
            <a:endParaRPr lang="en-GB" dirty="0" smtClean="0"/>
          </a:p>
          <a:p>
            <a:r>
              <a:rPr lang="en-GB" dirty="0" smtClean="0"/>
              <a:t>In an AC circuit that contains only resistive components, the voltage and the current will be in-phase, meaning that the peaks and valleys of their sine waves will occur at the same time.</a:t>
            </a:r>
          </a:p>
          <a:p>
            <a:endParaRPr lang="en-GB" dirty="0" smtClean="0"/>
          </a:p>
          <a:p>
            <a:r>
              <a:rPr lang="en-GB" dirty="0" smtClean="0"/>
              <a:t>When there is inductive reactance present in the circuit, the phase of the current will be shifted so that its peaks and valleys do not occur at the same time as those of the voltage.  This is discussed later.</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36</a:t>
            </a:fld>
            <a:endParaRPr lang="en-GB"/>
          </a:p>
        </p:txBody>
      </p:sp>
      <p:sp>
        <p:nvSpPr>
          <p:cNvPr id="5" name="Rectangle 4"/>
          <p:cNvSpPr/>
          <p:nvPr/>
        </p:nvSpPr>
        <p:spPr>
          <a:xfrm>
            <a:off x="571472" y="1428736"/>
            <a:ext cx="7786742" cy="1477328"/>
          </a:xfrm>
          <a:prstGeom prst="rect">
            <a:avLst/>
          </a:prstGeom>
        </p:spPr>
        <p:txBody>
          <a:bodyPr wrap="square">
            <a:spAutoFit/>
          </a:bodyPr>
          <a:lstStyle/>
          <a:p>
            <a:r>
              <a:rPr lang="en-GB" b="1" dirty="0" smtClean="0"/>
              <a:t>Mutual Inductance - </a:t>
            </a:r>
            <a:r>
              <a:rPr lang="en-GB" dirty="0" smtClean="0"/>
              <a:t>(</a:t>
            </a:r>
            <a:r>
              <a:rPr lang="en-GB" b="1" dirty="0" smtClean="0"/>
              <a:t>The Basis for Eddy Current Inspection)</a:t>
            </a:r>
          </a:p>
          <a:p>
            <a:endParaRPr lang="en-GB" dirty="0" smtClean="0"/>
          </a:p>
          <a:p>
            <a:r>
              <a:rPr lang="en-GB" dirty="0" smtClean="0"/>
              <a:t>The magnetic flux through a circuit can be related to the current in that circuit and the currents in other nearby circuits (</a:t>
            </a:r>
            <a:r>
              <a:rPr lang="en-GB" b="1" dirty="0" smtClean="0"/>
              <a:t>assuming that there are no nearby permanent magnets</a:t>
            </a:r>
            <a:r>
              <a:rPr lang="en-GB" dirty="0" smtClean="0"/>
              <a:t>).</a:t>
            </a:r>
            <a:endParaRPr lang="en-GB" dirty="0"/>
          </a:p>
        </p:txBody>
      </p:sp>
      <p:pic>
        <p:nvPicPr>
          <p:cNvPr id="82946" name="Picture 2" descr="http://www.ndt-ed.org/../EducationResources/CommunityCollege/EddyCurrents/Graphics/mutual.gif"/>
          <p:cNvPicPr>
            <a:picLocks noChangeAspect="1" noChangeArrowheads="1"/>
          </p:cNvPicPr>
          <p:nvPr/>
        </p:nvPicPr>
        <p:blipFill>
          <a:blip r:embed="rId3" cstate="print"/>
          <a:srcRect/>
          <a:stretch>
            <a:fillRect/>
          </a:stretch>
        </p:blipFill>
        <p:spPr bwMode="auto">
          <a:xfrm>
            <a:off x="2857488" y="2786058"/>
            <a:ext cx="3819525" cy="1209676"/>
          </a:xfrm>
          <a:prstGeom prst="rect">
            <a:avLst/>
          </a:prstGeom>
          <a:noFill/>
        </p:spPr>
      </p:pic>
      <p:sp>
        <p:nvSpPr>
          <p:cNvPr id="7" name="Rectangle 6"/>
          <p:cNvSpPr/>
          <p:nvPr/>
        </p:nvSpPr>
        <p:spPr>
          <a:xfrm>
            <a:off x="642910" y="4429132"/>
            <a:ext cx="7643866" cy="1477328"/>
          </a:xfrm>
          <a:prstGeom prst="rect">
            <a:avLst/>
          </a:prstGeom>
        </p:spPr>
        <p:txBody>
          <a:bodyPr wrap="square">
            <a:spAutoFit/>
          </a:bodyPr>
          <a:lstStyle/>
          <a:p>
            <a:r>
              <a:rPr lang="en-GB" dirty="0" smtClean="0"/>
              <a:t>In the circuit above, the magnetic field produced by circuit 1 will intersect the wire in circuit 2 and create current flow. The induced current flow in circuit 2 will have its own magnetic field which will interact with the magnetic field of circuit 1. At some point P, the magnetic field consists of a part due to i</a:t>
            </a:r>
            <a:r>
              <a:rPr lang="en-GB" baseline="-25000" dirty="0" smtClean="0"/>
              <a:t>1</a:t>
            </a:r>
            <a:r>
              <a:rPr lang="en-GB" dirty="0" smtClean="0"/>
              <a:t> and a part due to</a:t>
            </a:r>
            <a:r>
              <a:rPr lang="en-GB" b="1" dirty="0" smtClean="0"/>
              <a:t> </a:t>
            </a:r>
            <a:r>
              <a:rPr lang="en-GB" dirty="0" smtClean="0"/>
              <a:t>i</a:t>
            </a:r>
            <a:r>
              <a:rPr lang="en-GB" baseline="-25000" dirty="0" smtClean="0"/>
              <a:t>2</a:t>
            </a:r>
            <a:r>
              <a:rPr lang="en-GB" dirty="0" smtClean="0"/>
              <a:t>. These fields are proportional to the currents producing them.</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37</a:t>
            </a:fld>
            <a:endParaRPr lang="en-GB"/>
          </a:p>
        </p:txBody>
      </p:sp>
      <p:pic>
        <p:nvPicPr>
          <p:cNvPr id="82946" name="Picture 2" descr="http://www.ndt-ed.org/../EducationResources/CommunityCollege/EddyCurrents/Graphics/mutual.gif"/>
          <p:cNvPicPr>
            <a:picLocks noChangeAspect="1" noChangeArrowheads="1"/>
          </p:cNvPicPr>
          <p:nvPr/>
        </p:nvPicPr>
        <p:blipFill>
          <a:blip r:embed="rId3" cstate="print"/>
          <a:srcRect/>
          <a:stretch>
            <a:fillRect/>
          </a:stretch>
        </p:blipFill>
        <p:spPr bwMode="auto">
          <a:xfrm>
            <a:off x="2786050" y="1428736"/>
            <a:ext cx="3819525" cy="1209676"/>
          </a:xfrm>
          <a:prstGeom prst="rect">
            <a:avLst/>
          </a:prstGeom>
          <a:noFill/>
        </p:spPr>
      </p:pic>
      <p:sp>
        <p:nvSpPr>
          <p:cNvPr id="7" name="Rectangle 6"/>
          <p:cNvSpPr/>
          <p:nvPr/>
        </p:nvSpPr>
        <p:spPr>
          <a:xfrm>
            <a:off x="785786" y="2857496"/>
            <a:ext cx="7643866" cy="2862322"/>
          </a:xfrm>
          <a:prstGeom prst="rect">
            <a:avLst/>
          </a:prstGeom>
        </p:spPr>
        <p:txBody>
          <a:bodyPr wrap="square">
            <a:spAutoFit/>
          </a:bodyPr>
          <a:lstStyle/>
          <a:p>
            <a:r>
              <a:rPr lang="en-GB" dirty="0" smtClean="0"/>
              <a:t>The coils in the circuits are labelled L1 and L2 and this term represents the self inductance of each of the coils.</a:t>
            </a:r>
          </a:p>
          <a:p>
            <a:endParaRPr lang="en-GB" dirty="0" smtClean="0"/>
          </a:p>
          <a:p>
            <a:r>
              <a:rPr lang="en-GB" dirty="0" smtClean="0"/>
              <a:t>The values of L1 and L2 depend on the geometrical arrangement of the circuit (i.e. number of turns in the coil) and the conductivity of the material used.</a:t>
            </a:r>
          </a:p>
          <a:p>
            <a:endParaRPr lang="en-GB" dirty="0" smtClean="0"/>
          </a:p>
          <a:p>
            <a:r>
              <a:rPr lang="en-GB" dirty="0" smtClean="0"/>
              <a:t>The constant M, called the </a:t>
            </a:r>
            <a:r>
              <a:rPr lang="en-GB" b="1" dirty="0" smtClean="0"/>
              <a:t>mutual inductance</a:t>
            </a:r>
            <a:r>
              <a:rPr lang="en-GB" dirty="0" smtClean="0"/>
              <a:t> of the two circuits, is dependent on the geometrical arrangement of both circuits. In particular, if the circuits are far apart, the magnetic flux through circuit 2 due to the current i</a:t>
            </a:r>
            <a:r>
              <a:rPr lang="en-GB" baseline="-25000" dirty="0" smtClean="0"/>
              <a:t>1</a:t>
            </a:r>
            <a:r>
              <a:rPr lang="en-GB" dirty="0" smtClean="0"/>
              <a:t> will be small and the mutual inductance will be small.</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38</a:t>
            </a:fld>
            <a:endParaRPr lang="en-GB"/>
          </a:p>
        </p:txBody>
      </p:sp>
      <p:pic>
        <p:nvPicPr>
          <p:cNvPr id="82946" name="Picture 2" descr="http://www.ndt-ed.org/../EducationResources/CommunityCollege/EddyCurrents/Graphics/mutual.gif"/>
          <p:cNvPicPr>
            <a:picLocks noChangeAspect="1" noChangeArrowheads="1"/>
          </p:cNvPicPr>
          <p:nvPr/>
        </p:nvPicPr>
        <p:blipFill>
          <a:blip r:embed="rId3" cstate="print"/>
          <a:srcRect/>
          <a:stretch>
            <a:fillRect/>
          </a:stretch>
        </p:blipFill>
        <p:spPr bwMode="auto">
          <a:xfrm>
            <a:off x="2786050" y="1428736"/>
            <a:ext cx="3819525" cy="1209676"/>
          </a:xfrm>
          <a:prstGeom prst="rect">
            <a:avLst/>
          </a:prstGeom>
          <a:noFill/>
        </p:spPr>
      </p:pic>
      <p:sp>
        <p:nvSpPr>
          <p:cNvPr id="7" name="Rectangle 6"/>
          <p:cNvSpPr/>
          <p:nvPr/>
        </p:nvSpPr>
        <p:spPr>
          <a:xfrm>
            <a:off x="928662" y="2857496"/>
            <a:ext cx="7286676" cy="3970318"/>
          </a:xfrm>
          <a:prstGeom prst="rect">
            <a:avLst/>
          </a:prstGeom>
        </p:spPr>
        <p:txBody>
          <a:bodyPr wrap="square">
            <a:spAutoFit/>
          </a:bodyPr>
          <a:lstStyle/>
          <a:p>
            <a:r>
              <a:rPr lang="en-GB" dirty="0" smtClean="0"/>
              <a:t>We can write the flux, </a:t>
            </a:r>
            <a:r>
              <a:rPr lang="en-GB" baseline="-25000" dirty="0" smtClean="0"/>
              <a:t>B</a:t>
            </a:r>
            <a:r>
              <a:rPr lang="en-GB" dirty="0" smtClean="0"/>
              <a:t> through circuit 2 as the sum of two parts.</a:t>
            </a:r>
          </a:p>
          <a:p>
            <a:r>
              <a:rPr lang="en-GB" dirty="0" smtClean="0"/>
              <a:t> </a:t>
            </a:r>
          </a:p>
          <a:p>
            <a:pPr algn="ctr"/>
            <a:r>
              <a:rPr lang="el-GR" dirty="0" smtClean="0"/>
              <a:t>φ</a:t>
            </a:r>
            <a:r>
              <a:rPr lang="en-GB" baseline="-25000" dirty="0" smtClean="0"/>
              <a:t>B2</a:t>
            </a:r>
            <a:r>
              <a:rPr lang="en-GB" dirty="0" smtClean="0"/>
              <a:t> = L</a:t>
            </a:r>
            <a:r>
              <a:rPr lang="en-GB" baseline="-25000" dirty="0" smtClean="0"/>
              <a:t>2</a:t>
            </a:r>
            <a:r>
              <a:rPr lang="en-GB" dirty="0" smtClean="0"/>
              <a:t>i</a:t>
            </a:r>
            <a:r>
              <a:rPr lang="en-GB" baseline="-25000" dirty="0" smtClean="0"/>
              <a:t>2</a:t>
            </a:r>
            <a:r>
              <a:rPr lang="en-GB" dirty="0" smtClean="0"/>
              <a:t> + i</a:t>
            </a:r>
            <a:r>
              <a:rPr lang="en-GB" baseline="-25000" dirty="0" smtClean="0"/>
              <a:t>1</a:t>
            </a:r>
            <a:r>
              <a:rPr lang="en-GB" dirty="0" smtClean="0"/>
              <a:t>M</a:t>
            </a:r>
          </a:p>
          <a:p>
            <a:endParaRPr lang="en-GB" dirty="0" smtClean="0"/>
          </a:p>
          <a:p>
            <a:r>
              <a:rPr lang="en-GB" dirty="0" smtClean="0"/>
              <a:t>An equation similar to the one above can be written for the flux through circuit 1.</a:t>
            </a:r>
            <a:r>
              <a:rPr lang="el-GR" dirty="0" smtClean="0"/>
              <a:t> </a:t>
            </a:r>
            <a:endParaRPr lang="en-GB" dirty="0" smtClean="0"/>
          </a:p>
          <a:p>
            <a:endParaRPr lang="en-GB" dirty="0" smtClean="0"/>
          </a:p>
          <a:p>
            <a:pPr algn="ctr"/>
            <a:r>
              <a:rPr lang="el-GR" dirty="0" smtClean="0"/>
              <a:t>φ</a:t>
            </a:r>
            <a:r>
              <a:rPr lang="en-GB" baseline="-25000" dirty="0" smtClean="0"/>
              <a:t>B1</a:t>
            </a:r>
            <a:r>
              <a:rPr lang="en-GB" dirty="0" smtClean="0"/>
              <a:t> = L</a:t>
            </a:r>
            <a:r>
              <a:rPr lang="en-GB" baseline="-25000" dirty="0" smtClean="0"/>
              <a:t>1</a:t>
            </a:r>
            <a:r>
              <a:rPr lang="en-GB" dirty="0" smtClean="0"/>
              <a:t>i</a:t>
            </a:r>
            <a:r>
              <a:rPr lang="en-GB" baseline="-25000" dirty="0" smtClean="0"/>
              <a:t>1</a:t>
            </a:r>
            <a:r>
              <a:rPr lang="en-GB" dirty="0" smtClean="0"/>
              <a:t> + i</a:t>
            </a:r>
            <a:r>
              <a:rPr lang="en-GB" baseline="-25000" dirty="0" smtClean="0"/>
              <a:t>2</a:t>
            </a:r>
            <a:r>
              <a:rPr lang="en-GB" dirty="0" smtClean="0"/>
              <a:t>M</a:t>
            </a:r>
          </a:p>
          <a:p>
            <a:endParaRPr lang="en-GB" dirty="0" smtClean="0"/>
          </a:p>
          <a:p>
            <a:r>
              <a:rPr lang="en-GB" dirty="0" smtClean="0"/>
              <a:t>It can be shown that the mutual inductance is the same for both circuits. Therefore, it can be written as follows:</a:t>
            </a:r>
          </a:p>
          <a:p>
            <a:endParaRPr lang="en-GB" dirty="0" smtClean="0"/>
          </a:p>
          <a:p>
            <a:pPr algn="ctr"/>
            <a:r>
              <a:rPr lang="en-GB" dirty="0" smtClean="0"/>
              <a:t>M</a:t>
            </a:r>
            <a:r>
              <a:rPr lang="en-GB" baseline="-25000" dirty="0" smtClean="0"/>
              <a:t>1,2</a:t>
            </a:r>
            <a:r>
              <a:rPr lang="en-GB" dirty="0" smtClean="0"/>
              <a:t> = M</a:t>
            </a:r>
            <a:r>
              <a:rPr lang="en-GB" baseline="-25000" dirty="0" smtClean="0"/>
              <a:t>2,1</a:t>
            </a:r>
            <a:endParaRPr lang="en-GB" dirty="0" smtClean="0"/>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39</a:t>
            </a:fld>
            <a:endParaRPr lang="en-GB"/>
          </a:p>
        </p:txBody>
      </p:sp>
      <p:sp>
        <p:nvSpPr>
          <p:cNvPr id="6" name="Rectangle 5"/>
          <p:cNvSpPr/>
          <p:nvPr/>
        </p:nvSpPr>
        <p:spPr>
          <a:xfrm>
            <a:off x="571472" y="1714488"/>
            <a:ext cx="7429552" cy="2031325"/>
          </a:xfrm>
          <a:prstGeom prst="rect">
            <a:avLst/>
          </a:prstGeom>
        </p:spPr>
        <p:txBody>
          <a:bodyPr wrap="square">
            <a:spAutoFit/>
          </a:bodyPr>
          <a:lstStyle/>
          <a:p>
            <a:r>
              <a:rPr lang="en-GB" b="1" dirty="0" smtClean="0"/>
              <a:t>How is Mutual Induction used in eddy current inspection?</a:t>
            </a:r>
          </a:p>
          <a:p>
            <a:endParaRPr lang="en-GB" dirty="0" smtClean="0"/>
          </a:p>
          <a:p>
            <a:r>
              <a:rPr lang="en-GB" dirty="0" smtClean="0"/>
              <a:t>In eddy current inspection, the eddy currents are generated in the test material due to mutual induction. The test probe is basically a coil of wire through which alternating current is passed. Therefore, when the probe is connected to an eddy current instrument, it is basically represented by circuit 1. The second circuit can be any piece of conductive material.</a:t>
            </a:r>
            <a:endParaRPr lang="en-GB" dirty="0"/>
          </a:p>
        </p:txBody>
      </p:sp>
      <p:pic>
        <p:nvPicPr>
          <p:cNvPr id="8" name="Picture 2" descr="http://www.ndt-ed.org/../EducationResources/CommunityCollege/EddyCurrents/Graphics/mutual.gif"/>
          <p:cNvPicPr>
            <a:picLocks noChangeAspect="1" noChangeArrowheads="1"/>
          </p:cNvPicPr>
          <p:nvPr/>
        </p:nvPicPr>
        <p:blipFill>
          <a:blip r:embed="rId3" cstate="print"/>
          <a:srcRect/>
          <a:stretch>
            <a:fillRect/>
          </a:stretch>
        </p:blipFill>
        <p:spPr bwMode="auto">
          <a:xfrm>
            <a:off x="2643174" y="4143380"/>
            <a:ext cx="3819525" cy="1209676"/>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40</a:t>
            </a:fld>
            <a:endParaRPr lang="en-GB"/>
          </a:p>
        </p:txBody>
      </p:sp>
      <p:pic>
        <p:nvPicPr>
          <p:cNvPr id="97282" name="Picture 2" descr="http://eurondt.com/index_2.gif"/>
          <p:cNvPicPr>
            <a:picLocks noChangeAspect="1" noChangeArrowheads="1"/>
          </p:cNvPicPr>
          <p:nvPr/>
        </p:nvPicPr>
        <p:blipFill>
          <a:blip r:embed="rId3" cstate="print"/>
          <a:srcRect l="5946" t="18372" r="3877" b="4879"/>
          <a:stretch>
            <a:fillRect/>
          </a:stretch>
        </p:blipFill>
        <p:spPr bwMode="auto">
          <a:xfrm>
            <a:off x="5214942" y="2428868"/>
            <a:ext cx="3743700" cy="2404480"/>
          </a:xfrm>
          <a:prstGeom prst="rect">
            <a:avLst/>
          </a:prstGeom>
          <a:noFill/>
        </p:spPr>
      </p:pic>
      <p:sp>
        <p:nvSpPr>
          <p:cNvPr id="7" name="Rectangle 6"/>
          <p:cNvSpPr/>
          <p:nvPr/>
        </p:nvSpPr>
        <p:spPr>
          <a:xfrm>
            <a:off x="571472" y="1428736"/>
            <a:ext cx="4572000" cy="4247317"/>
          </a:xfrm>
          <a:prstGeom prst="rect">
            <a:avLst/>
          </a:prstGeom>
        </p:spPr>
        <p:txBody>
          <a:bodyPr>
            <a:spAutoFit/>
          </a:bodyPr>
          <a:lstStyle/>
          <a:p>
            <a:r>
              <a:rPr lang="en-GB" dirty="0" smtClean="0"/>
              <a:t>When alternating current is passed through the coil, a magnetic field is generated in and around the coil.</a:t>
            </a:r>
          </a:p>
          <a:p>
            <a:endParaRPr lang="en-GB" dirty="0" smtClean="0"/>
          </a:p>
          <a:p>
            <a:r>
              <a:rPr lang="en-GB" dirty="0" smtClean="0"/>
              <a:t>When the probe is brought in close proximity to a conductive material, such as aluminium, the probe's changing magnetic field generates current flow in the material.</a:t>
            </a:r>
          </a:p>
          <a:p>
            <a:endParaRPr lang="en-GB" dirty="0" smtClean="0"/>
          </a:p>
          <a:p>
            <a:r>
              <a:rPr lang="en-GB" dirty="0" smtClean="0"/>
              <a:t>The induced current flows in closed loops in planes perpendicular to the magnetic flux. </a:t>
            </a:r>
          </a:p>
          <a:p>
            <a:endParaRPr lang="en-GB" dirty="0" smtClean="0"/>
          </a:p>
          <a:p>
            <a:r>
              <a:rPr lang="en-GB" dirty="0" smtClean="0"/>
              <a:t>They are named </a:t>
            </a:r>
            <a:r>
              <a:rPr lang="en-GB" b="1" dirty="0" smtClean="0"/>
              <a:t>eddy currents</a:t>
            </a:r>
            <a:r>
              <a:rPr lang="en-GB" dirty="0" smtClean="0"/>
              <a:t> because they are thought to resemble the eddy currents that can be seen swirling in streams. </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41</a:t>
            </a:fld>
            <a:endParaRPr lang="en-GB"/>
          </a:p>
        </p:txBody>
      </p:sp>
      <p:sp>
        <p:nvSpPr>
          <p:cNvPr id="12" name="Rectangle 11"/>
          <p:cNvSpPr/>
          <p:nvPr/>
        </p:nvSpPr>
        <p:spPr>
          <a:xfrm>
            <a:off x="642910" y="1285860"/>
            <a:ext cx="4143404" cy="4524315"/>
          </a:xfrm>
          <a:prstGeom prst="rect">
            <a:avLst/>
          </a:prstGeom>
        </p:spPr>
        <p:txBody>
          <a:bodyPr wrap="square">
            <a:spAutoFit/>
          </a:bodyPr>
          <a:lstStyle/>
          <a:p>
            <a:r>
              <a:rPr lang="en-GB" dirty="0" smtClean="0"/>
              <a:t>The eddy currents produce their own magnetic fields that interact with the primary magnetic field of the coil.</a:t>
            </a:r>
          </a:p>
          <a:p>
            <a:endParaRPr lang="en-GB" dirty="0" smtClean="0"/>
          </a:p>
          <a:p>
            <a:r>
              <a:rPr lang="en-GB" dirty="0" smtClean="0"/>
              <a:t>By measuring changes in the resistance and inductive reactance of the coil, information can be gathered about the test material.</a:t>
            </a:r>
          </a:p>
          <a:p>
            <a:endParaRPr lang="en-GB" dirty="0" smtClean="0"/>
          </a:p>
          <a:p>
            <a:r>
              <a:rPr lang="en-GB" dirty="0" smtClean="0"/>
              <a:t>This information includes the electrical conductivity and magnetic permeability of the material, the amount of material cutting through the coils magnetic field, and the condition of the material (i.e. whether it contains cracks or other defects.)</a:t>
            </a:r>
          </a:p>
        </p:txBody>
      </p:sp>
      <p:pic>
        <p:nvPicPr>
          <p:cNvPr id="5" name="Picture 2" descr="http://eurondt.com/index_2.gif"/>
          <p:cNvPicPr>
            <a:picLocks noChangeAspect="1" noChangeArrowheads="1"/>
          </p:cNvPicPr>
          <p:nvPr/>
        </p:nvPicPr>
        <p:blipFill>
          <a:blip r:embed="rId3" cstate="print"/>
          <a:srcRect l="5946" t="18372" r="3877" b="4879"/>
          <a:stretch>
            <a:fillRect/>
          </a:stretch>
        </p:blipFill>
        <p:spPr bwMode="auto">
          <a:xfrm>
            <a:off x="5214942" y="2428868"/>
            <a:ext cx="3743700" cy="2404480"/>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Basic Principles of Eddy Current Inspection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42</a:t>
            </a:fld>
            <a:endParaRPr lang="en-GB"/>
          </a:p>
        </p:txBody>
      </p:sp>
      <p:sp>
        <p:nvSpPr>
          <p:cNvPr id="5" name="Rectangle 4"/>
          <p:cNvSpPr/>
          <p:nvPr/>
        </p:nvSpPr>
        <p:spPr>
          <a:xfrm>
            <a:off x="1142976" y="1357298"/>
            <a:ext cx="7143800" cy="3970318"/>
          </a:xfrm>
          <a:prstGeom prst="rect">
            <a:avLst/>
          </a:prstGeom>
        </p:spPr>
        <p:txBody>
          <a:bodyPr wrap="square">
            <a:spAutoFit/>
          </a:bodyPr>
          <a:lstStyle/>
          <a:p>
            <a:r>
              <a:rPr lang="en-GB" b="1" dirty="0" smtClean="0"/>
              <a:t>Lift-Off</a:t>
            </a:r>
          </a:p>
          <a:p>
            <a:r>
              <a:rPr lang="en-GB" dirty="0" smtClean="0"/>
              <a:t>The distance that the coil is from the conductive material is called </a:t>
            </a:r>
            <a:r>
              <a:rPr lang="en-GB" b="1" dirty="0" smtClean="0"/>
              <a:t>liftoff,</a:t>
            </a:r>
            <a:r>
              <a:rPr lang="en-GB" dirty="0" smtClean="0"/>
              <a:t> and this distance affects the mutual-inductance of the circuits.</a:t>
            </a:r>
          </a:p>
          <a:p>
            <a:endParaRPr lang="en-GB" dirty="0" smtClean="0"/>
          </a:p>
          <a:p>
            <a:r>
              <a:rPr lang="en-GB" dirty="0" smtClean="0"/>
              <a:t>Liftoff can be used to make measurements of the thickness of nonconductive coatings, such as paint, that hold the probe a certain distance from the surface of the conductive material.</a:t>
            </a:r>
          </a:p>
          <a:p>
            <a:endParaRPr lang="en-GB" dirty="0" smtClean="0"/>
          </a:p>
          <a:p>
            <a:r>
              <a:rPr lang="en-GB" b="1" dirty="0" smtClean="0"/>
              <a:t>Magnetic Materials</a:t>
            </a:r>
          </a:p>
          <a:p>
            <a:r>
              <a:rPr lang="en-GB" dirty="0" smtClean="0"/>
              <a:t>It should be noted that if a sample is ferromagnetic, the magnetic flux is concentrated and strengthened despite opposing eddy current effects. The increase in inductive reactance due to the magnetic permeability of ferromagnetic materials makes it easy to distinguish these materials from non-ferromagnetic materials.</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43</a:t>
            </a:fld>
            <a:endParaRPr lang="en-GB"/>
          </a:p>
        </p:txBody>
      </p:sp>
      <p:sp>
        <p:nvSpPr>
          <p:cNvPr id="5" name="Rectangle 4"/>
          <p:cNvSpPr/>
          <p:nvPr/>
        </p:nvSpPr>
        <p:spPr>
          <a:xfrm>
            <a:off x="285720" y="1214422"/>
            <a:ext cx="4714908" cy="5509200"/>
          </a:xfrm>
          <a:prstGeom prst="rect">
            <a:avLst/>
          </a:prstGeom>
        </p:spPr>
        <p:txBody>
          <a:bodyPr wrap="square">
            <a:spAutoFit/>
          </a:bodyPr>
          <a:lstStyle/>
          <a:p>
            <a:r>
              <a:rPr lang="en-GB" sz="1600" dirty="0" smtClean="0"/>
              <a:t>A circuit can be thought of as a closed path in which current flows through the components that make up the circuit. The current (</a:t>
            </a:r>
            <a:r>
              <a:rPr lang="en-GB" sz="1600" dirty="0" err="1" smtClean="0"/>
              <a:t>i</a:t>
            </a:r>
            <a:r>
              <a:rPr lang="en-GB" sz="1600" dirty="0" smtClean="0"/>
              <a:t>) obeys Ohm's Law.</a:t>
            </a:r>
          </a:p>
          <a:p>
            <a:endParaRPr lang="en-GB" sz="1600" dirty="0" smtClean="0"/>
          </a:p>
          <a:p>
            <a:r>
              <a:rPr lang="en-GB" sz="1600" dirty="0" smtClean="0"/>
              <a:t>The simple circuit consists of a voltage source (in this case an alternating current voltage source) and a resistor.</a:t>
            </a:r>
          </a:p>
          <a:p>
            <a:endParaRPr lang="en-GB" sz="1600" dirty="0" smtClean="0"/>
          </a:p>
          <a:p>
            <a:r>
              <a:rPr lang="en-GB" sz="1600" dirty="0" smtClean="0"/>
              <a:t>The graph shows the value of the voltage and the current for this circuit over a period of time. This graph shows one complete cycle of an alternating current source.</a:t>
            </a:r>
          </a:p>
          <a:p>
            <a:endParaRPr lang="en-GB" sz="1600" dirty="0" smtClean="0"/>
          </a:p>
          <a:p>
            <a:r>
              <a:rPr lang="en-GB" sz="1600" dirty="0" smtClean="0"/>
              <a:t>From the graph, it can be seen that as the voltage increases, the current does the same. The voltage and the current are said to be "in-phase" since their zero, peak, and valley points occur at the same time. They are also directly proportional to each other. </a:t>
            </a:r>
          </a:p>
          <a:p>
            <a:endParaRPr lang="en-GB" sz="1600" dirty="0" smtClean="0"/>
          </a:p>
          <a:p>
            <a:r>
              <a:rPr lang="en-GB" sz="1600" dirty="0" smtClean="0"/>
              <a:t>To calculate the current flow or voltage using ohms law:</a:t>
            </a:r>
          </a:p>
          <a:p>
            <a:r>
              <a:rPr lang="pt-BR" sz="1600" dirty="0" smtClean="0"/>
              <a:t>	</a:t>
            </a:r>
            <a:r>
              <a:rPr lang="pt-BR" sz="1600" b="1" dirty="0" smtClean="0"/>
              <a:t>I = V/R or V = I.R</a:t>
            </a:r>
            <a:endParaRPr lang="en-GB" sz="1600" b="1" dirty="0"/>
          </a:p>
        </p:txBody>
      </p:sp>
      <p:pic>
        <p:nvPicPr>
          <p:cNvPr id="105474" name="Picture 2" descr="http://www.ndt-ed.org/EducationResources/CommunityCollege/EddyCurrents/Graphics/current_voltage_resistor.gif"/>
          <p:cNvPicPr>
            <a:picLocks noChangeAspect="1" noChangeArrowheads="1"/>
          </p:cNvPicPr>
          <p:nvPr/>
        </p:nvPicPr>
        <p:blipFill>
          <a:blip r:embed="rId3" cstate="print"/>
          <a:srcRect l="5606" r="6865"/>
          <a:stretch>
            <a:fillRect/>
          </a:stretch>
        </p:blipFill>
        <p:spPr bwMode="auto">
          <a:xfrm>
            <a:off x="5072066" y="1571612"/>
            <a:ext cx="3643338" cy="4171951"/>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44</a:t>
            </a:fld>
            <a:endParaRPr lang="en-GB"/>
          </a:p>
        </p:txBody>
      </p:sp>
      <p:sp>
        <p:nvSpPr>
          <p:cNvPr id="5" name="Rectangle 4"/>
          <p:cNvSpPr/>
          <p:nvPr/>
        </p:nvSpPr>
        <p:spPr>
          <a:xfrm>
            <a:off x="285720" y="1333577"/>
            <a:ext cx="5000660" cy="5016758"/>
          </a:xfrm>
          <a:prstGeom prst="rect">
            <a:avLst/>
          </a:prstGeom>
        </p:spPr>
        <p:txBody>
          <a:bodyPr wrap="square">
            <a:spAutoFit/>
          </a:bodyPr>
          <a:lstStyle/>
          <a:p>
            <a:r>
              <a:rPr lang="en-GB" sz="1600" dirty="0" smtClean="0"/>
              <a:t>In this circuit, the resistive component has been replaced with an inductor.</a:t>
            </a:r>
          </a:p>
          <a:p>
            <a:endParaRPr lang="en-GB" sz="1600" dirty="0" smtClean="0"/>
          </a:p>
          <a:p>
            <a:r>
              <a:rPr lang="en-GB" sz="1600" dirty="0" smtClean="0"/>
              <a:t>When inductance is introduced into a circuit, the voltage and the current will be "out-of-phase," meaning that the voltage and current do not cross zero, or reach their peaks and valleys at the same time.</a:t>
            </a:r>
          </a:p>
          <a:p>
            <a:endParaRPr lang="en-GB" sz="1600" dirty="0" smtClean="0"/>
          </a:p>
          <a:p>
            <a:r>
              <a:rPr lang="en-GB" sz="1600" dirty="0" smtClean="0"/>
              <a:t>When a circuit has an inductive component, the current (</a:t>
            </a:r>
            <a:r>
              <a:rPr lang="en-GB" sz="1600" dirty="0" err="1" smtClean="0"/>
              <a:t>i</a:t>
            </a:r>
            <a:r>
              <a:rPr lang="en-GB" sz="1600" baseline="-25000" dirty="0" err="1" smtClean="0"/>
              <a:t>L</a:t>
            </a:r>
            <a:r>
              <a:rPr lang="en-GB" sz="1600" dirty="0" smtClean="0"/>
              <a:t>) will lag the voltage by one quarter of a cycle. One cycle is often referred to as 360</a:t>
            </a:r>
            <a:r>
              <a:rPr lang="en-GB" sz="1600" baseline="30000" dirty="0" smtClean="0"/>
              <a:t>o</a:t>
            </a:r>
            <a:r>
              <a:rPr lang="en-GB" sz="1600" dirty="0" smtClean="0"/>
              <a:t>, so it can be said that the current lags the voltage by 90</a:t>
            </a:r>
            <a:r>
              <a:rPr lang="en-GB" sz="1600" baseline="30000" dirty="0" smtClean="0"/>
              <a:t>o</a:t>
            </a:r>
            <a:r>
              <a:rPr lang="en-GB" sz="1600" dirty="0" smtClean="0"/>
              <a:t>. </a:t>
            </a:r>
          </a:p>
          <a:p>
            <a:endParaRPr lang="en-GB" sz="1600" dirty="0" smtClean="0"/>
          </a:p>
          <a:p>
            <a:r>
              <a:rPr lang="en-GB" sz="1600" dirty="0" smtClean="0"/>
              <a:t>The value of the voltage and current can be calculated from the formula:</a:t>
            </a:r>
          </a:p>
          <a:p>
            <a:pPr algn="ctr"/>
            <a:r>
              <a:rPr lang="en-GB" sz="1600" b="1" dirty="0" smtClean="0"/>
              <a:t>V = I.XL</a:t>
            </a:r>
          </a:p>
          <a:p>
            <a:r>
              <a:rPr lang="en-GB" sz="1600" dirty="0" smtClean="0"/>
              <a:t>where XL is the inductive reactance, defined by the formula:</a:t>
            </a:r>
          </a:p>
          <a:p>
            <a:pPr algn="ctr"/>
            <a:r>
              <a:rPr lang="en-GB" sz="1600" b="1" dirty="0" smtClean="0"/>
              <a:t>XL = 2</a:t>
            </a:r>
            <a:r>
              <a:rPr lang="el-GR" sz="1600" b="1" dirty="0" smtClean="0"/>
              <a:t>π</a:t>
            </a:r>
            <a:r>
              <a:rPr lang="en-GB" sz="1600" b="1" dirty="0" smtClean="0"/>
              <a:t>f L</a:t>
            </a:r>
          </a:p>
          <a:p>
            <a:r>
              <a:rPr lang="en-GB" sz="1600" dirty="0" smtClean="0"/>
              <a:t>where f is the frequency in Hz. </a:t>
            </a:r>
            <a:endParaRPr lang="en-GB" sz="1600" dirty="0"/>
          </a:p>
        </p:txBody>
      </p:sp>
      <p:pic>
        <p:nvPicPr>
          <p:cNvPr id="109570" name="Picture 2" descr="http://www.ndt-ed.org/EducationResources/CommunityCollege/EddyCurrents/Graphics/current_voltage_inductor.gif"/>
          <p:cNvPicPr>
            <a:picLocks noChangeAspect="1" noChangeArrowheads="1"/>
          </p:cNvPicPr>
          <p:nvPr/>
        </p:nvPicPr>
        <p:blipFill>
          <a:blip r:embed="rId3" cstate="print"/>
          <a:srcRect l="2102" r="11614"/>
          <a:stretch>
            <a:fillRect/>
          </a:stretch>
        </p:blipFill>
        <p:spPr bwMode="auto">
          <a:xfrm>
            <a:off x="5214942" y="1671653"/>
            <a:ext cx="3714776" cy="3971925"/>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45</a:t>
            </a:fld>
            <a:endParaRPr lang="en-GB"/>
          </a:p>
        </p:txBody>
      </p:sp>
      <p:pic>
        <p:nvPicPr>
          <p:cNvPr id="5" name="Picture 2" descr="http://www.ndt-ed.org/EducationResources/CommunityCollege/EddyCurrents/Graphics/current_voltage_inductor.gif"/>
          <p:cNvPicPr>
            <a:picLocks noChangeAspect="1" noChangeArrowheads="1"/>
          </p:cNvPicPr>
          <p:nvPr/>
        </p:nvPicPr>
        <p:blipFill>
          <a:blip r:embed="rId3" cstate="print"/>
          <a:srcRect l="2102" r="11614"/>
          <a:stretch>
            <a:fillRect/>
          </a:stretch>
        </p:blipFill>
        <p:spPr bwMode="auto">
          <a:xfrm>
            <a:off x="5214942" y="1671653"/>
            <a:ext cx="3714776" cy="3971925"/>
          </a:xfrm>
          <a:prstGeom prst="rect">
            <a:avLst/>
          </a:prstGeom>
          <a:noFill/>
        </p:spPr>
      </p:pic>
      <p:sp>
        <p:nvSpPr>
          <p:cNvPr id="6" name="Rectangle 5"/>
          <p:cNvSpPr/>
          <p:nvPr/>
        </p:nvSpPr>
        <p:spPr>
          <a:xfrm>
            <a:off x="571504" y="1508360"/>
            <a:ext cx="4572000" cy="4278094"/>
          </a:xfrm>
          <a:prstGeom prst="rect">
            <a:avLst/>
          </a:prstGeom>
        </p:spPr>
        <p:txBody>
          <a:bodyPr>
            <a:spAutoFit/>
          </a:bodyPr>
          <a:lstStyle/>
          <a:p>
            <a:r>
              <a:rPr lang="en-GB" sz="1600" dirty="0" smtClean="0"/>
              <a:t>The phase shift occurs because the inductive reactance changes with changing current. </a:t>
            </a:r>
          </a:p>
          <a:p>
            <a:endParaRPr lang="en-GB" sz="1600" dirty="0" smtClean="0"/>
          </a:p>
          <a:p>
            <a:r>
              <a:rPr lang="en-GB" sz="1600" dirty="0" smtClean="0"/>
              <a:t>Note that it is the changing magnetic field caused by a changing current that produces inductive reactance. </a:t>
            </a:r>
          </a:p>
          <a:p>
            <a:endParaRPr lang="en-GB" sz="1600" dirty="0" smtClean="0"/>
          </a:p>
          <a:p>
            <a:r>
              <a:rPr lang="en-GB" sz="1600" dirty="0" smtClean="0"/>
              <a:t>When the change in current is greatest, inductive reactance will be the greatest, and the voltage across the inductor will be the highest.  When the change in current is zero, the inductive reactance will be zero and the voltage across the inductor will be zero.</a:t>
            </a:r>
          </a:p>
          <a:p>
            <a:endParaRPr lang="en-GB" sz="1600" dirty="0" smtClean="0"/>
          </a:p>
          <a:p>
            <a:r>
              <a:rPr lang="en-GB" sz="1600" dirty="0" smtClean="0"/>
              <a:t>The resistive and inductive components are of primary interest in eddy current testing since the test probe is basically a coil of wire, which will have both resistance and inductive reactance. </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F3AAF43-4F5B-45C1-A035-3B4E3A6056B1}" type="slidenum">
              <a:rPr lang="en-GB" smtClean="0"/>
              <a:pPr/>
              <a:t>46</a:t>
            </a:fld>
            <a:endParaRPr lang="en-GB"/>
          </a:p>
        </p:txBody>
      </p:sp>
      <p:sp>
        <p:nvSpPr>
          <p:cNvPr id="3" name="Title 1"/>
          <p:cNvSpPr>
            <a:spLocks noGrp="1"/>
          </p:cNvSpPr>
          <p:nvPr>
            <p:ph type="title"/>
          </p:nvPr>
        </p:nvSpPr>
        <p:spPr>
          <a:xfrm>
            <a:off x="457200" y="274638"/>
            <a:ext cx="8229600" cy="1143000"/>
          </a:xfrm>
        </p:spPr>
        <p:txBody>
          <a:bodyPr>
            <a:noAutofit/>
          </a:bodyPr>
          <a:lstStyle/>
          <a:p>
            <a:r>
              <a:rPr lang="en-GB" sz="2800" b="1" dirty="0" smtClean="0"/>
              <a:t>Eddy Current Principles - Circuits and Phase</a:t>
            </a:r>
            <a:endParaRPr lang="en-GB" sz="2800" dirty="0"/>
          </a:p>
        </p:txBody>
      </p:sp>
      <p:sp>
        <p:nvSpPr>
          <p:cNvPr id="5" name="Rectangle 4"/>
          <p:cNvSpPr/>
          <p:nvPr/>
        </p:nvSpPr>
        <p:spPr>
          <a:xfrm>
            <a:off x="785786" y="1643050"/>
            <a:ext cx="3308663" cy="369332"/>
          </a:xfrm>
          <a:prstGeom prst="rect">
            <a:avLst/>
          </a:prstGeom>
        </p:spPr>
        <p:txBody>
          <a:bodyPr wrap="none">
            <a:spAutoFit/>
          </a:bodyPr>
          <a:lstStyle/>
          <a:p>
            <a:r>
              <a:rPr lang="en-GB" b="1" dirty="0" smtClean="0"/>
              <a:t>Inductive Reactance Calculations</a:t>
            </a:r>
            <a:endParaRPr lang="en-GB" dirty="0"/>
          </a:p>
        </p:txBody>
      </p:sp>
      <p:pic>
        <p:nvPicPr>
          <p:cNvPr id="84994" name="Picture 2" descr="http://hyperphysics.phy-astr.gsu.edu/hbase/electric/imgele/aind6.gif"/>
          <p:cNvPicPr>
            <a:picLocks noChangeAspect="1" noChangeArrowheads="1"/>
          </p:cNvPicPr>
          <p:nvPr/>
        </p:nvPicPr>
        <p:blipFill>
          <a:blip r:embed="rId3" cstate="print"/>
          <a:srcRect/>
          <a:stretch>
            <a:fillRect/>
          </a:stretch>
        </p:blipFill>
        <p:spPr bwMode="auto">
          <a:xfrm>
            <a:off x="4500562" y="1857364"/>
            <a:ext cx="3989535" cy="2357454"/>
          </a:xfrm>
          <a:prstGeom prst="rect">
            <a:avLst/>
          </a:prstGeom>
          <a:noFill/>
        </p:spPr>
      </p:pic>
      <p:sp>
        <p:nvSpPr>
          <p:cNvPr id="6" name="TextBox 5"/>
          <p:cNvSpPr txBox="1"/>
          <p:nvPr/>
        </p:nvSpPr>
        <p:spPr>
          <a:xfrm>
            <a:off x="6572264" y="3857628"/>
            <a:ext cx="2286016" cy="1569660"/>
          </a:xfrm>
          <a:prstGeom prst="rect">
            <a:avLst/>
          </a:prstGeom>
          <a:noFill/>
        </p:spPr>
        <p:txBody>
          <a:bodyPr wrap="square" rtlCol="0">
            <a:spAutoFit/>
          </a:bodyPr>
          <a:lstStyle/>
          <a:p>
            <a:r>
              <a:rPr lang="en-GB" sz="2400" b="1" dirty="0" smtClean="0"/>
              <a:t>Note: </a:t>
            </a:r>
            <a:r>
              <a:rPr lang="el-GR" sz="2400" b="1" dirty="0" smtClean="0"/>
              <a:t>ω</a:t>
            </a:r>
            <a:r>
              <a:rPr lang="en-GB" sz="2400" b="1" dirty="0" smtClean="0"/>
              <a:t> = 2</a:t>
            </a:r>
            <a:r>
              <a:rPr lang="el-GR" sz="2400" b="1" dirty="0" smtClean="0"/>
              <a:t>π</a:t>
            </a:r>
            <a:r>
              <a:rPr lang="en-GB" sz="2400" b="1" i="1" dirty="0" smtClean="0"/>
              <a:t>f</a:t>
            </a:r>
            <a:r>
              <a:rPr lang="en-GB" sz="2400" b="1" dirty="0" smtClean="0"/>
              <a:t>,</a:t>
            </a:r>
          </a:p>
          <a:p>
            <a:r>
              <a:rPr lang="en-GB" sz="2400" b="1" dirty="0" smtClean="0"/>
              <a:t>And is known as the angular frequency.</a:t>
            </a:r>
            <a:endParaRPr lang="en-GB" sz="2400" b="1" dirty="0"/>
          </a:p>
        </p:txBody>
      </p:sp>
      <p:sp>
        <p:nvSpPr>
          <p:cNvPr id="7" name="TextBox 6"/>
          <p:cNvSpPr txBox="1"/>
          <p:nvPr/>
        </p:nvSpPr>
        <p:spPr>
          <a:xfrm>
            <a:off x="785786" y="2428868"/>
            <a:ext cx="3429024" cy="3693319"/>
          </a:xfrm>
          <a:prstGeom prst="rect">
            <a:avLst/>
          </a:prstGeom>
          <a:noFill/>
        </p:spPr>
        <p:txBody>
          <a:bodyPr wrap="square" rtlCol="0">
            <a:spAutoFit/>
          </a:bodyPr>
          <a:lstStyle/>
          <a:p>
            <a:r>
              <a:rPr lang="en-GB" dirty="0" smtClean="0"/>
              <a:t>For a coil with inductance L of 20mH, a pure AC voltage of 20V, determine the reactance of the coil and current flow at frequency values of:</a:t>
            </a:r>
          </a:p>
          <a:p>
            <a:endParaRPr lang="en-GB" dirty="0" smtClean="0"/>
          </a:p>
          <a:p>
            <a:r>
              <a:rPr lang="en-GB" dirty="0" smtClean="0"/>
              <a:t>5KHz, 10KHz,20KHz, 40KHz and 80KHz.</a:t>
            </a:r>
          </a:p>
          <a:p>
            <a:endParaRPr lang="en-GB" dirty="0" smtClean="0"/>
          </a:p>
          <a:p>
            <a:r>
              <a:rPr lang="en-GB" b="1" dirty="0" smtClean="0"/>
              <a:t>Note:  This is for a pure inductive element only and therefore the phase difference between voltage and current will be 90</a:t>
            </a:r>
            <a:r>
              <a:rPr lang="en-GB" b="1" baseline="30000" dirty="0" smtClean="0"/>
              <a:t>o</a:t>
            </a:r>
            <a:r>
              <a:rPr lang="en-GB" b="1" dirty="0" smtClean="0"/>
              <a:t>.</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F3AAF43-4F5B-45C1-A035-3B4E3A6056B1}" type="slidenum">
              <a:rPr lang="en-GB" smtClean="0"/>
              <a:pPr/>
              <a:t>47</a:t>
            </a:fld>
            <a:endParaRPr lang="en-GB"/>
          </a:p>
        </p:txBody>
      </p:sp>
      <p:sp>
        <p:nvSpPr>
          <p:cNvPr id="3" name="Title 1"/>
          <p:cNvSpPr>
            <a:spLocks noGrp="1"/>
          </p:cNvSpPr>
          <p:nvPr>
            <p:ph type="title"/>
          </p:nvPr>
        </p:nvSpPr>
        <p:spPr>
          <a:xfrm>
            <a:off x="457200" y="274638"/>
            <a:ext cx="8229600" cy="1143000"/>
          </a:xfrm>
        </p:spPr>
        <p:txBody>
          <a:bodyPr>
            <a:noAutofit/>
          </a:bodyPr>
          <a:lstStyle/>
          <a:p>
            <a:r>
              <a:rPr lang="en-GB" sz="2800" b="1" dirty="0" smtClean="0"/>
              <a:t>Eddy Current Principles - Circuits and Phase</a:t>
            </a:r>
            <a:endParaRPr lang="en-GB" sz="2800" dirty="0"/>
          </a:p>
        </p:txBody>
      </p:sp>
      <p:pic>
        <p:nvPicPr>
          <p:cNvPr id="195586" name="Picture 2" descr="http://hyperphysics.phy-astr.gsu.edu/hbase/electric/imgele/cap.gif"/>
          <p:cNvPicPr>
            <a:picLocks noChangeAspect="1" noChangeArrowheads="1"/>
          </p:cNvPicPr>
          <p:nvPr/>
        </p:nvPicPr>
        <p:blipFill>
          <a:blip r:embed="rId3" cstate="print"/>
          <a:srcRect/>
          <a:stretch>
            <a:fillRect/>
          </a:stretch>
        </p:blipFill>
        <p:spPr bwMode="auto">
          <a:xfrm>
            <a:off x="4429124" y="2857496"/>
            <a:ext cx="4233750" cy="2786082"/>
          </a:xfrm>
          <a:prstGeom prst="rect">
            <a:avLst/>
          </a:prstGeom>
          <a:noFill/>
        </p:spPr>
      </p:pic>
      <p:sp>
        <p:nvSpPr>
          <p:cNvPr id="9" name="Rectangle 8"/>
          <p:cNvSpPr/>
          <p:nvPr/>
        </p:nvSpPr>
        <p:spPr>
          <a:xfrm>
            <a:off x="857224" y="1428736"/>
            <a:ext cx="8001056" cy="923330"/>
          </a:xfrm>
          <a:prstGeom prst="rect">
            <a:avLst/>
          </a:prstGeom>
        </p:spPr>
        <p:txBody>
          <a:bodyPr wrap="square">
            <a:spAutoFit/>
          </a:bodyPr>
          <a:lstStyle/>
          <a:p>
            <a:r>
              <a:rPr lang="en-GB" b="1" dirty="0" smtClean="0"/>
              <a:t>Capacitance</a:t>
            </a:r>
          </a:p>
          <a:p>
            <a:r>
              <a:rPr lang="en-GB" dirty="0" smtClean="0"/>
              <a:t>Capacitance being a charge storage device, is typified by a parallel plate arrangement and is defined in terms of charge storage:</a:t>
            </a:r>
            <a:endParaRPr lang="en-GB" dirty="0"/>
          </a:p>
        </p:txBody>
      </p:sp>
      <p:pic>
        <p:nvPicPr>
          <p:cNvPr id="195588" name="Picture 4" descr="http://hyperphysics.phy-astr.gsu.edu/hbase/electric/imgele/cap2.gif"/>
          <p:cNvPicPr>
            <a:picLocks noChangeAspect="1" noChangeArrowheads="1"/>
          </p:cNvPicPr>
          <p:nvPr/>
        </p:nvPicPr>
        <p:blipFill>
          <a:blip r:embed="rId4" cstate="print"/>
          <a:srcRect/>
          <a:stretch>
            <a:fillRect/>
          </a:stretch>
        </p:blipFill>
        <p:spPr bwMode="auto">
          <a:xfrm>
            <a:off x="1142976" y="2571744"/>
            <a:ext cx="2499758" cy="1928826"/>
          </a:xfrm>
          <a:prstGeom prst="rect">
            <a:avLst/>
          </a:prstGeom>
          <a:noFill/>
        </p:spPr>
      </p:pic>
      <p:sp>
        <p:nvSpPr>
          <p:cNvPr id="11" name="Rectangle 10"/>
          <p:cNvSpPr/>
          <p:nvPr/>
        </p:nvSpPr>
        <p:spPr>
          <a:xfrm>
            <a:off x="1000100" y="4643446"/>
            <a:ext cx="2857520" cy="1477328"/>
          </a:xfrm>
          <a:prstGeom prst="rect">
            <a:avLst/>
          </a:prstGeom>
        </p:spPr>
        <p:txBody>
          <a:bodyPr wrap="square">
            <a:spAutoFit/>
          </a:bodyPr>
          <a:lstStyle/>
          <a:p>
            <a:r>
              <a:rPr lang="en-GB" dirty="0" smtClean="0"/>
              <a:t>Where,</a:t>
            </a:r>
          </a:p>
          <a:p>
            <a:r>
              <a:rPr lang="en-GB" dirty="0" smtClean="0"/>
              <a:t>Q = magnitude of charge stored on each plate. </a:t>
            </a:r>
          </a:p>
          <a:p>
            <a:r>
              <a:rPr lang="en-GB" dirty="0" smtClean="0"/>
              <a:t>V = voltage applied to the plates. </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48</a:t>
            </a:fld>
            <a:endParaRPr lang="en-GB" dirty="0"/>
          </a:p>
        </p:txBody>
      </p:sp>
      <p:pic>
        <p:nvPicPr>
          <p:cNvPr id="99330" name="Picture 2" descr="http://www.ndt-ed.org/EducationResources/CommunityCollege/EddyCurrents/Graphics/current_voltage_capacitor.gif"/>
          <p:cNvPicPr>
            <a:picLocks noChangeAspect="1" noChangeArrowheads="1"/>
          </p:cNvPicPr>
          <p:nvPr/>
        </p:nvPicPr>
        <p:blipFill>
          <a:blip r:embed="rId3" cstate="print"/>
          <a:srcRect l="6623" r="7284"/>
          <a:stretch>
            <a:fillRect/>
          </a:stretch>
        </p:blipFill>
        <p:spPr bwMode="auto">
          <a:xfrm>
            <a:off x="5214942" y="1571612"/>
            <a:ext cx="3714776" cy="3962401"/>
          </a:xfrm>
          <a:prstGeom prst="rect">
            <a:avLst/>
          </a:prstGeom>
          <a:noFill/>
        </p:spPr>
      </p:pic>
      <p:sp>
        <p:nvSpPr>
          <p:cNvPr id="5" name="Rectangle 4"/>
          <p:cNvSpPr/>
          <p:nvPr/>
        </p:nvSpPr>
        <p:spPr>
          <a:xfrm>
            <a:off x="285720" y="1142984"/>
            <a:ext cx="4857784" cy="5509200"/>
          </a:xfrm>
          <a:prstGeom prst="rect">
            <a:avLst/>
          </a:prstGeom>
        </p:spPr>
        <p:txBody>
          <a:bodyPr wrap="square">
            <a:spAutoFit/>
          </a:bodyPr>
          <a:lstStyle/>
          <a:p>
            <a:r>
              <a:rPr lang="en-GB" sz="1600" dirty="0" smtClean="0"/>
              <a:t>Even though we are primarily interested in inductance and resistance, due to the nature of electrical circuits, there is always a small amount of capacitance involved in  a circuit.</a:t>
            </a:r>
          </a:p>
          <a:p>
            <a:endParaRPr lang="en-GB" sz="1600" dirty="0" smtClean="0"/>
          </a:p>
          <a:p>
            <a:r>
              <a:rPr lang="en-GB" sz="1600" dirty="0" smtClean="0"/>
              <a:t>This simple circuit consists of an alternating current voltage source and a capacitor.</a:t>
            </a:r>
          </a:p>
          <a:p>
            <a:endParaRPr lang="en-GB" sz="1600" dirty="0" smtClean="0"/>
          </a:p>
          <a:p>
            <a:r>
              <a:rPr lang="en-GB" sz="1600" dirty="0" smtClean="0"/>
              <a:t>Capacitance in a circuit causes the current (</a:t>
            </a:r>
            <a:r>
              <a:rPr lang="en-GB" sz="1600" dirty="0" err="1" smtClean="0"/>
              <a:t>i</a:t>
            </a:r>
            <a:r>
              <a:rPr lang="en-GB" sz="1600" baseline="-25000" dirty="0" err="1" smtClean="0"/>
              <a:t>c</a:t>
            </a:r>
            <a:r>
              <a:rPr lang="en-GB" sz="1600" dirty="0" smtClean="0"/>
              <a:t>) to lead the voltage by one quarter of a cycle (90</a:t>
            </a:r>
            <a:r>
              <a:rPr lang="en-GB" sz="1600" baseline="30000" dirty="0" smtClean="0"/>
              <a:t>o</a:t>
            </a:r>
            <a:r>
              <a:rPr lang="en-GB" sz="1600" dirty="0" smtClean="0"/>
              <a:t> current lead). </a:t>
            </a:r>
          </a:p>
          <a:p>
            <a:r>
              <a:rPr lang="en-GB" sz="1600" dirty="0" smtClean="0"/>
              <a:t>The value of the voltage and current can be calculated from the formula:</a:t>
            </a:r>
          </a:p>
          <a:p>
            <a:pPr algn="ctr"/>
            <a:r>
              <a:rPr lang="en-GB" sz="1600" b="1" dirty="0" smtClean="0"/>
              <a:t>V = I.XC</a:t>
            </a:r>
          </a:p>
          <a:p>
            <a:r>
              <a:rPr lang="en-GB" sz="1600" dirty="0" smtClean="0"/>
              <a:t>where XL is the inductive reactance, defined by the formula:</a:t>
            </a:r>
          </a:p>
          <a:p>
            <a:pPr algn="ctr"/>
            <a:r>
              <a:rPr lang="en-GB" sz="1600" b="1" dirty="0" smtClean="0"/>
              <a:t>XC = 1/(2</a:t>
            </a:r>
            <a:r>
              <a:rPr lang="el-GR" sz="1600" b="1" dirty="0" smtClean="0"/>
              <a:t>π</a:t>
            </a:r>
            <a:r>
              <a:rPr lang="en-GB" sz="1600" b="1" dirty="0" smtClean="0"/>
              <a:t>f C)</a:t>
            </a:r>
          </a:p>
          <a:p>
            <a:r>
              <a:rPr lang="en-GB" sz="1600" dirty="0" smtClean="0"/>
              <a:t>where f is the frequency in Hz. </a:t>
            </a:r>
          </a:p>
          <a:p>
            <a:endParaRPr lang="en-GB" sz="1600" dirty="0" smtClean="0"/>
          </a:p>
          <a:p>
            <a:r>
              <a:rPr lang="en-GB" sz="1600" b="1" dirty="0" smtClean="0"/>
              <a:t>Note: </a:t>
            </a:r>
            <a:r>
              <a:rPr lang="en-GB" sz="1600" dirty="0" smtClean="0"/>
              <a:t>When there is both resistance and inductive reactance (and/or capacitance) in a circuit, the combined opposition to current flow is known as </a:t>
            </a:r>
            <a:r>
              <a:rPr lang="en-GB" sz="1600" b="1" dirty="0" smtClean="0"/>
              <a:t>impedance Z</a:t>
            </a:r>
            <a:r>
              <a:rPr lang="en-GB" sz="1600" dirty="0" smtClean="0"/>
              <a:t>.</a:t>
            </a:r>
            <a:endParaRPr lang="en-GB" sz="16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F3AAF43-4F5B-45C1-A035-3B4E3A6056B1}" type="slidenum">
              <a:rPr lang="en-GB" smtClean="0"/>
              <a:pPr/>
              <a:t>49</a:t>
            </a:fld>
            <a:endParaRPr lang="en-GB"/>
          </a:p>
        </p:txBody>
      </p:sp>
      <p:sp>
        <p:nvSpPr>
          <p:cNvPr id="3" name="Title 1"/>
          <p:cNvSpPr>
            <a:spLocks noGrp="1"/>
          </p:cNvSpPr>
          <p:nvPr>
            <p:ph type="title"/>
          </p:nvPr>
        </p:nvSpPr>
        <p:spPr>
          <a:xfrm>
            <a:off x="457200" y="274638"/>
            <a:ext cx="8229600" cy="1143000"/>
          </a:xfrm>
        </p:spPr>
        <p:txBody>
          <a:bodyPr>
            <a:noAutofit/>
          </a:bodyPr>
          <a:lstStyle/>
          <a:p>
            <a:r>
              <a:rPr lang="en-GB" sz="2800" b="1" dirty="0" smtClean="0"/>
              <a:t>Eddy Current Principles - Circuits and Phase</a:t>
            </a:r>
            <a:endParaRPr lang="en-GB" sz="2800" dirty="0"/>
          </a:p>
        </p:txBody>
      </p:sp>
      <p:sp>
        <p:nvSpPr>
          <p:cNvPr id="5" name="Rectangle 4"/>
          <p:cNvSpPr/>
          <p:nvPr/>
        </p:nvSpPr>
        <p:spPr>
          <a:xfrm>
            <a:off x="785786" y="1643050"/>
            <a:ext cx="3406445" cy="369332"/>
          </a:xfrm>
          <a:prstGeom prst="rect">
            <a:avLst/>
          </a:prstGeom>
        </p:spPr>
        <p:txBody>
          <a:bodyPr wrap="none">
            <a:spAutoFit/>
          </a:bodyPr>
          <a:lstStyle/>
          <a:p>
            <a:r>
              <a:rPr lang="en-GB" b="1" dirty="0" smtClean="0"/>
              <a:t>Capacitive Reactance Calculations</a:t>
            </a:r>
            <a:endParaRPr lang="en-GB" dirty="0"/>
          </a:p>
        </p:txBody>
      </p:sp>
      <p:sp>
        <p:nvSpPr>
          <p:cNvPr id="6" name="TextBox 5"/>
          <p:cNvSpPr txBox="1"/>
          <p:nvPr/>
        </p:nvSpPr>
        <p:spPr>
          <a:xfrm>
            <a:off x="6572264" y="3857628"/>
            <a:ext cx="2286016" cy="1569660"/>
          </a:xfrm>
          <a:prstGeom prst="rect">
            <a:avLst/>
          </a:prstGeom>
          <a:noFill/>
        </p:spPr>
        <p:txBody>
          <a:bodyPr wrap="square" rtlCol="0">
            <a:spAutoFit/>
          </a:bodyPr>
          <a:lstStyle/>
          <a:p>
            <a:r>
              <a:rPr lang="en-GB" sz="2400" b="1" dirty="0" smtClean="0"/>
              <a:t>Note: </a:t>
            </a:r>
            <a:r>
              <a:rPr lang="el-GR" sz="2400" b="1" dirty="0" smtClean="0"/>
              <a:t>ω</a:t>
            </a:r>
            <a:r>
              <a:rPr lang="en-GB" sz="2400" b="1" dirty="0" smtClean="0"/>
              <a:t> = 2</a:t>
            </a:r>
            <a:r>
              <a:rPr lang="el-GR" sz="2400" b="1" dirty="0" smtClean="0"/>
              <a:t>π</a:t>
            </a:r>
            <a:r>
              <a:rPr lang="en-GB" sz="2400" b="1" i="1" dirty="0" smtClean="0"/>
              <a:t>f</a:t>
            </a:r>
            <a:r>
              <a:rPr lang="en-GB" sz="2400" b="1" dirty="0" smtClean="0"/>
              <a:t>,</a:t>
            </a:r>
          </a:p>
          <a:p>
            <a:r>
              <a:rPr lang="en-GB" sz="2400" b="1" dirty="0" smtClean="0"/>
              <a:t>And is known as the angular frequency.</a:t>
            </a:r>
            <a:endParaRPr lang="en-GB" sz="2400" b="1" dirty="0"/>
          </a:p>
        </p:txBody>
      </p:sp>
      <p:sp>
        <p:nvSpPr>
          <p:cNvPr id="7" name="TextBox 6"/>
          <p:cNvSpPr txBox="1"/>
          <p:nvPr/>
        </p:nvSpPr>
        <p:spPr>
          <a:xfrm>
            <a:off x="785786" y="2428868"/>
            <a:ext cx="3429024" cy="3693319"/>
          </a:xfrm>
          <a:prstGeom prst="rect">
            <a:avLst/>
          </a:prstGeom>
          <a:noFill/>
        </p:spPr>
        <p:txBody>
          <a:bodyPr wrap="square" rtlCol="0">
            <a:spAutoFit/>
          </a:bodyPr>
          <a:lstStyle/>
          <a:p>
            <a:r>
              <a:rPr lang="en-GB" dirty="0" smtClean="0"/>
              <a:t>For a capacitor  C of 20pF, a pure AC voltage of 20V, determine the reactance of the capacitor and current flow at frequency values of:</a:t>
            </a:r>
          </a:p>
          <a:p>
            <a:endParaRPr lang="en-GB" dirty="0" smtClean="0"/>
          </a:p>
          <a:p>
            <a:r>
              <a:rPr lang="en-GB" dirty="0" smtClean="0"/>
              <a:t>5KHz, 10KHz,20KHz, 40KHz and 80KHz.</a:t>
            </a:r>
          </a:p>
          <a:p>
            <a:endParaRPr lang="en-GB" dirty="0" smtClean="0"/>
          </a:p>
          <a:p>
            <a:r>
              <a:rPr lang="en-GB" b="1" dirty="0" smtClean="0"/>
              <a:t>Note:  This is for a pure capacitor element only and therefore the phase difference between voltage and current will be 90</a:t>
            </a:r>
            <a:r>
              <a:rPr lang="en-GB" b="1" baseline="30000" dirty="0" smtClean="0"/>
              <a:t>o</a:t>
            </a:r>
            <a:r>
              <a:rPr lang="en-GB" b="1" dirty="0" smtClean="0"/>
              <a:t>.</a:t>
            </a:r>
          </a:p>
        </p:txBody>
      </p:sp>
      <p:pic>
        <p:nvPicPr>
          <p:cNvPr id="193538" name="Picture 2" descr="http://hyperphysics.phy-astr.gsu.edu/hbase/electric/imgele/acap6.gif"/>
          <p:cNvPicPr>
            <a:picLocks noChangeAspect="1" noChangeArrowheads="1"/>
          </p:cNvPicPr>
          <p:nvPr/>
        </p:nvPicPr>
        <p:blipFill>
          <a:blip r:embed="rId3" cstate="print"/>
          <a:srcRect/>
          <a:stretch>
            <a:fillRect/>
          </a:stretch>
        </p:blipFill>
        <p:spPr bwMode="auto">
          <a:xfrm>
            <a:off x="5000628" y="2214554"/>
            <a:ext cx="3619500" cy="1524001"/>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50</a:t>
            </a:fld>
            <a:endParaRPr lang="en-GB" dirty="0"/>
          </a:p>
        </p:txBody>
      </p:sp>
      <p:sp>
        <p:nvSpPr>
          <p:cNvPr id="6" name="Rectangle 5"/>
          <p:cNvSpPr/>
          <p:nvPr/>
        </p:nvSpPr>
        <p:spPr>
          <a:xfrm>
            <a:off x="785786" y="1357298"/>
            <a:ext cx="5000660" cy="4801314"/>
          </a:xfrm>
          <a:prstGeom prst="rect">
            <a:avLst/>
          </a:prstGeom>
        </p:spPr>
        <p:txBody>
          <a:bodyPr wrap="square">
            <a:spAutoFit/>
          </a:bodyPr>
          <a:lstStyle/>
          <a:p>
            <a:r>
              <a:rPr lang="en-GB" b="1" dirty="0" smtClean="0"/>
              <a:t>Impedance</a:t>
            </a:r>
            <a:endParaRPr lang="en-GB" dirty="0" smtClean="0"/>
          </a:p>
          <a:p>
            <a:endParaRPr lang="en-GB" dirty="0" smtClean="0"/>
          </a:p>
          <a:p>
            <a:r>
              <a:rPr lang="en-GB" dirty="0" smtClean="0"/>
              <a:t>Electrical </a:t>
            </a:r>
            <a:r>
              <a:rPr lang="en-GB" b="1" dirty="0" smtClean="0"/>
              <a:t>Impedance (Z)</a:t>
            </a:r>
            <a:r>
              <a:rPr lang="en-GB" dirty="0" smtClean="0"/>
              <a:t>, is the total opposition that a circuit presents to alternating current.</a:t>
            </a:r>
          </a:p>
          <a:p>
            <a:endParaRPr lang="en-GB" dirty="0" smtClean="0"/>
          </a:p>
          <a:p>
            <a:r>
              <a:rPr lang="en-GB" dirty="0" smtClean="0"/>
              <a:t>Impedance is measured in ohms and may include </a:t>
            </a:r>
            <a:r>
              <a:rPr lang="en-GB" b="1" dirty="0" smtClean="0"/>
              <a:t>resistance (R)</a:t>
            </a:r>
            <a:r>
              <a:rPr lang="en-GB" dirty="0" smtClean="0"/>
              <a:t>, i</a:t>
            </a:r>
            <a:r>
              <a:rPr lang="en-GB" b="1" dirty="0" smtClean="0"/>
              <a:t>nductive reactance</a:t>
            </a:r>
            <a:r>
              <a:rPr lang="en-GB" dirty="0" smtClean="0"/>
              <a:t> </a:t>
            </a:r>
            <a:r>
              <a:rPr lang="en-GB" b="1" dirty="0" smtClean="0"/>
              <a:t>(X</a:t>
            </a:r>
            <a:r>
              <a:rPr lang="en-GB" b="1" baseline="-25000" dirty="0" smtClean="0"/>
              <a:t>L</a:t>
            </a:r>
            <a:r>
              <a:rPr lang="en-GB" b="1" dirty="0" smtClean="0"/>
              <a:t>)</a:t>
            </a:r>
            <a:r>
              <a:rPr lang="en-GB" dirty="0" smtClean="0"/>
              <a:t>, and </a:t>
            </a:r>
            <a:r>
              <a:rPr lang="en-GB" b="1" dirty="0" smtClean="0"/>
              <a:t>capacitive reactance</a:t>
            </a:r>
            <a:r>
              <a:rPr lang="en-GB" dirty="0" smtClean="0"/>
              <a:t> </a:t>
            </a:r>
            <a:r>
              <a:rPr lang="en-GB" b="1" dirty="0" smtClean="0"/>
              <a:t>(X</a:t>
            </a:r>
            <a:r>
              <a:rPr lang="en-GB" b="1" baseline="-25000" dirty="0" smtClean="0"/>
              <a:t>C</a:t>
            </a:r>
            <a:r>
              <a:rPr lang="en-GB" b="1" dirty="0" smtClean="0"/>
              <a:t>)</a:t>
            </a:r>
            <a:r>
              <a:rPr lang="en-GB" dirty="0" smtClean="0"/>
              <a:t>.</a:t>
            </a:r>
          </a:p>
          <a:p>
            <a:endParaRPr lang="en-GB" dirty="0" smtClean="0"/>
          </a:p>
          <a:p>
            <a:r>
              <a:rPr lang="en-GB" dirty="0" smtClean="0"/>
              <a:t>It is important to note that the total impedance is not simply the algebraic sum of the resistance, inductive reactance, and capacitive reactance. Since the inductive reactance and capacitive reactance are 90</a:t>
            </a:r>
            <a:r>
              <a:rPr lang="en-GB" baseline="30000" dirty="0" smtClean="0"/>
              <a:t>o</a:t>
            </a:r>
            <a:r>
              <a:rPr lang="en-GB" dirty="0" smtClean="0"/>
              <a:t> out of phase with the resistance and, therefore, their maximum values occur at different times, </a:t>
            </a:r>
            <a:r>
              <a:rPr lang="en-GB" b="1" dirty="0" smtClean="0"/>
              <a:t>vector addition must be used to calculate impedance</a:t>
            </a:r>
            <a:r>
              <a:rPr lang="en-GB" dirty="0" smtClean="0"/>
              <a:t>.</a:t>
            </a:r>
            <a:endParaRPr lang="en-GB" dirty="0"/>
          </a:p>
        </p:txBody>
      </p:sp>
      <p:pic>
        <p:nvPicPr>
          <p:cNvPr id="113666" name="Picture 2" descr="http://www.ndt-ed.org/EducationResources/CommunityCollege/EddyCurrents/Graphics/Impedance%20plane.gif"/>
          <p:cNvPicPr>
            <a:picLocks noChangeAspect="1" noChangeArrowheads="1"/>
          </p:cNvPicPr>
          <p:nvPr/>
        </p:nvPicPr>
        <p:blipFill>
          <a:blip r:embed="rId3" cstate="print"/>
          <a:srcRect/>
          <a:stretch>
            <a:fillRect/>
          </a:stretch>
        </p:blipFill>
        <p:spPr bwMode="auto">
          <a:xfrm>
            <a:off x="5715008" y="1428736"/>
            <a:ext cx="3028950" cy="4457700"/>
          </a:xfrm>
          <a:prstGeom prst="rect">
            <a:avLst/>
          </a:prstGeom>
          <a:noFill/>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51</a:t>
            </a:fld>
            <a:endParaRPr lang="en-GB" dirty="0"/>
          </a:p>
        </p:txBody>
      </p:sp>
      <p:pic>
        <p:nvPicPr>
          <p:cNvPr id="115714" name="Picture 2" descr="http://www.ndt-ed.org/EducationResources/CommunityCollege/EddyCurrents/Graphics/current_voltage_Impedance.gif"/>
          <p:cNvPicPr>
            <a:picLocks noChangeAspect="1" noChangeArrowheads="1"/>
          </p:cNvPicPr>
          <p:nvPr/>
        </p:nvPicPr>
        <p:blipFill>
          <a:blip r:embed="rId3" cstate="print"/>
          <a:srcRect/>
          <a:stretch>
            <a:fillRect/>
          </a:stretch>
        </p:blipFill>
        <p:spPr bwMode="auto">
          <a:xfrm>
            <a:off x="4643438" y="1142984"/>
            <a:ext cx="4114800" cy="4800601"/>
          </a:xfrm>
          <a:prstGeom prst="rect">
            <a:avLst/>
          </a:prstGeom>
          <a:noFill/>
        </p:spPr>
      </p:pic>
      <p:sp>
        <p:nvSpPr>
          <p:cNvPr id="7" name="Rectangle 6"/>
          <p:cNvSpPr/>
          <p:nvPr/>
        </p:nvSpPr>
        <p:spPr>
          <a:xfrm>
            <a:off x="285720" y="1357298"/>
            <a:ext cx="4572000" cy="4801314"/>
          </a:xfrm>
          <a:prstGeom prst="rect">
            <a:avLst/>
          </a:prstGeom>
        </p:spPr>
        <p:txBody>
          <a:bodyPr>
            <a:spAutoFit/>
          </a:bodyPr>
          <a:lstStyle/>
          <a:p>
            <a:r>
              <a:rPr lang="en-GB" dirty="0" smtClean="0"/>
              <a:t>The circuit diagram represents an eddy current inspection system.</a:t>
            </a:r>
          </a:p>
          <a:p>
            <a:endParaRPr lang="en-GB" dirty="0" smtClean="0"/>
          </a:p>
          <a:p>
            <a:r>
              <a:rPr lang="en-GB" dirty="0" smtClean="0"/>
              <a:t>The eddy current probe is a coil of wire so it contains resistance and inductive reactance when driven by alternating current. </a:t>
            </a:r>
          </a:p>
          <a:p>
            <a:endParaRPr lang="en-GB" dirty="0" smtClean="0"/>
          </a:p>
          <a:p>
            <a:r>
              <a:rPr lang="en-GB" dirty="0" smtClean="0"/>
              <a:t>The solid line in the graph shows the circuit's total current, which is affected by the total impedance of the circuit.</a:t>
            </a:r>
          </a:p>
          <a:p>
            <a:endParaRPr lang="en-GB" dirty="0" smtClean="0"/>
          </a:p>
          <a:p>
            <a:r>
              <a:rPr lang="en-GB" dirty="0" smtClean="0"/>
              <a:t>The two dashed lines represent the portion of the current that is affected by the resistance and the inductive reactance components individually and it can be seen that the resistance and the inductive reactance lines are 90</a:t>
            </a:r>
            <a:r>
              <a:rPr lang="en-GB" baseline="30000" dirty="0" smtClean="0"/>
              <a:t>o</a:t>
            </a:r>
            <a:r>
              <a:rPr lang="en-GB" dirty="0" smtClean="0"/>
              <a:t> out of phase.</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52</a:t>
            </a:fld>
            <a:endParaRPr lang="en-GB" dirty="0"/>
          </a:p>
        </p:txBody>
      </p:sp>
      <p:sp>
        <p:nvSpPr>
          <p:cNvPr id="6" name="Rectangle 5"/>
          <p:cNvSpPr/>
          <p:nvPr/>
        </p:nvSpPr>
        <p:spPr>
          <a:xfrm>
            <a:off x="500034" y="1357298"/>
            <a:ext cx="4572000" cy="4801314"/>
          </a:xfrm>
          <a:prstGeom prst="rect">
            <a:avLst/>
          </a:prstGeom>
        </p:spPr>
        <p:txBody>
          <a:bodyPr>
            <a:spAutoFit/>
          </a:bodyPr>
          <a:lstStyle/>
          <a:p>
            <a:r>
              <a:rPr lang="en-GB" dirty="0" smtClean="0"/>
              <a:t>When combined to produce the impedance line, the phase shift is somewhere between zero and 90</a:t>
            </a:r>
            <a:r>
              <a:rPr lang="en-GB" baseline="30000" dirty="0" smtClean="0"/>
              <a:t>o</a:t>
            </a:r>
            <a:r>
              <a:rPr lang="en-GB" dirty="0" smtClean="0"/>
              <a:t>.</a:t>
            </a:r>
          </a:p>
          <a:p>
            <a:endParaRPr lang="en-GB" dirty="0" smtClean="0"/>
          </a:p>
          <a:p>
            <a:r>
              <a:rPr lang="en-GB" dirty="0" smtClean="0"/>
              <a:t>The phase shift is always relative to the resistance line since the resistance line is always in-phase with the voltage.</a:t>
            </a:r>
          </a:p>
          <a:p>
            <a:endParaRPr lang="en-GB" dirty="0" smtClean="0"/>
          </a:p>
          <a:p>
            <a:r>
              <a:rPr lang="en-GB" dirty="0" smtClean="0"/>
              <a:t>If more resistance than inductive reactance is present in the circuit, the impedance line will move toward the resistance line and the phase shift will decrease.</a:t>
            </a:r>
          </a:p>
          <a:p>
            <a:endParaRPr lang="en-GB" dirty="0" smtClean="0"/>
          </a:p>
          <a:p>
            <a:r>
              <a:rPr lang="en-GB" dirty="0" smtClean="0"/>
              <a:t>If more inductive reactance is present in the circuit, the impedance line will shift toward the inductive reactance line and the phase shift will increase.</a:t>
            </a:r>
            <a:endParaRPr lang="en-GB" dirty="0"/>
          </a:p>
        </p:txBody>
      </p:sp>
      <p:pic>
        <p:nvPicPr>
          <p:cNvPr id="8" name="Picture 2" descr="http://www.ndt-ed.org/EducationResources/CommunityCollege/EddyCurrents/Graphics/current_voltage_Impedance.gif"/>
          <p:cNvPicPr>
            <a:picLocks noChangeAspect="1" noChangeArrowheads="1"/>
          </p:cNvPicPr>
          <p:nvPr/>
        </p:nvPicPr>
        <p:blipFill>
          <a:blip r:embed="rId3" cstate="print"/>
          <a:srcRect l="5208" t="5952"/>
          <a:stretch>
            <a:fillRect/>
          </a:stretch>
        </p:blipFill>
        <p:spPr bwMode="auto">
          <a:xfrm>
            <a:off x="5172108" y="1428736"/>
            <a:ext cx="3900486" cy="4514849"/>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53</a:t>
            </a:fld>
            <a:endParaRPr lang="en-GB" dirty="0"/>
          </a:p>
        </p:txBody>
      </p:sp>
      <p:sp>
        <p:nvSpPr>
          <p:cNvPr id="7" name="Rectangle 6"/>
          <p:cNvSpPr/>
          <p:nvPr/>
        </p:nvSpPr>
        <p:spPr>
          <a:xfrm>
            <a:off x="500034" y="1357298"/>
            <a:ext cx="5143536" cy="4801314"/>
          </a:xfrm>
          <a:prstGeom prst="rect">
            <a:avLst/>
          </a:prstGeom>
        </p:spPr>
        <p:txBody>
          <a:bodyPr wrap="square">
            <a:spAutoFit/>
          </a:bodyPr>
          <a:lstStyle/>
          <a:p>
            <a:r>
              <a:rPr lang="en-GB" dirty="0" smtClean="0"/>
              <a:t>The relationship between impedance and its individual components (resistance and inductive reactance) can be represented using a vector.</a:t>
            </a:r>
          </a:p>
          <a:p>
            <a:endParaRPr lang="en-GB" dirty="0" smtClean="0"/>
          </a:p>
          <a:p>
            <a:r>
              <a:rPr lang="en-GB" dirty="0" smtClean="0"/>
              <a:t>The amplitude of the resistance component is shown by a vector along the x-axis and the amplitude of the inductive reactance is shown by a vector along the y-axis.</a:t>
            </a:r>
          </a:p>
          <a:p>
            <a:endParaRPr lang="en-GB" dirty="0" smtClean="0"/>
          </a:p>
          <a:p>
            <a:r>
              <a:rPr lang="en-GB" dirty="0" smtClean="0"/>
              <a:t>The amplitude of the impedance is shown by a vector that stretches from zero to a point that represents both the resistance value in the x-direction and the inductive reactance in the y-direction.</a:t>
            </a:r>
          </a:p>
          <a:p>
            <a:endParaRPr lang="en-GB" dirty="0" smtClean="0"/>
          </a:p>
          <a:p>
            <a:r>
              <a:rPr lang="en-GB" b="1" dirty="0" smtClean="0"/>
              <a:t>Eddy current instruments with impedance plane displays present information in this format.</a:t>
            </a:r>
            <a:endParaRPr lang="en-GB" b="1" dirty="0"/>
          </a:p>
        </p:txBody>
      </p:sp>
      <p:pic>
        <p:nvPicPr>
          <p:cNvPr id="9" name="Picture 2" descr="http://www.ndt-ed.org/EducationResources/CommunityCollege/EddyCurrents/Graphics/Impedance%20plane.gif"/>
          <p:cNvPicPr>
            <a:picLocks noChangeAspect="1" noChangeArrowheads="1"/>
          </p:cNvPicPr>
          <p:nvPr/>
        </p:nvPicPr>
        <p:blipFill>
          <a:blip r:embed="rId3" cstate="print"/>
          <a:srcRect/>
          <a:stretch>
            <a:fillRect/>
          </a:stretch>
        </p:blipFill>
        <p:spPr bwMode="auto">
          <a:xfrm>
            <a:off x="5715008" y="1428736"/>
            <a:ext cx="3028950" cy="4457700"/>
          </a:xfrm>
          <a:prstGeom prst="rect">
            <a:avLst/>
          </a:prstGeo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54</a:t>
            </a:fld>
            <a:endParaRPr lang="en-GB" dirty="0"/>
          </a:p>
        </p:txBody>
      </p:sp>
      <p:sp>
        <p:nvSpPr>
          <p:cNvPr id="7" name="Rectangle 6"/>
          <p:cNvSpPr/>
          <p:nvPr/>
        </p:nvSpPr>
        <p:spPr>
          <a:xfrm>
            <a:off x="500034" y="1357298"/>
            <a:ext cx="5143536" cy="1477328"/>
          </a:xfrm>
          <a:prstGeom prst="rect">
            <a:avLst/>
          </a:prstGeom>
        </p:spPr>
        <p:txBody>
          <a:bodyPr wrap="square">
            <a:spAutoFit/>
          </a:bodyPr>
          <a:lstStyle/>
          <a:p>
            <a:r>
              <a:rPr lang="en-GB" dirty="0" smtClean="0"/>
              <a:t>The impedance in a circuit with resistance and inductive reactance can be calculated using the following equation. If capacitive reactance was present in the circuit, its value would be added to the inductance term before squaring.</a:t>
            </a:r>
          </a:p>
        </p:txBody>
      </p:sp>
      <p:pic>
        <p:nvPicPr>
          <p:cNvPr id="9" name="Picture 2" descr="http://www.ndt-ed.org/EducationResources/CommunityCollege/EddyCurrents/Graphics/Impedance%20plane.gif"/>
          <p:cNvPicPr>
            <a:picLocks noChangeAspect="1" noChangeArrowheads="1"/>
          </p:cNvPicPr>
          <p:nvPr/>
        </p:nvPicPr>
        <p:blipFill>
          <a:blip r:embed="rId3" cstate="print"/>
          <a:srcRect/>
          <a:stretch>
            <a:fillRect/>
          </a:stretch>
        </p:blipFill>
        <p:spPr bwMode="auto">
          <a:xfrm>
            <a:off x="5715008" y="1428736"/>
            <a:ext cx="3028950" cy="4457700"/>
          </a:xfrm>
          <a:prstGeom prst="rect">
            <a:avLst/>
          </a:prstGeom>
          <a:noFill/>
        </p:spPr>
      </p:pic>
      <p:pic>
        <p:nvPicPr>
          <p:cNvPr id="119810" name="Picture 2" descr="http://www.ndt-ed.org/EducationResources/CommunityCollege/EddyCurrents/Graphics/impedance.gif"/>
          <p:cNvPicPr>
            <a:picLocks noChangeAspect="1" noChangeArrowheads="1"/>
          </p:cNvPicPr>
          <p:nvPr/>
        </p:nvPicPr>
        <p:blipFill>
          <a:blip r:embed="rId4" cstate="print"/>
          <a:srcRect/>
          <a:stretch>
            <a:fillRect/>
          </a:stretch>
        </p:blipFill>
        <p:spPr bwMode="auto">
          <a:xfrm>
            <a:off x="1857356" y="2928934"/>
            <a:ext cx="1872914" cy="642942"/>
          </a:xfrm>
          <a:prstGeom prst="rect">
            <a:avLst/>
          </a:prstGeom>
          <a:noFill/>
        </p:spPr>
      </p:pic>
      <p:sp>
        <p:nvSpPr>
          <p:cNvPr id="8" name="Rectangle 7"/>
          <p:cNvSpPr/>
          <p:nvPr/>
        </p:nvSpPr>
        <p:spPr>
          <a:xfrm>
            <a:off x="714348" y="3857628"/>
            <a:ext cx="4572000" cy="1477328"/>
          </a:xfrm>
          <a:prstGeom prst="rect">
            <a:avLst/>
          </a:prstGeom>
        </p:spPr>
        <p:txBody>
          <a:bodyPr>
            <a:spAutoFit/>
          </a:bodyPr>
          <a:lstStyle/>
          <a:p>
            <a:r>
              <a:rPr lang="en-GB" dirty="0" smtClean="0"/>
              <a:t>The </a:t>
            </a:r>
            <a:r>
              <a:rPr lang="en-GB" b="1" dirty="0" smtClean="0"/>
              <a:t>phase angle</a:t>
            </a:r>
            <a:r>
              <a:rPr lang="en-GB" dirty="0" smtClean="0"/>
              <a:t> of the circuit can be calculated using the equation below. If capacitive reactance was present in the circuit, its value would be subtracted from the inductive reactance term. </a:t>
            </a:r>
            <a:endParaRPr lang="en-GB" dirty="0"/>
          </a:p>
        </p:txBody>
      </p:sp>
      <p:pic>
        <p:nvPicPr>
          <p:cNvPr id="119812" name="Picture 4" descr="http://www.ndt-ed.org/EducationResources/CommunityCollege/EddyCurrents/Graphics/PhaseAngle.jpg"/>
          <p:cNvPicPr>
            <a:picLocks noChangeAspect="1" noChangeArrowheads="1"/>
          </p:cNvPicPr>
          <p:nvPr/>
        </p:nvPicPr>
        <p:blipFill>
          <a:blip r:embed="rId5" cstate="print"/>
          <a:srcRect/>
          <a:stretch>
            <a:fillRect/>
          </a:stretch>
        </p:blipFill>
        <p:spPr bwMode="auto">
          <a:xfrm>
            <a:off x="2178222" y="5500702"/>
            <a:ext cx="1465084" cy="785818"/>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F3AAF43-4F5B-45C1-A035-3B4E3A6056B1}" type="slidenum">
              <a:rPr lang="en-GB" smtClean="0"/>
              <a:pPr/>
              <a:t>55</a:t>
            </a:fld>
            <a:endParaRPr lang="en-GB"/>
          </a:p>
        </p:txBody>
      </p:sp>
      <p:sp>
        <p:nvSpPr>
          <p:cNvPr id="3" name="Title 1"/>
          <p:cNvSpPr>
            <a:spLocks noGrp="1"/>
          </p:cNvSpPr>
          <p:nvPr>
            <p:ph type="title"/>
          </p:nvPr>
        </p:nvSpPr>
        <p:spPr>
          <a:xfrm>
            <a:off x="457200" y="274638"/>
            <a:ext cx="8229600" cy="1143000"/>
          </a:xfrm>
        </p:spPr>
        <p:txBody>
          <a:bodyPr>
            <a:noAutofit/>
          </a:bodyPr>
          <a:lstStyle/>
          <a:p>
            <a:r>
              <a:rPr lang="en-GB" sz="2800" b="1" dirty="0" smtClean="0"/>
              <a:t>Eddy Current Principles - Circuits and Phase</a:t>
            </a:r>
            <a:endParaRPr lang="en-GB" sz="2800" dirty="0"/>
          </a:p>
        </p:txBody>
      </p:sp>
      <p:sp>
        <p:nvSpPr>
          <p:cNvPr id="5" name="Rectangle 4"/>
          <p:cNvSpPr/>
          <p:nvPr/>
        </p:nvSpPr>
        <p:spPr>
          <a:xfrm>
            <a:off x="785786" y="1643050"/>
            <a:ext cx="4961808" cy="369332"/>
          </a:xfrm>
          <a:prstGeom prst="rect">
            <a:avLst/>
          </a:prstGeom>
        </p:spPr>
        <p:txBody>
          <a:bodyPr wrap="none">
            <a:spAutoFit/>
          </a:bodyPr>
          <a:lstStyle/>
          <a:p>
            <a:r>
              <a:rPr lang="en-GB" b="1" dirty="0" smtClean="0"/>
              <a:t>Resistor – Inductor Circuit Impedance Calculations</a:t>
            </a:r>
            <a:endParaRPr lang="en-GB" dirty="0"/>
          </a:p>
        </p:txBody>
      </p:sp>
      <p:sp>
        <p:nvSpPr>
          <p:cNvPr id="6" name="TextBox 5"/>
          <p:cNvSpPr txBox="1"/>
          <p:nvPr/>
        </p:nvSpPr>
        <p:spPr>
          <a:xfrm>
            <a:off x="6429388" y="4500570"/>
            <a:ext cx="2286016" cy="1569660"/>
          </a:xfrm>
          <a:prstGeom prst="rect">
            <a:avLst/>
          </a:prstGeom>
          <a:noFill/>
        </p:spPr>
        <p:txBody>
          <a:bodyPr wrap="square" rtlCol="0">
            <a:spAutoFit/>
          </a:bodyPr>
          <a:lstStyle/>
          <a:p>
            <a:r>
              <a:rPr lang="en-GB" sz="2400" b="1" dirty="0" smtClean="0"/>
              <a:t>Note: </a:t>
            </a:r>
            <a:r>
              <a:rPr lang="el-GR" sz="2400" b="1" dirty="0" smtClean="0"/>
              <a:t>ω</a:t>
            </a:r>
            <a:r>
              <a:rPr lang="en-GB" sz="2400" b="1" dirty="0" smtClean="0"/>
              <a:t> = 2</a:t>
            </a:r>
            <a:r>
              <a:rPr lang="el-GR" sz="2400" b="1" dirty="0" smtClean="0"/>
              <a:t>π</a:t>
            </a:r>
            <a:r>
              <a:rPr lang="en-GB" sz="2400" b="1" i="1" dirty="0" smtClean="0"/>
              <a:t>f</a:t>
            </a:r>
            <a:r>
              <a:rPr lang="en-GB" sz="2400" b="1" dirty="0" smtClean="0"/>
              <a:t>,</a:t>
            </a:r>
          </a:p>
          <a:p>
            <a:r>
              <a:rPr lang="en-GB" sz="2400" b="1" dirty="0" smtClean="0"/>
              <a:t>And is known as the angular frequency.</a:t>
            </a:r>
            <a:endParaRPr lang="en-GB" sz="2400" b="1" dirty="0"/>
          </a:p>
        </p:txBody>
      </p:sp>
      <p:sp>
        <p:nvSpPr>
          <p:cNvPr id="7" name="TextBox 6"/>
          <p:cNvSpPr txBox="1"/>
          <p:nvPr/>
        </p:nvSpPr>
        <p:spPr>
          <a:xfrm>
            <a:off x="785786" y="2428868"/>
            <a:ext cx="3429024" cy="2862322"/>
          </a:xfrm>
          <a:prstGeom prst="rect">
            <a:avLst/>
          </a:prstGeom>
          <a:noFill/>
        </p:spPr>
        <p:txBody>
          <a:bodyPr wrap="square" rtlCol="0">
            <a:spAutoFit/>
          </a:bodyPr>
          <a:lstStyle/>
          <a:p>
            <a:r>
              <a:rPr lang="en-GB" dirty="0" smtClean="0"/>
              <a:t>For a circuit consisting of a coil with inductance L of 20mH, resistance of 500</a:t>
            </a:r>
            <a:r>
              <a:rPr lang="el-GR" dirty="0" smtClean="0">
                <a:latin typeface="Calibri"/>
              </a:rPr>
              <a:t>Ω</a:t>
            </a:r>
            <a:r>
              <a:rPr lang="en-GB" dirty="0" smtClean="0"/>
              <a:t> and pure AC voltage of 20V, determine the total impedance of the circuit, the current vale and phase difference at frequency values of:</a:t>
            </a:r>
          </a:p>
          <a:p>
            <a:endParaRPr lang="en-GB" dirty="0" smtClean="0"/>
          </a:p>
          <a:p>
            <a:r>
              <a:rPr lang="en-GB" dirty="0" smtClean="0"/>
              <a:t>5KHz, 10KHz,20KHz, 40KHz and 80KHz.</a:t>
            </a:r>
          </a:p>
        </p:txBody>
      </p:sp>
      <p:pic>
        <p:nvPicPr>
          <p:cNvPr id="197634" name="Picture 2" descr="http://hyperphysics.phy-astr.gsu.edu/hbase/electric/imgele/zrl.gif"/>
          <p:cNvPicPr>
            <a:picLocks noChangeAspect="1" noChangeArrowheads="1"/>
          </p:cNvPicPr>
          <p:nvPr/>
        </p:nvPicPr>
        <p:blipFill>
          <a:blip r:embed="rId3" cstate="print"/>
          <a:srcRect/>
          <a:stretch>
            <a:fillRect/>
          </a:stretch>
        </p:blipFill>
        <p:spPr bwMode="auto">
          <a:xfrm>
            <a:off x="4643438" y="2143116"/>
            <a:ext cx="4063823" cy="1681165"/>
          </a:xfrm>
          <a:prstGeom prst="rect">
            <a:avLst/>
          </a:prstGeom>
          <a:noFill/>
        </p:spPr>
      </p:pic>
      <p:pic>
        <p:nvPicPr>
          <p:cNvPr id="197636" name="Picture 4" descr="http://hyperphysics.phy-astr.gsu.edu/hbase/electric/imgele/rlimp.gif"/>
          <p:cNvPicPr>
            <a:picLocks noChangeAspect="1" noChangeArrowheads="1"/>
          </p:cNvPicPr>
          <p:nvPr/>
        </p:nvPicPr>
        <p:blipFill>
          <a:blip r:embed="rId4" cstate="print"/>
          <a:srcRect l="25919" r="16604" b="38433"/>
          <a:stretch>
            <a:fillRect/>
          </a:stretch>
        </p:blipFill>
        <p:spPr bwMode="auto">
          <a:xfrm>
            <a:off x="7143768" y="3643314"/>
            <a:ext cx="1071570" cy="785818"/>
          </a:xfrm>
          <a:prstGeom prst="rect">
            <a:avLst/>
          </a:prstGeom>
          <a:noFill/>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Circuits and Phase</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56</a:t>
            </a:fld>
            <a:endParaRPr lang="en-GB" dirty="0"/>
          </a:p>
        </p:txBody>
      </p:sp>
      <p:sp>
        <p:nvSpPr>
          <p:cNvPr id="10" name="Rectangle 9"/>
          <p:cNvSpPr/>
          <p:nvPr/>
        </p:nvSpPr>
        <p:spPr>
          <a:xfrm>
            <a:off x="928662" y="1357298"/>
            <a:ext cx="7000924" cy="4154984"/>
          </a:xfrm>
          <a:prstGeom prst="rect">
            <a:avLst/>
          </a:prstGeom>
        </p:spPr>
        <p:txBody>
          <a:bodyPr wrap="square">
            <a:spAutoFit/>
          </a:bodyPr>
          <a:lstStyle/>
          <a:p>
            <a:r>
              <a:rPr lang="en-GB" sz="2400" b="1" dirty="0" smtClean="0"/>
              <a:t>Impedance and Ohm's Law</a:t>
            </a:r>
            <a:r>
              <a:rPr lang="en-GB" sz="2400" dirty="0" smtClean="0"/>
              <a:t> </a:t>
            </a:r>
          </a:p>
          <a:p>
            <a:r>
              <a:rPr lang="en-GB" sz="2400" dirty="0" smtClean="0"/>
              <a:t>When there is inductive reactance or capacitive reactance also present in the circuit, Ohm's Law must be written to include the total impedance in the circuit. Therefore, Ohm's law becomes:</a:t>
            </a:r>
          </a:p>
          <a:p>
            <a:endParaRPr lang="en-GB" sz="2400" dirty="0" smtClean="0"/>
          </a:p>
          <a:p>
            <a:pPr algn="ctr"/>
            <a:r>
              <a:rPr lang="en-GB" sz="2400" b="1" dirty="0" smtClean="0"/>
              <a:t>I = V / Z</a:t>
            </a:r>
            <a:endParaRPr lang="en-GB" sz="2400" dirty="0" smtClean="0"/>
          </a:p>
          <a:p>
            <a:endParaRPr lang="en-GB" sz="2400" dirty="0" smtClean="0"/>
          </a:p>
          <a:p>
            <a:r>
              <a:rPr lang="en-GB" sz="2400" dirty="0" smtClean="0"/>
              <a:t>Ohm's law now simply states that the current </a:t>
            </a:r>
            <a:r>
              <a:rPr lang="en-GB" sz="2400" b="1" dirty="0" smtClean="0"/>
              <a:t>(I)</a:t>
            </a:r>
            <a:r>
              <a:rPr lang="en-GB" sz="2400" dirty="0" smtClean="0"/>
              <a:t>, in amperes, is proportional to the voltage </a:t>
            </a:r>
            <a:r>
              <a:rPr lang="en-GB" sz="2400" b="1" dirty="0" smtClean="0"/>
              <a:t>(V)</a:t>
            </a:r>
            <a:r>
              <a:rPr lang="en-GB" sz="2400" dirty="0" smtClean="0"/>
              <a:t>, in volts, divided by the impedance </a:t>
            </a:r>
            <a:r>
              <a:rPr lang="en-GB" sz="2400" b="1" dirty="0" smtClean="0"/>
              <a:t>(Z)</a:t>
            </a:r>
            <a:r>
              <a:rPr lang="en-GB" sz="2400" dirty="0" smtClean="0"/>
              <a:t>, in ohms.</a:t>
            </a:r>
            <a:endParaRPr lang="en-GB" sz="2400"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57</a:t>
            </a:fld>
            <a:endParaRPr lang="en-GB" dirty="0"/>
          </a:p>
        </p:txBody>
      </p:sp>
      <p:sp>
        <p:nvSpPr>
          <p:cNvPr id="6" name="Rectangle 5"/>
          <p:cNvSpPr/>
          <p:nvPr/>
        </p:nvSpPr>
        <p:spPr>
          <a:xfrm>
            <a:off x="357158" y="1571612"/>
            <a:ext cx="5643602" cy="5016758"/>
          </a:xfrm>
          <a:prstGeom prst="rect">
            <a:avLst/>
          </a:prstGeom>
        </p:spPr>
        <p:txBody>
          <a:bodyPr wrap="square">
            <a:spAutoFit/>
          </a:bodyPr>
          <a:lstStyle/>
          <a:p>
            <a:r>
              <a:rPr lang="en-GB" sz="2000" dirty="0" smtClean="0"/>
              <a:t>Eddy currents are closed loops of induced current circulating in planes perpendicular to the magnetic flux.</a:t>
            </a:r>
          </a:p>
          <a:p>
            <a:endParaRPr lang="en-GB" sz="2000" dirty="0" smtClean="0"/>
          </a:p>
          <a:p>
            <a:r>
              <a:rPr lang="en-GB" sz="2000" dirty="0" smtClean="0"/>
              <a:t>They normally travel parallel to the coil's winding and flow is limited to the area of the inducing magnetic field.</a:t>
            </a:r>
          </a:p>
          <a:p>
            <a:endParaRPr lang="en-GB" sz="2000" dirty="0" smtClean="0"/>
          </a:p>
          <a:p>
            <a:r>
              <a:rPr lang="en-GB" sz="2000" dirty="0" smtClean="0"/>
              <a:t>Eddy currents concentrate near the surface adjacent to an excitation coil and their strength decreases with distance from the coil.</a:t>
            </a:r>
          </a:p>
          <a:p>
            <a:endParaRPr lang="en-GB" sz="2000" dirty="0" smtClean="0"/>
          </a:p>
          <a:p>
            <a:r>
              <a:rPr lang="en-GB" sz="2000" dirty="0" smtClean="0"/>
              <a:t>Eddy current density decreases exponentially with depth.</a:t>
            </a:r>
          </a:p>
          <a:p>
            <a:endParaRPr lang="en-GB" sz="2000" dirty="0" smtClean="0"/>
          </a:p>
          <a:p>
            <a:r>
              <a:rPr lang="en-GB" sz="2000" dirty="0" smtClean="0"/>
              <a:t>This phenomenon is known as the </a:t>
            </a:r>
            <a:r>
              <a:rPr lang="en-GB" sz="2000" b="1" dirty="0" smtClean="0"/>
              <a:t>skin effect</a:t>
            </a:r>
            <a:r>
              <a:rPr lang="en-GB" sz="2000" dirty="0" smtClean="0"/>
              <a:t>.</a:t>
            </a:r>
            <a:endParaRPr lang="en-GB" sz="2000" dirty="0"/>
          </a:p>
        </p:txBody>
      </p:sp>
      <p:pic>
        <p:nvPicPr>
          <p:cNvPr id="123907" name="Picture 3"/>
          <p:cNvPicPr>
            <a:picLocks noChangeAspect="1" noChangeArrowheads="1"/>
          </p:cNvPicPr>
          <p:nvPr/>
        </p:nvPicPr>
        <p:blipFill>
          <a:blip r:embed="rId3" cstate="print"/>
          <a:srcRect r="42700"/>
          <a:stretch>
            <a:fillRect/>
          </a:stretch>
        </p:blipFill>
        <p:spPr bwMode="auto">
          <a:xfrm>
            <a:off x="6374072" y="2285992"/>
            <a:ext cx="2198456" cy="25717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58</a:t>
            </a:fld>
            <a:endParaRPr lang="en-GB" dirty="0"/>
          </a:p>
        </p:txBody>
      </p:sp>
      <p:sp>
        <p:nvSpPr>
          <p:cNvPr id="6" name="Rectangle 5"/>
          <p:cNvSpPr/>
          <p:nvPr/>
        </p:nvSpPr>
        <p:spPr>
          <a:xfrm>
            <a:off x="357158" y="2214554"/>
            <a:ext cx="5143536" cy="3477875"/>
          </a:xfrm>
          <a:prstGeom prst="rect">
            <a:avLst/>
          </a:prstGeom>
        </p:spPr>
        <p:txBody>
          <a:bodyPr wrap="square">
            <a:spAutoFit/>
          </a:bodyPr>
          <a:lstStyle/>
          <a:p>
            <a:r>
              <a:rPr lang="en-GB" sz="2000" dirty="0" smtClean="0"/>
              <a:t>The skin effect arises when the eddy currents flowing in the test object at any depth produce magnetic fields which oppose the primary field, thus reducing the net magnetic flux and causing a decrease in current flow as the depth increases. </a:t>
            </a:r>
          </a:p>
          <a:p>
            <a:endParaRPr lang="en-GB" sz="2000" dirty="0" smtClean="0"/>
          </a:p>
          <a:p>
            <a:r>
              <a:rPr lang="en-GB" sz="2000" dirty="0" smtClean="0"/>
              <a:t>Alternatively, eddy currents near the surface can be viewed as shielding the coil's magnetic field, thereby weakening the magnetic field at greater depths and reducing induced currents.</a:t>
            </a:r>
            <a:endParaRPr lang="en-GB" sz="2000" dirty="0"/>
          </a:p>
        </p:txBody>
      </p:sp>
      <p:pic>
        <p:nvPicPr>
          <p:cNvPr id="123907" name="Picture 3"/>
          <p:cNvPicPr>
            <a:picLocks noChangeAspect="1" noChangeArrowheads="1"/>
          </p:cNvPicPr>
          <p:nvPr/>
        </p:nvPicPr>
        <p:blipFill>
          <a:blip r:embed="rId3" cstate="print"/>
          <a:srcRect r="40838"/>
          <a:stretch>
            <a:fillRect/>
          </a:stretch>
        </p:blipFill>
        <p:spPr bwMode="auto">
          <a:xfrm>
            <a:off x="6215074" y="2357430"/>
            <a:ext cx="2269894" cy="25717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59</a:t>
            </a:fld>
            <a:endParaRPr lang="en-GB" dirty="0"/>
          </a:p>
        </p:txBody>
      </p:sp>
      <p:sp>
        <p:nvSpPr>
          <p:cNvPr id="6" name="Rectangle 5"/>
          <p:cNvSpPr/>
          <p:nvPr/>
        </p:nvSpPr>
        <p:spPr>
          <a:xfrm>
            <a:off x="357158" y="1357298"/>
            <a:ext cx="5072098" cy="3693319"/>
          </a:xfrm>
          <a:prstGeom prst="rect">
            <a:avLst/>
          </a:prstGeom>
        </p:spPr>
        <p:txBody>
          <a:bodyPr wrap="square">
            <a:spAutoFit/>
          </a:bodyPr>
          <a:lstStyle/>
          <a:p>
            <a:r>
              <a:rPr lang="en-GB" dirty="0" smtClean="0"/>
              <a:t>The depth that eddy currents penetrate into a material is directly related to the frequency of the excitation current, the electrical conductivity, and magnetic permeability of the specimen.</a:t>
            </a:r>
          </a:p>
          <a:p>
            <a:endParaRPr lang="en-GB" dirty="0" smtClean="0"/>
          </a:p>
          <a:p>
            <a:r>
              <a:rPr lang="en-GB" dirty="0" smtClean="0"/>
              <a:t>The depth of penetration decreases with increasing frequency and increasing conductivity and magnetic permeability. </a:t>
            </a:r>
          </a:p>
          <a:p>
            <a:endParaRPr lang="en-GB" dirty="0" smtClean="0"/>
          </a:p>
          <a:p>
            <a:r>
              <a:rPr lang="en-GB" dirty="0" smtClean="0"/>
              <a:t>It is mathematically convenient to define the ‘standard depth of penetration’ (</a:t>
            </a:r>
            <a:r>
              <a:rPr lang="el-GR" dirty="0" smtClean="0"/>
              <a:t>δ</a:t>
            </a:r>
            <a:r>
              <a:rPr lang="en-GB" dirty="0" smtClean="0"/>
              <a:t>) where the eddy current is 1/e (37%) of its surface value, and is given by:</a:t>
            </a:r>
            <a:endParaRPr lang="en-GB" dirty="0"/>
          </a:p>
        </p:txBody>
      </p:sp>
      <p:pic>
        <p:nvPicPr>
          <p:cNvPr id="123907" name="Picture 3"/>
          <p:cNvPicPr>
            <a:picLocks noChangeAspect="1" noChangeArrowheads="1"/>
          </p:cNvPicPr>
          <p:nvPr/>
        </p:nvPicPr>
        <p:blipFill>
          <a:blip r:embed="rId3" cstate="print"/>
          <a:srcRect r="2921"/>
          <a:stretch>
            <a:fillRect/>
          </a:stretch>
        </p:blipFill>
        <p:spPr bwMode="auto">
          <a:xfrm>
            <a:off x="5572132" y="1785926"/>
            <a:ext cx="3310785" cy="2285992"/>
          </a:xfrm>
          <a:prstGeom prst="rect">
            <a:avLst/>
          </a:prstGeom>
          <a:noFill/>
          <a:ln w="9525">
            <a:noFill/>
            <a:miter lim="800000"/>
            <a:headEnd/>
            <a:tailEnd/>
          </a:ln>
        </p:spPr>
      </p:pic>
      <p:sp>
        <p:nvSpPr>
          <p:cNvPr id="8" name="Rectangle 7"/>
          <p:cNvSpPr/>
          <p:nvPr/>
        </p:nvSpPr>
        <p:spPr>
          <a:xfrm>
            <a:off x="3643306" y="4929198"/>
            <a:ext cx="4572000" cy="1754326"/>
          </a:xfrm>
          <a:prstGeom prst="rect">
            <a:avLst/>
          </a:prstGeom>
        </p:spPr>
        <p:txBody>
          <a:bodyPr>
            <a:spAutoFit/>
          </a:bodyPr>
          <a:lstStyle/>
          <a:p>
            <a:r>
              <a:rPr lang="en-GB" dirty="0" smtClean="0"/>
              <a:t>Where,</a:t>
            </a:r>
          </a:p>
          <a:p>
            <a:r>
              <a:rPr lang="en-GB" dirty="0" smtClean="0"/>
              <a:t> </a:t>
            </a:r>
            <a:r>
              <a:rPr lang="el-GR" dirty="0" smtClean="0"/>
              <a:t>δ</a:t>
            </a:r>
            <a:r>
              <a:rPr lang="en-GB" dirty="0" smtClean="0"/>
              <a:t>= Standard Depth of Penetration (mm)</a:t>
            </a:r>
            <a:br>
              <a:rPr lang="en-GB" dirty="0" smtClean="0"/>
            </a:br>
            <a:r>
              <a:rPr lang="en-GB" i="1" dirty="0" smtClean="0"/>
              <a:t>f</a:t>
            </a:r>
            <a:r>
              <a:rPr lang="en-GB" dirty="0" smtClean="0"/>
              <a:t> = Test Frequency (Hz)</a:t>
            </a:r>
            <a:br>
              <a:rPr lang="en-GB" dirty="0" smtClean="0"/>
            </a:br>
            <a:r>
              <a:rPr lang="en-GB" dirty="0" smtClean="0"/>
              <a:t>µ</a:t>
            </a:r>
            <a:r>
              <a:rPr lang="en-GB" baseline="-25000" dirty="0" smtClean="0"/>
              <a:t>r</a:t>
            </a:r>
            <a:r>
              <a:rPr lang="en-GB" dirty="0" smtClean="0"/>
              <a:t> = Relative Permeability  (dimensionless, = 1 for non-ferrous materials.</a:t>
            </a:r>
            <a:br>
              <a:rPr lang="en-GB" dirty="0" smtClean="0"/>
            </a:br>
            <a:r>
              <a:rPr lang="el-GR" dirty="0" smtClean="0"/>
              <a:t>σ</a:t>
            </a:r>
            <a:r>
              <a:rPr lang="en-GB" dirty="0" smtClean="0"/>
              <a:t> = Electrical Conductivity (% IACS)</a:t>
            </a:r>
            <a:endParaRPr lang="en-GB" dirty="0"/>
          </a:p>
        </p:txBody>
      </p:sp>
      <p:pic>
        <p:nvPicPr>
          <p:cNvPr id="60418" name="Picture 2" descr="equation"/>
          <p:cNvPicPr>
            <a:picLocks noChangeAspect="1" noChangeArrowheads="1"/>
          </p:cNvPicPr>
          <p:nvPr/>
        </p:nvPicPr>
        <p:blipFill>
          <a:blip r:embed="rId4" cstate="print"/>
          <a:srcRect/>
          <a:stretch>
            <a:fillRect/>
          </a:stretch>
        </p:blipFill>
        <p:spPr bwMode="auto">
          <a:xfrm>
            <a:off x="857224" y="5143512"/>
            <a:ext cx="1993616" cy="1143008"/>
          </a:xfrm>
          <a:prstGeom prst="rect">
            <a:avLst/>
          </a:prstGeom>
          <a:noFill/>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60</a:t>
            </a:fld>
            <a:endParaRPr lang="en-GB" dirty="0"/>
          </a:p>
        </p:txBody>
      </p:sp>
      <p:sp>
        <p:nvSpPr>
          <p:cNvPr id="6" name="Rectangle 5"/>
          <p:cNvSpPr/>
          <p:nvPr/>
        </p:nvSpPr>
        <p:spPr>
          <a:xfrm>
            <a:off x="714348" y="1643050"/>
            <a:ext cx="4643470" cy="4524315"/>
          </a:xfrm>
          <a:prstGeom prst="rect">
            <a:avLst/>
          </a:prstGeom>
        </p:spPr>
        <p:txBody>
          <a:bodyPr wrap="square">
            <a:spAutoFit/>
          </a:bodyPr>
          <a:lstStyle/>
          <a:p>
            <a:r>
              <a:rPr lang="en-GB" dirty="0" smtClean="0"/>
              <a:t>Although eddy currents penetrate deeper than one standard depth of penetration, they decrease rapidly with depth. For example:</a:t>
            </a:r>
          </a:p>
          <a:p>
            <a:endParaRPr lang="en-GB" dirty="0" smtClean="0"/>
          </a:p>
          <a:p>
            <a:pPr marL="361950" indent="-361950">
              <a:buFont typeface="Arial" pitchFamily="34" charset="0"/>
              <a:buChar char="•"/>
            </a:pPr>
            <a:r>
              <a:rPr lang="en-GB" dirty="0" smtClean="0"/>
              <a:t>At two standard depths of penetration (2d), eddy current density has decreased to 1/e squared or 13.5% of the surface density.</a:t>
            </a:r>
          </a:p>
          <a:p>
            <a:pPr marL="361950" indent="-361950">
              <a:buFont typeface="Arial" pitchFamily="34" charset="0"/>
              <a:buChar char="•"/>
            </a:pPr>
            <a:r>
              <a:rPr lang="en-GB" dirty="0" smtClean="0"/>
              <a:t>At three depths (3d), the eddy current density is down to only 5% of the surface density.</a:t>
            </a:r>
          </a:p>
          <a:p>
            <a:pPr marL="361950" indent="-361950"/>
            <a:endParaRPr lang="en-GB" dirty="0" smtClean="0"/>
          </a:p>
          <a:p>
            <a:r>
              <a:rPr lang="en-GB" dirty="0" smtClean="0"/>
              <a:t>Since the sensitivity of an eddy current inspection depends on the eddy current density at the defect location, it is important to know the strength of the eddy currents at this location.</a:t>
            </a:r>
          </a:p>
        </p:txBody>
      </p:sp>
      <p:pic>
        <p:nvPicPr>
          <p:cNvPr id="5" name="Picture 3"/>
          <p:cNvPicPr>
            <a:picLocks noChangeAspect="1" noChangeArrowheads="1"/>
          </p:cNvPicPr>
          <p:nvPr/>
        </p:nvPicPr>
        <p:blipFill>
          <a:blip r:embed="rId3" cstate="print"/>
          <a:srcRect r="2921"/>
          <a:stretch>
            <a:fillRect/>
          </a:stretch>
        </p:blipFill>
        <p:spPr bwMode="auto">
          <a:xfrm>
            <a:off x="5572132" y="1785926"/>
            <a:ext cx="3310785" cy="22859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61</a:t>
            </a:fld>
            <a:endParaRPr lang="en-GB" dirty="0"/>
          </a:p>
        </p:txBody>
      </p:sp>
      <p:sp>
        <p:nvSpPr>
          <p:cNvPr id="8" name="Rectangle 7"/>
          <p:cNvSpPr/>
          <p:nvPr/>
        </p:nvSpPr>
        <p:spPr>
          <a:xfrm>
            <a:off x="500034" y="1714488"/>
            <a:ext cx="8143932" cy="3477875"/>
          </a:xfrm>
          <a:prstGeom prst="rect">
            <a:avLst/>
          </a:prstGeom>
        </p:spPr>
        <p:txBody>
          <a:bodyPr wrap="square">
            <a:spAutoFit/>
          </a:bodyPr>
          <a:lstStyle/>
          <a:p>
            <a:r>
              <a:rPr lang="en-GB" sz="2000" dirty="0" smtClean="0"/>
              <a:t>When attempting to locate flaws, a frequency is often selected which places the </a:t>
            </a:r>
            <a:r>
              <a:rPr lang="en-GB" sz="2000" b="1" dirty="0" smtClean="0"/>
              <a:t>expected flaw depth </a:t>
            </a:r>
            <a:r>
              <a:rPr lang="en-GB" sz="2000" dirty="0" smtClean="0"/>
              <a:t>within </a:t>
            </a:r>
            <a:r>
              <a:rPr lang="en-GB" sz="2000" b="1" dirty="0" smtClean="0"/>
              <a:t>one standard depth of penetration</a:t>
            </a:r>
            <a:r>
              <a:rPr lang="en-GB" sz="2000" dirty="0" smtClean="0"/>
              <a:t>.</a:t>
            </a:r>
          </a:p>
          <a:p>
            <a:r>
              <a:rPr lang="en-GB" sz="2000" i="1" dirty="0" smtClean="0"/>
              <a:t>Ensures that the strength of the eddy currents will be sufficient to produce a flaw indication. </a:t>
            </a:r>
          </a:p>
          <a:p>
            <a:endParaRPr lang="en-GB" sz="2000" dirty="0" smtClean="0"/>
          </a:p>
          <a:p>
            <a:r>
              <a:rPr lang="en-GB" sz="2000" dirty="0" smtClean="0"/>
              <a:t>Alternately, when using eddy currents to measure the </a:t>
            </a:r>
            <a:r>
              <a:rPr lang="en-GB" sz="2000" b="1" dirty="0" smtClean="0"/>
              <a:t>electrical conductivity</a:t>
            </a:r>
          </a:p>
          <a:p>
            <a:r>
              <a:rPr lang="en-GB" sz="2000" dirty="0" smtClean="0"/>
              <a:t>of a material, the frequency is often set so that it produces </a:t>
            </a:r>
            <a:r>
              <a:rPr lang="en-GB" sz="2000" b="1" dirty="0" smtClean="0"/>
              <a:t>three standard depths of penetration</a:t>
            </a:r>
            <a:r>
              <a:rPr lang="en-GB" sz="2000" dirty="0" smtClean="0"/>
              <a:t> within the material.</a:t>
            </a:r>
          </a:p>
          <a:p>
            <a:r>
              <a:rPr lang="en-GB" sz="2000" i="1" dirty="0" smtClean="0"/>
              <a:t>Ensures that the eddy currents will be so weak at the back side of the material that changes in the material thickness will not affect the eddy current measurements. </a:t>
            </a:r>
            <a:endParaRPr lang="en-GB" sz="2000" i="1" dirty="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62</a:t>
            </a:fld>
            <a:endParaRPr lang="en-GB" dirty="0"/>
          </a:p>
        </p:txBody>
      </p:sp>
      <p:pic>
        <p:nvPicPr>
          <p:cNvPr id="136194" name="Picture 2" descr="http://www.ndt-ed.org/EducationResources/CommunityCollege/EddyCurrents/Graphics/Depthpenetration.gif"/>
          <p:cNvPicPr>
            <a:picLocks noChangeAspect="1" noChangeArrowheads="1"/>
          </p:cNvPicPr>
          <p:nvPr/>
        </p:nvPicPr>
        <p:blipFill>
          <a:blip r:embed="rId3" cstate="print"/>
          <a:srcRect t="11060"/>
          <a:stretch>
            <a:fillRect/>
          </a:stretch>
        </p:blipFill>
        <p:spPr bwMode="auto">
          <a:xfrm>
            <a:off x="873415" y="1500174"/>
            <a:ext cx="7341923" cy="4643470"/>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Phase Lag</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63</a:t>
            </a:fld>
            <a:endParaRPr lang="en-GB" dirty="0"/>
          </a:p>
        </p:txBody>
      </p:sp>
      <p:sp>
        <p:nvSpPr>
          <p:cNvPr id="5" name="Rectangle 4"/>
          <p:cNvSpPr/>
          <p:nvPr/>
        </p:nvSpPr>
        <p:spPr>
          <a:xfrm>
            <a:off x="500034" y="1428736"/>
            <a:ext cx="8072494" cy="4524315"/>
          </a:xfrm>
          <a:prstGeom prst="rect">
            <a:avLst/>
          </a:prstGeom>
        </p:spPr>
        <p:txBody>
          <a:bodyPr wrap="square">
            <a:spAutoFit/>
          </a:bodyPr>
          <a:lstStyle/>
          <a:p>
            <a:r>
              <a:rPr lang="en-GB" dirty="0" smtClean="0"/>
              <a:t>Phase lag is a parameter of the eddy current signal that makes it possible to obtain information about the depth of a defect within a material. </a:t>
            </a:r>
          </a:p>
          <a:p>
            <a:endParaRPr lang="en-GB" dirty="0" smtClean="0"/>
          </a:p>
          <a:p>
            <a:r>
              <a:rPr lang="en-GB" dirty="0" smtClean="0"/>
              <a:t>Phase lag is the shift in time between the eddy current response from a disruption on the surface and a disruption at some distance below the surface. </a:t>
            </a:r>
          </a:p>
          <a:p>
            <a:endParaRPr lang="en-GB" dirty="0" smtClean="0"/>
          </a:p>
          <a:p>
            <a:r>
              <a:rPr lang="en-GB" dirty="0" smtClean="0"/>
              <a:t>The generation of eddy currents can be thought of as a time dependent process, meaning that the eddy currents below the surface take a little longer to form than those at the surface. </a:t>
            </a:r>
          </a:p>
          <a:p>
            <a:endParaRPr lang="en-GB" dirty="0" smtClean="0"/>
          </a:p>
          <a:p>
            <a:r>
              <a:rPr lang="en-GB" dirty="0" smtClean="0"/>
              <a:t>Disruptions in the eddy currents away from the surface will produce more phase lag than disruptions near the surface.</a:t>
            </a:r>
          </a:p>
          <a:p>
            <a:endParaRPr lang="en-GB" dirty="0" smtClean="0"/>
          </a:p>
          <a:p>
            <a:r>
              <a:rPr lang="en-GB" dirty="0" smtClean="0"/>
              <a:t>Both the signal voltage and current will have this phase shift or lag with depth, which is different from the phase angle discussed earlier. </a:t>
            </a:r>
          </a:p>
          <a:p>
            <a:r>
              <a:rPr lang="en-GB" i="1" dirty="0" smtClean="0"/>
              <a:t>(With the phase angle, the current shifted with respect to the voltage.)</a:t>
            </a:r>
            <a:endParaRPr lang="en-GB" i="1"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Phase Lag</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64</a:t>
            </a:fld>
            <a:endParaRPr lang="en-GB" dirty="0"/>
          </a:p>
        </p:txBody>
      </p:sp>
      <p:sp>
        <p:nvSpPr>
          <p:cNvPr id="5" name="Rectangle 4"/>
          <p:cNvSpPr/>
          <p:nvPr/>
        </p:nvSpPr>
        <p:spPr>
          <a:xfrm>
            <a:off x="500034" y="1428736"/>
            <a:ext cx="8072494" cy="3416320"/>
          </a:xfrm>
          <a:prstGeom prst="rect">
            <a:avLst/>
          </a:prstGeom>
        </p:spPr>
        <p:txBody>
          <a:bodyPr wrap="square">
            <a:spAutoFit/>
          </a:bodyPr>
          <a:lstStyle/>
          <a:p>
            <a:r>
              <a:rPr lang="en-GB" dirty="0" smtClean="0"/>
              <a:t>Phase lag is an important parameter in eddy current testing because it makes it possible to estimate the depth of a defect, and with proper reference specimens, determine the rough size of a defect.</a:t>
            </a:r>
          </a:p>
          <a:p>
            <a:endParaRPr lang="en-GB" dirty="0" smtClean="0"/>
          </a:p>
          <a:p>
            <a:r>
              <a:rPr lang="en-GB" dirty="0" smtClean="0"/>
              <a:t>The signal produced by a flaw depends on both the amplitude and phase of the eddy currents being disrupted. </a:t>
            </a:r>
          </a:p>
          <a:p>
            <a:endParaRPr lang="en-GB" dirty="0" smtClean="0"/>
          </a:p>
          <a:p>
            <a:r>
              <a:rPr lang="en-GB" dirty="0" smtClean="0"/>
              <a:t>A small surface defect and large internal defect can have a similar effect on the magnitude of impedance in a test coil.  However, because of the increasing phase lag with depth, there will be a characteristic difference in the test coil impedance vector.  </a:t>
            </a:r>
          </a:p>
          <a:p>
            <a:r>
              <a:rPr lang="en-GB" dirty="0" smtClean="0"/>
              <a:t>Phase lag can be calculated with the following equation. </a:t>
            </a:r>
            <a:endParaRPr lang="en-GB" dirty="0"/>
          </a:p>
        </p:txBody>
      </p:sp>
      <p:pic>
        <p:nvPicPr>
          <p:cNvPr id="142338" name="Picture 2" descr="http://www.ndt-ed.org/EducationResources/CommunityCollege/EddyCurrents/Graphics/PhaseLag3.jpg"/>
          <p:cNvPicPr>
            <a:picLocks noChangeAspect="1" noChangeArrowheads="1"/>
          </p:cNvPicPr>
          <p:nvPr/>
        </p:nvPicPr>
        <p:blipFill>
          <a:blip r:embed="rId3" cstate="print"/>
          <a:srcRect/>
          <a:stretch>
            <a:fillRect/>
          </a:stretch>
        </p:blipFill>
        <p:spPr bwMode="auto">
          <a:xfrm>
            <a:off x="1248256" y="5072074"/>
            <a:ext cx="1609232" cy="857256"/>
          </a:xfrm>
          <a:prstGeom prst="rect">
            <a:avLst/>
          </a:prstGeom>
          <a:noFill/>
        </p:spPr>
      </p:pic>
      <p:sp>
        <p:nvSpPr>
          <p:cNvPr id="6" name="Rectangle 5"/>
          <p:cNvSpPr/>
          <p:nvPr/>
        </p:nvSpPr>
        <p:spPr>
          <a:xfrm>
            <a:off x="3500462" y="4929198"/>
            <a:ext cx="4572000" cy="1200329"/>
          </a:xfrm>
          <a:prstGeom prst="rect">
            <a:avLst/>
          </a:prstGeom>
        </p:spPr>
        <p:txBody>
          <a:bodyPr>
            <a:spAutoFit/>
          </a:bodyPr>
          <a:lstStyle/>
          <a:p>
            <a:r>
              <a:rPr lang="en-GB" dirty="0" smtClean="0"/>
              <a:t>Where,</a:t>
            </a:r>
          </a:p>
          <a:p>
            <a:r>
              <a:rPr lang="el-GR" i="1" dirty="0" smtClean="0"/>
              <a:t>Θ</a:t>
            </a:r>
            <a:r>
              <a:rPr lang="en-GB" dirty="0" smtClean="0"/>
              <a:t> = Phase Lag (Degrees)</a:t>
            </a:r>
            <a:br>
              <a:rPr lang="en-GB" dirty="0" smtClean="0"/>
            </a:br>
            <a:r>
              <a:rPr lang="en-GB" i="1" dirty="0" smtClean="0"/>
              <a:t>x </a:t>
            </a:r>
            <a:r>
              <a:rPr lang="en-GB" dirty="0" smtClean="0"/>
              <a:t>= Distance Below Surface (mm)</a:t>
            </a:r>
            <a:br>
              <a:rPr lang="en-GB" dirty="0" smtClean="0"/>
            </a:br>
            <a:r>
              <a:rPr lang="en-GB" dirty="0" smtClean="0"/>
              <a:t>δ = Standard Depth of Penetration (mm)</a:t>
            </a:r>
            <a:endParaRPr lang="en-GB" dirty="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Phase Lag</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65</a:t>
            </a:fld>
            <a:endParaRPr lang="en-GB" dirty="0"/>
          </a:p>
        </p:txBody>
      </p:sp>
      <p:sp>
        <p:nvSpPr>
          <p:cNvPr id="5" name="Rectangle 4"/>
          <p:cNvSpPr/>
          <p:nvPr/>
        </p:nvSpPr>
        <p:spPr>
          <a:xfrm>
            <a:off x="500034" y="1428737"/>
            <a:ext cx="8286808" cy="4247317"/>
          </a:xfrm>
          <a:prstGeom prst="rect">
            <a:avLst/>
          </a:prstGeom>
        </p:spPr>
        <p:txBody>
          <a:bodyPr wrap="square">
            <a:spAutoFit/>
          </a:bodyPr>
          <a:lstStyle/>
          <a:p>
            <a:r>
              <a:rPr lang="en-GB" dirty="0" smtClean="0"/>
              <a:t>The phase lag angle is useful for estimating the subsurface depth of a discontinuity that is concentrated at a specific depth. </a:t>
            </a:r>
          </a:p>
          <a:p>
            <a:endParaRPr lang="en-GB" dirty="0" smtClean="0"/>
          </a:p>
          <a:p>
            <a:r>
              <a:rPr lang="en-GB" dirty="0" smtClean="0"/>
              <a:t>Discontinuities, such as a crack that spans many depths, must be divided into sections along its length and a weighted average determined for phase and amplitude at each position below the surface.</a:t>
            </a:r>
          </a:p>
          <a:p>
            <a:endParaRPr lang="en-GB" dirty="0" smtClean="0"/>
          </a:p>
          <a:p>
            <a:r>
              <a:rPr lang="en-GB" dirty="0" smtClean="0"/>
              <a:t>At one standard depth of penetration, the phase lag is one radian or 57</a:t>
            </a:r>
            <a:r>
              <a:rPr lang="en-GB" baseline="30000" dirty="0" smtClean="0"/>
              <a:t>o</a:t>
            </a:r>
            <a:r>
              <a:rPr lang="en-GB" dirty="0" smtClean="0"/>
              <a:t>, i.e. the eddy currents flowing at one standard depth of penetration (</a:t>
            </a:r>
            <a:r>
              <a:rPr lang="el-GR" dirty="0" smtClean="0"/>
              <a:t>δ</a:t>
            </a:r>
            <a:r>
              <a:rPr lang="en-GB" dirty="0" smtClean="0"/>
              <a:t>) below the surface, lag the surface currents by 57</a:t>
            </a:r>
            <a:r>
              <a:rPr lang="en-GB" baseline="30000" dirty="0" smtClean="0"/>
              <a:t>o</a:t>
            </a:r>
            <a:r>
              <a:rPr lang="en-GB" dirty="0" smtClean="0"/>
              <a:t>. </a:t>
            </a:r>
          </a:p>
          <a:p>
            <a:endParaRPr lang="en-GB" dirty="0" smtClean="0"/>
          </a:p>
          <a:p>
            <a:r>
              <a:rPr lang="en-GB" dirty="0" smtClean="0"/>
              <a:t>At two standard depths of penetration (2</a:t>
            </a:r>
            <a:r>
              <a:rPr lang="el-GR" dirty="0" smtClean="0"/>
              <a:t>δ</a:t>
            </a:r>
            <a:r>
              <a:rPr lang="en-GB" dirty="0" smtClean="0"/>
              <a:t>), they lag the surface currents by 114</a:t>
            </a:r>
            <a:r>
              <a:rPr lang="en-GB" baseline="30000" dirty="0" smtClean="0"/>
              <a:t>o</a:t>
            </a:r>
            <a:r>
              <a:rPr lang="en-GB" dirty="0" smtClean="0"/>
              <a:t>.</a:t>
            </a:r>
          </a:p>
          <a:p>
            <a:endParaRPr lang="en-GB" dirty="0" smtClean="0"/>
          </a:p>
          <a:p>
            <a:r>
              <a:rPr lang="en-GB" b="1" dirty="0" smtClean="0"/>
              <a:t>Therefore, by measuring the phase lag of a signal the depth of a defect can be estimated. </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66</a:t>
            </a:fld>
            <a:endParaRPr lang="en-GB" dirty="0"/>
          </a:p>
        </p:txBody>
      </p:sp>
      <p:sp>
        <p:nvSpPr>
          <p:cNvPr id="8" name="TextBox 7"/>
          <p:cNvSpPr txBox="1"/>
          <p:nvPr/>
        </p:nvSpPr>
        <p:spPr>
          <a:xfrm>
            <a:off x="714348" y="1785926"/>
            <a:ext cx="7500990" cy="2862322"/>
          </a:xfrm>
          <a:prstGeom prst="rect">
            <a:avLst/>
          </a:prstGeom>
          <a:noFill/>
        </p:spPr>
        <p:txBody>
          <a:bodyPr wrap="square" rtlCol="0">
            <a:spAutoFit/>
          </a:bodyPr>
          <a:lstStyle/>
          <a:p>
            <a:r>
              <a:rPr lang="en-GB" b="1" dirty="0" smtClean="0"/>
              <a:t>Calculation</a:t>
            </a:r>
          </a:p>
          <a:p>
            <a:endParaRPr lang="en-GB" b="1" dirty="0" smtClean="0"/>
          </a:p>
          <a:p>
            <a:r>
              <a:rPr lang="en-GB" dirty="0" smtClean="0"/>
              <a:t>A test coil is used to inspect a copper component, and we are interested in detecting flaws over the range of 5mm from the surface.  Assuming 5mm as the standard depth of penetration  required, the conductivity of copper is  98.6 %IACS, and by rearranging the standard depth of penetration formula, calculate the test frequency.  </a:t>
            </a:r>
          </a:p>
          <a:p>
            <a:endParaRPr lang="en-GB" dirty="0" smtClean="0"/>
          </a:p>
          <a:p>
            <a:r>
              <a:rPr lang="en-GB" dirty="0" smtClean="0"/>
              <a:t>Further, if a defect lies at an 8mm depth, determine the relative phase when compared to the surface currents.</a:t>
            </a:r>
            <a:endParaRPr lang="en-GB" dirty="0"/>
          </a:p>
        </p:txBody>
      </p:sp>
      <p:pic>
        <p:nvPicPr>
          <p:cNvPr id="9" name="Picture 2" descr="http://www.ndt-ed.org/EducationResources/CommunityCollege/EddyCurrents/Graphics/PhaseLag3.jpg"/>
          <p:cNvPicPr>
            <a:picLocks noChangeAspect="1" noChangeArrowheads="1"/>
          </p:cNvPicPr>
          <p:nvPr/>
        </p:nvPicPr>
        <p:blipFill>
          <a:blip r:embed="rId3" cstate="print"/>
          <a:srcRect/>
          <a:stretch>
            <a:fillRect/>
          </a:stretch>
        </p:blipFill>
        <p:spPr bwMode="auto">
          <a:xfrm>
            <a:off x="6000760" y="4857760"/>
            <a:ext cx="1609232" cy="857256"/>
          </a:xfrm>
          <a:prstGeom prst="rect">
            <a:avLst/>
          </a:prstGeom>
          <a:noFill/>
        </p:spPr>
      </p:pic>
      <p:pic>
        <p:nvPicPr>
          <p:cNvPr id="10" name="Picture 2" descr="equation"/>
          <p:cNvPicPr>
            <a:picLocks noChangeAspect="1" noChangeArrowheads="1"/>
          </p:cNvPicPr>
          <p:nvPr/>
        </p:nvPicPr>
        <p:blipFill>
          <a:blip r:embed="rId4" cstate="print"/>
          <a:srcRect/>
          <a:stretch>
            <a:fillRect/>
          </a:stretch>
        </p:blipFill>
        <p:spPr bwMode="auto">
          <a:xfrm>
            <a:off x="3214678" y="4786322"/>
            <a:ext cx="1993616" cy="1143008"/>
          </a:xfrm>
          <a:prstGeom prst="rect">
            <a:avLst/>
          </a:prstGeom>
          <a:noFill/>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67</a:t>
            </a:fld>
            <a:endParaRPr lang="en-GB" dirty="0"/>
          </a:p>
        </p:txBody>
      </p:sp>
      <p:sp>
        <p:nvSpPr>
          <p:cNvPr id="8" name="TextBox 7"/>
          <p:cNvSpPr txBox="1"/>
          <p:nvPr/>
        </p:nvSpPr>
        <p:spPr>
          <a:xfrm>
            <a:off x="714348" y="1714488"/>
            <a:ext cx="4786346" cy="2585323"/>
          </a:xfrm>
          <a:prstGeom prst="rect">
            <a:avLst/>
          </a:prstGeom>
          <a:noFill/>
        </p:spPr>
        <p:txBody>
          <a:bodyPr wrap="square" rtlCol="0">
            <a:spAutoFit/>
          </a:bodyPr>
          <a:lstStyle/>
          <a:p>
            <a:r>
              <a:rPr lang="en-GB" b="1" dirty="0" smtClean="0"/>
              <a:t>Calculation</a:t>
            </a:r>
          </a:p>
          <a:p>
            <a:endParaRPr lang="en-GB" dirty="0" smtClean="0"/>
          </a:p>
          <a:p>
            <a:r>
              <a:rPr lang="en-GB" dirty="0" smtClean="0"/>
              <a:t>Given that the conductivity of admiralty brass is 24 %IACS and its relative permeability is 1 (non-ferrous), over the range 10Hz to 1MHz, produce a depth of penetration curve as a function of frequency. </a:t>
            </a:r>
          </a:p>
          <a:p>
            <a:endParaRPr lang="en-GB" dirty="0" smtClean="0"/>
          </a:p>
          <a:p>
            <a:r>
              <a:rPr lang="en-GB" b="1" dirty="0" smtClean="0"/>
              <a:t>You will need to use logarithmic axis.</a:t>
            </a:r>
            <a:endParaRPr lang="en-GB" dirty="0" smtClean="0"/>
          </a:p>
        </p:txBody>
      </p:sp>
      <p:pic>
        <p:nvPicPr>
          <p:cNvPr id="10" name="Picture 2" descr="equation"/>
          <p:cNvPicPr>
            <a:picLocks noChangeAspect="1" noChangeArrowheads="1"/>
          </p:cNvPicPr>
          <p:nvPr/>
        </p:nvPicPr>
        <p:blipFill>
          <a:blip r:embed="rId3" cstate="print"/>
          <a:srcRect/>
          <a:stretch>
            <a:fillRect/>
          </a:stretch>
        </p:blipFill>
        <p:spPr bwMode="auto">
          <a:xfrm>
            <a:off x="6143636" y="2357430"/>
            <a:ext cx="1993616" cy="1143008"/>
          </a:xfrm>
          <a:prstGeom prst="rect">
            <a:avLst/>
          </a:prstGeom>
          <a:noFill/>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Depth of Penetration &amp; Current Density</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68</a:t>
            </a:fld>
            <a:endParaRPr lang="en-GB" dirty="0"/>
          </a:p>
        </p:txBody>
      </p:sp>
      <p:sp>
        <p:nvSpPr>
          <p:cNvPr id="8" name="TextBox 7"/>
          <p:cNvSpPr txBox="1"/>
          <p:nvPr/>
        </p:nvSpPr>
        <p:spPr>
          <a:xfrm>
            <a:off x="714348" y="1714488"/>
            <a:ext cx="4786346" cy="3139321"/>
          </a:xfrm>
          <a:prstGeom prst="rect">
            <a:avLst/>
          </a:prstGeom>
          <a:noFill/>
        </p:spPr>
        <p:txBody>
          <a:bodyPr wrap="square" rtlCol="0">
            <a:spAutoFit/>
          </a:bodyPr>
          <a:lstStyle/>
          <a:p>
            <a:r>
              <a:rPr lang="en-GB" b="1" dirty="0" smtClean="0"/>
              <a:t>Calculation Exercise</a:t>
            </a:r>
          </a:p>
          <a:p>
            <a:endParaRPr lang="en-GB" dirty="0" smtClean="0"/>
          </a:p>
          <a:p>
            <a:r>
              <a:rPr lang="en-GB" dirty="0" smtClean="0"/>
              <a:t>Show, using the magnetisation characteristics of soft iron, given overleaf, how the eddy current depth of penetration will vary, as a function of magnetisation.  Assume an eddy current test frequency of 20KHz.</a:t>
            </a:r>
          </a:p>
          <a:p>
            <a:endParaRPr lang="en-GB" b="1" dirty="0" smtClean="0"/>
          </a:p>
          <a:p>
            <a:r>
              <a:rPr lang="en-GB" b="1" dirty="0" smtClean="0"/>
              <a:t>Hint: You will need to use the values of relative permeability, see previous magneto-static notes and coursework.</a:t>
            </a:r>
          </a:p>
        </p:txBody>
      </p:sp>
      <p:pic>
        <p:nvPicPr>
          <p:cNvPr id="10" name="Picture 2" descr="equation"/>
          <p:cNvPicPr>
            <a:picLocks noChangeAspect="1" noChangeArrowheads="1"/>
          </p:cNvPicPr>
          <p:nvPr/>
        </p:nvPicPr>
        <p:blipFill>
          <a:blip r:embed="rId3" cstate="print"/>
          <a:srcRect/>
          <a:stretch>
            <a:fillRect/>
          </a:stretch>
        </p:blipFill>
        <p:spPr bwMode="auto">
          <a:xfrm>
            <a:off x="6143636" y="2357430"/>
            <a:ext cx="1993616" cy="1143008"/>
          </a:xfrm>
          <a:prstGeom prst="rect">
            <a:avLst/>
          </a:prstGeom>
          <a:noFill/>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p:cNvGraphicFramePr/>
          <p:nvPr/>
        </p:nvGraphicFramePr>
        <p:xfrm>
          <a:off x="357158" y="500042"/>
          <a:ext cx="8429685" cy="5857916"/>
        </p:xfrm>
        <a:graphic>
          <a:graphicData uri="http://schemas.openxmlformats.org/drawingml/2006/chart">
            <c:chart xmlns:c="http://schemas.openxmlformats.org/drawingml/2006/chart" xmlns:r="http://schemas.openxmlformats.org/officeDocument/2006/relationships" r:id="rId3"/>
          </a:graphicData>
        </a:graphic>
      </p:graphicFrame>
      <p:sp>
        <p:nvSpPr>
          <p:cNvPr id="3" name="Slide Number Placeholder 2"/>
          <p:cNvSpPr>
            <a:spLocks noGrp="1"/>
          </p:cNvSpPr>
          <p:nvPr>
            <p:ph type="sldNum" sz="quarter" idx="12"/>
          </p:nvPr>
        </p:nvSpPr>
        <p:spPr/>
        <p:txBody>
          <a:bodyPr/>
          <a:lstStyle/>
          <a:p>
            <a:fld id="{7D0569AA-1F5C-461A-A1B4-0994029D5980}" type="slidenum">
              <a:rPr lang="en-GB" smtClean="0"/>
              <a:pPr/>
              <a:t>69</a:t>
            </a:fld>
            <a:endParaRPr lang="en-GB"/>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Instrumentation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70</a:t>
            </a:fld>
            <a:endParaRPr lang="en-GB" dirty="0"/>
          </a:p>
        </p:txBody>
      </p:sp>
      <p:sp>
        <p:nvSpPr>
          <p:cNvPr id="6" name="Rectangle 5"/>
          <p:cNvSpPr/>
          <p:nvPr/>
        </p:nvSpPr>
        <p:spPr>
          <a:xfrm>
            <a:off x="571472" y="1214422"/>
            <a:ext cx="8143932" cy="2862322"/>
          </a:xfrm>
          <a:prstGeom prst="rect">
            <a:avLst/>
          </a:prstGeom>
        </p:spPr>
        <p:txBody>
          <a:bodyPr wrap="square">
            <a:spAutoFit/>
          </a:bodyPr>
          <a:lstStyle/>
          <a:p>
            <a:r>
              <a:rPr lang="en-GB" dirty="0" smtClean="0"/>
              <a:t>Eddy current instruments can be purchased in a large variety of configurations, both analogue and digital. Normally they are classified by the type of display used to present the data with the most common types being:</a:t>
            </a:r>
          </a:p>
          <a:p>
            <a:endParaRPr lang="en-GB" dirty="0" smtClean="0"/>
          </a:p>
          <a:p>
            <a:pPr marL="361950" indent="-361950">
              <a:buFont typeface="Arial" pitchFamily="34" charset="0"/>
              <a:buChar char="•"/>
            </a:pPr>
            <a:r>
              <a:rPr lang="en-GB" dirty="0" smtClean="0"/>
              <a:t>analogue meter,</a:t>
            </a:r>
          </a:p>
          <a:p>
            <a:pPr marL="361950" indent="-361950">
              <a:buFont typeface="Arial" pitchFamily="34" charset="0"/>
              <a:buChar char="•"/>
            </a:pPr>
            <a:r>
              <a:rPr lang="en-GB" dirty="0" smtClean="0"/>
              <a:t>digital readout,</a:t>
            </a:r>
          </a:p>
          <a:p>
            <a:pPr marL="361950" indent="-361950">
              <a:buFont typeface="Arial" pitchFamily="34" charset="0"/>
              <a:buChar char="•"/>
            </a:pPr>
            <a:r>
              <a:rPr lang="en-GB" dirty="0" smtClean="0"/>
              <a:t>impedance plane and</a:t>
            </a:r>
          </a:p>
          <a:p>
            <a:pPr marL="361950" indent="-361950">
              <a:buFont typeface="Arial" pitchFamily="34" charset="0"/>
              <a:buChar char="•"/>
            </a:pPr>
            <a:r>
              <a:rPr lang="en-GB" dirty="0" smtClean="0"/>
              <a:t>time versus signal amplitude.</a:t>
            </a:r>
          </a:p>
          <a:p>
            <a:endParaRPr lang="en-GB" dirty="0" smtClean="0"/>
          </a:p>
          <a:p>
            <a:r>
              <a:rPr lang="en-GB" dirty="0" smtClean="0"/>
              <a:t>Some instruments are capable of presenting data in several display formats.</a:t>
            </a:r>
            <a:endParaRPr lang="en-GB" dirty="0"/>
          </a:p>
        </p:txBody>
      </p:sp>
      <p:pic>
        <p:nvPicPr>
          <p:cNvPr id="152578" name="Picture 2" descr="http://www.ndt-ed.org/EducationResources/CommunityCollege/EddyCurrents/Graphics/Instruments.jpg"/>
          <p:cNvPicPr>
            <a:picLocks noChangeAspect="1" noChangeArrowheads="1"/>
          </p:cNvPicPr>
          <p:nvPr/>
        </p:nvPicPr>
        <p:blipFill>
          <a:blip r:embed="rId3" cstate="print"/>
          <a:srcRect/>
          <a:stretch>
            <a:fillRect/>
          </a:stretch>
        </p:blipFill>
        <p:spPr bwMode="auto">
          <a:xfrm>
            <a:off x="2307746" y="4286256"/>
            <a:ext cx="4478832" cy="2060264"/>
          </a:xfrm>
          <a:prstGeom prst="rect">
            <a:avLst/>
          </a:prstGeom>
          <a:noFill/>
        </p:spPr>
      </p:pic>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Instrumentation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71</a:t>
            </a:fld>
            <a:endParaRPr lang="en-GB" dirty="0"/>
          </a:p>
        </p:txBody>
      </p:sp>
      <p:sp>
        <p:nvSpPr>
          <p:cNvPr id="5" name="Rectangle 4"/>
          <p:cNvSpPr/>
          <p:nvPr/>
        </p:nvSpPr>
        <p:spPr>
          <a:xfrm>
            <a:off x="642910" y="1214422"/>
            <a:ext cx="7786742" cy="2031325"/>
          </a:xfrm>
          <a:prstGeom prst="rect">
            <a:avLst/>
          </a:prstGeom>
        </p:spPr>
        <p:txBody>
          <a:bodyPr wrap="square">
            <a:spAutoFit/>
          </a:bodyPr>
          <a:lstStyle/>
          <a:p>
            <a:r>
              <a:rPr lang="en-GB" b="1" dirty="0" smtClean="0"/>
              <a:t>Analogue Meter</a:t>
            </a:r>
          </a:p>
          <a:p>
            <a:r>
              <a:rPr lang="en-GB" dirty="0" smtClean="0"/>
              <a:t>The most basic eddy current testing instrument consists of an alternating current source, a coil of wire connected to this source, and a voltmeter to measure the voltage change across the coil.</a:t>
            </a:r>
          </a:p>
          <a:p>
            <a:endParaRPr lang="en-GB" dirty="0" smtClean="0"/>
          </a:p>
          <a:p>
            <a:r>
              <a:rPr lang="en-GB" dirty="0" smtClean="0"/>
              <a:t>An ammeter could also be used to measure the current change in the circuit instead of using the voltmeter. </a:t>
            </a:r>
            <a:endParaRPr lang="en-GB" dirty="0"/>
          </a:p>
        </p:txBody>
      </p:sp>
      <p:pic>
        <p:nvPicPr>
          <p:cNvPr id="150529" name="Picture 1"/>
          <p:cNvPicPr>
            <a:picLocks noChangeAspect="1" noChangeArrowheads="1"/>
          </p:cNvPicPr>
          <p:nvPr/>
        </p:nvPicPr>
        <p:blipFill>
          <a:blip r:embed="rId3" cstate="print"/>
          <a:srcRect l="11719" t="51550" r="53857" b="20148"/>
          <a:stretch>
            <a:fillRect/>
          </a:stretch>
        </p:blipFill>
        <p:spPr bwMode="auto">
          <a:xfrm>
            <a:off x="663321" y="3643314"/>
            <a:ext cx="3837241" cy="2286016"/>
          </a:xfrm>
          <a:prstGeom prst="rect">
            <a:avLst/>
          </a:prstGeom>
          <a:noFill/>
          <a:ln w="9525">
            <a:noFill/>
            <a:miter lim="800000"/>
            <a:headEnd/>
            <a:tailEnd/>
          </a:ln>
        </p:spPr>
      </p:pic>
      <p:pic>
        <p:nvPicPr>
          <p:cNvPr id="150530" name="Picture 2"/>
          <p:cNvPicPr>
            <a:picLocks noChangeAspect="1" noChangeArrowheads="1"/>
          </p:cNvPicPr>
          <p:nvPr/>
        </p:nvPicPr>
        <p:blipFill>
          <a:blip r:embed="rId4" cstate="print"/>
          <a:srcRect/>
          <a:stretch>
            <a:fillRect/>
          </a:stretch>
        </p:blipFill>
        <p:spPr bwMode="auto">
          <a:xfrm>
            <a:off x="4857752" y="3786190"/>
            <a:ext cx="3314700" cy="19431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Instrumentation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72</a:t>
            </a:fld>
            <a:endParaRPr lang="en-GB" dirty="0"/>
          </a:p>
        </p:txBody>
      </p:sp>
      <p:sp>
        <p:nvSpPr>
          <p:cNvPr id="5" name="Rectangle 4"/>
          <p:cNvSpPr/>
          <p:nvPr/>
        </p:nvSpPr>
        <p:spPr>
          <a:xfrm>
            <a:off x="642910" y="1478712"/>
            <a:ext cx="3929090" cy="4093428"/>
          </a:xfrm>
          <a:prstGeom prst="rect">
            <a:avLst/>
          </a:prstGeom>
        </p:spPr>
        <p:txBody>
          <a:bodyPr wrap="square">
            <a:spAutoFit/>
          </a:bodyPr>
          <a:lstStyle/>
          <a:p>
            <a:r>
              <a:rPr lang="en-GB" sz="2000" b="1" dirty="0" smtClean="0"/>
              <a:t>The Impedance Plane</a:t>
            </a:r>
          </a:p>
          <a:p>
            <a:endParaRPr lang="en-GB" sz="2000" dirty="0" smtClean="0"/>
          </a:p>
          <a:p>
            <a:r>
              <a:rPr lang="en-GB" sz="2000" dirty="0" smtClean="0"/>
              <a:t>Eddy current responses of a single coil may be conveniently described by reference to the ‘impedance plane’.</a:t>
            </a:r>
          </a:p>
          <a:p>
            <a:endParaRPr lang="en-GB" sz="2000" dirty="0" smtClean="0"/>
          </a:p>
          <a:p>
            <a:r>
              <a:rPr lang="en-GB" sz="2000" dirty="0" smtClean="0"/>
              <a:t>This is a graphical representation of the complex probe impedance (Vector Plane) where the abscissa (X value) represents the resistance and the ordinate (Y value) represents the inductive reactance.</a:t>
            </a:r>
          </a:p>
        </p:txBody>
      </p:sp>
      <p:pic>
        <p:nvPicPr>
          <p:cNvPr id="148483" name="Picture 3"/>
          <p:cNvPicPr>
            <a:picLocks noChangeAspect="1" noChangeArrowheads="1"/>
          </p:cNvPicPr>
          <p:nvPr/>
        </p:nvPicPr>
        <p:blipFill>
          <a:blip r:embed="rId3" cstate="print"/>
          <a:srcRect/>
          <a:stretch>
            <a:fillRect/>
          </a:stretch>
        </p:blipFill>
        <p:spPr bwMode="auto">
          <a:xfrm>
            <a:off x="4857752" y="1285860"/>
            <a:ext cx="3429000" cy="5067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Instrumentation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73</a:t>
            </a:fld>
            <a:endParaRPr lang="en-GB" dirty="0"/>
          </a:p>
        </p:txBody>
      </p:sp>
      <p:sp>
        <p:nvSpPr>
          <p:cNvPr id="5" name="Rectangle 4"/>
          <p:cNvSpPr/>
          <p:nvPr/>
        </p:nvSpPr>
        <p:spPr>
          <a:xfrm>
            <a:off x="214282" y="1214422"/>
            <a:ext cx="4786346" cy="5078313"/>
          </a:xfrm>
          <a:prstGeom prst="rect">
            <a:avLst/>
          </a:prstGeom>
        </p:spPr>
        <p:txBody>
          <a:bodyPr wrap="square">
            <a:spAutoFit/>
          </a:bodyPr>
          <a:lstStyle/>
          <a:p>
            <a:r>
              <a:rPr lang="en-GB" dirty="0" smtClean="0"/>
              <a:t>While the general form of the impedance plane remains the same, the details are unique for a particular probe and frequency.</a:t>
            </a:r>
          </a:p>
          <a:p>
            <a:endParaRPr lang="en-GB" dirty="0" smtClean="0"/>
          </a:p>
          <a:p>
            <a:r>
              <a:rPr lang="en-GB" dirty="0" smtClean="0"/>
              <a:t>The display of a typical CRT eddy current instrument represents a ‘window’ into the impedance plane, which can be rotated and ‘zoomed’ to suit the needs of the application.</a:t>
            </a:r>
          </a:p>
          <a:p>
            <a:endParaRPr lang="en-GB" dirty="0" smtClean="0"/>
          </a:p>
          <a:p>
            <a:r>
              <a:rPr lang="en-GB" dirty="0" smtClean="0"/>
              <a:t>For example, in the impedance plane diagram on the previous slide, a rotated detail of the ‘probe on aluminium’ area could appear as given here, which shows the display when moving over a series of simulated cracks of varying depths.</a:t>
            </a:r>
          </a:p>
          <a:p>
            <a:endParaRPr lang="en-GB" b="1" i="1" dirty="0" smtClean="0"/>
          </a:p>
          <a:p>
            <a:r>
              <a:rPr lang="en-GB" b="1" i="1" dirty="0" smtClean="0"/>
              <a:t>Note that in the example shown, both the amplitude and the phase of response from the different-sized cracks varies.</a:t>
            </a:r>
            <a:endParaRPr lang="en-GB" b="1" i="1" dirty="0"/>
          </a:p>
        </p:txBody>
      </p:sp>
      <p:pic>
        <p:nvPicPr>
          <p:cNvPr id="146433" name="Picture 1"/>
          <p:cNvPicPr>
            <a:picLocks noChangeAspect="1" noChangeArrowheads="1"/>
          </p:cNvPicPr>
          <p:nvPr/>
        </p:nvPicPr>
        <p:blipFill>
          <a:blip r:embed="rId3" cstate="print"/>
          <a:srcRect/>
          <a:stretch>
            <a:fillRect/>
          </a:stretch>
        </p:blipFill>
        <p:spPr bwMode="auto">
          <a:xfrm>
            <a:off x="4929190" y="1071546"/>
            <a:ext cx="3867150" cy="5086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Instrumentation</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74</a:t>
            </a:fld>
            <a:endParaRPr lang="en-GB" dirty="0"/>
          </a:p>
        </p:txBody>
      </p:sp>
      <p:sp>
        <p:nvSpPr>
          <p:cNvPr id="7" name="Rectangle 6"/>
          <p:cNvSpPr/>
          <p:nvPr/>
        </p:nvSpPr>
        <p:spPr>
          <a:xfrm>
            <a:off x="500034" y="1428736"/>
            <a:ext cx="4857784" cy="4524315"/>
          </a:xfrm>
          <a:prstGeom prst="rect">
            <a:avLst/>
          </a:prstGeom>
        </p:spPr>
        <p:txBody>
          <a:bodyPr wrap="square">
            <a:spAutoFit/>
          </a:bodyPr>
          <a:lstStyle/>
          <a:p>
            <a:r>
              <a:rPr lang="en-GB" b="1" dirty="0" smtClean="0"/>
              <a:t>Eddy Current Impedance Plane – Reminder</a:t>
            </a:r>
          </a:p>
          <a:p>
            <a:endParaRPr lang="en-GB" dirty="0" smtClean="0"/>
          </a:p>
          <a:p>
            <a:r>
              <a:rPr lang="en-GB" dirty="0" smtClean="0"/>
              <a:t>Electrical Impedance </a:t>
            </a:r>
            <a:r>
              <a:rPr lang="en-GB" b="1" dirty="0" smtClean="0"/>
              <a:t>(</a:t>
            </a:r>
            <a:r>
              <a:rPr lang="en-GB" dirty="0" smtClean="0"/>
              <a:t>Z), is the total opposition that a circuit presents to an alternating current.</a:t>
            </a:r>
          </a:p>
          <a:p>
            <a:r>
              <a:rPr lang="en-GB" dirty="0" smtClean="0"/>
              <a:t>Impedance, measured in ohms, may include resistance (R), inductive reactance (X</a:t>
            </a:r>
            <a:r>
              <a:rPr lang="en-GB" b="1" baseline="-25000" dirty="0" smtClean="0"/>
              <a:t>L</a:t>
            </a:r>
            <a:r>
              <a:rPr lang="en-GB" dirty="0" smtClean="0"/>
              <a:t>), and capacitive reactance (X</a:t>
            </a:r>
            <a:r>
              <a:rPr lang="en-GB" b="1" baseline="-25000" dirty="0" smtClean="0"/>
              <a:t>C</a:t>
            </a:r>
            <a:r>
              <a:rPr lang="en-GB" dirty="0" smtClean="0"/>
              <a:t>).</a:t>
            </a:r>
          </a:p>
          <a:p>
            <a:r>
              <a:rPr lang="en-GB" dirty="0" smtClean="0"/>
              <a:t>Eddy current circuits usually have only R and (X</a:t>
            </a:r>
            <a:r>
              <a:rPr lang="en-GB" b="1" baseline="-25000" dirty="0" smtClean="0"/>
              <a:t>L</a:t>
            </a:r>
            <a:r>
              <a:rPr lang="en-GB" dirty="0" smtClean="0"/>
              <a:t>) components.</a:t>
            </a:r>
          </a:p>
          <a:p>
            <a:r>
              <a:rPr lang="en-GB" dirty="0" smtClean="0"/>
              <a:t>The resistance component and the reactance component are not in phase, so vector addition must be used to relate them with impedance.</a:t>
            </a:r>
          </a:p>
          <a:p>
            <a:r>
              <a:rPr lang="en-GB" dirty="0" smtClean="0"/>
              <a:t>For an eddy current circuit with resistance and inductive reactance components, the total impedance is calculated using the following equation.</a:t>
            </a:r>
            <a:endParaRPr lang="en-GB" dirty="0"/>
          </a:p>
        </p:txBody>
      </p:sp>
      <p:pic>
        <p:nvPicPr>
          <p:cNvPr id="155650" name="Picture 2" descr="http://www.ndt-ed.org/EducationResources/CommunityCollege/EddyCurrents/Graphics/series-Z.gif"/>
          <p:cNvPicPr>
            <a:picLocks noChangeAspect="1" noChangeArrowheads="1"/>
          </p:cNvPicPr>
          <p:nvPr/>
        </p:nvPicPr>
        <p:blipFill>
          <a:blip r:embed="rId3" cstate="print"/>
          <a:srcRect/>
          <a:stretch>
            <a:fillRect/>
          </a:stretch>
        </p:blipFill>
        <p:spPr bwMode="auto">
          <a:xfrm>
            <a:off x="1714480" y="5857892"/>
            <a:ext cx="2071702" cy="566483"/>
          </a:xfrm>
          <a:prstGeom prst="rect">
            <a:avLst/>
          </a:prstGeom>
          <a:noFill/>
        </p:spPr>
      </p:pic>
      <p:sp>
        <p:nvSpPr>
          <p:cNvPr id="9" name="Rectangle 8"/>
          <p:cNvSpPr/>
          <p:nvPr/>
        </p:nvSpPr>
        <p:spPr>
          <a:xfrm>
            <a:off x="5429256" y="2143116"/>
            <a:ext cx="3286148" cy="1477328"/>
          </a:xfrm>
          <a:prstGeom prst="rect">
            <a:avLst/>
          </a:prstGeom>
        </p:spPr>
        <p:txBody>
          <a:bodyPr wrap="square">
            <a:spAutoFit/>
          </a:bodyPr>
          <a:lstStyle/>
          <a:p>
            <a:r>
              <a:rPr lang="en-GB" dirty="0" smtClean="0"/>
              <a:t>Impedance also has an associated angle, called the phase angle of the circuit, which can be calculated by the following equation.</a:t>
            </a:r>
            <a:endParaRPr lang="en-GB" dirty="0"/>
          </a:p>
        </p:txBody>
      </p:sp>
      <p:pic>
        <p:nvPicPr>
          <p:cNvPr id="155652" name="Picture 4" descr="http://www.ndt-ed.org/EducationResources/CommunityCollege/EddyCurrents/Graphics/PhaseAngle.jpg"/>
          <p:cNvPicPr>
            <a:picLocks noChangeAspect="1" noChangeArrowheads="1"/>
          </p:cNvPicPr>
          <p:nvPr/>
        </p:nvPicPr>
        <p:blipFill>
          <a:blip r:embed="rId4" cstate="print"/>
          <a:srcRect/>
          <a:stretch>
            <a:fillRect/>
          </a:stretch>
        </p:blipFill>
        <p:spPr bwMode="auto">
          <a:xfrm>
            <a:off x="5929322" y="4000504"/>
            <a:ext cx="1598274" cy="857256"/>
          </a:xfrm>
          <a:prstGeom prst="rect">
            <a:avLst/>
          </a:prstGeom>
          <a:noFill/>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75</a:t>
            </a:fld>
            <a:endParaRPr lang="en-GB" dirty="0"/>
          </a:p>
        </p:txBody>
      </p:sp>
      <p:sp>
        <p:nvSpPr>
          <p:cNvPr id="8" name="Rectangle 7"/>
          <p:cNvSpPr/>
          <p:nvPr/>
        </p:nvSpPr>
        <p:spPr>
          <a:xfrm>
            <a:off x="714348" y="1357298"/>
            <a:ext cx="7858180" cy="4247317"/>
          </a:xfrm>
          <a:prstGeom prst="rect">
            <a:avLst/>
          </a:prstGeom>
        </p:spPr>
        <p:txBody>
          <a:bodyPr wrap="square">
            <a:spAutoFit/>
          </a:bodyPr>
          <a:lstStyle/>
          <a:p>
            <a:r>
              <a:rPr lang="en-GB" b="1" dirty="0" smtClean="0"/>
              <a:t>Coil configurations</a:t>
            </a:r>
          </a:p>
          <a:p>
            <a:r>
              <a:rPr lang="en-GB" dirty="0" smtClean="0"/>
              <a:t>Appropriate coil selection is the most important part of solving an eddy current application; no instrument can achieve much if it does not get the right signals from the probe.</a:t>
            </a:r>
          </a:p>
          <a:p>
            <a:endParaRPr lang="en-GB" dirty="0" smtClean="0"/>
          </a:p>
          <a:p>
            <a:r>
              <a:rPr lang="en-GB" dirty="0" smtClean="0"/>
              <a:t>Coil designs can be split into three main groups: </a:t>
            </a:r>
          </a:p>
          <a:p>
            <a:endParaRPr lang="en-GB" dirty="0" smtClean="0"/>
          </a:p>
          <a:p>
            <a:pPr marL="361950" indent="-361950">
              <a:buFont typeface="Arial" pitchFamily="34" charset="0"/>
              <a:buChar char="•"/>
            </a:pPr>
            <a:r>
              <a:rPr lang="en-GB" dirty="0" smtClean="0"/>
              <a:t>Surface probes used mostly with the probe axis normal to the surface. In addition to the basic ‘pancake’ coil, this includes pencil probes and special-purpose surface probes such as those used inside a fastener hole.</a:t>
            </a:r>
          </a:p>
          <a:p>
            <a:pPr marL="361950" indent="-361950">
              <a:buFont typeface="Arial" pitchFamily="34" charset="0"/>
              <a:buChar char="•"/>
            </a:pPr>
            <a:r>
              <a:rPr lang="en-GB" dirty="0" smtClean="0"/>
              <a:t>Encircling coils that normally used for in-line inspection of round products. The product to be tested is inserted though a circular coil.</a:t>
            </a:r>
          </a:p>
          <a:p>
            <a:pPr marL="361950" indent="-361950">
              <a:buFont typeface="Arial" pitchFamily="34" charset="0"/>
              <a:buChar char="•"/>
            </a:pPr>
            <a:r>
              <a:rPr lang="en-GB" dirty="0" smtClean="0"/>
              <a:t>ID probes are normally used for in-service inspection of heat exchangers. The probe is inserted into the tube. Normally, ID probes are wound with the coil axis along the centre of the tube. </a:t>
            </a:r>
            <a:endParaRPr lang="en-GB" dirty="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76</a:t>
            </a:fld>
            <a:endParaRPr lang="en-GB" dirty="0"/>
          </a:p>
        </p:txBody>
      </p:sp>
      <p:sp>
        <p:nvSpPr>
          <p:cNvPr id="8" name="Rectangle 7"/>
          <p:cNvSpPr/>
          <p:nvPr/>
        </p:nvSpPr>
        <p:spPr>
          <a:xfrm>
            <a:off x="714348" y="1357298"/>
            <a:ext cx="7500990" cy="3693319"/>
          </a:xfrm>
          <a:prstGeom prst="rect">
            <a:avLst/>
          </a:prstGeom>
        </p:spPr>
        <p:txBody>
          <a:bodyPr wrap="square">
            <a:spAutoFit/>
          </a:bodyPr>
          <a:lstStyle/>
          <a:p>
            <a:r>
              <a:rPr lang="en-GB" dirty="0" smtClean="0"/>
              <a:t>These categories are not exhaustive and there are obviously overlaps, for example between non-circumferential wound ID probes and internal surface probes.</a:t>
            </a:r>
          </a:p>
          <a:p>
            <a:endParaRPr lang="en-GB" dirty="0" smtClean="0"/>
          </a:p>
          <a:p>
            <a:r>
              <a:rPr lang="en-GB" b="1" dirty="0" smtClean="0"/>
              <a:t>Absolute Probes</a:t>
            </a:r>
          </a:p>
          <a:p>
            <a:endParaRPr lang="en-GB" dirty="0" smtClean="0"/>
          </a:p>
          <a:p>
            <a:r>
              <a:rPr lang="en-GB" dirty="0" smtClean="0"/>
              <a:t>Eddy current probes consisting of a single coil are commonly used in many applications and are known as </a:t>
            </a:r>
            <a:r>
              <a:rPr lang="en-GB" b="1" dirty="0" smtClean="0"/>
              <a:t>absolute probes</a:t>
            </a:r>
            <a:r>
              <a:rPr lang="en-GB" dirty="0" smtClean="0"/>
              <a:t> because they give an ‘absolute’ value of the condition at the test point. </a:t>
            </a:r>
          </a:p>
          <a:p>
            <a:endParaRPr lang="en-GB" dirty="0" smtClean="0"/>
          </a:p>
          <a:p>
            <a:r>
              <a:rPr lang="en-GB" dirty="0" smtClean="0"/>
              <a:t>Absolute probes are very good for metal sorting and detection of cracks in many situations, however they are also sensitive to material variations, temperature changes etc.</a:t>
            </a:r>
            <a:endParaRPr lang="en-GB" dirty="0"/>
          </a:p>
        </p:txBody>
      </p:sp>
      <p:pic>
        <p:nvPicPr>
          <p:cNvPr id="5" name="Picture 1"/>
          <p:cNvPicPr>
            <a:picLocks noChangeAspect="1" noChangeArrowheads="1"/>
          </p:cNvPicPr>
          <p:nvPr/>
        </p:nvPicPr>
        <p:blipFill>
          <a:blip r:embed="rId3" cstate="print"/>
          <a:srcRect b="53651"/>
          <a:stretch>
            <a:fillRect/>
          </a:stretch>
        </p:blipFill>
        <p:spPr bwMode="auto">
          <a:xfrm>
            <a:off x="5429256" y="4857760"/>
            <a:ext cx="2724142" cy="166066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77</a:t>
            </a:fld>
            <a:endParaRPr lang="en-GB" dirty="0"/>
          </a:p>
        </p:txBody>
      </p:sp>
      <p:sp>
        <p:nvSpPr>
          <p:cNvPr id="8" name="Rectangle 7"/>
          <p:cNvSpPr/>
          <p:nvPr/>
        </p:nvSpPr>
        <p:spPr>
          <a:xfrm>
            <a:off x="714348" y="1142984"/>
            <a:ext cx="7500990" cy="3693319"/>
          </a:xfrm>
          <a:prstGeom prst="rect">
            <a:avLst/>
          </a:prstGeom>
        </p:spPr>
        <p:txBody>
          <a:bodyPr wrap="square">
            <a:spAutoFit/>
          </a:bodyPr>
          <a:lstStyle/>
          <a:p>
            <a:r>
              <a:rPr lang="en-GB" b="1" dirty="0" smtClean="0"/>
              <a:t>Differential Probes</a:t>
            </a:r>
          </a:p>
          <a:p>
            <a:endParaRPr lang="en-GB" dirty="0" smtClean="0"/>
          </a:p>
          <a:p>
            <a:r>
              <a:rPr lang="en-GB" dirty="0" smtClean="0"/>
              <a:t>Another commonly used probe type is the ‘</a:t>
            </a:r>
            <a:r>
              <a:rPr lang="en-GB" b="1" dirty="0" smtClean="0"/>
              <a:t>differential</a:t>
            </a:r>
            <a:r>
              <a:rPr lang="en-GB" dirty="0" smtClean="0"/>
              <a:t>’ probe .</a:t>
            </a:r>
          </a:p>
          <a:p>
            <a:endParaRPr lang="en-GB" dirty="0" smtClean="0"/>
          </a:p>
          <a:p>
            <a:r>
              <a:rPr lang="en-GB" dirty="0" smtClean="0"/>
              <a:t>This has two sensing elements looking at different areas of the material being tested.</a:t>
            </a:r>
          </a:p>
          <a:p>
            <a:r>
              <a:rPr lang="en-GB" dirty="0" smtClean="0"/>
              <a:t>The instrument responds to the difference between the eddy current conditions at the two points.</a:t>
            </a:r>
          </a:p>
          <a:p>
            <a:endParaRPr lang="en-GB" dirty="0" smtClean="0"/>
          </a:p>
          <a:p>
            <a:r>
              <a:rPr lang="en-GB" dirty="0" smtClean="0"/>
              <a:t>Differential probes are particularly good for detection of small defects, and are relatively unaffected by lift-off (although the sensitivity is reduced in just the same way), temperature changes and (assuming the instrument circuitry operates in a “balanced” configuration) external interference.</a:t>
            </a:r>
            <a:endParaRPr lang="en-GB" dirty="0"/>
          </a:p>
        </p:txBody>
      </p:sp>
      <p:pic>
        <p:nvPicPr>
          <p:cNvPr id="156674" name="Picture 2"/>
          <p:cNvPicPr>
            <a:picLocks noChangeAspect="1" noChangeArrowheads="1"/>
          </p:cNvPicPr>
          <p:nvPr/>
        </p:nvPicPr>
        <p:blipFill>
          <a:blip r:embed="rId3" cstate="print"/>
          <a:srcRect l="46667"/>
          <a:stretch>
            <a:fillRect/>
          </a:stretch>
        </p:blipFill>
        <p:spPr bwMode="auto">
          <a:xfrm>
            <a:off x="5643570" y="5000636"/>
            <a:ext cx="2285834" cy="163214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78</a:t>
            </a:fld>
            <a:endParaRPr lang="en-GB" dirty="0"/>
          </a:p>
        </p:txBody>
      </p:sp>
      <p:sp>
        <p:nvSpPr>
          <p:cNvPr id="8" name="Rectangle 7"/>
          <p:cNvSpPr/>
          <p:nvPr/>
        </p:nvSpPr>
        <p:spPr>
          <a:xfrm>
            <a:off x="714348" y="1142984"/>
            <a:ext cx="7500990" cy="2585323"/>
          </a:xfrm>
          <a:prstGeom prst="rect">
            <a:avLst/>
          </a:prstGeom>
        </p:spPr>
        <p:txBody>
          <a:bodyPr wrap="square">
            <a:spAutoFit/>
          </a:bodyPr>
          <a:lstStyle/>
          <a:p>
            <a:endParaRPr lang="en-GB" dirty="0" smtClean="0"/>
          </a:p>
          <a:p>
            <a:r>
              <a:rPr lang="en-GB" dirty="0" smtClean="0"/>
              <a:t>The Figure shows a typical response from a differential probe.</a:t>
            </a:r>
          </a:p>
          <a:p>
            <a:endParaRPr lang="en-GB" dirty="0" smtClean="0"/>
          </a:p>
          <a:p>
            <a:r>
              <a:rPr lang="en-GB" dirty="0" smtClean="0"/>
              <a:t>Note the characteristic ‘figure of eight’ response, as first one probe element, then the other, move over the defect.</a:t>
            </a:r>
          </a:p>
          <a:p>
            <a:endParaRPr lang="en-GB" dirty="0" smtClean="0"/>
          </a:p>
          <a:p>
            <a:r>
              <a:rPr lang="en-GB" dirty="0" smtClean="0"/>
              <a:t>In general, the closer the element spacing, the wider the ‘loop’ in the signal, which is caused by the field from when element interfering with that of the other element.</a:t>
            </a:r>
            <a:endParaRPr lang="en-GB" dirty="0"/>
          </a:p>
        </p:txBody>
      </p:sp>
      <p:pic>
        <p:nvPicPr>
          <p:cNvPr id="156674" name="Picture 2"/>
          <p:cNvPicPr>
            <a:picLocks noChangeAspect="1" noChangeArrowheads="1"/>
          </p:cNvPicPr>
          <p:nvPr/>
        </p:nvPicPr>
        <p:blipFill>
          <a:blip r:embed="rId3" cstate="print"/>
          <a:srcRect l="-5003"/>
          <a:stretch>
            <a:fillRect/>
          </a:stretch>
        </p:blipFill>
        <p:spPr bwMode="auto">
          <a:xfrm>
            <a:off x="857224" y="3797119"/>
            <a:ext cx="7652097" cy="277515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79</a:t>
            </a:fld>
            <a:endParaRPr lang="en-GB" dirty="0"/>
          </a:p>
        </p:txBody>
      </p:sp>
      <p:sp>
        <p:nvSpPr>
          <p:cNvPr id="6" name="Rectangle 5"/>
          <p:cNvSpPr/>
          <p:nvPr/>
        </p:nvSpPr>
        <p:spPr>
          <a:xfrm>
            <a:off x="357158" y="1142984"/>
            <a:ext cx="8572560" cy="2862322"/>
          </a:xfrm>
          <a:prstGeom prst="rect">
            <a:avLst/>
          </a:prstGeom>
        </p:spPr>
        <p:txBody>
          <a:bodyPr wrap="square">
            <a:spAutoFit/>
          </a:bodyPr>
          <a:lstStyle/>
          <a:p>
            <a:r>
              <a:rPr lang="en-GB" b="1" dirty="0" smtClean="0"/>
              <a:t>Reflection Probes</a:t>
            </a:r>
            <a:endParaRPr lang="en-GB" dirty="0" smtClean="0"/>
          </a:p>
          <a:p>
            <a:endParaRPr lang="en-GB" dirty="0" smtClean="0"/>
          </a:p>
          <a:p>
            <a:r>
              <a:rPr lang="en-GB" dirty="0" smtClean="0"/>
              <a:t>Reflection probes have two coils similar to a differential probe, but one coil is used to excite the eddy currents and the other is used to sense changes in the test material.</a:t>
            </a:r>
          </a:p>
          <a:p>
            <a:r>
              <a:rPr lang="en-GB" dirty="0" smtClean="0"/>
              <a:t>Probes of this arrangement are often referred to as driver/pickup probes.</a:t>
            </a:r>
          </a:p>
          <a:p>
            <a:endParaRPr lang="en-GB" dirty="0" smtClean="0"/>
          </a:p>
          <a:p>
            <a:r>
              <a:rPr lang="en-GB" dirty="0" smtClean="0"/>
              <a:t>The advantage of reflection probes is that the driver and pickup coils can be separately optimized for their intended purpose. The driver coil can be made so as to produce a strong and uniform flux field in the vicinity of the pickup coil, while the pickup coil can be made very small so that it will be sensitive to very small defects. </a:t>
            </a:r>
            <a:endParaRPr lang="en-GB" dirty="0"/>
          </a:p>
        </p:txBody>
      </p:sp>
      <p:pic>
        <p:nvPicPr>
          <p:cNvPr id="157698" name="Picture 2"/>
          <p:cNvPicPr>
            <a:picLocks noChangeAspect="1" noChangeArrowheads="1"/>
          </p:cNvPicPr>
          <p:nvPr/>
        </p:nvPicPr>
        <p:blipFill>
          <a:blip r:embed="rId3" cstate="print"/>
          <a:srcRect l="6591" t="55593" r="49463" b="16104"/>
          <a:stretch>
            <a:fillRect/>
          </a:stretch>
        </p:blipFill>
        <p:spPr bwMode="auto">
          <a:xfrm>
            <a:off x="2143108" y="4143380"/>
            <a:ext cx="4286280" cy="200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 – Coil Configurations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80</a:t>
            </a:fld>
            <a:endParaRPr lang="en-GB" dirty="0"/>
          </a:p>
        </p:txBody>
      </p:sp>
      <p:sp>
        <p:nvSpPr>
          <p:cNvPr id="6" name="Rectangle 5"/>
          <p:cNvSpPr/>
          <p:nvPr/>
        </p:nvSpPr>
        <p:spPr>
          <a:xfrm>
            <a:off x="357158" y="1142984"/>
            <a:ext cx="5000660" cy="4247317"/>
          </a:xfrm>
          <a:prstGeom prst="rect">
            <a:avLst/>
          </a:prstGeom>
        </p:spPr>
        <p:txBody>
          <a:bodyPr wrap="square">
            <a:spAutoFit/>
          </a:bodyPr>
          <a:lstStyle/>
          <a:p>
            <a:r>
              <a:rPr lang="en-GB" b="1" dirty="0" smtClean="0"/>
              <a:t>Surface Probes</a:t>
            </a:r>
            <a:r>
              <a:rPr lang="en-GB" dirty="0" smtClean="0"/>
              <a:t> </a:t>
            </a:r>
          </a:p>
          <a:p>
            <a:endParaRPr lang="en-GB" dirty="0" smtClean="0"/>
          </a:p>
          <a:p>
            <a:pPr marL="361950" indent="-361950">
              <a:buFont typeface="Arial" pitchFamily="34" charset="0"/>
              <a:buChar char="•"/>
            </a:pPr>
            <a:r>
              <a:rPr lang="en-GB" dirty="0" smtClean="0"/>
              <a:t>Designed to be handheld and are intended to be used in contact with the test surface.</a:t>
            </a:r>
          </a:p>
          <a:p>
            <a:pPr marL="361950" indent="-361950">
              <a:buFont typeface="Arial" pitchFamily="34" charset="0"/>
              <a:buChar char="•"/>
            </a:pPr>
            <a:r>
              <a:rPr lang="en-GB" dirty="0" smtClean="0"/>
              <a:t>The size of the coil and shape of the housing are determined by the intended use of the probe.</a:t>
            </a:r>
          </a:p>
          <a:p>
            <a:pPr marL="361950" indent="-361950">
              <a:buFont typeface="Arial" pitchFamily="34" charset="0"/>
              <a:buChar char="•"/>
            </a:pPr>
            <a:r>
              <a:rPr lang="en-GB" dirty="0" smtClean="0"/>
              <a:t>Most are wound so that the axis of the coil is perpendicular to the test surface. </a:t>
            </a:r>
          </a:p>
          <a:p>
            <a:pPr marL="361950" indent="-361950">
              <a:buFont typeface="Arial" pitchFamily="34" charset="0"/>
              <a:buChar char="•"/>
            </a:pPr>
            <a:r>
              <a:rPr lang="en-GB" dirty="0" smtClean="0"/>
              <a:t>Sometimes referred to as a pancake coil</a:t>
            </a:r>
          </a:p>
          <a:p>
            <a:pPr marL="361950" indent="-361950">
              <a:buFont typeface="Arial" pitchFamily="34" charset="0"/>
              <a:buChar char="•"/>
            </a:pPr>
            <a:r>
              <a:rPr lang="en-GB" dirty="0" smtClean="0"/>
              <a:t>Good for detecting surface discontinuities that are oriented perpendicular to the test surface. </a:t>
            </a:r>
          </a:p>
          <a:p>
            <a:pPr marL="361950" indent="-361950">
              <a:buFont typeface="Arial" pitchFamily="34" charset="0"/>
              <a:buChar char="•"/>
            </a:pPr>
            <a:r>
              <a:rPr lang="en-GB" dirty="0" smtClean="0"/>
              <a:t>Discontinuities, such as delaminations, that are in a parallel plane to the test surface will likely go undetected with this coil configuration. </a:t>
            </a:r>
          </a:p>
        </p:txBody>
      </p:sp>
      <p:pic>
        <p:nvPicPr>
          <p:cNvPr id="159746" name="Picture 2" descr="http://www.ndt-ed.org/EducationResources/CommunityCollege/EddyCurrents/Graphics/ProbesEquip/SurfaceProbes4.jpg"/>
          <p:cNvPicPr>
            <a:picLocks noChangeAspect="1" noChangeArrowheads="1"/>
          </p:cNvPicPr>
          <p:nvPr/>
        </p:nvPicPr>
        <p:blipFill>
          <a:blip r:embed="rId3" cstate="print"/>
          <a:srcRect/>
          <a:stretch>
            <a:fillRect/>
          </a:stretch>
        </p:blipFill>
        <p:spPr bwMode="auto">
          <a:xfrm>
            <a:off x="6072198" y="2000240"/>
            <a:ext cx="2400300" cy="3152775"/>
          </a:xfrm>
          <a:prstGeom prst="rect">
            <a:avLst/>
          </a:prstGeom>
          <a:noFill/>
        </p:spPr>
      </p:pic>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81</a:t>
            </a:fld>
            <a:endParaRPr lang="en-GB" dirty="0"/>
          </a:p>
        </p:txBody>
      </p:sp>
      <p:sp>
        <p:nvSpPr>
          <p:cNvPr id="7" name="Rectangle 6"/>
          <p:cNvSpPr/>
          <p:nvPr/>
        </p:nvSpPr>
        <p:spPr>
          <a:xfrm>
            <a:off x="500034" y="1071546"/>
            <a:ext cx="5429288" cy="5632311"/>
          </a:xfrm>
          <a:prstGeom prst="rect">
            <a:avLst/>
          </a:prstGeom>
        </p:spPr>
        <p:txBody>
          <a:bodyPr wrap="square">
            <a:spAutoFit/>
          </a:bodyPr>
          <a:lstStyle/>
          <a:p>
            <a:r>
              <a:rPr lang="en-GB" b="1" dirty="0" smtClean="0"/>
              <a:t>Surface Probes</a:t>
            </a:r>
          </a:p>
          <a:p>
            <a:endParaRPr lang="en-GB" b="1" dirty="0" smtClean="0"/>
          </a:p>
          <a:p>
            <a:pPr marL="361950" indent="-361950">
              <a:buFont typeface="Arial" pitchFamily="34" charset="0"/>
              <a:buChar char="•"/>
            </a:pPr>
            <a:r>
              <a:rPr lang="en-GB" dirty="0" smtClean="0"/>
              <a:t>Wide surface coils are used when scanning large areas for relatively large defects. They sample a relatively large area and allow for deeper penetration. Since they do sample a large area, they are often used for conductivity tests to get more of a bulk material measurement.  </a:t>
            </a:r>
            <a:r>
              <a:rPr lang="en-GB" b="1" i="1" dirty="0" smtClean="0"/>
              <a:t>However, their large sampling area limits their ability to detect small discontinuities.</a:t>
            </a:r>
          </a:p>
          <a:p>
            <a:pPr marL="361950" indent="-361950">
              <a:buFont typeface="Arial" pitchFamily="34" charset="0"/>
              <a:buChar char="•"/>
            </a:pPr>
            <a:endParaRPr lang="en-GB" dirty="0" smtClean="0"/>
          </a:p>
          <a:p>
            <a:pPr marL="361950" indent="-361950">
              <a:buFont typeface="Arial" pitchFamily="34" charset="0"/>
              <a:buChar char="•"/>
            </a:pPr>
            <a:r>
              <a:rPr lang="en-GB" dirty="0" smtClean="0"/>
              <a:t>Pencil probes have a small surface coil that is encased in a long slender housing to permit inspection in restricted spaces. They are available with a straight shaft or with a bent shaft, which facilitates easier handling and use in applications such as the inspection of small diameter bores.</a:t>
            </a:r>
          </a:p>
          <a:p>
            <a:pPr marL="361950" indent="-361950"/>
            <a:r>
              <a:rPr lang="en-GB" dirty="0" smtClean="0"/>
              <a:t>	</a:t>
            </a:r>
            <a:r>
              <a:rPr lang="en-GB" b="1" i="1" dirty="0" smtClean="0"/>
              <a:t>Pencil probes are prone to wobble due to their small base and sleeves are sometimes used to provide a wider base.</a:t>
            </a:r>
          </a:p>
        </p:txBody>
      </p:sp>
      <p:pic>
        <p:nvPicPr>
          <p:cNvPr id="163842" name="Picture 2" descr="http://www.ndt-ed.org/EducationResources/CommunityCollege/EddyCurrents/Graphics/ProbesEquip/SurfaceProbes4.jpg"/>
          <p:cNvPicPr>
            <a:picLocks noChangeAspect="1" noChangeArrowheads="1"/>
          </p:cNvPicPr>
          <p:nvPr/>
        </p:nvPicPr>
        <p:blipFill>
          <a:blip r:embed="rId3" cstate="print"/>
          <a:srcRect/>
          <a:stretch>
            <a:fillRect/>
          </a:stretch>
        </p:blipFill>
        <p:spPr bwMode="auto">
          <a:xfrm>
            <a:off x="6215074" y="2071678"/>
            <a:ext cx="2400300" cy="3152775"/>
          </a:xfrm>
          <a:prstGeom prst="rect">
            <a:avLst/>
          </a:prstGeom>
          <a:noFill/>
        </p:spPr>
      </p:pic>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82</a:t>
            </a:fld>
            <a:endParaRPr lang="en-GB" dirty="0"/>
          </a:p>
        </p:txBody>
      </p:sp>
      <p:sp>
        <p:nvSpPr>
          <p:cNvPr id="7" name="Rectangle 6"/>
          <p:cNvSpPr/>
          <p:nvPr/>
        </p:nvSpPr>
        <p:spPr>
          <a:xfrm>
            <a:off x="500034" y="1568223"/>
            <a:ext cx="4572032" cy="3416320"/>
          </a:xfrm>
          <a:prstGeom prst="rect">
            <a:avLst/>
          </a:prstGeom>
        </p:spPr>
        <p:txBody>
          <a:bodyPr wrap="square">
            <a:spAutoFit/>
          </a:bodyPr>
          <a:lstStyle/>
          <a:p>
            <a:r>
              <a:rPr lang="en-GB" b="1" dirty="0" smtClean="0"/>
              <a:t>Bolt Hole Probes</a:t>
            </a:r>
            <a:endParaRPr lang="en-GB" dirty="0" smtClean="0"/>
          </a:p>
          <a:p>
            <a:endParaRPr lang="en-GB" dirty="0" smtClean="0"/>
          </a:p>
          <a:p>
            <a:pPr marL="361950" indent="-361950">
              <a:buFont typeface="Arial" pitchFamily="34" charset="0"/>
              <a:buChar char="•"/>
            </a:pPr>
            <a:r>
              <a:rPr lang="en-GB" dirty="0" smtClean="0"/>
              <a:t>Bolt hole probes are a special type of surface probe that is designed to be used with a bolt hole scanner.</a:t>
            </a:r>
          </a:p>
          <a:p>
            <a:pPr marL="361950" indent="-361950">
              <a:buFont typeface="Arial" pitchFamily="34" charset="0"/>
              <a:buChar char="•"/>
            </a:pPr>
            <a:endParaRPr lang="en-GB" dirty="0" smtClean="0"/>
          </a:p>
          <a:p>
            <a:pPr marL="361950" indent="-361950">
              <a:buFont typeface="Arial" pitchFamily="34" charset="0"/>
              <a:buChar char="•"/>
            </a:pPr>
            <a:r>
              <a:rPr lang="en-GB" dirty="0" smtClean="0"/>
              <a:t>They have a surface coil that is mounted inside a housing that matches the diameter of the hole being inspected.</a:t>
            </a:r>
          </a:p>
          <a:p>
            <a:pPr marL="361950" indent="-361950">
              <a:buFont typeface="Arial" pitchFamily="34" charset="0"/>
              <a:buChar char="•"/>
            </a:pPr>
            <a:endParaRPr lang="en-GB" dirty="0" smtClean="0"/>
          </a:p>
          <a:p>
            <a:pPr marL="361950" indent="-361950">
              <a:buFont typeface="Arial" pitchFamily="34" charset="0"/>
              <a:buChar char="•"/>
            </a:pPr>
            <a:r>
              <a:rPr lang="en-GB" dirty="0" smtClean="0"/>
              <a:t>The probe is inserted in the hole and the scanner rotates the probe within the hole. </a:t>
            </a:r>
            <a:endParaRPr lang="en-GB" b="1" dirty="0" smtClean="0"/>
          </a:p>
        </p:txBody>
      </p:sp>
      <p:pic>
        <p:nvPicPr>
          <p:cNvPr id="175106" name="Picture 2" descr="Eddy Current"/>
          <p:cNvPicPr>
            <a:picLocks noChangeAspect="1" noChangeArrowheads="1"/>
          </p:cNvPicPr>
          <p:nvPr/>
        </p:nvPicPr>
        <p:blipFill>
          <a:blip r:embed="rId3" cstate="print"/>
          <a:srcRect t="63462" b="20833"/>
          <a:stretch>
            <a:fillRect/>
          </a:stretch>
        </p:blipFill>
        <p:spPr bwMode="auto">
          <a:xfrm>
            <a:off x="5619774" y="3786190"/>
            <a:ext cx="3095630" cy="1750238"/>
          </a:xfrm>
          <a:prstGeom prst="rect">
            <a:avLst/>
          </a:prstGeom>
          <a:noFill/>
        </p:spPr>
      </p:pic>
      <p:pic>
        <p:nvPicPr>
          <p:cNvPr id="8" name="Picture 2" descr="Eddy Current"/>
          <p:cNvPicPr>
            <a:picLocks noChangeAspect="1" noChangeArrowheads="1"/>
          </p:cNvPicPr>
          <p:nvPr/>
        </p:nvPicPr>
        <p:blipFill>
          <a:blip r:embed="rId3" cstate="print"/>
          <a:srcRect t="40386" b="42948"/>
          <a:stretch>
            <a:fillRect/>
          </a:stretch>
        </p:blipFill>
        <p:spPr bwMode="auto">
          <a:xfrm>
            <a:off x="5619774" y="1714488"/>
            <a:ext cx="3095630" cy="1857388"/>
          </a:xfrm>
          <a:prstGeom prst="rect">
            <a:avLst/>
          </a:prstGeom>
          <a:noFill/>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83</a:t>
            </a:fld>
            <a:endParaRPr lang="en-GB" dirty="0"/>
          </a:p>
        </p:txBody>
      </p:sp>
      <p:sp>
        <p:nvSpPr>
          <p:cNvPr id="7" name="Rectangle 6"/>
          <p:cNvSpPr/>
          <p:nvPr/>
        </p:nvSpPr>
        <p:spPr>
          <a:xfrm>
            <a:off x="500034" y="1285860"/>
            <a:ext cx="4857784" cy="4524315"/>
          </a:xfrm>
          <a:prstGeom prst="rect">
            <a:avLst/>
          </a:prstGeom>
        </p:spPr>
        <p:txBody>
          <a:bodyPr wrap="square">
            <a:spAutoFit/>
          </a:bodyPr>
          <a:lstStyle/>
          <a:p>
            <a:r>
              <a:rPr lang="en-GB" b="1" dirty="0" smtClean="0"/>
              <a:t>ID or Bobbin Probes</a:t>
            </a:r>
            <a:endParaRPr lang="en-GB" dirty="0" smtClean="0"/>
          </a:p>
          <a:p>
            <a:endParaRPr lang="en-GB" dirty="0" smtClean="0"/>
          </a:p>
          <a:p>
            <a:pPr marL="361950" indent="-361950">
              <a:buFont typeface="Arial" pitchFamily="34" charset="0"/>
              <a:buChar char="•"/>
            </a:pPr>
            <a:r>
              <a:rPr lang="en-GB" dirty="0" smtClean="0"/>
              <a:t>ID probes, which are also referred to as Bobbin probes or feed-through probes, are inserted into hollow products, such as pipes, to inspect from the inside out.</a:t>
            </a:r>
          </a:p>
          <a:p>
            <a:pPr marL="361950" indent="-361950">
              <a:buFont typeface="Arial" pitchFamily="34" charset="0"/>
              <a:buChar char="•"/>
            </a:pPr>
            <a:endParaRPr lang="en-GB" dirty="0" smtClean="0"/>
          </a:p>
          <a:p>
            <a:pPr marL="361950" indent="-361950">
              <a:buFont typeface="Arial" pitchFamily="34" charset="0"/>
              <a:buChar char="•"/>
            </a:pPr>
            <a:r>
              <a:rPr lang="en-GB" dirty="0" smtClean="0"/>
              <a:t>The ID probes have a housing that keep the probe centred in the product and the coil(s) orientation somewhat constant relative to the test surface.</a:t>
            </a:r>
          </a:p>
          <a:p>
            <a:pPr marL="361950" indent="-361950">
              <a:buFont typeface="Arial" pitchFamily="34" charset="0"/>
              <a:buChar char="•"/>
            </a:pPr>
            <a:endParaRPr lang="en-GB" dirty="0" smtClean="0"/>
          </a:p>
          <a:p>
            <a:pPr marL="361950" indent="-361950">
              <a:buFont typeface="Arial" pitchFamily="34" charset="0"/>
              <a:buChar char="•"/>
            </a:pPr>
            <a:r>
              <a:rPr lang="en-GB" dirty="0" smtClean="0"/>
              <a:t>The coils are most commonly wound around the circumference of the probe so that the probe inspects an area around the entire circumference of the test object at one time. </a:t>
            </a:r>
            <a:endParaRPr lang="en-GB" dirty="0"/>
          </a:p>
        </p:txBody>
      </p:sp>
      <p:pic>
        <p:nvPicPr>
          <p:cNvPr id="177154" name="Picture 2" descr="http://www.olympus-ims.com/data/Image/automated-inspection/principe-ect.jpg"/>
          <p:cNvPicPr>
            <a:picLocks noChangeAspect="1" noChangeArrowheads="1"/>
          </p:cNvPicPr>
          <p:nvPr/>
        </p:nvPicPr>
        <p:blipFill>
          <a:blip r:embed="rId3" cstate="print"/>
          <a:srcRect/>
          <a:stretch>
            <a:fillRect/>
          </a:stretch>
        </p:blipFill>
        <p:spPr bwMode="auto">
          <a:xfrm>
            <a:off x="5524530" y="4000504"/>
            <a:ext cx="3333750" cy="1476375"/>
          </a:xfrm>
          <a:prstGeom prst="rect">
            <a:avLst/>
          </a:prstGeom>
          <a:noFill/>
        </p:spPr>
      </p:pic>
      <p:pic>
        <p:nvPicPr>
          <p:cNvPr id="177156" name="Picture 4" descr="http://www.ndt-ed.org/EducationResources/CommunityCollege/EddyCurrents/Graphics/ProbesEquip/BobinProbes1.jpg"/>
          <p:cNvPicPr>
            <a:picLocks noChangeAspect="1" noChangeArrowheads="1"/>
          </p:cNvPicPr>
          <p:nvPr/>
        </p:nvPicPr>
        <p:blipFill>
          <a:blip r:embed="rId4" cstate="print"/>
          <a:srcRect/>
          <a:stretch>
            <a:fillRect/>
          </a:stretch>
        </p:blipFill>
        <p:spPr bwMode="auto">
          <a:xfrm>
            <a:off x="5786446" y="1714488"/>
            <a:ext cx="2381250" cy="1819276"/>
          </a:xfrm>
          <a:prstGeom prst="rect">
            <a:avLst/>
          </a:prstGeom>
          <a:noFill/>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84</a:t>
            </a:fld>
            <a:endParaRPr lang="en-GB" dirty="0"/>
          </a:p>
        </p:txBody>
      </p:sp>
      <p:sp>
        <p:nvSpPr>
          <p:cNvPr id="7" name="Rectangle 6"/>
          <p:cNvSpPr/>
          <p:nvPr/>
        </p:nvSpPr>
        <p:spPr>
          <a:xfrm>
            <a:off x="500034" y="1549304"/>
            <a:ext cx="4857784" cy="3754874"/>
          </a:xfrm>
          <a:prstGeom prst="rect">
            <a:avLst/>
          </a:prstGeom>
        </p:spPr>
        <p:txBody>
          <a:bodyPr wrap="square">
            <a:spAutoFit/>
          </a:bodyPr>
          <a:lstStyle/>
          <a:p>
            <a:r>
              <a:rPr lang="en-GB" sz="2000" b="1" dirty="0" smtClean="0"/>
              <a:t>OD or Encircling Coils</a:t>
            </a:r>
            <a:endParaRPr lang="en-GB" sz="2000" dirty="0" smtClean="0"/>
          </a:p>
          <a:p>
            <a:endParaRPr lang="en-GB" sz="2000" dirty="0" smtClean="0"/>
          </a:p>
          <a:p>
            <a:pPr marL="361950" indent="-361950">
              <a:buFont typeface="Arial" pitchFamily="34" charset="0"/>
              <a:buChar char="•"/>
            </a:pPr>
            <a:r>
              <a:rPr lang="en-GB" sz="2000" dirty="0" smtClean="0"/>
              <a:t>OD probes are often called encircling coils.</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They are similar to ID probes except that the coil(s) encircle the material to inspect from the outside in.</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OD probes are commonly used to inspect solid products, such as bars.</a:t>
            </a:r>
          </a:p>
          <a:p>
            <a:endParaRPr lang="en-GB" sz="2000" dirty="0"/>
          </a:p>
        </p:txBody>
      </p:sp>
      <p:pic>
        <p:nvPicPr>
          <p:cNvPr id="179202" name="Picture 2" descr="http://www.ndt-ed.org/EducationResources/CommunityCollege/EddyCurrents/Graphics/ProbesEquip/EncirclingCoils2.jpg"/>
          <p:cNvPicPr>
            <a:picLocks noChangeAspect="1" noChangeArrowheads="1"/>
          </p:cNvPicPr>
          <p:nvPr/>
        </p:nvPicPr>
        <p:blipFill>
          <a:blip r:embed="rId3" cstate="print"/>
          <a:srcRect/>
          <a:stretch>
            <a:fillRect/>
          </a:stretch>
        </p:blipFill>
        <p:spPr bwMode="auto">
          <a:xfrm>
            <a:off x="5500694" y="1857364"/>
            <a:ext cx="3182880" cy="2571768"/>
          </a:xfrm>
          <a:prstGeom prst="rect">
            <a:avLst/>
          </a:prstGeom>
          <a:noFill/>
        </p:spPr>
      </p:pic>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85</a:t>
            </a:fld>
            <a:endParaRPr lang="en-GB" dirty="0"/>
          </a:p>
        </p:txBody>
      </p:sp>
      <p:sp>
        <p:nvSpPr>
          <p:cNvPr id="7" name="Rectangle 6"/>
          <p:cNvSpPr/>
          <p:nvPr/>
        </p:nvSpPr>
        <p:spPr>
          <a:xfrm>
            <a:off x="500034" y="1071546"/>
            <a:ext cx="5572164" cy="5632311"/>
          </a:xfrm>
          <a:prstGeom prst="rect">
            <a:avLst/>
          </a:prstGeom>
        </p:spPr>
        <p:txBody>
          <a:bodyPr wrap="square">
            <a:spAutoFit/>
          </a:bodyPr>
          <a:lstStyle/>
          <a:p>
            <a:r>
              <a:rPr lang="en-GB" sz="2000" b="1" dirty="0" smtClean="0"/>
              <a:t>Probes - Shielding &amp; Loading</a:t>
            </a:r>
            <a:endParaRPr lang="en-GB" sz="2000" dirty="0" smtClean="0"/>
          </a:p>
          <a:p>
            <a:r>
              <a:rPr lang="en-GB" sz="2000" dirty="0" smtClean="0"/>
              <a:t>Major challenges when performing an eddy current inspection include:</a:t>
            </a:r>
          </a:p>
          <a:p>
            <a:pPr marL="361950" indent="-361950">
              <a:buFont typeface="Arial" pitchFamily="34" charset="0"/>
              <a:buChar char="•"/>
            </a:pPr>
            <a:r>
              <a:rPr lang="en-GB" sz="2000" dirty="0" smtClean="0"/>
              <a:t>getting sufficient eddy current field strength in the region of interest within the material, and</a:t>
            </a:r>
          </a:p>
          <a:p>
            <a:pPr marL="361950" indent="-361950">
              <a:buFont typeface="Arial" pitchFamily="34" charset="0"/>
              <a:buChar char="•"/>
            </a:pPr>
            <a:r>
              <a:rPr lang="en-GB" sz="2000" dirty="0" smtClean="0"/>
              <a:t>keeping the field away from non relevant features of the test component.</a:t>
            </a:r>
          </a:p>
          <a:p>
            <a:endParaRPr lang="en-GB" sz="2000" dirty="0" smtClean="0"/>
          </a:p>
          <a:p>
            <a:r>
              <a:rPr lang="en-GB" sz="2000" dirty="0" smtClean="0"/>
              <a:t>The impedance change caused by non relevant features can complicate the interpretation of the signal.</a:t>
            </a:r>
          </a:p>
          <a:p>
            <a:endParaRPr lang="en-GB" sz="2000" dirty="0" smtClean="0"/>
          </a:p>
          <a:p>
            <a:r>
              <a:rPr lang="en-GB" sz="2000" dirty="0" smtClean="0"/>
              <a:t>Probe shielding and loading are sometimes used to limit the spread and concentrate the magnetic field of the coil. </a:t>
            </a:r>
            <a:r>
              <a:rPr lang="en-GB" sz="2000" b="1" i="1" dirty="0" smtClean="0"/>
              <a:t>It is also important to note that if the magnetic field is concentrated near the coil, the eddy currents will also be concentrated in this area.</a:t>
            </a:r>
            <a:endParaRPr lang="en-GB" sz="2000" b="1" i="1" dirty="0"/>
          </a:p>
        </p:txBody>
      </p:sp>
      <p:pic>
        <p:nvPicPr>
          <p:cNvPr id="181250" name="Picture 2" descr="http://www.ndt-ed.org/EducationResources/CommunityCollege/EddyCurrents/Graphics/Coil2.gif"/>
          <p:cNvPicPr>
            <a:picLocks noChangeAspect="1" noChangeArrowheads="1"/>
          </p:cNvPicPr>
          <p:nvPr/>
        </p:nvPicPr>
        <p:blipFill>
          <a:blip r:embed="rId3" cstate="print"/>
          <a:srcRect/>
          <a:stretch>
            <a:fillRect/>
          </a:stretch>
        </p:blipFill>
        <p:spPr bwMode="auto">
          <a:xfrm>
            <a:off x="6286512" y="2068289"/>
            <a:ext cx="2452693" cy="2606864"/>
          </a:xfrm>
          <a:prstGeom prst="rect">
            <a:avLst/>
          </a:prstGeom>
          <a:noFill/>
        </p:spPr>
      </p:pic>
      <p:sp>
        <p:nvSpPr>
          <p:cNvPr id="8" name="TextBox 7"/>
          <p:cNvSpPr txBox="1"/>
          <p:nvPr/>
        </p:nvSpPr>
        <p:spPr>
          <a:xfrm>
            <a:off x="6357950" y="4782933"/>
            <a:ext cx="2214578" cy="646331"/>
          </a:xfrm>
          <a:prstGeom prst="rect">
            <a:avLst/>
          </a:prstGeom>
          <a:noFill/>
        </p:spPr>
        <p:txBody>
          <a:bodyPr wrap="square" rtlCol="0">
            <a:spAutoFit/>
          </a:bodyPr>
          <a:lstStyle/>
          <a:p>
            <a:r>
              <a:rPr lang="en-GB" dirty="0" smtClean="0"/>
              <a:t>Magnetic Field from an unshielded probe</a:t>
            </a:r>
            <a:endParaRPr lang="en-GB" dirty="0"/>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86</a:t>
            </a:fld>
            <a:endParaRPr lang="en-GB" dirty="0"/>
          </a:p>
        </p:txBody>
      </p:sp>
      <p:sp>
        <p:nvSpPr>
          <p:cNvPr id="7" name="Rectangle 6"/>
          <p:cNvSpPr/>
          <p:nvPr/>
        </p:nvSpPr>
        <p:spPr>
          <a:xfrm>
            <a:off x="500034" y="1571612"/>
            <a:ext cx="5572164" cy="4093428"/>
          </a:xfrm>
          <a:prstGeom prst="rect">
            <a:avLst/>
          </a:prstGeom>
        </p:spPr>
        <p:txBody>
          <a:bodyPr wrap="square">
            <a:spAutoFit/>
          </a:bodyPr>
          <a:lstStyle/>
          <a:p>
            <a:r>
              <a:rPr lang="en-GB" sz="2000" b="1" dirty="0" smtClean="0"/>
              <a:t>Probe Shielding</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Used to prevent or reduce the interaction of the probe's magnetic field with non relevant features in close proximity of the probe.</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Shielding could be used to reduce edge effects when testing near dimensional transitions such as a step or an edge.</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Shielding could also be used to reduce the effects of conductive or magnetic fasteners in the region of testing.</a:t>
            </a:r>
          </a:p>
        </p:txBody>
      </p:sp>
      <p:sp>
        <p:nvSpPr>
          <p:cNvPr id="8" name="TextBox 7"/>
          <p:cNvSpPr txBox="1"/>
          <p:nvPr/>
        </p:nvSpPr>
        <p:spPr>
          <a:xfrm>
            <a:off x="6357950" y="4782933"/>
            <a:ext cx="2214578" cy="646331"/>
          </a:xfrm>
          <a:prstGeom prst="rect">
            <a:avLst/>
          </a:prstGeom>
          <a:noFill/>
        </p:spPr>
        <p:txBody>
          <a:bodyPr wrap="square" rtlCol="0">
            <a:spAutoFit/>
          </a:bodyPr>
          <a:lstStyle/>
          <a:p>
            <a:r>
              <a:rPr lang="en-GB" dirty="0" smtClean="0"/>
              <a:t>Magnetic Field from a shielded probe</a:t>
            </a:r>
            <a:endParaRPr lang="en-GB" dirty="0"/>
          </a:p>
        </p:txBody>
      </p:sp>
      <p:pic>
        <p:nvPicPr>
          <p:cNvPr id="183298" name="Picture 2" descr="http://www.ndt-ed.org/EducationResources/CommunityCollege/EddyCurrents/Graphics/Coil-Shielded.gif"/>
          <p:cNvPicPr>
            <a:picLocks noChangeAspect="1" noChangeArrowheads="1"/>
          </p:cNvPicPr>
          <p:nvPr/>
        </p:nvPicPr>
        <p:blipFill>
          <a:blip r:embed="rId3" cstate="print"/>
          <a:srcRect/>
          <a:stretch>
            <a:fillRect/>
          </a:stretch>
        </p:blipFill>
        <p:spPr bwMode="auto">
          <a:xfrm>
            <a:off x="6572264" y="1571612"/>
            <a:ext cx="1714512" cy="3040166"/>
          </a:xfrm>
          <a:prstGeom prst="rect">
            <a:avLst/>
          </a:prstGeom>
          <a:noFill/>
        </p:spPr>
      </p:pic>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87</a:t>
            </a:fld>
            <a:endParaRPr lang="en-GB" dirty="0"/>
          </a:p>
        </p:txBody>
      </p:sp>
      <p:sp>
        <p:nvSpPr>
          <p:cNvPr id="7" name="Rectangle 6"/>
          <p:cNvSpPr/>
          <p:nvPr/>
        </p:nvSpPr>
        <p:spPr>
          <a:xfrm>
            <a:off x="357158" y="1142984"/>
            <a:ext cx="8501122" cy="5324535"/>
          </a:xfrm>
          <a:prstGeom prst="rect">
            <a:avLst/>
          </a:prstGeom>
        </p:spPr>
        <p:txBody>
          <a:bodyPr wrap="square">
            <a:spAutoFit/>
          </a:bodyPr>
          <a:lstStyle/>
          <a:p>
            <a:r>
              <a:rPr lang="en-GB" sz="2000" b="1" dirty="0" smtClean="0"/>
              <a:t>Probe Shielding</a:t>
            </a:r>
          </a:p>
          <a:p>
            <a:r>
              <a:rPr lang="en-GB" sz="2000" dirty="0" smtClean="0"/>
              <a:t>Eddy current probes are most often shielded using magnetic shielding or eddy current shielding:</a:t>
            </a:r>
          </a:p>
          <a:p>
            <a:endParaRPr lang="en-GB" sz="2000" dirty="0" smtClean="0"/>
          </a:p>
          <a:p>
            <a:pPr marL="361950" indent="-361950">
              <a:buFont typeface="Arial" pitchFamily="34" charset="0"/>
              <a:buChar char="•"/>
            </a:pPr>
            <a:r>
              <a:rPr lang="en-GB" sz="2000" b="1" dirty="0" smtClean="0"/>
              <a:t>Magnetically shielded </a:t>
            </a:r>
            <a:r>
              <a:rPr lang="en-GB" sz="2000" dirty="0" smtClean="0"/>
              <a:t>probes have their coil surrounded by a ring of ferrite or other material with high permeability and low conductivity. The ferrite creates an area of low magnetic reluctance and the probe's magnetic field is concentrated in this area rather than spreading beyond the shielding. This concentrates the magnetic field into a tighter area around the coil.</a:t>
            </a:r>
          </a:p>
          <a:p>
            <a:pPr marL="361950" indent="-361950">
              <a:buFont typeface="Arial" pitchFamily="34" charset="0"/>
              <a:buChar char="•"/>
            </a:pPr>
            <a:endParaRPr lang="en-GB" sz="2000" dirty="0" smtClean="0"/>
          </a:p>
          <a:p>
            <a:pPr marL="361950" indent="-361950">
              <a:buFont typeface="Arial" pitchFamily="34" charset="0"/>
              <a:buChar char="•"/>
            </a:pPr>
            <a:r>
              <a:rPr lang="en-GB" sz="2000" b="1" dirty="0" smtClean="0"/>
              <a:t>Eddy current shielding </a:t>
            </a:r>
            <a:r>
              <a:rPr lang="en-GB" sz="2000" dirty="0" smtClean="0"/>
              <a:t>uses a ring of highly conductive but nonmagnetic material, usually copper, to surround the coil. The portion of the coil's magnetic field that cuts across the shielding will generate eddy currents in the shielding material rather than in the non relevant features outside of the shielded area. The higher the frequency of the current used to drive the probe, the more effective the shielding will be due to the skin effect in the shielding material.</a:t>
            </a:r>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Eddy Current Principles</a:t>
            </a:r>
            <a:endParaRPr lang="en-GB" sz="2800" dirty="0"/>
          </a:p>
        </p:txBody>
      </p:sp>
      <p:sp>
        <p:nvSpPr>
          <p:cNvPr id="4" name="Slide Number Placeholder 3"/>
          <p:cNvSpPr>
            <a:spLocks noGrp="1"/>
          </p:cNvSpPr>
          <p:nvPr>
            <p:ph type="sldNum" sz="quarter" idx="12"/>
          </p:nvPr>
        </p:nvSpPr>
        <p:spPr/>
        <p:txBody>
          <a:bodyPr/>
          <a:lstStyle/>
          <a:p>
            <a:fld id="{AF3AAF43-4F5B-45C1-A035-3B4E3A6056B1}" type="slidenum">
              <a:rPr lang="en-GB" smtClean="0"/>
              <a:pPr/>
              <a:t>88</a:t>
            </a:fld>
            <a:endParaRPr lang="en-GB" dirty="0"/>
          </a:p>
        </p:txBody>
      </p:sp>
      <p:sp>
        <p:nvSpPr>
          <p:cNvPr id="7" name="Rectangle 6"/>
          <p:cNvSpPr/>
          <p:nvPr/>
        </p:nvSpPr>
        <p:spPr>
          <a:xfrm>
            <a:off x="500034" y="1428736"/>
            <a:ext cx="5572164" cy="4708981"/>
          </a:xfrm>
          <a:prstGeom prst="rect">
            <a:avLst/>
          </a:prstGeom>
        </p:spPr>
        <p:txBody>
          <a:bodyPr wrap="square">
            <a:spAutoFit/>
          </a:bodyPr>
          <a:lstStyle/>
          <a:p>
            <a:r>
              <a:rPr lang="en-GB" sz="2000" b="1" dirty="0" smtClean="0"/>
              <a:t>Probe Loading</a:t>
            </a:r>
          </a:p>
          <a:p>
            <a:pPr marL="361950" indent="-361950">
              <a:buFont typeface="Arial" pitchFamily="34" charset="0"/>
              <a:buChar char="•"/>
            </a:pPr>
            <a:endParaRPr lang="en-GB" sz="2000" dirty="0" smtClean="0"/>
          </a:p>
          <a:p>
            <a:pPr marL="361950" indent="-361950">
              <a:buFont typeface="Arial" pitchFamily="34" charset="0"/>
              <a:buChar char="•"/>
            </a:pPr>
            <a:r>
              <a:rPr lang="en-GB" sz="2000" dirty="0" smtClean="0"/>
              <a:t>Sometimes coils are wound around a ferrite core.</a:t>
            </a:r>
          </a:p>
          <a:p>
            <a:pPr marL="361950" indent="-361950">
              <a:buFont typeface="Arial" pitchFamily="34" charset="0"/>
              <a:buChar char="•"/>
            </a:pPr>
            <a:r>
              <a:rPr lang="en-GB" sz="2000" dirty="0" smtClean="0"/>
              <a:t>Since ferrite is ferromagnetic, the magnetic flux produced by the coil prefers to travel through the ferrite as opposed to the air.</a:t>
            </a:r>
          </a:p>
          <a:p>
            <a:pPr marL="361950" indent="-361950">
              <a:buFont typeface="Arial" pitchFamily="34" charset="0"/>
              <a:buChar char="•"/>
            </a:pPr>
            <a:r>
              <a:rPr lang="en-GB" sz="2000" dirty="0" smtClean="0"/>
              <a:t>The ferrite core concentrates the magnetic field near the centre of the probe and, in turn, concentrates the eddy currents near the centre of the probe.</a:t>
            </a:r>
          </a:p>
          <a:p>
            <a:endParaRPr lang="en-GB" sz="2000" dirty="0" smtClean="0"/>
          </a:p>
          <a:p>
            <a:r>
              <a:rPr lang="en-GB" sz="2000" dirty="0" smtClean="0"/>
              <a:t>Probes with ferrite cores tend to be more sensitive than air core probes and less affected by probe wobble and lift-off.</a:t>
            </a:r>
          </a:p>
        </p:txBody>
      </p:sp>
      <p:sp>
        <p:nvSpPr>
          <p:cNvPr id="8" name="TextBox 7"/>
          <p:cNvSpPr txBox="1"/>
          <p:nvPr/>
        </p:nvSpPr>
        <p:spPr>
          <a:xfrm>
            <a:off x="6357950" y="4782933"/>
            <a:ext cx="2214578" cy="923330"/>
          </a:xfrm>
          <a:prstGeom prst="rect">
            <a:avLst/>
          </a:prstGeom>
          <a:noFill/>
        </p:spPr>
        <p:txBody>
          <a:bodyPr wrap="square" rtlCol="0">
            <a:spAutoFit/>
          </a:bodyPr>
          <a:lstStyle/>
          <a:p>
            <a:r>
              <a:rPr lang="en-GB" dirty="0" smtClean="0"/>
              <a:t>Magnetic Field from a probe with a ferrite core</a:t>
            </a:r>
            <a:endParaRPr lang="en-GB" dirty="0"/>
          </a:p>
        </p:txBody>
      </p:sp>
      <p:pic>
        <p:nvPicPr>
          <p:cNvPr id="185346" name="Picture 2" descr="http://www.ndt-ed.org/EducationResources/CommunityCollege/EddyCurrents/Graphics/Coil-Loaded.gif"/>
          <p:cNvPicPr>
            <a:picLocks noChangeAspect="1" noChangeArrowheads="1"/>
          </p:cNvPicPr>
          <p:nvPr/>
        </p:nvPicPr>
        <p:blipFill>
          <a:blip r:embed="rId3" cstate="print"/>
          <a:srcRect/>
          <a:stretch>
            <a:fillRect/>
          </a:stretch>
        </p:blipFill>
        <p:spPr bwMode="auto">
          <a:xfrm>
            <a:off x="6357950" y="2285992"/>
            <a:ext cx="2071702" cy="222738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635</TotalTime>
  <Words>8062</Words>
  <Application>Microsoft Office PowerPoint</Application>
  <PresentationFormat>On-screen Show (4:3)</PresentationFormat>
  <Paragraphs>840</Paragraphs>
  <Slides>88</Slides>
  <Notes>88</Notes>
  <HiddenSlides>0</HiddenSlides>
  <MMClips>0</MMClips>
  <ScaleCrop>false</ScaleCrop>
  <HeadingPairs>
    <vt:vector size="4" baseType="variant">
      <vt:variant>
        <vt:lpstr>Theme</vt:lpstr>
      </vt:variant>
      <vt:variant>
        <vt:i4>1</vt:i4>
      </vt:variant>
      <vt:variant>
        <vt:lpstr>Slide Titles</vt:lpstr>
      </vt:variant>
      <vt:variant>
        <vt:i4>88</vt:i4>
      </vt:variant>
    </vt:vector>
  </HeadingPairs>
  <TitlesOfParts>
    <vt:vector size="89" baseType="lpstr">
      <vt:lpstr>Office Theme</vt:lpstr>
      <vt:lpstr>Slide 1</vt:lpstr>
      <vt:lpstr>Electrical, Magnetic and Penetrant Methods</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Basic Principles of Eddy Current Inspection</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Circuits and Phase</vt:lpstr>
      <vt:lpstr>Eddy Current Principles - Depth of Penetration &amp; Current Density</vt:lpstr>
      <vt:lpstr>Eddy Current Principles - Depth of Penetration &amp; Current Density</vt:lpstr>
      <vt:lpstr>Eddy Current Principles - Depth of Penetration &amp; Current Density</vt:lpstr>
      <vt:lpstr>Eddy Current Principles - Depth of Penetration &amp; Current Density</vt:lpstr>
      <vt:lpstr>Eddy Current Principles - Depth of Penetration &amp; Current Density</vt:lpstr>
      <vt:lpstr>Eddy Current Principles - Depth of Penetration &amp; Current Density</vt:lpstr>
      <vt:lpstr>Eddy Current Principles – Phase Lag</vt:lpstr>
      <vt:lpstr>Eddy Current Principles – Phase Lag</vt:lpstr>
      <vt:lpstr>Eddy Current Principles – Phase Lag</vt:lpstr>
      <vt:lpstr>Eddy Current Principles - Depth of Penetration &amp; Current Density</vt:lpstr>
      <vt:lpstr>Eddy Current Principles - Depth of Penetration &amp; Current Density</vt:lpstr>
      <vt:lpstr>Eddy Current Principles - Depth of Penetration &amp; Current Density</vt:lpstr>
      <vt:lpstr>Slide 69</vt:lpstr>
      <vt:lpstr>Eddy Current Principles - Instrumentation</vt:lpstr>
      <vt:lpstr>Eddy Current Principles - Instrumentation</vt:lpstr>
      <vt:lpstr>Eddy Current Principles - Instrumentation</vt:lpstr>
      <vt:lpstr>Eddy Current Principles - Instrumentation</vt:lpstr>
      <vt:lpstr>Eddy Current Principles - Instrumentation</vt:lpstr>
      <vt:lpstr>Eddy Current Principles – Coil Configurations</vt:lpstr>
      <vt:lpstr>Eddy Current Principles – Coil Configurations</vt:lpstr>
      <vt:lpstr>Eddy Current Principles – Coil Configurations</vt:lpstr>
      <vt:lpstr>Eddy Current Principles – Coil Configurations</vt:lpstr>
      <vt:lpstr>Eddy Current Principles – Coil Configurations</vt:lpstr>
      <vt:lpstr>Eddy Current Principles – Coil Configurations</vt:lpstr>
      <vt:lpstr>Eddy Current Principles</vt:lpstr>
      <vt:lpstr>Eddy Current Principles</vt:lpstr>
      <vt:lpstr>Eddy Current Principles</vt:lpstr>
      <vt:lpstr>Eddy Current Principles</vt:lpstr>
      <vt:lpstr>Eddy Current Principles</vt:lpstr>
      <vt:lpstr>Eddy Current Principles</vt:lpstr>
      <vt:lpstr>Eddy Current Principles</vt:lpstr>
      <vt:lpstr>Eddy Current Principles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fad-pc</dc:creator>
  <cp:lastModifiedBy>fad-pc</cp:lastModifiedBy>
  <cp:revision>126</cp:revision>
  <dcterms:created xsi:type="dcterms:W3CDTF">2010-03-12T08:50:49Z</dcterms:created>
  <dcterms:modified xsi:type="dcterms:W3CDTF">2014-03-24T10:55:01Z</dcterms:modified>
</cp:coreProperties>
</file>