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3" r:id="rId2"/>
    <p:sldMasterId id="2147483741" r:id="rId3"/>
    <p:sldMasterId id="2147483727" r:id="rId4"/>
  </p:sldMasterIdLst>
  <p:notesMasterIdLst>
    <p:notesMasterId r:id="rId19"/>
  </p:notesMasterIdLst>
  <p:sldIdLst>
    <p:sldId id="286" r:id="rId5"/>
    <p:sldId id="264" r:id="rId6"/>
    <p:sldId id="273" r:id="rId7"/>
    <p:sldId id="274" r:id="rId8"/>
    <p:sldId id="275" r:id="rId9"/>
    <p:sldId id="276" r:id="rId10"/>
    <p:sldId id="277" r:id="rId11"/>
    <p:sldId id="278" r:id="rId12"/>
    <p:sldId id="279" r:id="rId13"/>
    <p:sldId id="283" r:id="rId14"/>
    <p:sldId id="284" r:id="rId15"/>
    <p:sldId id="285" r:id="rId16"/>
    <p:sldId id="287" r:id="rId17"/>
    <p:sldId id="288" r:id="rId18"/>
  </p:sldIdLst>
  <p:sldSz cx="9144000" cy="6858000" type="screen4x3"/>
  <p:notesSz cx="6810375" cy="9942513"/>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2"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24B361-27B2-4EF4-89B8-2579E0B8B006}" v="4" dt="2020-08-25T11:23:20.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56658" autoAdjust="0"/>
  </p:normalViewPr>
  <p:slideViewPr>
    <p:cSldViewPr snapToGrid="0">
      <p:cViewPr varScale="1">
        <p:scale>
          <a:sx n="48" d="100"/>
          <a:sy n="48" d="100"/>
        </p:scale>
        <p:origin x="1651" y="58"/>
      </p:cViewPr>
      <p:guideLst>
        <p:guide orient="horz" pos="2160"/>
        <p:guide pos="2880"/>
      </p:guideLst>
    </p:cSldViewPr>
  </p:slideViewPr>
  <p:notesTextViewPr>
    <p:cViewPr>
      <p:scale>
        <a:sx n="125" d="100"/>
        <a:sy n="125" d="100"/>
      </p:scale>
      <p:origin x="0" y="-13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1224B361-27B2-4EF4-89B8-2579E0B8B006}"/>
    <pc:docChg chg="undo custSel addSld delSld modSld">
      <pc:chgData name="Deborah Rees" userId="7625dfb349b2cb22" providerId="LiveId" clId="{1224B361-27B2-4EF4-89B8-2579E0B8B006}" dt="2020-08-25T11:23:44.263" v="2578" actId="6549"/>
      <pc:docMkLst>
        <pc:docMk/>
      </pc:docMkLst>
      <pc:sldChg chg="modNotes modNotesTx">
        <pc:chgData name="Deborah Rees" userId="7625dfb349b2cb22" providerId="LiveId" clId="{1224B361-27B2-4EF4-89B8-2579E0B8B006}" dt="2020-08-25T11:16:43.658" v="2412" actId="27636"/>
        <pc:sldMkLst>
          <pc:docMk/>
          <pc:sldMk cId="0" sldId="264"/>
        </pc:sldMkLst>
      </pc:sldChg>
      <pc:sldChg chg="modNotesTx">
        <pc:chgData name="Deborah Rees" userId="7625dfb349b2cb22" providerId="LiveId" clId="{1224B361-27B2-4EF4-89B8-2579E0B8B006}" dt="2020-08-25T11:05:00.234" v="1437" actId="20577"/>
        <pc:sldMkLst>
          <pc:docMk/>
          <pc:sldMk cId="0" sldId="273"/>
        </pc:sldMkLst>
      </pc:sldChg>
      <pc:sldChg chg="modNotesTx">
        <pc:chgData name="Deborah Rees" userId="7625dfb349b2cb22" providerId="LiveId" clId="{1224B361-27B2-4EF4-89B8-2579E0B8B006}" dt="2020-08-25T11:07:08.083" v="1439" actId="5793"/>
        <pc:sldMkLst>
          <pc:docMk/>
          <pc:sldMk cId="0" sldId="275"/>
        </pc:sldMkLst>
      </pc:sldChg>
      <pc:sldChg chg="modNotes modNotesTx">
        <pc:chgData name="Deborah Rees" userId="7625dfb349b2cb22" providerId="LiveId" clId="{1224B361-27B2-4EF4-89B8-2579E0B8B006}" dt="2020-08-25T11:16:43.679" v="2413" actId="27636"/>
        <pc:sldMkLst>
          <pc:docMk/>
          <pc:sldMk cId="0" sldId="276"/>
        </pc:sldMkLst>
      </pc:sldChg>
      <pc:sldChg chg="modNotesTx">
        <pc:chgData name="Deborah Rees" userId="7625dfb349b2cb22" providerId="LiveId" clId="{1224B361-27B2-4EF4-89B8-2579E0B8B006}" dt="2020-08-25T11:11:18.466" v="1613" actId="113"/>
        <pc:sldMkLst>
          <pc:docMk/>
          <pc:sldMk cId="0" sldId="277"/>
        </pc:sldMkLst>
      </pc:sldChg>
      <pc:sldChg chg="modNotesTx">
        <pc:chgData name="Deborah Rees" userId="7625dfb349b2cb22" providerId="LiveId" clId="{1224B361-27B2-4EF4-89B8-2579E0B8B006}" dt="2020-08-25T11:12:28.588" v="1644" actId="5793"/>
        <pc:sldMkLst>
          <pc:docMk/>
          <pc:sldMk cId="0" sldId="279"/>
        </pc:sldMkLst>
      </pc:sldChg>
      <pc:sldChg chg="modNotesTx">
        <pc:chgData name="Deborah Rees" userId="7625dfb349b2cb22" providerId="LiveId" clId="{1224B361-27B2-4EF4-89B8-2579E0B8B006}" dt="2020-08-25T11:15:33.882" v="2383" actId="20577"/>
        <pc:sldMkLst>
          <pc:docMk/>
          <pc:sldMk cId="0" sldId="283"/>
        </pc:sldMkLst>
      </pc:sldChg>
      <pc:sldChg chg="modNotesTx">
        <pc:chgData name="Deborah Rees" userId="7625dfb349b2cb22" providerId="LiveId" clId="{1224B361-27B2-4EF4-89B8-2579E0B8B006}" dt="2020-08-25T11:16:20.358" v="2411" actId="5793"/>
        <pc:sldMkLst>
          <pc:docMk/>
          <pc:sldMk cId="0" sldId="284"/>
        </pc:sldMkLst>
      </pc:sldChg>
      <pc:sldChg chg="modNotesTx">
        <pc:chgData name="Deborah Rees" userId="7625dfb349b2cb22" providerId="LiveId" clId="{1224B361-27B2-4EF4-89B8-2579E0B8B006}" dt="2020-08-23T09:46:00.326" v="632" actId="6549"/>
        <pc:sldMkLst>
          <pc:docMk/>
          <pc:sldMk cId="2319264493" sldId="286"/>
        </pc:sldMkLst>
      </pc:sldChg>
      <pc:sldChg chg="addSp delSp modSp mod modNotes modNotesTx">
        <pc:chgData name="Deborah Rees" userId="7625dfb349b2cb22" providerId="LiveId" clId="{1224B361-27B2-4EF4-89B8-2579E0B8B006}" dt="2020-08-25T11:23:44.263" v="2578" actId="6549"/>
        <pc:sldMkLst>
          <pc:docMk/>
          <pc:sldMk cId="532816146" sldId="287"/>
        </pc:sldMkLst>
        <pc:spChg chg="add del mod">
          <ac:chgData name="Deborah Rees" userId="7625dfb349b2cb22" providerId="LiveId" clId="{1224B361-27B2-4EF4-89B8-2579E0B8B006}" dt="2020-08-25T11:22:30.153" v="2566" actId="478"/>
          <ac:spMkLst>
            <pc:docMk/>
            <pc:sldMk cId="532816146" sldId="287"/>
            <ac:spMk id="4" creationId="{60E629D5-B6F9-4D8A-88BE-4048144F10F1}"/>
          </ac:spMkLst>
        </pc:spChg>
        <pc:spChg chg="mod">
          <ac:chgData name="Deborah Rees" userId="7625dfb349b2cb22" providerId="LiveId" clId="{1224B361-27B2-4EF4-89B8-2579E0B8B006}" dt="2020-08-25T11:17:03.275" v="2434" actId="20577"/>
          <ac:spMkLst>
            <pc:docMk/>
            <pc:sldMk cId="532816146" sldId="287"/>
            <ac:spMk id="79874" creationId="{00000000-0000-0000-0000-000000000000}"/>
          </ac:spMkLst>
        </pc:spChg>
        <pc:spChg chg="mod">
          <ac:chgData name="Deborah Rees" userId="7625dfb349b2cb22" providerId="LiveId" clId="{1224B361-27B2-4EF4-89B8-2579E0B8B006}" dt="2020-08-25T11:20:50.843" v="2472" actId="5793"/>
          <ac:spMkLst>
            <pc:docMk/>
            <pc:sldMk cId="532816146" sldId="287"/>
            <ac:spMk id="79875" creationId="{00000000-0000-0000-0000-000000000000}"/>
          </ac:spMkLst>
        </pc:spChg>
        <pc:picChg chg="add del mod">
          <ac:chgData name="Deborah Rees" userId="7625dfb349b2cb22" providerId="LiveId" clId="{1224B361-27B2-4EF4-89B8-2579E0B8B006}" dt="2020-08-25T11:22:26.039" v="2565" actId="478"/>
          <ac:picMkLst>
            <pc:docMk/>
            <pc:sldMk cId="532816146" sldId="287"/>
            <ac:picMk id="3" creationId="{C73EF182-B409-41F6-BE74-AB272B635604}"/>
          </ac:picMkLst>
        </pc:picChg>
      </pc:sldChg>
      <pc:sldChg chg="modSp add del mod">
        <pc:chgData name="Deborah Rees" userId="7625dfb349b2cb22" providerId="LiveId" clId="{1224B361-27B2-4EF4-89B8-2579E0B8B006}" dt="2020-08-23T09:40:59.042" v="4" actId="47"/>
        <pc:sldMkLst>
          <pc:docMk/>
          <pc:sldMk cId="1693653101" sldId="287"/>
        </pc:sldMkLst>
        <pc:spChg chg="mod">
          <ac:chgData name="Deborah Rees" userId="7625dfb349b2cb22" providerId="LiveId" clId="{1224B361-27B2-4EF4-89B8-2579E0B8B006}" dt="2020-08-23T09:40:54.028" v="3" actId="27636"/>
          <ac:spMkLst>
            <pc:docMk/>
            <pc:sldMk cId="1693653101" sldId="287"/>
            <ac:spMk id="3" creationId="{00000000-0000-0000-0000-000000000000}"/>
          </ac:spMkLst>
        </pc:spChg>
      </pc:sldChg>
      <pc:sldChg chg="addSp modSp mod modNotes modNotesTx">
        <pc:chgData name="Deborah Rees" userId="7625dfb349b2cb22" providerId="LiveId" clId="{1224B361-27B2-4EF4-89B8-2579E0B8B006}" dt="2020-08-25T11:23:35.307" v="2576" actId="1076"/>
        <pc:sldMkLst>
          <pc:docMk/>
          <pc:sldMk cId="1595137987" sldId="288"/>
        </pc:sldMkLst>
        <pc:spChg chg="mod">
          <ac:chgData name="Deborah Rees" userId="7625dfb349b2cb22" providerId="LiveId" clId="{1224B361-27B2-4EF4-89B8-2579E0B8B006}" dt="2020-08-25T11:21:45.400" v="2558" actId="20577"/>
          <ac:spMkLst>
            <pc:docMk/>
            <pc:sldMk cId="1595137987" sldId="288"/>
            <ac:spMk id="79875" creationId="{00000000-0000-0000-0000-000000000000}"/>
          </ac:spMkLst>
        </pc:spChg>
        <pc:picChg chg="add mod">
          <ac:chgData name="Deborah Rees" userId="7625dfb349b2cb22" providerId="LiveId" clId="{1224B361-27B2-4EF4-89B8-2579E0B8B006}" dt="2020-08-25T11:23:35.307" v="2576" actId="1076"/>
          <ac:picMkLst>
            <pc:docMk/>
            <pc:sldMk cId="1595137987" sldId="288"/>
            <ac:picMk id="3" creationId="{A4D3619B-FB63-4F32-8E75-7B1E3D71E06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dirty="0"/>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F481129-ECAB-4D32-8214-40633F291DC7}" type="datetimeFigureOut">
              <a:rPr lang="en-GB"/>
              <a:pPr>
                <a:defRPr/>
              </a:pPr>
              <a:t>25/08/2020</a:t>
            </a:fld>
            <a:endParaRPr lang="en-GB" dirty="0"/>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dirty="0"/>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5940D53B-A33D-43FE-ACC0-96CD7D5A91E7}" type="slidenum">
              <a:rPr lang="en-GB"/>
              <a:pPr>
                <a:defRPr/>
              </a:pPr>
              <a:t>‹#›</a:t>
            </a:fld>
            <a:endParaRPr lang="en-GB" dirty="0"/>
          </a:p>
        </p:txBody>
      </p:sp>
    </p:spTree>
    <p:extLst>
      <p:ext uri="{BB962C8B-B14F-4D97-AF65-F5344CB8AC3E}">
        <p14:creationId xmlns:p14="http://schemas.microsoft.com/office/powerpoint/2010/main" val="37653095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psycnet.apa.org/index.cfm?fa=search.displayRecord&amp;uid=1964-04111-001"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www.mindtools.com/pages/article/newTMM_74.htm" TargetMode="External"/><Relationship Id="rId4" Type="http://schemas.openxmlformats.org/officeDocument/2006/relationships/hyperlink" Target="https://www.mindtools.com/pages/article/newLDR_92.ht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Introduction to the Module</a:t>
            </a:r>
          </a:p>
          <a:p>
            <a:pPr marL="171450" indent="-171450">
              <a:buFont typeface="Arial" panose="020B0604020202020204" pitchFamily="34" charset="0"/>
              <a:buChar char="•"/>
            </a:pPr>
            <a:r>
              <a:rPr lang="en-GB" dirty="0"/>
              <a:t>CIPD Factsheet</a:t>
            </a:r>
          </a:p>
          <a:p>
            <a:pPr marL="171450" indent="-171450">
              <a:buFont typeface="Arial" panose="020B0604020202020204" pitchFamily="34" charset="0"/>
              <a:buChar char="•"/>
            </a:pPr>
            <a:r>
              <a:rPr lang="en-GB" dirty="0"/>
              <a:t>Stephen Taylor Chapter and learning activities</a:t>
            </a:r>
          </a:p>
          <a:p>
            <a:pPr marL="171450" indent="-171450">
              <a:buFont typeface="Arial" panose="020B0604020202020204" pitchFamily="34" charset="0"/>
              <a:buChar char="•"/>
            </a:pPr>
            <a:r>
              <a:rPr lang="en-GB" dirty="0"/>
              <a:t>Seminar work – MacLeod and Clarke, Briner, CIPD, Timms</a:t>
            </a:r>
          </a:p>
          <a:p>
            <a:pPr marL="171450" indent="-171450">
              <a:buFont typeface="Arial" panose="020B0604020202020204" pitchFamily="34" charset="0"/>
              <a:buChar char="•"/>
            </a:pPr>
            <a:r>
              <a:rPr lang="en-GB" dirty="0"/>
              <a:t>Topical employee engagement content / recent reports</a:t>
            </a:r>
          </a:p>
          <a:p>
            <a:pPr marL="171450" indent="-171450">
              <a:buFont typeface="Arial" panose="020B0604020202020204" pitchFamily="34" charset="0"/>
              <a:buChar char="•"/>
            </a:pPr>
            <a:r>
              <a:rPr lang="en-GB" dirty="0"/>
              <a:t>Labour Survey Outlook / UK Working Lives Report / ONS Statistics / Recession / Home Working / </a:t>
            </a:r>
            <a:r>
              <a:rPr lang="en-GB" dirty="0" err="1"/>
              <a:t>Menalth</a:t>
            </a:r>
            <a:r>
              <a:rPr lang="en-GB" dirty="0"/>
              <a:t> Health / Business Transformation / I.T implications</a:t>
            </a:r>
          </a:p>
          <a:p>
            <a:pPr marL="171450" indent="-171450">
              <a:buFont typeface="Arial" panose="020B0604020202020204" pitchFamily="34" charset="0"/>
              <a:buChar char="•"/>
            </a:pPr>
            <a:r>
              <a:rPr lang="en-GB" dirty="0"/>
              <a:t>Case study examples </a:t>
            </a:r>
          </a:p>
          <a:p>
            <a:pPr marL="171450" indent="-171450">
              <a:buFont typeface="Arial" panose="020B0604020202020204" pitchFamily="34" charset="0"/>
              <a:buChar char="•"/>
            </a:pPr>
            <a:r>
              <a:rPr lang="en-GB" dirty="0"/>
              <a:t>Assessment guidance</a:t>
            </a:r>
          </a:p>
          <a:p>
            <a:endParaRPr lang="en-GB" dirty="0"/>
          </a:p>
          <a:p>
            <a:pPr>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GB" dirty="0"/>
          </a:p>
          <a:p>
            <a:pPr>
              <a:buFont typeface="Arial" pitchFamily="34" charset="0"/>
              <a:buChar char="•"/>
            </a:pPr>
            <a:r>
              <a:rPr lang="en-GB" dirty="0"/>
              <a:t>So what is employee</a:t>
            </a:r>
            <a:r>
              <a:rPr lang="en-GB" baseline="0" dirty="0"/>
              <a:t> engagement in a nutshell? – Something that speaks to the hearts and minds of the employees, something that inspires employees to give their discretionary effort.</a:t>
            </a:r>
          </a:p>
          <a:p>
            <a:pPr>
              <a:buFont typeface="Arial" pitchFamily="34" charset="0"/>
              <a:buNone/>
            </a:pPr>
            <a:endParaRPr lang="en-GB" baseline="0" dirty="0"/>
          </a:p>
          <a:p>
            <a:pPr>
              <a:buFont typeface="Arial" pitchFamily="34" charset="0"/>
              <a:buChar char="•"/>
            </a:pPr>
            <a:r>
              <a:rPr lang="en-GB" baseline="0" dirty="0"/>
              <a:t>What examples of topics can you think of, that typically speak to the hearts and minds of employees?</a:t>
            </a:r>
          </a:p>
          <a:p>
            <a:pPr marL="228600" indent="-228600">
              <a:buFont typeface="Arial" pitchFamily="34" charset="0"/>
              <a:buAutoNum type="arabicPeriod"/>
            </a:pPr>
            <a:r>
              <a:rPr lang="en-GB" baseline="0" dirty="0"/>
              <a:t>Profits? – Unlikely</a:t>
            </a:r>
          </a:p>
          <a:p>
            <a:pPr marL="228600" indent="-228600">
              <a:buFont typeface="Arial" pitchFamily="34" charset="0"/>
              <a:buAutoNum type="arabicPeriod"/>
            </a:pPr>
            <a:r>
              <a:rPr lang="en-GB" baseline="0" dirty="0"/>
              <a:t>Contribution – Feeling of achievement, feeling of belonging, self actualisation, autonomy, creativity,  accountability  (Maslow’s hierarchy of needs example relating to millennials wanting self actualisation immediately.  John Whitmore (2012) predictions – We have seen the shift from hierarchical, autocratic management models to the more agile matrix-like versions.  Is the next phase of evolution one whereby employees ‘pull’ their organisations towards really delivering on the issues that matter to them – employee wellbeing programmes etc.  We see this shift in society whereby the masses ‘pull’ businesses towards more ethical or environmentally friendly practices with their consumer power.  ‘Socially enterprising organisations’ Deloitte (2019).</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baseline="0" dirty="0"/>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baseline="0" dirty="0"/>
              <a:t>why is employee engagement more important now than ever before? / </a:t>
            </a:r>
            <a:r>
              <a:rPr lang="en-GB" sz="1200" kern="1200" baseline="0" dirty="0">
                <a:solidFill>
                  <a:schemeClr val="tx1"/>
                </a:solidFill>
                <a:latin typeface="+mn-lt"/>
                <a:ea typeface="+mn-ea"/>
                <a:cs typeface="+mn-cs"/>
              </a:rPr>
              <a:t> What is driving it? </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With globalisation competition is more fierce, a need to get the best out of people for sustainability.</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In our consumer society, people want more, so people are not content to just be comfortable – people want multiple holidays, the flashy car, the gym membership, the designer clothes?</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Even people who perhaps would have been content with their lot, are getting constant reminders of what everyone else is doing – Social Media – </a:t>
            </a:r>
            <a:r>
              <a:rPr lang="en-GB" sz="1200" kern="1200" baseline="0" dirty="0" err="1">
                <a:solidFill>
                  <a:schemeClr val="tx1"/>
                </a:solidFill>
                <a:latin typeface="+mn-lt"/>
                <a:ea typeface="+mn-ea"/>
                <a:cs typeface="+mn-cs"/>
              </a:rPr>
              <a:t>J.Adams</a:t>
            </a:r>
            <a:r>
              <a:rPr lang="en-GB" sz="1200" kern="1200" baseline="0" dirty="0">
                <a:solidFill>
                  <a:schemeClr val="tx1"/>
                </a:solidFill>
                <a:latin typeface="+mn-lt"/>
                <a:ea typeface="+mn-ea"/>
                <a:cs typeface="+mn-cs"/>
              </a:rPr>
              <a:t> Theory, being content with your lot – until you examine your lot against someone else’s.  </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 Side hustles – more and  more people are turning their focus of passion away from their day job and towards a “side hustle” outside of work, and social media makes this possible. </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And of course since throughout the lockdown, many employers had less control over their employees, those employers who had engaged workforces would have seen commitment/discretionary effort shine through, those that did not may have found employees going AWOL or otherwise being  unproductive. </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r>
              <a:rPr lang="en-GB" dirty="0"/>
              <a:t>Adams' Equity Theory is named for John Stacey Adams, a workplace and behavioural psychologist, who developed his </a:t>
            </a:r>
            <a:r>
              <a:rPr lang="en-GB" sz="1200" b="1" u="none" strike="noStrike" kern="1200" dirty="0">
                <a:solidFill>
                  <a:schemeClr val="tx1"/>
                </a:solidFill>
                <a:latin typeface="+mn-lt"/>
                <a:ea typeface="+mn-ea"/>
                <a:cs typeface="+mn-cs"/>
                <a:hlinkClick r:id="rId3"/>
              </a:rPr>
              <a:t>job motivation theory </a:t>
            </a:r>
            <a:r>
              <a:rPr lang="en-GB" dirty="0"/>
              <a:t>in 1963. Much like many of the more prevalent theories of motivation (such as </a:t>
            </a:r>
            <a:r>
              <a:rPr lang="en-GB" sz="1200" b="1" u="none" strike="noStrike" kern="1200" dirty="0">
                <a:solidFill>
                  <a:schemeClr val="tx1"/>
                </a:solidFill>
                <a:latin typeface="+mn-lt"/>
                <a:ea typeface="+mn-ea"/>
                <a:cs typeface="+mn-cs"/>
                <a:hlinkClick r:id="rId4"/>
              </a:rPr>
              <a:t>Maslow's Hierarchy of Needs</a:t>
            </a:r>
            <a:r>
              <a:rPr lang="en-GB" dirty="0"/>
              <a:t>   and </a:t>
            </a:r>
            <a:r>
              <a:rPr lang="en-GB" sz="1200" b="1" u="none" strike="noStrike" kern="1200" dirty="0">
                <a:solidFill>
                  <a:schemeClr val="tx1"/>
                </a:solidFill>
                <a:latin typeface="+mn-lt"/>
                <a:ea typeface="+mn-ea"/>
                <a:cs typeface="+mn-cs"/>
                <a:hlinkClick r:id="rId5"/>
              </a:rPr>
              <a:t>Herzberg's Two-Factor Theory</a:t>
            </a:r>
            <a:r>
              <a:rPr lang="en-GB" dirty="0"/>
              <a:t>), Adams' Equity Theory acknowledges that subtle and variable factors affect an employee's assessment and perception of their relationship with their work and their employer.</a:t>
            </a:r>
          </a:p>
          <a:p>
            <a:r>
              <a:rPr lang="en-GB" dirty="0"/>
              <a:t>The theory is built-on the belief that employees become de-motivated, both in relation to their job and their employer, if they feel as though their inputs are greater than the outputs. Employees can be expected to respond to this in different ways, including de-motivation (generally to the extent the employee perceives the disparity between the inputs and the outputs exist), reduced effort, becoming disgruntled, or, in more extreme cases, perhaps even disruptive.</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kern="1200" baseline="0" dirty="0">
                <a:solidFill>
                  <a:schemeClr val="tx1"/>
                </a:solidFill>
                <a:latin typeface="+mn-lt"/>
                <a:ea typeface="+mn-ea"/>
                <a:cs typeface="+mn-cs"/>
              </a:rPr>
              <a:t>https://youtu.be/jnIuBktpwaM</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228600" indent="-228600">
              <a:buFont typeface="Arial" pitchFamily="34" charset="0"/>
              <a:buNone/>
            </a:pPr>
            <a:r>
              <a:rPr lang="en-GB" baseline="0" dirty="0"/>
              <a:t>Philosopher </a:t>
            </a:r>
            <a:r>
              <a:rPr lang="en-GB" baseline="0" dirty="0" err="1"/>
              <a:t>Isaih</a:t>
            </a:r>
            <a:r>
              <a:rPr lang="en-GB" baseline="0" dirty="0"/>
              <a:t> Berlin wrote “ There are two types of thinkers, the fox, cunning and resourceful, knows many things, the hedgehog, diligent and persevering, knows one big thing” – organisations are often the same.  They focus on one big thing PROFITABILITY (public sector, efficiencies).  Organisations begin by claiming to know how to make the company grow, and then work from the top down to get the job done.  This CAN work provided the vision is brilliant and the execution is flawless,  but it often falls apart further down the chain of command, especially when front line managers or /and customer-facing employee’s don’t share the high-level vision (Why should they share that vision??)  so they begin picking holes in it, or worse, deliberately sabotaging it.   The Hedgehog has an insular view, ignores the importance of people as contributors to success, whereas the fox celebrates them.   </a:t>
            </a:r>
          </a:p>
          <a:p>
            <a:pPr marL="228600" indent="-228600">
              <a:buFont typeface="Arial" pitchFamily="34" charset="0"/>
              <a:buNone/>
            </a:pPr>
            <a:endParaRPr lang="en-GB" baseline="0" dirty="0"/>
          </a:p>
          <a:p>
            <a:pPr marL="228600" indent="-228600">
              <a:buFont typeface="Arial" pitchFamily="34" charset="0"/>
              <a:buNone/>
            </a:pPr>
            <a:r>
              <a:rPr lang="en-GB" baseline="0" dirty="0"/>
              <a:t>Jon Carlzon of </a:t>
            </a:r>
            <a:r>
              <a:rPr lang="en-GB" baseline="0" dirty="0" err="1"/>
              <a:t>Scandanavian</a:t>
            </a:r>
            <a:r>
              <a:rPr lang="en-GB" baseline="0" dirty="0"/>
              <a:t> Airline Systems = “moments of truth” occurring perhaps 50,000 times a day when staff interact with each other or customers – you can train employees and policy them to within an inch of their lives, but in that moment of interaction with customers, it is the staff member who chooses how to respond.</a:t>
            </a:r>
          </a:p>
          <a:p>
            <a:pPr marL="228600" indent="-228600">
              <a:buFont typeface="Arial" pitchFamily="34" charset="0"/>
              <a:buNone/>
            </a:pPr>
            <a:endParaRPr lang="en-GB" baseline="0" dirty="0"/>
          </a:p>
          <a:p>
            <a:pPr marL="228600" indent="-228600">
              <a:buFont typeface="Arial" pitchFamily="34" charset="0"/>
              <a:buNone/>
            </a:pPr>
            <a:r>
              <a:rPr lang="en-GB" baseline="0" dirty="0"/>
              <a:t>Can anyone give me an example of where they went above and beyond for an internal customer?? What made you want to do that?  How did it make you feel?  Did you get any recognition for this?</a:t>
            </a:r>
          </a:p>
          <a:p>
            <a:pPr marL="228600" indent="-228600">
              <a:buFont typeface="Arial" pitchFamily="34" charset="0"/>
              <a:buNone/>
            </a:pPr>
            <a:endParaRPr lang="en-GB" baseline="0" dirty="0"/>
          </a:p>
          <a:p>
            <a:pPr marL="228600" indent="-228600">
              <a:buFont typeface="Arial" pitchFamily="34" charset="0"/>
              <a:buNone/>
            </a:pPr>
            <a:r>
              <a:rPr lang="en-GB" baseline="0" dirty="0"/>
              <a:t>PHYSICALLY – High levels of energy and mental resilience, willingness to invest effort.</a:t>
            </a:r>
          </a:p>
          <a:p>
            <a:pPr marL="228600" indent="-228600">
              <a:buFont typeface="Arial" pitchFamily="34" charset="0"/>
              <a:buNone/>
            </a:pPr>
            <a:r>
              <a:rPr lang="en-GB" baseline="0" dirty="0"/>
              <a:t>COGNITIVELY – Fully concentrated and happily engrossed in one’s work, time passes quickly and one has difficulty detaching from work</a:t>
            </a:r>
          </a:p>
          <a:p>
            <a:pPr marL="228600" indent="-228600">
              <a:buFont typeface="Arial" pitchFamily="34" charset="0"/>
              <a:buNone/>
            </a:pPr>
            <a:r>
              <a:rPr lang="en-GB" baseline="0" dirty="0"/>
              <a:t>EMOTIONALLY – Strong involvement, sense of significance, enthusiasm, pride, inspiration and challenge (You see high levels of this in certain sectors NHS, Social Services, Police – but it is possible for people to become emotionally attached in any sector – what types of things will drive emotional attachment? – Feeling part of the family, part of the decision making).</a:t>
            </a:r>
          </a:p>
          <a:p>
            <a:pPr marL="228600" indent="-228600">
              <a:buFont typeface="Arial" pitchFamily="34" charset="0"/>
              <a:buNone/>
            </a:pPr>
            <a:endParaRPr lang="en-GB" baseline="0" dirty="0"/>
          </a:p>
          <a:p>
            <a:pPr marL="228600" indent="-228600">
              <a:buFont typeface="Arial" pitchFamily="34" charset="0"/>
              <a:buNone/>
            </a:pPr>
            <a:r>
              <a:rPr lang="en-GB" baseline="0" dirty="0"/>
              <a:t>CIPD definition – “</a:t>
            </a:r>
            <a:r>
              <a:rPr lang="en-GB" dirty="0"/>
              <a:t>Employees who have good quality jobs and are managed well, will not only be happier, healthier and more fulfilled, but are also more likely to drive productivity, better products or services, and innovation. This mutual gains view of motivation and people management lies at the heart of employee engagement” Factsheet</a:t>
            </a:r>
            <a:r>
              <a:rPr lang="en-GB" baseline="0" dirty="0"/>
              <a:t>, Nov 2018.  “Engage for Success” </a:t>
            </a:r>
            <a:r>
              <a:rPr lang="en-GB" baseline="0" dirty="0" err="1"/>
              <a:t>Weblink</a:t>
            </a:r>
            <a:r>
              <a:rPr lang="en-GB" baseline="0" dirty="0"/>
              <a:t>.</a:t>
            </a:r>
          </a:p>
          <a:p>
            <a:pPr marL="228600" indent="-228600">
              <a:buFont typeface="Arial" pitchFamily="34" charset="0"/>
              <a:buNone/>
            </a:pPr>
            <a:endParaRPr lang="en-GB" baseline="0" dirty="0"/>
          </a:p>
          <a:p>
            <a:pPr marL="228600" indent="-228600">
              <a:buFont typeface="Arial" pitchFamily="34" charset="0"/>
              <a:buNone/>
            </a:pPr>
            <a:r>
              <a:rPr lang="en-GB" baseline="0" dirty="0"/>
              <a:t>What HR policies/practices are the most important in obtaining these three dimensions of Employee Engagement and Organisational Citizenship?</a:t>
            </a:r>
          </a:p>
          <a:p>
            <a:pPr marL="228600" indent="-228600">
              <a:buFont typeface="Arial" pitchFamily="34" charset="0"/>
              <a:buNone/>
            </a:pPr>
            <a:r>
              <a:rPr lang="en-GB" baseline="0" dirty="0"/>
              <a:t>In groups discuss the following HR policies/practices and how they contribute to Employee Engagement:</a:t>
            </a:r>
          </a:p>
          <a:p>
            <a:pPr marL="228600" indent="-228600">
              <a:buFont typeface="Arial" pitchFamily="34" charset="0"/>
              <a:buAutoNum type="arabicPeriod"/>
            </a:pPr>
            <a:r>
              <a:rPr lang="en-GB" baseline="0" dirty="0"/>
              <a:t>Mission/Vision statement – Does it demonstrate ethics? Does it translate to day-to-day work activities, does it evolve with employee buy-in?</a:t>
            </a:r>
          </a:p>
          <a:p>
            <a:pPr marL="228600" indent="-228600">
              <a:buFont typeface="Arial" pitchFamily="34" charset="0"/>
              <a:buAutoNum type="arabicPeriod"/>
            </a:pPr>
            <a:r>
              <a:rPr lang="en-GB" baseline="0" dirty="0"/>
              <a:t>Recruitment process – Advertisements realistic? Job specifications relate to the job in practice? Inductions affective? Adequate training and support for new employees?</a:t>
            </a:r>
          </a:p>
          <a:p>
            <a:pPr marL="228600" indent="-228600">
              <a:buFont typeface="Arial" pitchFamily="34" charset="0"/>
              <a:buAutoNum type="arabicPeriod"/>
            </a:pPr>
            <a:r>
              <a:rPr lang="en-GB" baseline="0" dirty="0"/>
              <a:t>Performance process – Accurate objectives, clearly communicated, simplistic performance metrics, adequate training and support, </a:t>
            </a:r>
          </a:p>
          <a:p>
            <a:pPr marL="228600" indent="-228600">
              <a:buFont typeface="Arial" pitchFamily="34" charset="0"/>
              <a:buAutoNum type="arabicPeriod"/>
            </a:pPr>
            <a:r>
              <a:rPr lang="en-GB" baseline="0" dirty="0"/>
              <a:t>Reward process – Fit or purpose or inherited bias (Google example of those that negotiated a higher salary were being favoured further with blanket % pay increased, had to change the % to the median salary not actual salary).</a:t>
            </a:r>
          </a:p>
          <a:p>
            <a:pPr marL="228600" indent="-228600">
              <a:buFont typeface="Arial" pitchFamily="34" charset="0"/>
              <a:buAutoNum type="arabicPeriod"/>
            </a:pPr>
            <a:r>
              <a:rPr lang="en-GB" baseline="0" dirty="0"/>
              <a:t>Learning and Development programmes – Does it take account of different learning styles? (VAK – Red, yellow, green, blue, Introvert / Extrovert) Do the employees get to seek out development on things that actually interest them?  </a:t>
            </a:r>
            <a:r>
              <a:rPr lang="en-GB" b="1" baseline="0" dirty="0"/>
              <a:t>(Susan Cain Introvert Clip)</a:t>
            </a:r>
          </a:p>
          <a:p>
            <a:pPr marL="228600" indent="-228600">
              <a:buFont typeface="Arial" pitchFamily="34" charset="0"/>
              <a:buAutoNum type="arabicPeriod"/>
            </a:pPr>
            <a:endParaRPr lang="en-GB" baseline="0"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Emotional</a:t>
            </a:r>
            <a:r>
              <a:rPr lang="en-GB" baseline="0" dirty="0"/>
              <a:t> – attachment is intrinsic</a:t>
            </a:r>
          </a:p>
          <a:p>
            <a:pPr>
              <a:buFont typeface="Arial" pitchFamily="34" charset="0"/>
              <a:buChar char="•"/>
            </a:pPr>
            <a:r>
              <a:rPr lang="en-GB" baseline="0" dirty="0"/>
              <a:t>Transactional – what factors in the work place lend themselves to transactional attachment? (Pay, holidays, bonus, promotion,).</a:t>
            </a:r>
          </a:p>
          <a:p>
            <a:pPr>
              <a:buFont typeface="Arial" pitchFamily="34" charset="0"/>
              <a:buNone/>
            </a:pPr>
            <a:r>
              <a:rPr lang="en-GB" baseline="0" dirty="0"/>
              <a:t>What indicators of transactional engagement can you think of?</a:t>
            </a:r>
          </a:p>
          <a:p>
            <a:pPr marL="228600" indent="-228600">
              <a:buFont typeface="Arial" pitchFamily="34" charset="0"/>
              <a:buAutoNum type="arabicPeriod"/>
            </a:pPr>
            <a:r>
              <a:rPr lang="en-GB" baseline="0" dirty="0"/>
              <a:t>Clock watching</a:t>
            </a:r>
          </a:p>
          <a:p>
            <a:pPr marL="228600" indent="-228600">
              <a:buFont typeface="Arial" pitchFamily="34" charset="0"/>
              <a:buAutoNum type="arabicPeriod"/>
            </a:pPr>
            <a:r>
              <a:rPr lang="en-GB" baseline="0" dirty="0"/>
              <a:t>Lack of knowledge sharing</a:t>
            </a:r>
          </a:p>
          <a:p>
            <a:pPr marL="228600" indent="-228600">
              <a:buFont typeface="Arial" pitchFamily="34" charset="0"/>
              <a:buAutoNum type="arabicPeriod"/>
            </a:pPr>
            <a:r>
              <a:rPr lang="en-GB" baseline="0" dirty="0"/>
              <a:t>Lack of tolerance of mistakes</a:t>
            </a:r>
          </a:p>
          <a:p>
            <a:pPr marL="228600" indent="-228600">
              <a:buFont typeface="Arial" pitchFamily="34" charset="0"/>
              <a:buAutoNum type="arabicPeriod"/>
            </a:pPr>
            <a:r>
              <a:rPr lang="en-GB" baseline="0" dirty="0"/>
              <a:t>Mistrust of internal communications</a:t>
            </a:r>
          </a:p>
          <a:p>
            <a:pPr marL="228600" indent="-228600">
              <a:buFont typeface="Arial" pitchFamily="34" charset="0"/>
              <a:buAutoNum type="arabicPeriod"/>
            </a:pPr>
            <a:r>
              <a:rPr lang="en-GB" baseline="0" dirty="0"/>
              <a:t>High turnover</a:t>
            </a:r>
          </a:p>
          <a:p>
            <a:pPr marL="228600" indent="-228600">
              <a:buFont typeface="Arial" pitchFamily="34" charset="0"/>
              <a:buAutoNum type="arabicPeriod"/>
            </a:pPr>
            <a:endParaRPr lang="en-GB" baseline="0" dirty="0"/>
          </a:p>
          <a:p>
            <a:pPr marL="228600" indent="-228600">
              <a:buFont typeface="Arial" pitchFamily="34" charset="0"/>
              <a:buAutoNum type="arabicPeriod"/>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Affective commitment </a:t>
            </a:r>
            <a:r>
              <a:rPr lang="en-GB" baseline="0" dirty="0"/>
              <a:t>– not wanting to let co-workers down, wanting to help the business achieve it’s goals, wanting to provide the best service for the customers</a:t>
            </a:r>
          </a:p>
          <a:p>
            <a:pPr>
              <a:buFont typeface="Arial" pitchFamily="34" charset="0"/>
              <a:buNone/>
            </a:pPr>
            <a:endParaRPr lang="en-GB" baseline="0" dirty="0"/>
          </a:p>
          <a:p>
            <a:pPr>
              <a:buFont typeface="Arial" pitchFamily="34" charset="0"/>
              <a:buChar char="•"/>
            </a:pPr>
            <a:r>
              <a:rPr lang="en-GB" baseline="0" dirty="0"/>
              <a:t>Continuance commitment – public sector employees, cushy T&amp;C’s so don’t leave but actually hate the role? Don’t trust SMT (working lives index illustrates lower trust of SMT in the public sector), don’t care about the end users.</a:t>
            </a:r>
          </a:p>
          <a:p>
            <a:pPr>
              <a:buFont typeface="Arial" pitchFamily="34" charset="0"/>
              <a:buChar char="•"/>
            </a:pPr>
            <a:r>
              <a:rPr lang="en-GB" baseline="0" dirty="0"/>
              <a:t>Normative commitment – less common with the younger workforce, people are not prepared to stay in a job because they ought to any more.  </a:t>
            </a:r>
          </a:p>
          <a:p>
            <a:pPr>
              <a:buFont typeface="Arial" pitchFamily="34" charset="0"/>
              <a:buChar char="•"/>
            </a:pPr>
            <a:endParaRPr lang="en-GB" baseline="0" dirty="0"/>
          </a:p>
          <a:p>
            <a:pPr>
              <a:buFont typeface="Arial" pitchFamily="34" charset="0"/>
              <a:buNone/>
            </a:pPr>
            <a:r>
              <a:rPr lang="en-GB" baseline="0" dirty="0"/>
              <a:t>It has been shown that engaged workers have been characterised by low levels of ‘burnout’ and neuroticism and high levels of extraversion, some even argue they enjoy good mental and physical health compared to their colleagues. (</a:t>
            </a:r>
            <a:r>
              <a:rPr lang="en-GB" baseline="0" dirty="0" err="1"/>
              <a:t>S.Taylor</a:t>
            </a:r>
            <a:r>
              <a:rPr lang="en-GB" baseline="0" dirty="0"/>
              <a:t>),</a:t>
            </a:r>
          </a:p>
          <a:p>
            <a:pPr>
              <a:buFont typeface="Arial" pitchFamily="34" charset="0"/>
              <a:buNone/>
            </a:pPr>
            <a:endParaRPr lang="en-GB" baseline="0" dirty="0"/>
          </a:p>
          <a:p>
            <a:pPr>
              <a:buFont typeface="Arial" pitchFamily="34" charset="0"/>
              <a:buNone/>
            </a:pPr>
            <a:r>
              <a:rPr lang="en-GB" baseline="0" dirty="0"/>
              <a:t>Engagement might be about behaviour, but ultimately, even more about performance , results, outcomes.  Harnessing discretionary effort – rather than the confines of the JD,  = people going the extra mile, teams, divisions, departments work better = customers receive better service and efficiencies will improve (</a:t>
            </a:r>
            <a:r>
              <a:rPr lang="en-GB" baseline="0" dirty="0" err="1"/>
              <a:t>S.Taylor</a:t>
            </a:r>
            <a:r>
              <a:rPr lang="en-GB" baseline="0" dirty="0"/>
              <a:t>).</a:t>
            </a:r>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Drivers of engagement – CIPD  UK Working Lives Job Index (2019)</a:t>
            </a:r>
          </a:p>
          <a:p>
            <a:endParaRPr lang="en-GB" dirty="0"/>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Around three-quarters of workers feel their jobs are meaningful in that they make a useful contribution to their organisations; just 9% of workers, or one in ten, do not. However, when we look at a higher order of meaningfulness, we see a less positive picture: almost one in four workers feels that their work does not offer a useful contribution to society.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Conflict and unfair treatment However, incidence of blame from management (19% of workers) and being excluded for being different (22%) is not uncommon. Three in ten workers report at least one form of bullying or harassment in the workplace in the last 12 months. For one in seven workers, a case remains unresolved. Forms of conflict at work differ in particular by gender. Women record more cases of being undermined or humiliated and unwanted sexual attention or harassment, and men report more physical threats and false allegations. We also note differences according to race and sexual orientation or gender identity, with BAME and LGBT+ workers more likely to face discrimination or being undermined or humiliated.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Those in higher-grade jobs tend to have more control over what work they do and how and when they do it, more meaningful and motivating work, and more opportunities to develop their skills and careers. We see these differences reflected to a degree in general levels of job satisfaction. However, those in higher-grade jobs also tend to commute more and, despite making greater use of flexible working, find it harder to switch off from work and are more likely to feel overloaded and not have enough time to do their work. The net effect of this can be summed up in the fact that, compared with those in lower-grade occupations, their jobs are more likely to lead to stress and negatively affect both their mental and physical health</a:t>
            </a:r>
          </a:p>
          <a:p>
            <a:pPr>
              <a:buFont typeface="Arial" pitchFamily="34" charset="0"/>
              <a:buChar char="•"/>
            </a:pPr>
            <a:endParaRPr lang="en-GB" b="1"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228600" marR="0" indent="-228600" algn="l" defTabSz="914400" rtl="0" eaLnBrk="0" fontAlgn="base" latinLnBrk="0" hangingPunct="0">
              <a:lnSpc>
                <a:spcPct val="100000"/>
              </a:lnSpc>
              <a:spcBef>
                <a:spcPct val="30000"/>
              </a:spcBef>
              <a:spcAft>
                <a:spcPct val="0"/>
              </a:spcAft>
              <a:buClrTx/>
              <a:buSzTx/>
              <a:buFontTx/>
              <a:buNone/>
              <a:tabLst/>
              <a:defRPr/>
            </a:pPr>
            <a:r>
              <a:rPr lang="en-GB" b="1" baseline="0" dirty="0"/>
              <a:t>View the </a:t>
            </a:r>
            <a:r>
              <a:rPr lang="en-GB" b="1" baseline="0" dirty="0" err="1"/>
              <a:t>Youtube</a:t>
            </a:r>
            <a:r>
              <a:rPr lang="en-GB" b="1" baseline="0" dirty="0"/>
              <a:t> clip of David Macleod – Engage for Success on Moodle.</a:t>
            </a:r>
          </a:p>
          <a:p>
            <a:pPr marL="228600" marR="0" indent="-228600" algn="l" defTabSz="914400" rtl="0" eaLnBrk="0" fontAlgn="base" latinLnBrk="0" hangingPunct="0">
              <a:lnSpc>
                <a:spcPct val="100000"/>
              </a:lnSpc>
              <a:spcBef>
                <a:spcPct val="30000"/>
              </a:spcBef>
              <a:spcAft>
                <a:spcPct val="0"/>
              </a:spcAft>
              <a:buClrTx/>
              <a:buSzTx/>
              <a:buFontTx/>
              <a:buNone/>
              <a:tabLst/>
              <a:defRPr/>
            </a:pPr>
            <a:endParaRPr lang="en-GB" b="1" baseline="0" dirty="0"/>
          </a:p>
          <a:p>
            <a:pPr marL="228600" marR="0" indent="-228600" algn="l" defTabSz="914400" rtl="0" eaLnBrk="0" fontAlgn="base" latinLnBrk="0" hangingPunct="0">
              <a:lnSpc>
                <a:spcPct val="100000"/>
              </a:lnSpc>
              <a:spcBef>
                <a:spcPct val="30000"/>
              </a:spcBef>
              <a:spcAft>
                <a:spcPct val="0"/>
              </a:spcAft>
              <a:buClrTx/>
              <a:buSzTx/>
              <a:buFontTx/>
              <a:buNone/>
              <a:tabLst/>
              <a:defRPr/>
            </a:pPr>
            <a:r>
              <a:rPr lang="en-GB" b="0" baseline="0" dirty="0"/>
              <a:t>Notes taken from Bock, (2016).  Workplace Rules:</a:t>
            </a:r>
          </a:p>
          <a:p>
            <a:pPr marL="228600" marR="0" indent="-228600" algn="l" defTabSz="914400" rtl="0" eaLnBrk="0" fontAlgn="base" latinLnBrk="0" hangingPunct="0">
              <a:lnSpc>
                <a:spcPct val="100000"/>
              </a:lnSpc>
              <a:spcBef>
                <a:spcPct val="30000"/>
              </a:spcBef>
              <a:spcAft>
                <a:spcPct val="0"/>
              </a:spcAft>
              <a:buClrTx/>
              <a:buSzTx/>
              <a:buFontTx/>
              <a:buAutoNum type="arabicPeriod"/>
              <a:tabLst/>
              <a:defRPr/>
            </a:pPr>
            <a:endParaRPr lang="en-GB" baseline="0" dirty="0"/>
          </a:p>
          <a:p>
            <a:pPr marL="228600" marR="0" indent="-228600" algn="l" defTabSz="914400" rtl="0" eaLnBrk="0" fontAlgn="base" latinLnBrk="0" hangingPunct="0">
              <a:lnSpc>
                <a:spcPct val="100000"/>
              </a:lnSpc>
              <a:spcBef>
                <a:spcPct val="30000"/>
              </a:spcBef>
              <a:spcAft>
                <a:spcPct val="0"/>
              </a:spcAft>
              <a:buClrTx/>
              <a:buSzTx/>
              <a:buFontTx/>
              <a:buAutoNum type="arabicPeriod"/>
              <a:tabLst/>
              <a:defRPr/>
            </a:pPr>
            <a:r>
              <a:rPr lang="en-GB" baseline="0" dirty="0"/>
              <a:t>Strategic narrative – Google removed all status symbols of Managers (even the most senior wear jeans, no separate dining area for senior management, no separate car parking spot, no enhanced pension scheme) this sends a message to workforce that Google live their values – no hierarchical structure.  All employees can put forward suggestions (</a:t>
            </a:r>
            <a:r>
              <a:rPr lang="en-GB" sz="1200" b="1" kern="1200" dirty="0" err="1">
                <a:solidFill>
                  <a:schemeClr val="tx1"/>
                </a:solidFill>
                <a:latin typeface="+mn-lt"/>
                <a:ea typeface="+mn-ea"/>
                <a:cs typeface="+mn-cs"/>
              </a:rPr>
              <a:t>Noogler</a:t>
            </a:r>
            <a:r>
              <a:rPr lang="en-GB" sz="1200" b="1" kern="1200" dirty="0">
                <a:solidFill>
                  <a:schemeClr val="tx1"/>
                </a:solidFill>
                <a:latin typeface="+mn-lt"/>
                <a:ea typeface="+mn-ea"/>
                <a:cs typeface="+mn-cs"/>
              </a:rPr>
              <a:t> despatched to Tibet then S.A to arrange a meeting between the Dalai Lama &amp; Desmond Tutu via “Google hangout” after the Chinese Government tried to thwart the meeting. (P.116).</a:t>
            </a:r>
          </a:p>
          <a:p>
            <a:r>
              <a:rPr lang="en-GB" sz="1200" kern="1200" dirty="0">
                <a:solidFill>
                  <a:schemeClr val="tx1"/>
                </a:solidFill>
                <a:latin typeface="+mn-lt"/>
                <a:ea typeface="+mn-ea"/>
                <a:cs typeface="+mn-cs"/>
              </a:rPr>
              <a:t>Google’s 10 Values:</a:t>
            </a:r>
          </a:p>
          <a:p>
            <a:pPr lvl="0">
              <a:buFont typeface="Arial" pitchFamily="34" charset="0"/>
              <a:buChar char="•"/>
            </a:pPr>
            <a:r>
              <a:rPr lang="en-GB" sz="1200" kern="1200" dirty="0">
                <a:solidFill>
                  <a:schemeClr val="tx1"/>
                </a:solidFill>
                <a:latin typeface="+mn-lt"/>
                <a:ea typeface="+mn-ea"/>
                <a:cs typeface="+mn-cs"/>
              </a:rPr>
              <a:t>Focus on the user and all else will follow</a:t>
            </a:r>
          </a:p>
          <a:p>
            <a:pPr lvl="0">
              <a:buFont typeface="Arial" pitchFamily="34" charset="0"/>
              <a:buChar char="•"/>
            </a:pPr>
            <a:r>
              <a:rPr lang="en-GB" sz="1200" kern="1200" dirty="0">
                <a:solidFill>
                  <a:schemeClr val="tx1"/>
                </a:solidFill>
                <a:latin typeface="+mn-lt"/>
                <a:ea typeface="+mn-ea"/>
                <a:cs typeface="+mn-cs"/>
              </a:rPr>
              <a:t>It’s better to do 1 thing really </a:t>
            </a:r>
            <a:r>
              <a:rPr lang="en-GB" sz="1200" kern="1200" dirty="0" err="1">
                <a:solidFill>
                  <a:schemeClr val="tx1"/>
                </a:solidFill>
                <a:latin typeface="+mn-lt"/>
                <a:ea typeface="+mn-ea"/>
                <a:cs typeface="+mn-cs"/>
              </a:rPr>
              <a:t>really</a:t>
            </a:r>
            <a:r>
              <a:rPr lang="en-GB" sz="1200" kern="1200" dirty="0">
                <a:solidFill>
                  <a:schemeClr val="tx1"/>
                </a:solidFill>
                <a:latin typeface="+mn-lt"/>
                <a:ea typeface="+mn-ea"/>
                <a:cs typeface="+mn-cs"/>
              </a:rPr>
              <a:t> well</a:t>
            </a:r>
          </a:p>
          <a:p>
            <a:pPr lvl="0">
              <a:buFont typeface="Arial" pitchFamily="34" charset="0"/>
              <a:buChar char="•"/>
            </a:pPr>
            <a:r>
              <a:rPr lang="en-GB" sz="1200" kern="1200" dirty="0">
                <a:solidFill>
                  <a:schemeClr val="tx1"/>
                </a:solidFill>
                <a:latin typeface="+mn-lt"/>
                <a:ea typeface="+mn-ea"/>
                <a:cs typeface="+mn-cs"/>
              </a:rPr>
              <a:t>Fast is better than slow</a:t>
            </a:r>
          </a:p>
          <a:p>
            <a:pPr lvl="0">
              <a:buFont typeface="Arial" pitchFamily="34" charset="0"/>
              <a:buChar char="•"/>
            </a:pPr>
            <a:r>
              <a:rPr lang="en-GB" sz="1200" kern="1200" dirty="0">
                <a:solidFill>
                  <a:schemeClr val="tx1"/>
                </a:solidFill>
                <a:latin typeface="+mn-lt"/>
                <a:ea typeface="+mn-ea"/>
                <a:cs typeface="+mn-cs"/>
              </a:rPr>
              <a:t>Democracy on the web works</a:t>
            </a:r>
          </a:p>
          <a:p>
            <a:pPr lvl="0">
              <a:buFont typeface="Arial" pitchFamily="34" charset="0"/>
              <a:buChar char="•"/>
            </a:pPr>
            <a:r>
              <a:rPr lang="en-GB" sz="1200" kern="1200" dirty="0">
                <a:solidFill>
                  <a:schemeClr val="tx1"/>
                </a:solidFill>
                <a:latin typeface="+mn-lt"/>
                <a:ea typeface="+mn-ea"/>
                <a:cs typeface="+mn-cs"/>
              </a:rPr>
              <a:t>You don’t need to be at your desk to need an answer</a:t>
            </a:r>
          </a:p>
          <a:p>
            <a:pPr lvl="0">
              <a:buFont typeface="Arial" pitchFamily="34" charset="0"/>
              <a:buChar char="•"/>
            </a:pPr>
            <a:r>
              <a:rPr lang="en-GB" sz="1200" kern="1200" dirty="0">
                <a:solidFill>
                  <a:schemeClr val="tx1"/>
                </a:solidFill>
                <a:latin typeface="+mn-lt"/>
                <a:ea typeface="+mn-ea"/>
                <a:cs typeface="+mn-cs"/>
              </a:rPr>
              <a:t>You can make money without doing evil</a:t>
            </a:r>
          </a:p>
          <a:p>
            <a:pPr lvl="0">
              <a:buFont typeface="Arial" pitchFamily="34" charset="0"/>
              <a:buChar char="•"/>
            </a:pPr>
            <a:r>
              <a:rPr lang="en-GB" sz="1200" kern="1200" dirty="0">
                <a:solidFill>
                  <a:schemeClr val="tx1"/>
                </a:solidFill>
                <a:latin typeface="+mn-lt"/>
                <a:ea typeface="+mn-ea"/>
                <a:cs typeface="+mn-cs"/>
              </a:rPr>
              <a:t>There’s always more information out there</a:t>
            </a:r>
          </a:p>
          <a:p>
            <a:pPr lvl="0">
              <a:buFont typeface="Arial" pitchFamily="34" charset="0"/>
              <a:buChar char="•"/>
            </a:pPr>
            <a:r>
              <a:rPr lang="en-GB" sz="1200" kern="1200" dirty="0">
                <a:solidFill>
                  <a:schemeClr val="tx1"/>
                </a:solidFill>
                <a:latin typeface="+mn-lt"/>
                <a:ea typeface="+mn-ea"/>
                <a:cs typeface="+mn-cs"/>
              </a:rPr>
              <a:t>The need for information crosses all boarders</a:t>
            </a:r>
          </a:p>
          <a:p>
            <a:pPr lvl="0">
              <a:buFont typeface="Arial" pitchFamily="34" charset="0"/>
              <a:buChar char="•"/>
            </a:pPr>
            <a:r>
              <a:rPr lang="en-GB" sz="1200" kern="1200" dirty="0">
                <a:solidFill>
                  <a:schemeClr val="tx1"/>
                </a:solidFill>
                <a:latin typeface="+mn-lt"/>
                <a:ea typeface="+mn-ea"/>
                <a:cs typeface="+mn-cs"/>
              </a:rPr>
              <a:t>You can be serious without a suit</a:t>
            </a:r>
          </a:p>
          <a:p>
            <a:pPr lvl="0">
              <a:buFont typeface="Arial" pitchFamily="34" charset="0"/>
              <a:buChar char="•"/>
            </a:pPr>
            <a:r>
              <a:rPr lang="en-GB" sz="1200" kern="1200" dirty="0">
                <a:solidFill>
                  <a:schemeClr val="tx1"/>
                </a:solidFill>
                <a:latin typeface="+mn-lt"/>
                <a:ea typeface="+mn-ea"/>
                <a:cs typeface="+mn-cs"/>
              </a:rPr>
              <a:t> Great just isn’t good enough (P.. 31).</a:t>
            </a:r>
          </a:p>
          <a:p>
            <a:pPr marL="228600" marR="0" indent="-22860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latin typeface="+mn-lt"/>
              <a:ea typeface="+mn-ea"/>
              <a:cs typeface="+mn-cs"/>
            </a:endParaRPr>
          </a:p>
          <a:p>
            <a:pPr marL="228600" indent="-228600">
              <a:buAutoNum type="arabicPeriod" startAt="2"/>
            </a:pPr>
            <a:r>
              <a:rPr lang="en-GB" baseline="0" dirty="0"/>
              <a:t>Engaging Managers – Institute  of Employment Studies (IES)  25, engaging managers with between 4 – 5,000, nothing in common aside from their ability to engage their employees.</a:t>
            </a:r>
          </a:p>
          <a:p>
            <a:pPr marL="0" indent="0">
              <a:buNone/>
            </a:pPr>
            <a:endParaRPr lang="en-GB" baseline="0" dirty="0"/>
          </a:p>
          <a:p>
            <a:r>
              <a:rPr lang="en-GB" sz="1200" kern="1200" dirty="0">
                <a:solidFill>
                  <a:schemeClr val="tx1"/>
                </a:solidFill>
                <a:latin typeface="+mn-lt"/>
                <a:ea typeface="+mn-ea"/>
                <a:cs typeface="+mn-cs"/>
              </a:rPr>
              <a:t>Do you trust your Manager? = Sponsor and fight for you? Help you get work done?  Could you talk to them about considering another job?  Does your Manager trust you? = If you thought you were ready for a promotion could you promote yourself?  If you wanted to spend a day a week on a project or lecturing other employees could you do this as long as you found another way to get the work done?  Let the inmates run the asylum – take power from Managers  and trust your people to run things.  (P.118).</a:t>
            </a:r>
          </a:p>
          <a:p>
            <a:r>
              <a:rPr lang="en-GB" sz="1200" kern="1200" dirty="0">
                <a:solidFill>
                  <a:schemeClr val="tx1"/>
                </a:solidFill>
                <a:latin typeface="+mn-lt"/>
                <a:ea typeface="+mn-ea"/>
                <a:cs typeface="+mn-cs"/>
              </a:rPr>
              <a:t>Lord Acton (1887).  “ Power corrupts; absolute power corrupts absolutely”.  (P.119).</a:t>
            </a:r>
          </a:p>
          <a:p>
            <a:pPr marL="228600" indent="-228600">
              <a:buFont typeface="Arial" pitchFamily="34" charset="0"/>
              <a:buNone/>
            </a:pPr>
            <a:endParaRPr lang="en-GB" baseline="0" dirty="0"/>
          </a:p>
          <a:p>
            <a:pPr marL="228600" indent="-228600">
              <a:buFont typeface="Arial" pitchFamily="34" charset="0"/>
              <a:buNone/>
            </a:pPr>
            <a:r>
              <a:rPr lang="en-GB" baseline="0" dirty="0"/>
              <a:t>The IES also examined </a:t>
            </a:r>
            <a:r>
              <a:rPr lang="en-GB" baseline="0" dirty="0" err="1"/>
              <a:t>dis</a:t>
            </a:r>
            <a:r>
              <a:rPr lang="en-GB" baseline="0" dirty="0"/>
              <a:t>-engaging managers and found</a:t>
            </a:r>
          </a:p>
          <a:p>
            <a:pPr marL="228600" indent="-228600">
              <a:buFont typeface="Arial" pitchFamily="34" charset="0"/>
              <a:buChar char="•"/>
            </a:pPr>
            <a:r>
              <a:rPr lang="en-GB" baseline="0" dirty="0"/>
              <a:t>They lack empathy and any interest in people</a:t>
            </a:r>
          </a:p>
          <a:p>
            <a:pPr marL="228600" indent="-228600">
              <a:buFont typeface="Arial" pitchFamily="34" charset="0"/>
              <a:buChar char="•"/>
            </a:pPr>
            <a:r>
              <a:rPr lang="en-GB" baseline="0" dirty="0"/>
              <a:t>They fail to listen and communicate</a:t>
            </a:r>
          </a:p>
          <a:p>
            <a:pPr marL="228600" indent="-228600">
              <a:buFont typeface="Arial" pitchFamily="34" charset="0"/>
              <a:buChar char="•"/>
            </a:pPr>
            <a:r>
              <a:rPr lang="en-GB" baseline="0" dirty="0"/>
              <a:t>They are self-centred</a:t>
            </a:r>
          </a:p>
          <a:p>
            <a:pPr marL="228600" indent="-228600">
              <a:buFont typeface="Arial" pitchFamily="34" charset="0"/>
              <a:buChar char="•"/>
            </a:pPr>
            <a:r>
              <a:rPr lang="en-GB" baseline="0" dirty="0"/>
              <a:t>They don’t motivate or inspire</a:t>
            </a:r>
          </a:p>
          <a:p>
            <a:pPr marL="228600" indent="-228600">
              <a:buFont typeface="Arial" pitchFamily="34" charset="0"/>
              <a:buChar char="•"/>
            </a:pPr>
            <a:r>
              <a:rPr lang="en-GB" baseline="0" dirty="0"/>
              <a:t>They blame others when mistakes are made, and don’t take responsibility for team actions and results</a:t>
            </a:r>
          </a:p>
          <a:p>
            <a:pPr marL="228600" indent="-228600">
              <a:buFont typeface="Arial" pitchFamily="34" charset="0"/>
              <a:buChar char="•"/>
            </a:pPr>
            <a:r>
              <a:rPr lang="en-GB" baseline="0" dirty="0"/>
              <a:t>They are typically aggressive</a:t>
            </a:r>
          </a:p>
          <a:p>
            <a:pPr marL="228600" indent="-228600">
              <a:buFont typeface="Arial" pitchFamily="34" charset="0"/>
              <a:buChar char="•"/>
            </a:pPr>
            <a:r>
              <a:rPr lang="en-GB" baseline="0" dirty="0"/>
              <a:t>They lack personal awareness (of how their behaviour impacts on others)</a:t>
            </a:r>
          </a:p>
          <a:p>
            <a:pPr marL="228600" indent="-228600">
              <a:buFont typeface="Arial" pitchFamily="34" charset="0"/>
              <a:buChar char="•"/>
            </a:pPr>
            <a:r>
              <a:rPr lang="en-GB" baseline="0" dirty="0"/>
              <a:t>They don’t deliver on promises.</a:t>
            </a:r>
          </a:p>
          <a:p>
            <a:pPr marL="228600" indent="-228600">
              <a:buFont typeface="Arial" pitchFamily="34" charset="0"/>
              <a:buNone/>
            </a:pPr>
            <a:endParaRPr lang="en-GB" baseline="0" dirty="0"/>
          </a:p>
          <a:p>
            <a:pPr marL="228600" indent="-228600">
              <a:buFont typeface="Arial" pitchFamily="34" charset="0"/>
              <a:buNone/>
            </a:pPr>
            <a:r>
              <a:rPr lang="en-GB" dirty="0"/>
              <a:t>3. Employee Voice – </a:t>
            </a:r>
            <a:r>
              <a:rPr lang="en-GB" b="1" dirty="0" err="1"/>
              <a:t>Googleist</a:t>
            </a:r>
            <a:r>
              <a:rPr lang="en-GB" b="1" baseline="0" dirty="0"/>
              <a:t> Survey – Tough Love example</a:t>
            </a:r>
          </a:p>
          <a:p>
            <a:pPr marL="228600" indent="-228600">
              <a:buFont typeface="Arial" pitchFamily="34" charset="0"/>
              <a:buNone/>
            </a:pPr>
            <a:r>
              <a:rPr lang="en-GB" baseline="0" dirty="0"/>
              <a:t>4. Integrity (Sainsbury’s case study example / Halewood Car factory/ Google removed internet support in China and re-directed users to </a:t>
            </a:r>
            <a:r>
              <a:rPr lang="en-GB" baseline="0" dirty="0" err="1"/>
              <a:t>HongKong</a:t>
            </a:r>
            <a:r>
              <a:rPr lang="en-GB" baseline="0" dirty="0"/>
              <a:t> to avoid Chinese Censorship laws.</a:t>
            </a:r>
          </a:p>
          <a:p>
            <a:r>
              <a:rPr lang="en-GB" sz="1200" kern="1200" dirty="0">
                <a:solidFill>
                  <a:schemeClr val="tx1"/>
                </a:solidFill>
                <a:latin typeface="+mn-lt"/>
                <a:ea typeface="+mn-ea"/>
                <a:cs typeface="+mn-cs"/>
              </a:rPr>
              <a:t>Culture matters most when it is tested, in China a line to say that information was missing (due to Chinese Government Censoring Laws).  Google re-routed the Chinese Google platform to Hong Kong (exempt from the censorship for 50yrs since British Empire handed back).  The right thing to do, despite a drop in Chinese </a:t>
            </a:r>
            <a:r>
              <a:rPr lang="en-GB" sz="1200" kern="1200" dirty="0" err="1">
                <a:solidFill>
                  <a:schemeClr val="tx1"/>
                </a:solidFill>
                <a:latin typeface="+mn-lt"/>
                <a:ea typeface="+mn-ea"/>
                <a:cs typeface="+mn-cs"/>
              </a:rPr>
              <a:t>google</a:t>
            </a:r>
            <a:r>
              <a:rPr lang="en-GB" sz="1200" kern="1200" dirty="0">
                <a:solidFill>
                  <a:schemeClr val="tx1"/>
                </a:solidFill>
                <a:latin typeface="+mn-lt"/>
                <a:ea typeface="+mn-ea"/>
                <a:cs typeface="+mn-cs"/>
              </a:rPr>
              <a:t> searches (P.. 49).</a:t>
            </a:r>
          </a:p>
          <a:p>
            <a:r>
              <a:rPr lang="en-GB" sz="1200" kern="1200" dirty="0">
                <a:solidFill>
                  <a:schemeClr val="tx1"/>
                </a:solidFill>
                <a:latin typeface="+mn-lt"/>
                <a:ea typeface="+mn-ea"/>
                <a:cs typeface="+mn-cs"/>
              </a:rPr>
              <a:t> </a:t>
            </a:r>
          </a:p>
          <a:p>
            <a:r>
              <a:rPr lang="en-GB" sz="1200" kern="1200" dirty="0">
                <a:solidFill>
                  <a:schemeClr val="tx1"/>
                </a:solidFill>
                <a:latin typeface="+mn-lt"/>
                <a:ea typeface="+mn-ea"/>
                <a:cs typeface="+mn-cs"/>
              </a:rPr>
              <a:t>Think of your work as a calling with a mission that matters.  Give people slightly more freedom and authority than you are comfortable with, if you’re not uncomfortable you haven’t given them enough. (P.. 53).</a:t>
            </a:r>
          </a:p>
          <a:p>
            <a:pPr marL="228600" indent="-228600">
              <a:buFont typeface="Arial" pitchFamily="34" charset="0"/>
              <a:buNone/>
            </a:pPr>
            <a:endParaRPr lang="en-GB" baseline="0" dirty="0"/>
          </a:p>
          <a:p>
            <a:pPr marL="228600" indent="-228600">
              <a:buFont typeface="Arial" pitchFamily="34" charset="0"/>
              <a:buNone/>
            </a:pPr>
            <a:endParaRPr lang="en-GB" baseline="0" dirty="0"/>
          </a:p>
          <a:p>
            <a:pPr marL="228600" marR="0" indent="-22860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baseline="0" dirty="0"/>
              <a:t>Do you think it’s fair to say these 4 factors contribute to  (in practice) creating the ‘culture’?, what other factors determine the culture? What is more important business strategies or company culture?  - </a:t>
            </a:r>
            <a:r>
              <a:rPr lang="en-GB" sz="1200" kern="1200" dirty="0">
                <a:solidFill>
                  <a:schemeClr val="tx1"/>
                </a:solidFill>
                <a:latin typeface="+mn-lt"/>
                <a:ea typeface="+mn-ea"/>
                <a:cs typeface="+mn-cs"/>
              </a:rPr>
              <a:t>Culture eats strategy for breakfast” (</a:t>
            </a:r>
            <a:r>
              <a:rPr lang="en-GB" sz="1200" kern="1200" dirty="0" err="1">
                <a:solidFill>
                  <a:schemeClr val="tx1"/>
                </a:solidFill>
                <a:latin typeface="+mn-lt"/>
                <a:ea typeface="+mn-ea"/>
                <a:cs typeface="+mn-cs"/>
              </a:rPr>
              <a:t>Drucker</a:t>
            </a:r>
            <a:r>
              <a:rPr lang="en-GB" sz="1200" kern="1200" dirty="0">
                <a:solidFill>
                  <a:schemeClr val="tx1"/>
                </a:solidFill>
                <a:latin typeface="+mn-lt"/>
                <a:ea typeface="+mn-ea"/>
                <a:cs typeface="+mn-cs"/>
              </a:rPr>
              <a:t> and later Ford). </a:t>
            </a:r>
          </a:p>
          <a:p>
            <a:pPr marL="228600" indent="-228600">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This links to John Whitmore</a:t>
            </a:r>
            <a:r>
              <a:rPr lang="en-GB" baseline="0" dirty="0"/>
              <a:t> predictions – (Include).</a:t>
            </a:r>
          </a:p>
          <a:p>
            <a:pPr>
              <a:buFont typeface="Arial" pitchFamily="34" charset="0"/>
              <a:buNone/>
            </a:pPr>
            <a:endParaRPr lang="en-GB" baseline="0" dirty="0"/>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dirty="0">
                <a:solidFill>
                  <a:schemeClr val="tx1"/>
                </a:solidFill>
                <a:latin typeface="+mn-lt"/>
                <a:ea typeface="+mn-ea"/>
                <a:cs typeface="+mn-cs"/>
              </a:rPr>
              <a:t>Nike T-shirt in Mexico – 2 plants.  Plant 1 = control culture, 80 T-shirts per day, Plant 2 = Freedom Culture,  150 T-shirts per day (Google P.. 13).</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dirty="0">
                <a:solidFill>
                  <a:schemeClr val="tx1"/>
                </a:solidFill>
                <a:latin typeface="+mn-lt"/>
                <a:ea typeface="+mn-ea"/>
                <a:cs typeface="+mn-cs"/>
              </a:rPr>
              <a:t>In a study of nearly 8,000 business units (within</a:t>
            </a:r>
            <a:r>
              <a:rPr lang="en-GB" sz="1200" kern="1200" baseline="0" dirty="0">
                <a:solidFill>
                  <a:schemeClr val="tx1"/>
                </a:solidFill>
                <a:latin typeface="+mn-lt"/>
                <a:ea typeface="+mn-ea"/>
                <a:cs typeface="+mn-cs"/>
              </a:rPr>
              <a:t> 36 companies) , the units in the top 25% on ‘work engagement’ produced 1% to 4% higher profitability and on average between $80,000 and $120,000 high monthly revenues or sales than the units in the bottom 25%.  </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Gallup studies have demonstrated massive benefits  to be gained when employee engagement and customer engagement are pursued in tandem.</a:t>
            </a:r>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lang="en-GB" sz="1200" kern="1200" baseline="0" dirty="0">
              <a:solidFill>
                <a:schemeClr val="tx1"/>
              </a:solidFill>
              <a:latin typeface="+mn-lt"/>
              <a:ea typeface="+mn-ea"/>
              <a:cs typeface="+mn-cs"/>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kern="1200" baseline="0" dirty="0">
                <a:solidFill>
                  <a:schemeClr val="tx1"/>
                </a:solidFill>
                <a:latin typeface="+mn-lt"/>
                <a:ea typeface="+mn-ea"/>
                <a:cs typeface="+mn-cs"/>
              </a:rPr>
              <a:t>Similar results have been reported by Hutchinson and Purcell (2003) when comparing four matched Tesco Stores in the U.S, 1 store manager moved away from top-down and gave employees free-rein.  When the employees noticed the changing rooms filling up, they move to the tills themselves = happy customers didn’t have to wait, happy staff as they had some autonomy. </a:t>
            </a:r>
            <a:endParaRPr lang="en-GB" sz="1200" kern="1200" dirty="0">
              <a:solidFill>
                <a:schemeClr val="tx1"/>
              </a:solidFill>
              <a:latin typeface="+mn-lt"/>
              <a:ea typeface="+mn-ea"/>
              <a:cs typeface="+mn-cs"/>
            </a:endParaRP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9</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Stephen Taylor – Page 87 – 2009 - Kingston </a:t>
            </a:r>
            <a:r>
              <a:rPr lang="en-GB" baseline="0" dirty="0" err="1"/>
              <a:t>Uni</a:t>
            </a:r>
            <a:r>
              <a:rPr lang="en-GB" baseline="0" dirty="0"/>
              <a:t> and </a:t>
            </a:r>
            <a:r>
              <a:rPr lang="en-GB" baseline="0" dirty="0" err="1"/>
              <a:t>Ipsos</a:t>
            </a:r>
            <a:r>
              <a:rPr lang="en-GB" baseline="0" dirty="0"/>
              <a:t>/MORI national survey of attitudes = national benchmark.  However to be competitive you need to exceed this (Google/Netflix are doing just that).</a:t>
            </a:r>
          </a:p>
          <a:p>
            <a:pPr>
              <a:buFont typeface="Arial" pitchFamily="34" charset="0"/>
              <a:buChar char="•"/>
            </a:pPr>
            <a:r>
              <a:rPr lang="en-GB" baseline="0" dirty="0"/>
              <a:t>What does the megatrend data tell you? – research the following:</a:t>
            </a:r>
          </a:p>
          <a:p>
            <a:pPr>
              <a:buFont typeface="Arial" pitchFamily="34" charset="0"/>
              <a:buChar char="•"/>
            </a:pPr>
            <a:endParaRPr lang="en-GB" baseline="0" dirty="0"/>
          </a:p>
          <a:p>
            <a:pPr marL="228600" indent="-228600">
              <a:buFont typeface="Arial" pitchFamily="34" charset="0"/>
              <a:buAutoNum type="arabicPeriod"/>
            </a:pPr>
            <a:r>
              <a:rPr lang="en-GB" baseline="0" dirty="0"/>
              <a:t>Are the differences in engagement levels between diverse groups within society? – </a:t>
            </a:r>
            <a:r>
              <a:rPr lang="en-GB" baseline="0" dirty="0" err="1"/>
              <a:t>e.g</a:t>
            </a:r>
            <a:r>
              <a:rPr lang="en-GB" baseline="0" dirty="0"/>
              <a:t> men v women, white v BAME, young v old, able v disabled etc.</a:t>
            </a:r>
          </a:p>
          <a:p>
            <a:pPr marL="228600" indent="-228600">
              <a:buFont typeface="Arial" pitchFamily="34" charset="0"/>
              <a:buAutoNum type="arabicPeriod"/>
            </a:pPr>
            <a:r>
              <a:rPr lang="en-GB" baseline="0" dirty="0"/>
              <a:t>Are there differences in engagement levels between different social groups? – affluent v poor</a:t>
            </a:r>
          </a:p>
          <a:p>
            <a:pPr marL="228600" indent="-228600">
              <a:buFont typeface="Arial" pitchFamily="34" charset="0"/>
              <a:buAutoNum type="arabicPeriod"/>
            </a:pPr>
            <a:r>
              <a:rPr lang="en-GB" baseline="0" dirty="0"/>
              <a:t>Are there differences in engagement levels between different geographical areas?</a:t>
            </a:r>
          </a:p>
          <a:p>
            <a:pPr marL="228600" indent="-228600">
              <a:buFont typeface="Arial" pitchFamily="34" charset="0"/>
              <a:buAutoNum type="arabicPeriod"/>
            </a:pPr>
            <a:r>
              <a:rPr lang="en-GB" baseline="0" dirty="0"/>
              <a:t>Are there differences in engagement levels between different nations?</a:t>
            </a:r>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10</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buFont typeface="Arial" pitchFamily="34" charset="0"/>
              <a:buChar char="•"/>
            </a:pPr>
            <a:r>
              <a:rPr lang="en-GB" dirty="0"/>
              <a:t>Purcell’s limitations:</a:t>
            </a:r>
          </a:p>
          <a:p>
            <a:pPr marL="228600" indent="-228600">
              <a:buFont typeface="Arial" pitchFamily="34" charset="0"/>
              <a:buAutoNum type="arabicPeriod"/>
            </a:pPr>
            <a:r>
              <a:rPr lang="en-GB" dirty="0"/>
              <a:t>The surveys treat engagement in isolation, as an annual tick</a:t>
            </a:r>
            <a:r>
              <a:rPr lang="en-GB" baseline="0" dirty="0"/>
              <a:t> box exercise.</a:t>
            </a:r>
          </a:p>
          <a:p>
            <a:pPr marL="228600" indent="-228600">
              <a:buFont typeface="Arial" pitchFamily="34" charset="0"/>
              <a:buAutoNum type="arabicPeriod"/>
            </a:pPr>
            <a:r>
              <a:rPr lang="en-GB" baseline="0" dirty="0"/>
              <a:t>Engagement is articulated through the score with might be used to punish Managers in performance reviews</a:t>
            </a:r>
          </a:p>
          <a:p>
            <a:pPr marL="228600" indent="-228600">
              <a:buFont typeface="Arial" pitchFamily="34" charset="0"/>
              <a:buAutoNum type="arabicPeriod"/>
            </a:pPr>
            <a:r>
              <a:rPr lang="en-GB" baseline="0" dirty="0"/>
              <a:t>Engagement score does not explain the reasons for engagement.</a:t>
            </a:r>
          </a:p>
          <a:p>
            <a:pPr marL="228600" indent="-228600">
              <a:buFont typeface="Arial" pitchFamily="34" charset="0"/>
              <a:buNone/>
            </a:pPr>
            <a:endParaRPr lang="en-GB" baseline="0" dirty="0"/>
          </a:p>
          <a:p>
            <a:pPr marL="228600" indent="-228600">
              <a:buFont typeface="Arial" pitchFamily="34" charset="0"/>
              <a:buNone/>
            </a:pPr>
            <a:r>
              <a:rPr lang="en-GB" baseline="0" dirty="0"/>
              <a:t>What other limitations can you put forward? – Are they country/sector specific? Are people always going to be honest in them??  </a:t>
            </a:r>
          </a:p>
          <a:p>
            <a:pPr marL="228600" indent="-228600">
              <a:buFont typeface="Arial" pitchFamily="34" charset="0"/>
              <a:buNone/>
            </a:pPr>
            <a:endParaRPr lang="en-GB" dirty="0"/>
          </a:p>
          <a:p>
            <a:pPr>
              <a:buFont typeface="Arial" pitchFamily="34" charset="0"/>
              <a:buChar char="•"/>
            </a:pPr>
            <a:r>
              <a:rPr lang="en-GB" dirty="0"/>
              <a:t>Is engagement a transient state? Does that not mean that the very next day the engagement</a:t>
            </a:r>
            <a:r>
              <a:rPr lang="en-GB" baseline="0" dirty="0"/>
              <a:t> survey could be out of date?  Anyone here ever been in a job where they were not engaged? </a:t>
            </a:r>
          </a:p>
          <a:p>
            <a:pPr>
              <a:buFont typeface="Arial" pitchFamily="34" charset="0"/>
              <a:buChar char="•"/>
            </a:pPr>
            <a:endParaRPr lang="en-GB" dirty="0"/>
          </a:p>
          <a:p>
            <a:pPr>
              <a:buFont typeface="Arial" pitchFamily="34" charset="0"/>
              <a:buChar char="•"/>
            </a:pPr>
            <a:r>
              <a:rPr lang="en-GB" dirty="0"/>
              <a:t>Burnout – contradiction to earlier</a:t>
            </a:r>
            <a:r>
              <a:rPr lang="en-GB" baseline="0" dirty="0"/>
              <a:t> point made “Employees who are engaged exhibit less burnout”??  Nonetheless, if you have very strong emotional attachment you may find it difficult to switch off (Google’s - </a:t>
            </a:r>
            <a:r>
              <a:rPr lang="en-GB" baseline="0" dirty="0" err="1"/>
              <a:t>Googleist</a:t>
            </a:r>
            <a:r>
              <a:rPr lang="en-GB" baseline="0" dirty="0"/>
              <a:t> survey found this was a weak area for employee wellbeing, introduced “Dublin goes dark initiative”  everyone goes home by 6pm”</a:t>
            </a:r>
          </a:p>
          <a:p>
            <a:pPr>
              <a:buFont typeface="Arial" pitchFamily="34" charset="0"/>
              <a:buNone/>
            </a:pPr>
            <a:endParaRPr lang="en-GB" baseline="0" dirty="0"/>
          </a:p>
          <a:p>
            <a:pPr>
              <a:buFont typeface="Arial" pitchFamily="34" charset="0"/>
              <a:buChar char="•"/>
            </a:pPr>
            <a:r>
              <a:rPr lang="en-GB" baseline="0" dirty="0"/>
              <a:t>Work intensification – Sometimes working on something intensely for long periods can eventually erode engagement, that initial excitement will eventually wane.  This is also the case in the more serious job roles, child protection/policing/ etc.</a:t>
            </a:r>
          </a:p>
          <a:p>
            <a:pPr>
              <a:buFont typeface="Arial" pitchFamily="34" charset="0"/>
              <a:buNone/>
            </a:pPr>
            <a:endParaRPr lang="en-GB" baseline="0" dirty="0"/>
          </a:p>
          <a:p>
            <a:pPr>
              <a:buFont typeface="Arial" pitchFamily="34" charset="0"/>
              <a:buChar char="•"/>
            </a:pPr>
            <a:r>
              <a:rPr lang="en-GB" baseline="0" dirty="0"/>
              <a:t>Work Life Balance – This is a very common one,  where people are so engaged and give their blood, sweat and tears to the job, become totally absorbed in it,  other areas of their life start to suffer and the employee eventually beings to resent the work .Link this to Open Talent Market in the Future for Knowledge Workers/Remote Working/Side Hustles/Gig Economy for the lower level jobs.</a:t>
            </a: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11</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Font typeface="+mj-lt"/>
              <a:buAutoNum type="arabicPeriod"/>
            </a:pPr>
            <a:r>
              <a:rPr lang="en-GB" dirty="0"/>
              <a:t>Google</a:t>
            </a:r>
            <a:r>
              <a:rPr lang="en-GB" baseline="0" dirty="0"/>
              <a:t> have removed status symbols.</a:t>
            </a:r>
          </a:p>
          <a:p>
            <a:pPr marL="228600" indent="-228600">
              <a:buFont typeface="+mj-lt"/>
              <a:buAutoNum type="arabicPeriod"/>
            </a:pPr>
            <a:r>
              <a:rPr lang="en-GB" baseline="0" dirty="0"/>
              <a:t>Employees can decide when they are ready for a promotion, give themselves job titles, write the memos to the most senior management, shape the pay scheme.</a:t>
            </a:r>
          </a:p>
          <a:p>
            <a:pPr marL="228600" marR="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GB" baseline="0" dirty="0"/>
              <a:t>from day 1 of recruitment have access to the same data as the other employees and put forward suggestions,  - Google put such emphasis on their recruitment strategy, that they have such confidence in their recruitment, they trust employees from the outset. Subordinates can interview their superiors.  Peer feedback is obtained on promotion decisions.</a:t>
            </a:r>
          </a:p>
          <a:p>
            <a:pPr marL="228600" marR="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GB" baseline="0" dirty="0" err="1"/>
              <a:t>Googlers</a:t>
            </a:r>
            <a:r>
              <a:rPr lang="en-GB" baseline="0" dirty="0"/>
              <a:t> put forward their suggestions through </a:t>
            </a:r>
            <a:r>
              <a:rPr lang="en-GB" baseline="0" dirty="0" err="1"/>
              <a:t>Googleiest</a:t>
            </a:r>
            <a:r>
              <a:rPr lang="en-GB" baseline="0" dirty="0"/>
              <a:t>.  Engineers at Google can spend 20% of their working week on something they are passionate about.</a:t>
            </a: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endParaRPr lang="en-GB" baseline="0" dirty="0"/>
          </a:p>
          <a:p>
            <a:pPr>
              <a:buFont typeface="Arial" pitchFamily="34" charset="0"/>
              <a:buChar char="•"/>
            </a:pPr>
            <a:endParaRPr lang="en-GB" baseline="0" dirty="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12</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endParaRPr lang="en-GB" baseline="0" dirty="0"/>
          </a:p>
          <a:p>
            <a:pPr marL="342900" lvl="0" indent="-342900">
              <a:buFont typeface="+mj-lt"/>
              <a:buAutoNum type="arabicPeriod"/>
            </a:pPr>
            <a:r>
              <a:rPr lang="en-GB" sz="1800">
                <a:effectLst/>
                <a:latin typeface="Arial" panose="020B0604020202020204" pitchFamily="34" charset="0"/>
                <a:ea typeface="Calibri" panose="020F0502020204030204" pitchFamily="34" charset="0"/>
                <a:cs typeface="Arial" panose="020B0604020202020204" pitchFamily="34" charset="0"/>
              </a:rPr>
              <a:t>Define </a:t>
            </a:r>
            <a:r>
              <a:rPr lang="en-GB" sz="1800" dirty="0">
                <a:effectLst/>
                <a:latin typeface="Arial" panose="020B0604020202020204" pitchFamily="34" charset="0"/>
                <a:ea typeface="Calibri" panose="020F0502020204030204" pitchFamily="34" charset="0"/>
                <a:cs typeface="Arial" panose="020B0604020202020204" pitchFamily="34" charset="0"/>
              </a:rPr>
              <a:t>employee engagement and explain how it relates to other concepts such as</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organisational commitment, employer involvement and job satisfaction.</a:t>
            </a:r>
            <a:br>
              <a:rPr lang="en-GB" sz="1800" dirty="0">
                <a:effectLst/>
                <a:latin typeface="Arial" panose="020B0604020202020204" pitchFamily="34" charset="0"/>
                <a:ea typeface="Calibri" panose="020F0502020204030204" pitchFamily="34" charset="0"/>
                <a:cs typeface="Arial" panose="020B0604020202020204" pitchFamily="34" charset="0"/>
              </a:rPr>
            </a:b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Describe the HR, leadership and cultural elements of organisations which have high levels of employee engagement, making reference to academic literature on the subject.  You should also explain the need for aligning employee engagement with other key organisational factors.</a:t>
            </a:r>
            <a:br>
              <a:rPr lang="en-GB" sz="1800" dirty="0">
                <a:effectLst/>
                <a:latin typeface="Arial" panose="020B0604020202020204" pitchFamily="34" charset="0"/>
                <a:ea typeface="Calibri" panose="020F0502020204030204" pitchFamily="34" charset="0"/>
                <a:cs typeface="Arial" panose="020B0604020202020204" pitchFamily="34" charset="0"/>
              </a:rPr>
            </a:b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Explain why employee engagement is increasingly a vital dimension of HR strategy and practice. The potential benefits for different stakeholders should be evaluated with reference to published sources.</a:t>
            </a:r>
            <a:br>
              <a:rPr lang="en-GB" sz="1800" dirty="0">
                <a:effectLst/>
                <a:latin typeface="Arial" panose="020B0604020202020204" pitchFamily="34" charset="0"/>
                <a:ea typeface="Calibri" panose="020F0502020204030204" pitchFamily="34" charset="0"/>
                <a:cs typeface="Arial" panose="020B0604020202020204" pitchFamily="34" charset="0"/>
              </a:rPr>
            </a:b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Summarise key sources of employee engagement related data, citing different examples.</a:t>
            </a:r>
            <a:br>
              <a:rPr lang="en-GB" sz="1800" dirty="0">
                <a:effectLst/>
                <a:latin typeface="Arial" panose="020B0604020202020204" pitchFamily="34" charset="0"/>
                <a:ea typeface="Calibri" panose="020F0502020204030204" pitchFamily="34" charset="0"/>
                <a:cs typeface="Arial" panose="020B0604020202020204" pitchFamily="34" charset="0"/>
              </a:rPr>
            </a:b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Outline the findings of recent studies on employee engagement, including the extent to which gender, demographic and other factors influence levels of engagement.  </a:t>
            </a:r>
            <a:br>
              <a:rPr lang="en-GB" sz="1800" dirty="0">
                <a:effectLst/>
                <a:latin typeface="Arial" panose="020B0604020202020204" pitchFamily="34" charset="0"/>
                <a:ea typeface="Calibri" panose="020F0502020204030204" pitchFamily="34" charset="0"/>
                <a:cs typeface="Arial" panose="020B0604020202020204" pitchFamily="34" charset="0"/>
              </a:rPr>
            </a:b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Arial" panose="020B0604020202020204" pitchFamily="34" charset="0"/>
              </a:rPr>
              <a:t>Conclude with a balanced evaluative summary of the future of employee engagement.</a:t>
            </a:r>
            <a:endParaRPr lang="en-GB"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13</a:t>
            </a:fld>
            <a:endParaRPr lang="en-GB" dirty="0"/>
          </a:p>
        </p:txBody>
      </p:sp>
    </p:spTree>
    <p:extLst>
      <p:ext uri="{BB962C8B-B14F-4D97-AF65-F5344CB8AC3E}">
        <p14:creationId xmlns:p14="http://schemas.microsoft.com/office/powerpoint/2010/main" val="895629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indent="-1270"/>
            <a:r>
              <a:rPr lang="en-GB" sz="1800" dirty="0">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Arial" panose="020B0604020202020204" pitchFamily="34" charset="0"/>
                <a:cs typeface="Arial" panose="020B0604020202020204" pitchFamily="34" charset="0"/>
              </a:rPr>
              <a:t>Either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mj-lt"/>
              <a:buAutoNum type="alphaLcPeriod"/>
            </a:pPr>
            <a:r>
              <a:rPr lang="en-GB" sz="1800" dirty="0">
                <a:effectLst/>
                <a:latin typeface="Arial" panose="020B0604020202020204" pitchFamily="34" charset="0"/>
                <a:ea typeface="Arial" panose="020B0604020202020204" pitchFamily="34" charset="0"/>
                <a:cs typeface="Arial" panose="020B0604020202020204" pitchFamily="34" charset="0"/>
              </a:rPr>
              <a:t>Meet with your line manager or other relevant person to thoroughly understand your organisation’s approach to employee engagement. If possible, attend an internal employee communications briefing/ employee representative meeting.</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455930" indent="-635" algn="just"/>
            <a:r>
              <a:rPr lang="en-GB" sz="1800" dirty="0">
                <a:effectLst/>
                <a:latin typeface="Arial" panose="020B0604020202020204" pitchFamily="34" charset="0"/>
                <a:ea typeface="Arial" panose="020B0604020202020204" pitchFamily="34" charset="0"/>
                <a:cs typeface="Arial" panose="020B0604020202020204" pitchFamily="34" charset="0"/>
              </a:rPr>
              <a:t>OR</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mj-lt"/>
              <a:buAutoNum type="alphaLcPeriod"/>
            </a:pPr>
            <a:r>
              <a:rPr lang="en-GB" sz="1800" dirty="0">
                <a:effectLst/>
                <a:latin typeface="Arial" panose="020B0604020202020204" pitchFamily="34" charset="0"/>
                <a:ea typeface="Arial" panose="020B0604020202020204" pitchFamily="34" charset="0"/>
                <a:cs typeface="Arial" panose="020B0604020202020204" pitchFamily="34" charset="0"/>
              </a:rPr>
              <a:t>If you are already familiar with its approach, evaluate whether or not your organisation’s approach needs a review, based on your reading of current trends.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227330" indent="-635" algn="just"/>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227330" indent="-635"/>
            <a:r>
              <a:rPr lang="en-GB" sz="1800" dirty="0">
                <a:effectLst/>
                <a:latin typeface="Arial" panose="020B0604020202020204" pitchFamily="34" charset="0"/>
                <a:ea typeface="Arial" panose="020B0604020202020204" pitchFamily="34" charset="0"/>
                <a:cs typeface="Arial" panose="020B0604020202020204" pitchFamily="34" charset="0"/>
              </a:rPr>
              <a:t>Record your findings on Turnitin by 29</a:t>
            </a:r>
            <a:r>
              <a:rPr lang="en-GB" sz="1800" baseline="30000" dirty="0">
                <a:effectLst/>
                <a:latin typeface="Arial" panose="020B0604020202020204" pitchFamily="34" charset="0"/>
                <a:ea typeface="Arial" panose="020B0604020202020204" pitchFamily="34" charset="0"/>
                <a:cs typeface="Arial" panose="020B0604020202020204" pitchFamily="34" charset="0"/>
              </a:rPr>
              <a:t>th</a:t>
            </a:r>
            <a:r>
              <a:rPr lang="en-GB" sz="1800" dirty="0">
                <a:effectLst/>
                <a:latin typeface="Arial" panose="020B0604020202020204" pitchFamily="34" charset="0"/>
                <a:ea typeface="Arial" panose="020B0604020202020204" pitchFamily="34" charset="0"/>
                <a:cs typeface="Arial" panose="020B0604020202020204" pitchFamily="34" charset="0"/>
              </a:rPr>
              <a:t> July 2019 (total word count: 750 words approximately).  Use academic references to support your points.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227330" indent="-635"/>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Arial" panose="020B0604020202020204" pitchFamily="34" charset="0"/>
                <a:cs typeface="Arial" panose="020B0604020202020204" pitchFamily="34" charset="0"/>
              </a:rPr>
              <a:t>Examine the employee handbook and any internal staff bulletins within your organisation and make some notes as to whether you think the content engages employees on topics that matter to them.</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227330" indent="-635"/>
            <a:r>
              <a:rPr lang="en-GB" sz="1800" dirty="0">
                <a:effectLst/>
                <a:latin typeface="Arial" panose="020B0604020202020204" pitchFamily="34" charset="0"/>
                <a:ea typeface="Arial" panose="020B0604020202020204" pitchFamily="34" charset="0"/>
                <a:cs typeface="Arial" panose="020B0604020202020204" pitchFamily="34" charset="0"/>
              </a:rPr>
              <a:t>Record your findings on Turnitin by 29</a:t>
            </a:r>
            <a:r>
              <a:rPr lang="en-GB" sz="1800" baseline="30000" dirty="0">
                <a:effectLst/>
                <a:latin typeface="Arial" panose="020B0604020202020204" pitchFamily="34" charset="0"/>
                <a:ea typeface="Arial" panose="020B0604020202020204" pitchFamily="34" charset="0"/>
                <a:cs typeface="Arial" panose="020B0604020202020204" pitchFamily="34" charset="0"/>
              </a:rPr>
              <a:t>th</a:t>
            </a:r>
            <a:r>
              <a:rPr lang="en-GB" sz="1800" dirty="0">
                <a:effectLst/>
                <a:latin typeface="Arial" panose="020B0604020202020204" pitchFamily="34" charset="0"/>
                <a:ea typeface="Arial" panose="020B0604020202020204" pitchFamily="34" charset="0"/>
                <a:cs typeface="Arial" panose="020B0604020202020204" pitchFamily="34" charset="0"/>
              </a:rPr>
              <a:t> July (total word count 500 words).  Use academic references to support your views.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227330" indent="-635"/>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227330" indent="-635"/>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Arial" panose="020B0604020202020204" pitchFamily="34" charset="0"/>
                <a:cs typeface="Arial" panose="020B0604020202020204" pitchFamily="34" charset="0"/>
              </a:rPr>
              <a:t>Discuss your development needs with your line manager as a result of the above activities, using the CIPD Profession Map as a basis for your discussion. Consider whether or not your skills in this area require improvement (for example delivering training on the topic/coaching line managers). Record your discussion (300 words approximately).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l" defTabSz="914400" rtl="0" eaLnBrk="0" fontAlgn="base" latinLnBrk="0" hangingPunct="0">
              <a:lnSpc>
                <a:spcPct val="100000"/>
              </a:lnSpc>
              <a:spcBef>
                <a:spcPct val="30000"/>
              </a:spcBef>
              <a:spcAft>
                <a:spcPct val="0"/>
              </a:spcAft>
              <a:buClrTx/>
              <a:buSzTx/>
              <a:buFont typeface="Arial" pitchFamily="34" charset="0"/>
              <a:buChar char="•"/>
              <a:tabLst/>
              <a:defRPr/>
            </a:pPr>
            <a:endParaRPr lang="en-GB" baseline="0" dirty="0"/>
          </a:p>
        </p:txBody>
      </p:sp>
      <p:sp>
        <p:nvSpPr>
          <p:cNvPr id="4" name="Slide Number Placeholder 3"/>
          <p:cNvSpPr>
            <a:spLocks noGrp="1"/>
          </p:cNvSpPr>
          <p:nvPr>
            <p:ph type="sldNum" sz="quarter" idx="10"/>
          </p:nvPr>
        </p:nvSpPr>
        <p:spPr/>
        <p:txBody>
          <a:bodyPr/>
          <a:lstStyle/>
          <a:p>
            <a:pPr>
              <a:defRPr/>
            </a:pPr>
            <a:fld id="{5940D53B-A33D-43FE-ACC0-96CD7D5A91E7}" type="slidenum">
              <a:rPr lang="en-GB" smtClean="0"/>
              <a:pPr>
                <a:defRPr/>
              </a:pPr>
              <a:t>14</a:t>
            </a:fld>
            <a:endParaRPr lang="en-GB" dirty="0"/>
          </a:p>
        </p:txBody>
      </p:sp>
    </p:spTree>
    <p:extLst>
      <p:ext uri="{BB962C8B-B14F-4D97-AF65-F5344CB8AC3E}">
        <p14:creationId xmlns:p14="http://schemas.microsoft.com/office/powerpoint/2010/main" val="14274252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cstate="print"/>
          <a:srcRect/>
          <a:stretch>
            <a:fillRect/>
          </a:stretch>
        </p:blipFill>
        <p:spPr bwMode="auto">
          <a:xfrm>
            <a:off x="0" y="-14288"/>
            <a:ext cx="9144000" cy="6858001"/>
          </a:xfrm>
          <a:prstGeom prst="rect">
            <a:avLst/>
          </a:prstGeom>
          <a:noFill/>
          <a:ln w="9525">
            <a:noFill/>
            <a:miter lim="800000"/>
            <a:headEnd/>
            <a:tailEnd/>
          </a:ln>
        </p:spPr>
      </p:pic>
      <p:pic>
        <p:nvPicPr>
          <p:cNvPr id="5" name="Picture 7"/>
          <p:cNvPicPr>
            <a:picLocks noChangeAspect="1"/>
          </p:cNvPicPr>
          <p:nvPr userDrawn="1"/>
        </p:nvPicPr>
        <p:blipFill>
          <a:blip r:embed="rId3" cstate="print"/>
          <a:srcRect/>
          <a:stretch>
            <a:fillRect/>
          </a:stretch>
        </p:blipFill>
        <p:spPr bwMode="auto">
          <a:xfrm>
            <a:off x="7466013" y="493713"/>
            <a:ext cx="1422400" cy="809625"/>
          </a:xfrm>
          <a:prstGeom prst="rect">
            <a:avLst/>
          </a:prstGeom>
          <a:noFill/>
          <a:ln w="9525">
            <a:noFill/>
            <a:miter lim="800000"/>
            <a:headEnd/>
            <a:tailEnd/>
          </a:ln>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Date Placeholder 3"/>
          <p:cNvSpPr>
            <a:spLocks noGrp="1"/>
          </p:cNvSpPr>
          <p:nvPr>
            <p:ph type="dt" sz="half" idx="10"/>
          </p:nvPr>
        </p:nvSpPr>
        <p:spPr/>
        <p:txBody>
          <a:bodyPr/>
          <a:lstStyle>
            <a:lvl1pPr>
              <a:defRPr>
                <a:solidFill>
                  <a:schemeClr val="bg1"/>
                </a:solidFill>
              </a:defRPr>
            </a:lvl1pPr>
          </a:lstStyle>
          <a:p>
            <a:pPr>
              <a:defRPr/>
            </a:pPr>
            <a:fld id="{076D9930-C15D-48D0-83FE-9A5694B26F49}" type="datetimeFigureOut">
              <a:rPr lang="en-GB"/>
              <a:pPr>
                <a:defRPr/>
              </a:pPr>
              <a:t>25/08/2020</a:t>
            </a:fld>
            <a:endParaRPr lang="en-GB" dirty="0"/>
          </a:p>
        </p:txBody>
      </p:sp>
      <p:sp>
        <p:nvSpPr>
          <p:cNvPr id="7" name="Footer Placeholder 4"/>
          <p:cNvSpPr>
            <a:spLocks noGrp="1"/>
          </p:cNvSpPr>
          <p:nvPr>
            <p:ph type="ftr" sz="quarter" idx="11"/>
          </p:nvPr>
        </p:nvSpPr>
        <p:spPr/>
        <p:txBody>
          <a:bodyPr/>
          <a:lstStyle>
            <a:lvl1pPr>
              <a:defRPr>
                <a:solidFill>
                  <a:schemeClr val="bg1"/>
                </a:solidFill>
              </a:defRPr>
            </a:lvl1pPr>
          </a:lstStyle>
          <a:p>
            <a:pPr>
              <a:defRPr/>
            </a:pPr>
            <a:endParaRPr lang="en-GB" dirty="0"/>
          </a:p>
        </p:txBody>
      </p:sp>
      <p:sp>
        <p:nvSpPr>
          <p:cNvPr id="8" name="Slide Number Placeholder 5"/>
          <p:cNvSpPr>
            <a:spLocks noGrp="1"/>
          </p:cNvSpPr>
          <p:nvPr>
            <p:ph type="sldNum" sz="quarter" idx="12"/>
          </p:nvPr>
        </p:nvSpPr>
        <p:spPr/>
        <p:txBody>
          <a:bodyPr/>
          <a:lstStyle>
            <a:lvl1pPr>
              <a:defRPr>
                <a:solidFill>
                  <a:schemeClr val="bg1"/>
                </a:solidFill>
              </a:defRPr>
            </a:lvl1pPr>
          </a:lstStyle>
          <a:p>
            <a:pPr>
              <a:defRPr/>
            </a:pPr>
            <a:fld id="{15F5BDEE-B34B-41F8-BD0C-38380B8D0C0C}"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pic>
        <p:nvPicPr>
          <p:cNvPr id="3" name="Picture 5"/>
          <p:cNvPicPr>
            <a:picLocks noChangeAspect="1"/>
          </p:cNvPicPr>
          <p:nvPr userDrawn="1"/>
        </p:nvPicPr>
        <p:blipFill>
          <a:blip r:embed="rId2" cstate="print"/>
          <a:srcRect l="11349" r="-26553"/>
          <a:stretch>
            <a:fillRect/>
          </a:stretch>
        </p:blipFill>
        <p:spPr bwMode="auto">
          <a:xfrm>
            <a:off x="-6350" y="-1588"/>
            <a:ext cx="12093575" cy="6992938"/>
          </a:xfrm>
          <a:prstGeom prst="rect">
            <a:avLst/>
          </a:prstGeom>
          <a:noFill/>
          <a:ln w="9525">
            <a:noFill/>
            <a:miter lim="800000"/>
            <a:headEnd/>
            <a:tailEnd/>
          </a:ln>
        </p:spPr>
      </p:pic>
      <p:pic>
        <p:nvPicPr>
          <p:cNvPr id="4" name="Picture 7"/>
          <p:cNvPicPr>
            <a:picLocks noChangeAspect="1"/>
          </p:cNvPicPr>
          <p:nvPr userDrawn="1"/>
        </p:nvPicPr>
        <p:blipFill>
          <a:blip r:embed="rId3" cstate="print"/>
          <a:srcRect/>
          <a:stretch>
            <a:fillRect/>
          </a:stretch>
        </p:blipFill>
        <p:spPr bwMode="auto">
          <a:xfrm>
            <a:off x="7292975" y="493713"/>
            <a:ext cx="1441450" cy="823912"/>
          </a:xfrm>
          <a:prstGeom prst="rect">
            <a:avLst/>
          </a:prstGeom>
          <a:noFill/>
          <a:ln w="9525">
            <a:noFill/>
            <a:miter lim="800000"/>
            <a:headEnd/>
            <a:tailEnd/>
          </a:ln>
        </p:spPr>
      </p:pic>
      <p:sp>
        <p:nvSpPr>
          <p:cNvPr id="5" name="TextBox 9"/>
          <p:cNvSpPr txBox="1">
            <a:spLocks noChangeAspect="1"/>
          </p:cNvSpPr>
          <p:nvPr userDrawn="1"/>
        </p:nvSpPr>
        <p:spPr>
          <a:xfrm>
            <a:off x="0" y="1524000"/>
            <a:ext cx="4564063" cy="2663825"/>
          </a:xfrm>
          <a:prstGeom prst="rect">
            <a:avLst/>
          </a:prstGeom>
          <a:solidFill>
            <a:srgbClr val="58595B">
              <a:alpha val="81000"/>
            </a:srgbClr>
          </a:solidFill>
        </p:spPr>
        <p:txBody>
          <a:bodyPr>
            <a:normAutofit/>
          </a:bodyPr>
          <a:lstStyle/>
          <a:p>
            <a:pPr fontAlgn="auto">
              <a:spcBef>
                <a:spcPts val="0"/>
              </a:spcBef>
              <a:spcAft>
                <a:spcPts val="0"/>
              </a:spcAft>
              <a:defRPr/>
            </a:pPr>
            <a:endParaRPr lang="en-US" sz="2800" dirty="0">
              <a:solidFill>
                <a:schemeClr val="bg1"/>
              </a:solidFill>
              <a:latin typeface="+mn-lt"/>
              <a:cs typeface="+mn-cs"/>
            </a:endParaRPr>
          </a:p>
        </p:txBody>
      </p:sp>
      <p:sp>
        <p:nvSpPr>
          <p:cNvPr id="11" name="Title 1"/>
          <p:cNvSpPr>
            <a:spLocks noGrp="1"/>
          </p:cNvSpPr>
          <p:nvPr>
            <p:ph type="title"/>
          </p:nvPr>
        </p:nvSpPr>
        <p:spPr>
          <a:xfrm>
            <a:off x="159196" y="1761558"/>
            <a:ext cx="4184204" cy="2299453"/>
          </a:xfrm>
        </p:spPr>
        <p:txBody>
          <a:bodyPr/>
          <a:lstStyle>
            <a:lvl1pPr>
              <a:defRPr sz="3200">
                <a:solidFill>
                  <a:schemeClr val="bg1"/>
                </a:solidFill>
              </a:defRPr>
            </a:lvl1pPr>
          </a:lstStyle>
          <a:p>
            <a:r>
              <a:rPr lang="en-US" dirty="0"/>
              <a:t>Click to edit Master title style</a:t>
            </a:r>
          </a:p>
        </p:txBody>
      </p:sp>
      <p:sp>
        <p:nvSpPr>
          <p:cNvPr id="6" name="Date Placeholder 2"/>
          <p:cNvSpPr>
            <a:spLocks noGrp="1"/>
          </p:cNvSpPr>
          <p:nvPr>
            <p:ph type="dt" sz="half" idx="10"/>
          </p:nvPr>
        </p:nvSpPr>
        <p:spPr/>
        <p:txBody>
          <a:bodyPr/>
          <a:lstStyle>
            <a:lvl1pPr>
              <a:defRPr/>
            </a:lvl1pPr>
          </a:lstStyle>
          <a:p>
            <a:pPr>
              <a:defRPr/>
            </a:pPr>
            <a:fld id="{CE7546D5-4F85-431C-979B-2ACB5C457987}" type="datetimeFigureOut">
              <a:rPr lang="en-GB"/>
              <a:pPr>
                <a:defRPr/>
              </a:pPr>
              <a:t>25/08/2020</a:t>
            </a:fld>
            <a:endParaRPr lang="en-GB" dirty="0"/>
          </a:p>
        </p:txBody>
      </p:sp>
      <p:sp>
        <p:nvSpPr>
          <p:cNvPr id="7" name="Footer Placeholder 3"/>
          <p:cNvSpPr>
            <a:spLocks noGrp="1"/>
          </p:cNvSpPr>
          <p:nvPr>
            <p:ph type="ftr" sz="quarter" idx="11"/>
          </p:nvPr>
        </p:nvSpPr>
        <p:spPr/>
        <p:txBody>
          <a:bodyPr/>
          <a:lstStyle>
            <a:lvl1pPr>
              <a:defRPr/>
            </a:lvl1pPr>
          </a:lstStyle>
          <a:p>
            <a:pPr>
              <a:defRPr/>
            </a:pPr>
            <a:endParaRPr lang="en-GB" dirty="0"/>
          </a:p>
        </p:txBody>
      </p:sp>
      <p:sp>
        <p:nvSpPr>
          <p:cNvPr id="8" name="Slide Number Placeholder 4"/>
          <p:cNvSpPr>
            <a:spLocks noGrp="1"/>
          </p:cNvSpPr>
          <p:nvPr>
            <p:ph type="sldNum" sz="quarter" idx="12"/>
          </p:nvPr>
        </p:nvSpPr>
        <p:spPr/>
        <p:txBody>
          <a:bodyPr/>
          <a:lstStyle>
            <a:lvl1pPr>
              <a:defRPr/>
            </a:lvl1pPr>
          </a:lstStyle>
          <a:p>
            <a:pPr>
              <a:defRPr/>
            </a:pPr>
            <a:fld id="{13826585-BF4A-4477-BD4A-E753793756AC}"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7459D71E-FD20-41F4-8FF4-22AB2A648B97}"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B12C508-BA44-4C22-8709-764F581D87AB}"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fld id="{4575E6AC-3D25-4A59-80A0-D6D39BF0F8D9}"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EB6EC17A-D862-4C15-9439-C761B1BABAE2}"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10958130-819C-4180-A9ED-E114ABF305B5}"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A18F5F8A-5FFB-473C-9A43-AD1B5931A4A8}"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91927846-8415-4DE1-82BC-61FBA90FE27B}"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AAE48ED3-7FB6-407D-9F4D-57C242AFE426}"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0E7292D4-3FC4-4282-81B8-47D7CE41C091}" type="datetimeFigureOut">
              <a:rPr lang="en-GB"/>
              <a:pPr>
                <a:defRPr/>
              </a:pPr>
              <a:t>25/08/2020</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F37781B0-90C3-45CF-B314-D3D9AFA8230F}"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4E596EAD-C1F1-4F59-A04D-6EF7C61B414E}" type="datetimeFigureOut">
              <a:rPr lang="en-GB"/>
              <a:pPr>
                <a:defRPr/>
              </a:pPr>
              <a:t>25/08/2020</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FC9D044C-7CDB-4B3C-BC41-241805ADFCA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D67D16F-AA1E-48D7-BC58-D3512E9F52CC}" type="datetimeFigureOut">
              <a:rPr lang="en-GB"/>
              <a:pPr>
                <a:defRPr/>
              </a:pPr>
              <a:t>25/08/2020</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D14AD65E-83D0-44D6-8244-8320B2CF18D3}"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628650" y="856801"/>
            <a:ext cx="7967663" cy="5270950"/>
          </a:xfrm>
        </p:spPr>
        <p:txBody>
          <a:bodyPr rtlCol="0">
            <a:normAutofit/>
          </a:bodyPr>
          <a:lstStyle/>
          <a:p>
            <a:pPr lvl="0"/>
            <a:endParaRPr lang="en-GB" noProof="0" dirty="0"/>
          </a:p>
        </p:txBody>
      </p:sp>
      <p:sp>
        <p:nvSpPr>
          <p:cNvPr id="3" name="Date Placeholder 3"/>
          <p:cNvSpPr>
            <a:spLocks noGrp="1"/>
          </p:cNvSpPr>
          <p:nvPr>
            <p:ph type="dt" sz="half" idx="14"/>
          </p:nvPr>
        </p:nvSpPr>
        <p:spPr/>
        <p:txBody>
          <a:bodyPr/>
          <a:lstStyle>
            <a:lvl1pPr>
              <a:defRPr/>
            </a:lvl1pPr>
          </a:lstStyle>
          <a:p>
            <a:pPr>
              <a:defRPr/>
            </a:pPr>
            <a:fld id="{B9F8C8B3-79EA-4850-87FF-274EB99EA0A5}" type="datetimeFigureOut">
              <a:rPr lang="en-GB"/>
              <a:pPr>
                <a:defRPr/>
              </a:pPr>
              <a:t>25/08/2020</a:t>
            </a:fld>
            <a:endParaRPr lang="en-GB" dirty="0"/>
          </a:p>
        </p:txBody>
      </p:sp>
      <p:sp>
        <p:nvSpPr>
          <p:cNvPr id="4" name="Footer Placeholder 4"/>
          <p:cNvSpPr>
            <a:spLocks noGrp="1"/>
          </p:cNvSpPr>
          <p:nvPr>
            <p:ph type="ftr" sz="quarter" idx="15"/>
          </p:nvPr>
        </p:nvSpPr>
        <p:spPr/>
        <p:txBody>
          <a:bodyPr/>
          <a:lstStyle>
            <a:lvl1pPr>
              <a:defRPr/>
            </a:lvl1pPr>
          </a:lstStyle>
          <a:p>
            <a:pPr>
              <a:defRPr/>
            </a:pPr>
            <a:endParaRPr lang="en-GB" dirty="0"/>
          </a:p>
        </p:txBody>
      </p:sp>
      <p:sp>
        <p:nvSpPr>
          <p:cNvPr id="5" name="Slide Number Placeholder 5"/>
          <p:cNvSpPr>
            <a:spLocks noGrp="1"/>
          </p:cNvSpPr>
          <p:nvPr>
            <p:ph type="sldNum" sz="quarter" idx="16"/>
          </p:nvPr>
        </p:nvSpPr>
        <p:spPr/>
        <p:txBody>
          <a:bodyPr/>
          <a:lstStyle>
            <a:lvl1pPr>
              <a:defRPr/>
            </a:lvl1pPr>
          </a:lstStyle>
          <a:p>
            <a:pPr>
              <a:defRPr/>
            </a:pPr>
            <a:fld id="{107F2412-AC67-48A5-87E3-5ED8F84082B4}"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273600" y="547688"/>
            <a:ext cx="4306338" cy="5600700"/>
          </a:xfrm>
        </p:spPr>
        <p:txBody>
          <a:bodyPr rtlCol="0">
            <a:normAutofit/>
          </a:bodyPr>
          <a:lstStyle/>
          <a:p>
            <a:pPr lvl="0"/>
            <a:endParaRPr lang="en-GB" noProof="0" dirty="0"/>
          </a:p>
        </p:txBody>
      </p:sp>
      <p:sp>
        <p:nvSpPr>
          <p:cNvPr id="8" name="Picture Placeholder 7"/>
          <p:cNvSpPr>
            <a:spLocks noGrp="1"/>
          </p:cNvSpPr>
          <p:nvPr>
            <p:ph type="pic" sz="quarter" idx="14"/>
          </p:nvPr>
        </p:nvSpPr>
        <p:spPr>
          <a:xfrm>
            <a:off x="4651375" y="539750"/>
            <a:ext cx="4233863" cy="5608638"/>
          </a:xfrm>
        </p:spPr>
        <p:txBody>
          <a:bodyPr rtlCol="0">
            <a:normAutofit/>
          </a:bodyPr>
          <a:lstStyle/>
          <a:p>
            <a:pPr lvl="0"/>
            <a:endParaRPr lang="en-GB" noProof="0" dirty="0"/>
          </a:p>
        </p:txBody>
      </p:sp>
      <p:sp>
        <p:nvSpPr>
          <p:cNvPr id="4" name="Date Placeholder 3"/>
          <p:cNvSpPr>
            <a:spLocks noGrp="1"/>
          </p:cNvSpPr>
          <p:nvPr>
            <p:ph type="dt" sz="half" idx="15"/>
          </p:nvPr>
        </p:nvSpPr>
        <p:spPr/>
        <p:txBody>
          <a:bodyPr/>
          <a:lstStyle>
            <a:lvl1pPr>
              <a:defRPr/>
            </a:lvl1pPr>
          </a:lstStyle>
          <a:p>
            <a:pPr>
              <a:defRPr/>
            </a:pPr>
            <a:fld id="{F225B949-94CC-4848-ADA7-5670FAD4BE1E}" type="datetimeFigureOut">
              <a:rPr lang="en-GB"/>
              <a:pPr>
                <a:defRPr/>
              </a:pPr>
              <a:t>25/08/2020</a:t>
            </a:fld>
            <a:endParaRPr lang="en-GB" dirty="0"/>
          </a:p>
        </p:txBody>
      </p:sp>
      <p:sp>
        <p:nvSpPr>
          <p:cNvPr id="5" name="Footer Placeholder 4"/>
          <p:cNvSpPr>
            <a:spLocks noGrp="1"/>
          </p:cNvSpPr>
          <p:nvPr>
            <p:ph type="ftr" sz="quarter" idx="16"/>
          </p:nvPr>
        </p:nvSpPr>
        <p:spPr/>
        <p:txBody>
          <a:bodyPr/>
          <a:lstStyle>
            <a:lvl1pPr>
              <a:defRPr/>
            </a:lvl1pPr>
          </a:lstStyle>
          <a:p>
            <a:pPr>
              <a:defRPr/>
            </a:pPr>
            <a:endParaRPr lang="en-GB" dirty="0"/>
          </a:p>
        </p:txBody>
      </p:sp>
      <p:sp>
        <p:nvSpPr>
          <p:cNvPr id="7" name="Slide Number Placeholder 5"/>
          <p:cNvSpPr>
            <a:spLocks noGrp="1"/>
          </p:cNvSpPr>
          <p:nvPr>
            <p:ph type="sldNum" sz="quarter" idx="17"/>
          </p:nvPr>
        </p:nvSpPr>
        <p:spPr/>
        <p:txBody>
          <a:bodyPr/>
          <a:lstStyle>
            <a:lvl1pPr>
              <a:defRPr/>
            </a:lvl1pPr>
          </a:lstStyle>
          <a:p>
            <a:pPr>
              <a:defRPr/>
            </a:pPr>
            <a:fld id="{9C2C6122-DBD4-420B-9DE2-5887D50A8DDB}"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4892030-831B-4E7C-AF3F-577984562B48}"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8B644EED-7181-4B45-857A-D64B5F097C42}"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5861F98-4293-4690-B84B-A34F1DE01C39}"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167D23AF-9765-4BD5-8813-24C1A154F1EC}"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0D15513D-AFD1-4B2B-8EA3-F4FBF866BBD5}"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42CD6CA-2DB0-486E-ABF9-BF55327C60A8}"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72FE23DF-5D98-4070-9956-91F950EA66AD}"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7D58867-440B-4574-AB82-9F2A02252E90}"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2" name="Picture 4"/>
          <p:cNvPicPr>
            <a:picLocks noChangeAspect="1"/>
          </p:cNvPicPr>
          <p:nvPr userDrawn="1"/>
        </p:nvPicPr>
        <p:blipFill>
          <a:blip r:embed="rId2" cstate="print"/>
          <a:srcRect/>
          <a:stretch>
            <a:fillRect/>
          </a:stretch>
        </p:blipFill>
        <p:spPr bwMode="auto">
          <a:xfrm>
            <a:off x="0" y="-14288"/>
            <a:ext cx="9144000" cy="6858001"/>
          </a:xfrm>
          <a:prstGeom prst="rect">
            <a:avLst/>
          </a:prstGeom>
          <a:noFill/>
          <a:ln w="9525">
            <a:noFill/>
            <a:miter lim="800000"/>
            <a:headEnd/>
            <a:tailEnd/>
          </a:ln>
        </p:spPr>
      </p:pic>
      <p:pic>
        <p:nvPicPr>
          <p:cNvPr id="3" name="Picture 5"/>
          <p:cNvPicPr>
            <a:picLocks noChangeAspect="1"/>
          </p:cNvPicPr>
          <p:nvPr userDrawn="1"/>
        </p:nvPicPr>
        <p:blipFill>
          <a:blip r:embed="rId3" cstate="print"/>
          <a:srcRect/>
          <a:stretch>
            <a:fillRect/>
          </a:stretch>
        </p:blipFill>
        <p:spPr bwMode="auto">
          <a:xfrm>
            <a:off x="7466013" y="493713"/>
            <a:ext cx="1422400" cy="809625"/>
          </a:xfrm>
          <a:prstGeom prst="rect">
            <a:avLst/>
          </a:prstGeom>
          <a:noFill/>
          <a:ln w="9525">
            <a:noFill/>
            <a:miter lim="800000"/>
            <a:headEnd/>
            <a:tailEnd/>
          </a:ln>
        </p:spPr>
      </p:pic>
      <p:sp>
        <p:nvSpPr>
          <p:cNvPr id="4" name="Date Placeholder 1"/>
          <p:cNvSpPr>
            <a:spLocks noGrp="1"/>
          </p:cNvSpPr>
          <p:nvPr>
            <p:ph type="dt" sz="half" idx="10"/>
          </p:nvPr>
        </p:nvSpPr>
        <p:spPr/>
        <p:txBody>
          <a:bodyPr/>
          <a:lstStyle>
            <a:lvl1pPr>
              <a:defRPr>
                <a:solidFill>
                  <a:schemeClr val="bg1"/>
                </a:solidFill>
              </a:defRPr>
            </a:lvl1pPr>
          </a:lstStyle>
          <a:p>
            <a:pPr>
              <a:defRPr/>
            </a:pPr>
            <a:fld id="{AFFF4C76-7C2F-490D-A788-C05BF51B0123}" type="datetimeFigureOut">
              <a:rPr lang="en-GB"/>
              <a:pPr>
                <a:defRPr/>
              </a:pPr>
              <a:t>25/08/2020</a:t>
            </a:fld>
            <a:endParaRPr lang="en-GB" dirty="0"/>
          </a:p>
        </p:txBody>
      </p:sp>
      <p:sp>
        <p:nvSpPr>
          <p:cNvPr id="5" name="Footer Placeholder 2"/>
          <p:cNvSpPr>
            <a:spLocks noGrp="1"/>
          </p:cNvSpPr>
          <p:nvPr>
            <p:ph type="ftr" sz="quarter" idx="11"/>
          </p:nvPr>
        </p:nvSpPr>
        <p:spPr/>
        <p:txBody>
          <a:bodyPr/>
          <a:lstStyle>
            <a:lvl1pPr>
              <a:defRPr>
                <a:solidFill>
                  <a:schemeClr val="bg1"/>
                </a:solidFill>
              </a:defRPr>
            </a:lvl1pPr>
          </a:lstStyle>
          <a:p>
            <a:pPr>
              <a:defRPr/>
            </a:pPr>
            <a:endParaRPr lang="en-GB" dirty="0"/>
          </a:p>
        </p:txBody>
      </p:sp>
      <p:sp>
        <p:nvSpPr>
          <p:cNvPr id="6" name="Slide Number Placeholder 3"/>
          <p:cNvSpPr>
            <a:spLocks noGrp="1"/>
          </p:cNvSpPr>
          <p:nvPr>
            <p:ph type="sldNum" sz="quarter" idx="12"/>
          </p:nvPr>
        </p:nvSpPr>
        <p:spPr/>
        <p:txBody>
          <a:bodyPr/>
          <a:lstStyle>
            <a:lvl1pPr>
              <a:defRPr>
                <a:solidFill>
                  <a:schemeClr val="bg1"/>
                </a:solidFill>
              </a:defRPr>
            </a:lvl1pPr>
          </a:lstStyle>
          <a:p>
            <a:pPr>
              <a:defRPr/>
            </a:pPr>
            <a:fld id="{0CC6F3E2-AA2F-4434-A7F4-4DA9A27EA77A}"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fld id="{5C26519B-0C1E-49CD-8D86-347074AA5E83}"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046A849E-CDFF-49B2-A53A-822E28741758}"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61CFC739-BBA8-47D7-AB4B-5A95A53F9779}"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CB72C343-BC09-4C75-9CDA-F202FE872C22}"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39DA9CAB-7BA7-4526-883A-5F986D937F57}"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24862AB8-A53F-4685-8615-735B83414CE2}"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8743CC98-F751-4265-AEE1-319C9A6F3D74}"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B90CC120-7EE8-4BB8-B868-6BE1028E117D}"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057F525E-0DCA-42E5-8159-D9FCBA169934}" type="datetimeFigureOut">
              <a:rPr lang="en-GB"/>
              <a:pPr>
                <a:defRPr/>
              </a:pPr>
              <a:t>25/08/2020</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CDB0D7D3-9505-44AD-93F2-F7FF4BC54501}"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57922013-45B7-436C-A740-503AE760536D}" type="datetimeFigureOut">
              <a:rPr lang="en-GB"/>
              <a:pPr>
                <a:defRPr/>
              </a:pPr>
              <a:t>25/08/2020</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B61CB3A6-C6B6-445C-B1EB-4102BE9A84D5}" type="slidenum">
              <a:rPr lang="en-GB"/>
              <a:pPr>
                <a:defRPr/>
              </a:pPr>
              <a:t>‹#›</a:t>
            </a:fld>
            <a:endParaRPr lang="en-GB"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5B357AB-A0E9-4D09-A765-75B927550028}" type="datetimeFigureOut">
              <a:rPr lang="en-GB"/>
              <a:pPr>
                <a:defRPr/>
              </a:pPr>
              <a:t>25/08/2020</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5558FB18-EB1E-4284-93C5-42946CB06671}" type="slidenum">
              <a:rPr lang="en-GB"/>
              <a:pPr>
                <a:defRPr/>
              </a:pPr>
              <a:t>‹#›</a:t>
            </a:fld>
            <a:endParaRPr lang="en-GB"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628650" y="856801"/>
            <a:ext cx="7967663" cy="5270950"/>
          </a:xfrm>
        </p:spPr>
        <p:txBody>
          <a:bodyPr rtlCol="0">
            <a:normAutofit/>
          </a:bodyPr>
          <a:lstStyle/>
          <a:p>
            <a:pPr lvl="0"/>
            <a:endParaRPr lang="en-GB" noProof="0" dirty="0"/>
          </a:p>
        </p:txBody>
      </p:sp>
      <p:sp>
        <p:nvSpPr>
          <p:cNvPr id="3" name="Date Placeholder 3"/>
          <p:cNvSpPr>
            <a:spLocks noGrp="1"/>
          </p:cNvSpPr>
          <p:nvPr>
            <p:ph type="dt" sz="half" idx="14"/>
          </p:nvPr>
        </p:nvSpPr>
        <p:spPr/>
        <p:txBody>
          <a:bodyPr/>
          <a:lstStyle>
            <a:lvl1pPr>
              <a:defRPr/>
            </a:lvl1pPr>
          </a:lstStyle>
          <a:p>
            <a:pPr>
              <a:defRPr/>
            </a:pPr>
            <a:fld id="{136B31D2-71B5-4EB9-A8D4-764DA8171B6B}" type="datetimeFigureOut">
              <a:rPr lang="en-GB"/>
              <a:pPr>
                <a:defRPr/>
              </a:pPr>
              <a:t>25/08/2020</a:t>
            </a:fld>
            <a:endParaRPr lang="en-GB" dirty="0"/>
          </a:p>
        </p:txBody>
      </p:sp>
      <p:sp>
        <p:nvSpPr>
          <p:cNvPr id="4" name="Footer Placeholder 4"/>
          <p:cNvSpPr>
            <a:spLocks noGrp="1"/>
          </p:cNvSpPr>
          <p:nvPr>
            <p:ph type="ftr" sz="quarter" idx="15"/>
          </p:nvPr>
        </p:nvSpPr>
        <p:spPr/>
        <p:txBody>
          <a:bodyPr/>
          <a:lstStyle>
            <a:lvl1pPr>
              <a:defRPr/>
            </a:lvl1pPr>
          </a:lstStyle>
          <a:p>
            <a:pPr>
              <a:defRPr/>
            </a:pPr>
            <a:endParaRPr lang="en-GB" dirty="0"/>
          </a:p>
        </p:txBody>
      </p:sp>
      <p:sp>
        <p:nvSpPr>
          <p:cNvPr id="5" name="Slide Number Placeholder 5"/>
          <p:cNvSpPr>
            <a:spLocks noGrp="1"/>
          </p:cNvSpPr>
          <p:nvPr>
            <p:ph type="sldNum" sz="quarter" idx="16"/>
          </p:nvPr>
        </p:nvSpPr>
        <p:spPr/>
        <p:txBody>
          <a:bodyPr/>
          <a:lstStyle>
            <a:lvl1pPr>
              <a:defRPr/>
            </a:lvl1pPr>
          </a:lstStyle>
          <a:p>
            <a:pPr>
              <a:defRPr/>
            </a:pPr>
            <a:fld id="{8BBBBA2C-23D9-4556-87E1-EE09BA7BED5F}" type="slidenum">
              <a:rPr lang="en-GB"/>
              <a:pPr>
                <a:defRPr/>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273600" y="547688"/>
            <a:ext cx="4306338" cy="5600700"/>
          </a:xfrm>
        </p:spPr>
        <p:txBody>
          <a:bodyPr rtlCol="0">
            <a:normAutofit/>
          </a:bodyPr>
          <a:lstStyle/>
          <a:p>
            <a:pPr lvl="0"/>
            <a:endParaRPr lang="en-GB" noProof="0" dirty="0"/>
          </a:p>
        </p:txBody>
      </p:sp>
      <p:sp>
        <p:nvSpPr>
          <p:cNvPr id="8" name="Picture Placeholder 7"/>
          <p:cNvSpPr>
            <a:spLocks noGrp="1"/>
          </p:cNvSpPr>
          <p:nvPr>
            <p:ph type="pic" sz="quarter" idx="14"/>
          </p:nvPr>
        </p:nvSpPr>
        <p:spPr>
          <a:xfrm>
            <a:off x="4651375" y="539750"/>
            <a:ext cx="4233863" cy="5608638"/>
          </a:xfrm>
        </p:spPr>
        <p:txBody>
          <a:bodyPr rtlCol="0">
            <a:normAutofit/>
          </a:bodyPr>
          <a:lstStyle/>
          <a:p>
            <a:pPr lvl="0"/>
            <a:endParaRPr lang="en-GB" noProof="0" dirty="0"/>
          </a:p>
        </p:txBody>
      </p:sp>
      <p:sp>
        <p:nvSpPr>
          <p:cNvPr id="4" name="Date Placeholder 3"/>
          <p:cNvSpPr>
            <a:spLocks noGrp="1"/>
          </p:cNvSpPr>
          <p:nvPr>
            <p:ph type="dt" sz="half" idx="15"/>
          </p:nvPr>
        </p:nvSpPr>
        <p:spPr/>
        <p:txBody>
          <a:bodyPr/>
          <a:lstStyle>
            <a:lvl1pPr>
              <a:defRPr/>
            </a:lvl1pPr>
          </a:lstStyle>
          <a:p>
            <a:pPr>
              <a:defRPr/>
            </a:pPr>
            <a:fld id="{AC4CB6C4-D230-494F-866B-2B377CCAE318}" type="datetimeFigureOut">
              <a:rPr lang="en-GB"/>
              <a:pPr>
                <a:defRPr/>
              </a:pPr>
              <a:t>25/08/2020</a:t>
            </a:fld>
            <a:endParaRPr lang="en-GB" dirty="0"/>
          </a:p>
        </p:txBody>
      </p:sp>
      <p:sp>
        <p:nvSpPr>
          <p:cNvPr id="5" name="Footer Placeholder 4"/>
          <p:cNvSpPr>
            <a:spLocks noGrp="1"/>
          </p:cNvSpPr>
          <p:nvPr>
            <p:ph type="ftr" sz="quarter" idx="16"/>
          </p:nvPr>
        </p:nvSpPr>
        <p:spPr/>
        <p:txBody>
          <a:bodyPr/>
          <a:lstStyle>
            <a:lvl1pPr>
              <a:defRPr/>
            </a:lvl1pPr>
          </a:lstStyle>
          <a:p>
            <a:pPr>
              <a:defRPr/>
            </a:pPr>
            <a:endParaRPr lang="en-GB" dirty="0"/>
          </a:p>
        </p:txBody>
      </p:sp>
      <p:sp>
        <p:nvSpPr>
          <p:cNvPr id="7" name="Slide Number Placeholder 5"/>
          <p:cNvSpPr>
            <a:spLocks noGrp="1"/>
          </p:cNvSpPr>
          <p:nvPr>
            <p:ph type="sldNum" sz="quarter" idx="17"/>
          </p:nvPr>
        </p:nvSpPr>
        <p:spPr/>
        <p:txBody>
          <a:bodyPr/>
          <a:lstStyle>
            <a:lvl1pPr>
              <a:defRPr/>
            </a:lvl1pPr>
          </a:lstStyle>
          <a:p>
            <a:pPr>
              <a:defRPr/>
            </a:pPr>
            <a:fld id="{7DAD5BD5-6E1F-4F76-B912-152DA46A87DC}" type="slidenum">
              <a:rPr lang="en-GB"/>
              <a:pPr>
                <a:defRPr/>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23767CD-457B-4EF1-9073-410D1D0AA959}"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AF0F42EE-6CAF-4803-9093-5E81EEC291DC}" type="slidenum">
              <a:rPr lang="en-GB"/>
              <a:pPr>
                <a:defRPr/>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97576C90-6576-44E8-A714-E1FF64BE5289}"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BBC89786-9D97-4377-B2A6-3928B7986764}" type="slidenum">
              <a:rPr lang="en-GB"/>
              <a:pPr>
                <a:defRPr/>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A6DDFD73-0802-4652-B56D-4B564A3F98B4}"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FAE9914-9D54-410A-8187-DE6266DCFAA0}" type="slidenum">
              <a:rPr lang="en-GB"/>
              <a:pPr>
                <a:defRPr/>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700B5718-C688-4D07-8037-612EE7A9B8D3}"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21B5B3E4-2C39-4B52-9EE9-200DB696EA4E}" type="slidenum">
              <a:rPr lang="en-GB"/>
              <a:pPr>
                <a:defRPr/>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fld id="{14091612-2255-4E04-8EBD-2FFB65935EB9}"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F4C12DEE-5228-4C6F-908A-D2721807CD94}" type="slidenum">
              <a:rPr lang="en-GB"/>
              <a:pPr>
                <a:defRPr/>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2BBBC2FA-A098-42FC-975D-A5AD99FE6F7F}"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2F8BD924-3852-4E4D-BEAB-64BC99DF8D2C}" type="slidenum">
              <a:rPr lang="en-GB"/>
              <a:pPr>
                <a:defRPr/>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A8482C9-D9E7-413A-BB54-24D6CA3781FC}"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41FEAD6-9F7D-4E76-A1C0-0F56F00CA729}" type="slidenum">
              <a:rPr lang="en-GB"/>
              <a:pPr>
                <a:defRPr/>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2FD2FABE-EECC-4754-AAD0-B2744DFC20FE}"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2D32AF1E-FA89-43E2-81A8-FE9B8C4B6C10}" type="slidenum">
              <a:rPr lang="en-GB"/>
              <a:pPr>
                <a:defRPr/>
              </a:pPr>
              <a:t>‹#›</a:t>
            </a:fld>
            <a:endParaRPr lang="en-GB"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AFA89EB3-BDE5-4D1E-9FFB-F03E80F80112}" type="datetimeFigureOut">
              <a:rPr lang="en-GB"/>
              <a:pPr>
                <a:defRPr/>
              </a:pPr>
              <a:t>25/08/2020</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B291850B-602A-41F0-9FC4-CE27E3636A0E}" type="slidenum">
              <a:rPr lang="en-GB"/>
              <a:pPr>
                <a:defRPr/>
              </a:pPr>
              <a:t>‹#›</a:t>
            </a:fld>
            <a:endParaRPr lang="en-GB"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5480735C-0BDC-495F-9C5A-53A1A71A5293}" type="datetimeFigureOut">
              <a:rPr lang="en-GB"/>
              <a:pPr>
                <a:defRPr/>
              </a:pPr>
              <a:t>25/08/2020</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3B4F1492-CEE1-47BD-BF69-04B0ECD924DA}" type="slidenum">
              <a:rPr lang="en-GB"/>
              <a:pPr>
                <a:defRPr/>
              </a:pPr>
              <a:t>‹#›</a:t>
            </a:fld>
            <a:endParaRPr lang="en-GB" dirty="0"/>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4F58731-276E-4DAE-AA8C-5C2D7E0D1956}" type="datetimeFigureOut">
              <a:rPr lang="en-GB"/>
              <a:pPr>
                <a:defRPr/>
              </a:pPr>
              <a:t>25/08/2020</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F7F21420-DB1E-4A02-871F-E4FF9D35270E}" type="slidenum">
              <a:rPr lang="en-GB"/>
              <a:pPr>
                <a:defRPr/>
              </a:pPr>
              <a:t>‹#›</a:t>
            </a:fld>
            <a:endParaRPr lang="en-GB"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628650" y="856801"/>
            <a:ext cx="7967663" cy="5270950"/>
          </a:xfrm>
        </p:spPr>
        <p:txBody>
          <a:bodyPr rtlCol="0">
            <a:normAutofit/>
          </a:bodyPr>
          <a:lstStyle/>
          <a:p>
            <a:pPr lvl="0"/>
            <a:endParaRPr lang="en-GB" noProof="0" dirty="0"/>
          </a:p>
        </p:txBody>
      </p:sp>
      <p:sp>
        <p:nvSpPr>
          <p:cNvPr id="3" name="Date Placeholder 3"/>
          <p:cNvSpPr>
            <a:spLocks noGrp="1"/>
          </p:cNvSpPr>
          <p:nvPr>
            <p:ph type="dt" sz="half" idx="14"/>
          </p:nvPr>
        </p:nvSpPr>
        <p:spPr/>
        <p:txBody>
          <a:bodyPr/>
          <a:lstStyle>
            <a:lvl1pPr>
              <a:defRPr/>
            </a:lvl1pPr>
          </a:lstStyle>
          <a:p>
            <a:pPr>
              <a:defRPr/>
            </a:pPr>
            <a:fld id="{CA2784C1-76C6-43EE-98B9-6387FCF11A47}" type="datetimeFigureOut">
              <a:rPr lang="en-GB"/>
              <a:pPr>
                <a:defRPr/>
              </a:pPr>
              <a:t>25/08/2020</a:t>
            </a:fld>
            <a:endParaRPr lang="en-GB" dirty="0"/>
          </a:p>
        </p:txBody>
      </p:sp>
      <p:sp>
        <p:nvSpPr>
          <p:cNvPr id="4" name="Footer Placeholder 4"/>
          <p:cNvSpPr>
            <a:spLocks noGrp="1"/>
          </p:cNvSpPr>
          <p:nvPr>
            <p:ph type="ftr" sz="quarter" idx="15"/>
          </p:nvPr>
        </p:nvSpPr>
        <p:spPr/>
        <p:txBody>
          <a:bodyPr/>
          <a:lstStyle>
            <a:lvl1pPr>
              <a:defRPr/>
            </a:lvl1pPr>
          </a:lstStyle>
          <a:p>
            <a:pPr>
              <a:defRPr/>
            </a:pPr>
            <a:endParaRPr lang="en-GB" dirty="0"/>
          </a:p>
        </p:txBody>
      </p:sp>
      <p:sp>
        <p:nvSpPr>
          <p:cNvPr id="5" name="Slide Number Placeholder 5"/>
          <p:cNvSpPr>
            <a:spLocks noGrp="1"/>
          </p:cNvSpPr>
          <p:nvPr>
            <p:ph type="sldNum" sz="quarter" idx="16"/>
          </p:nvPr>
        </p:nvSpPr>
        <p:spPr/>
        <p:txBody>
          <a:bodyPr/>
          <a:lstStyle>
            <a:lvl1pPr>
              <a:defRPr/>
            </a:lvl1pPr>
          </a:lstStyle>
          <a:p>
            <a:pPr>
              <a:defRPr/>
            </a:pPr>
            <a:fld id="{D0D5F76F-9D98-475E-B73F-5454B2F45CE4}" type="slidenum">
              <a:rPr lang="en-GB"/>
              <a:pPr>
                <a:defRPr/>
              </a:pPr>
              <a:t>‹#›</a:t>
            </a:fld>
            <a:endParaRPr lang="en-GB" dirty="0"/>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273600" y="547688"/>
            <a:ext cx="4306338" cy="5600700"/>
          </a:xfrm>
        </p:spPr>
        <p:txBody>
          <a:bodyPr rtlCol="0">
            <a:normAutofit/>
          </a:bodyPr>
          <a:lstStyle/>
          <a:p>
            <a:pPr lvl="0"/>
            <a:endParaRPr lang="en-GB" noProof="0" dirty="0"/>
          </a:p>
        </p:txBody>
      </p:sp>
      <p:sp>
        <p:nvSpPr>
          <p:cNvPr id="8" name="Picture Placeholder 7"/>
          <p:cNvSpPr>
            <a:spLocks noGrp="1"/>
          </p:cNvSpPr>
          <p:nvPr>
            <p:ph type="pic" sz="quarter" idx="14"/>
          </p:nvPr>
        </p:nvSpPr>
        <p:spPr>
          <a:xfrm>
            <a:off x="4651375" y="539750"/>
            <a:ext cx="4233863" cy="5608638"/>
          </a:xfrm>
        </p:spPr>
        <p:txBody>
          <a:bodyPr rtlCol="0">
            <a:normAutofit/>
          </a:bodyPr>
          <a:lstStyle/>
          <a:p>
            <a:pPr lvl="0"/>
            <a:endParaRPr lang="en-GB" noProof="0" dirty="0"/>
          </a:p>
        </p:txBody>
      </p:sp>
      <p:sp>
        <p:nvSpPr>
          <p:cNvPr id="4" name="Date Placeholder 3"/>
          <p:cNvSpPr>
            <a:spLocks noGrp="1"/>
          </p:cNvSpPr>
          <p:nvPr>
            <p:ph type="dt" sz="half" idx="15"/>
          </p:nvPr>
        </p:nvSpPr>
        <p:spPr/>
        <p:txBody>
          <a:bodyPr/>
          <a:lstStyle>
            <a:lvl1pPr>
              <a:defRPr/>
            </a:lvl1pPr>
          </a:lstStyle>
          <a:p>
            <a:pPr>
              <a:defRPr/>
            </a:pPr>
            <a:fld id="{3F87CEBF-310D-4884-A476-07AE2CE86556}" type="datetimeFigureOut">
              <a:rPr lang="en-GB"/>
              <a:pPr>
                <a:defRPr/>
              </a:pPr>
              <a:t>25/08/2020</a:t>
            </a:fld>
            <a:endParaRPr lang="en-GB" dirty="0"/>
          </a:p>
        </p:txBody>
      </p:sp>
      <p:sp>
        <p:nvSpPr>
          <p:cNvPr id="5" name="Footer Placeholder 4"/>
          <p:cNvSpPr>
            <a:spLocks noGrp="1"/>
          </p:cNvSpPr>
          <p:nvPr>
            <p:ph type="ftr" sz="quarter" idx="16"/>
          </p:nvPr>
        </p:nvSpPr>
        <p:spPr/>
        <p:txBody>
          <a:bodyPr/>
          <a:lstStyle>
            <a:lvl1pPr>
              <a:defRPr/>
            </a:lvl1pPr>
          </a:lstStyle>
          <a:p>
            <a:pPr>
              <a:defRPr/>
            </a:pPr>
            <a:endParaRPr lang="en-GB" dirty="0"/>
          </a:p>
        </p:txBody>
      </p:sp>
      <p:sp>
        <p:nvSpPr>
          <p:cNvPr id="7" name="Slide Number Placeholder 5"/>
          <p:cNvSpPr>
            <a:spLocks noGrp="1"/>
          </p:cNvSpPr>
          <p:nvPr>
            <p:ph type="sldNum" sz="quarter" idx="17"/>
          </p:nvPr>
        </p:nvSpPr>
        <p:spPr/>
        <p:txBody>
          <a:bodyPr/>
          <a:lstStyle>
            <a:lvl1pPr>
              <a:defRPr/>
            </a:lvl1pPr>
          </a:lstStyle>
          <a:p>
            <a:pPr>
              <a:defRPr/>
            </a:pPr>
            <a:fld id="{5FA53E96-888F-4FD6-A98F-80BB2D640CA7}" type="slidenum">
              <a:rPr lang="en-GB"/>
              <a:pPr>
                <a:defRPr/>
              </a:pPr>
              <a:t>‹#›</a:t>
            </a:fld>
            <a:endParaRPr lang="en-GB" dirty="0"/>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6A72D26-BF73-4662-9CD2-60F519462669}"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0B99F30-F718-4839-953D-F0068AE844AC}" type="slidenum">
              <a:rPr lang="en-GB"/>
              <a:pPr>
                <a:defRPr/>
              </a:pPr>
              <a:t>‹#›</a:t>
            </a:fld>
            <a:endParaRPr lang="en-GB" dirty="0"/>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FE0E76C-F956-4B2A-B4C9-F0663E667445}"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19D2A1C-7AEE-4B90-B133-1BECF0C0350B}" type="slidenum">
              <a:rPr lang="en-GB"/>
              <a:pPr>
                <a:defRPr/>
              </a:pPr>
              <a:t>‹#›</a:t>
            </a:fld>
            <a:endParaRPr lang="en-GB" dirty="0"/>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9108E25F-75B5-4213-9B91-57BCF61A6018}"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020962E-7CAA-4B11-8CF9-52A158805D05}" type="slidenum">
              <a:rPr lang="en-GB"/>
              <a:pPr>
                <a:defRPr/>
              </a:pPr>
              <a:t>‹#›</a:t>
            </a:fld>
            <a:endParaRPr lang="en-GB" dirty="0"/>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1A17DA1F-D48E-4B6B-8F0B-ADE1A1843966}"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C76C9AA-C44F-4DF0-BE46-74EF3CCB09EE}" type="slidenum">
              <a:rPr lang="en-GB"/>
              <a:pPr>
                <a:defRPr/>
              </a:pPr>
              <a:t>‹#›</a:t>
            </a:fld>
            <a:endParaRPr lang="en-GB" dirty="0"/>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cstate="print"/>
          <a:srcRect/>
          <a:stretch>
            <a:fillRect/>
          </a:stretch>
        </p:blipFill>
        <p:spPr bwMode="auto">
          <a:xfrm>
            <a:off x="7486650" y="331788"/>
            <a:ext cx="1422400" cy="482600"/>
          </a:xfrm>
          <a:prstGeom prst="rect">
            <a:avLst/>
          </a:prstGeom>
          <a:noFill/>
          <a:ln w="9525">
            <a:noFill/>
            <a:miter lim="800000"/>
            <a:headEnd/>
            <a:tailEnd/>
          </a:ln>
        </p:spPr>
      </p:pic>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fld id="{3EB118BB-F0E0-495A-A275-8E179CEADA3E}"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6AE0092-C6D0-4F27-8AC0-AE041CB05BD8}" type="slidenum">
              <a:rPr lang="en-GB"/>
              <a:pPr>
                <a:defRPr/>
              </a:pPr>
              <a:t>‹#›</a:t>
            </a:fld>
            <a:endParaRPr lang="en-GB" dirty="0"/>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99B775DB-849D-45DB-B62C-7973204FE140}"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8325B87-5A25-44F5-997E-C8454077DEBD}" type="slidenum">
              <a:rPr lang="en-GB"/>
              <a:pPr>
                <a:defRPr/>
              </a:pPr>
              <a:t>‹#›</a:t>
            </a:fld>
            <a:endParaRPr lang="en-GB" dirty="0"/>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cstate="print"/>
          <a:srcRect/>
          <a:stretch>
            <a:fillRect/>
          </a:stretch>
        </p:blipFill>
        <p:spPr bwMode="auto">
          <a:xfrm>
            <a:off x="7486650" y="331788"/>
            <a:ext cx="1422400" cy="482600"/>
          </a:xfrm>
          <a:prstGeom prst="rect">
            <a:avLst/>
          </a:prstGeom>
          <a:noFill/>
          <a:ln w="9525">
            <a:noFill/>
            <a:miter lim="800000"/>
            <a:headEnd/>
            <a:tailEnd/>
          </a:ln>
        </p:spPr>
      </p:pic>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B769D07A-27AD-4EC8-889C-AC62B66770EC}"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AE525950-A4A5-4424-8D7B-0184C0424D13}" type="slidenum">
              <a:rPr lang="en-GB"/>
              <a:pPr>
                <a:defRPr/>
              </a:pPr>
              <a:t>‹#›</a:t>
            </a:fld>
            <a:endParaRPr lang="en-GB"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8267D9DC-DC63-4AA7-9A28-3AF3B89162A2}"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CF2A598C-CEA8-4628-AB8F-BD88D1D37E9D}" type="slidenum">
              <a:rPr lang="en-GB"/>
              <a:pPr>
                <a:defRPr/>
              </a:pPr>
              <a:t>‹#›</a:t>
            </a:fld>
            <a:endParaRPr lang="en-GB"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85A1736E-0647-4DE0-AAA2-78CA651F9E3E}" type="datetimeFigureOut">
              <a:rPr lang="en-GB"/>
              <a:pPr>
                <a:defRPr/>
              </a:pPr>
              <a:t>25/08/2020</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171213D5-D31A-4499-B8CA-DC0BE6A5F9C5}" type="slidenum">
              <a:rPr lang="en-GB"/>
              <a:pPr>
                <a:defRPr/>
              </a:pPr>
              <a:t>‹#›</a:t>
            </a:fld>
            <a:endParaRPr lang="en-GB" dirty="0"/>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773DA916-7159-4E5A-8011-51436B085C52}" type="datetimeFigureOut">
              <a:rPr lang="en-GB"/>
              <a:pPr>
                <a:defRPr/>
              </a:pPr>
              <a:t>25/08/2020</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D870AF60-84B8-41B1-A4F9-49AA88675B4A}" type="slidenum">
              <a:rPr lang="en-GB"/>
              <a:pPr>
                <a:defRPr/>
              </a:pPr>
              <a:t>‹#›</a:t>
            </a:fld>
            <a:endParaRPr lang="en-GB" dirty="0"/>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9F490D8-94DD-469C-9A44-7877F1CC6696}" type="datetimeFigureOut">
              <a:rPr lang="en-GB"/>
              <a:pPr>
                <a:defRPr/>
              </a:pPr>
              <a:t>25/08/2020</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47669ABA-1486-4699-9173-AE72F6DC8817}" type="slidenum">
              <a:rPr lang="en-GB"/>
              <a:pPr>
                <a:defRPr/>
              </a:pPr>
              <a:t>‹#›</a:t>
            </a:fld>
            <a:endParaRPr lang="en-GB" dirty="0"/>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628650" y="856801"/>
            <a:ext cx="7967663" cy="5270950"/>
          </a:xfrm>
        </p:spPr>
        <p:txBody>
          <a:bodyPr rtlCol="0">
            <a:normAutofit/>
          </a:bodyPr>
          <a:lstStyle/>
          <a:p>
            <a:pPr lvl="0"/>
            <a:endParaRPr lang="en-GB" noProof="0" dirty="0"/>
          </a:p>
        </p:txBody>
      </p:sp>
      <p:sp>
        <p:nvSpPr>
          <p:cNvPr id="3" name="Date Placeholder 3"/>
          <p:cNvSpPr>
            <a:spLocks noGrp="1"/>
          </p:cNvSpPr>
          <p:nvPr>
            <p:ph type="dt" sz="half" idx="14"/>
          </p:nvPr>
        </p:nvSpPr>
        <p:spPr/>
        <p:txBody>
          <a:bodyPr/>
          <a:lstStyle>
            <a:lvl1pPr>
              <a:defRPr/>
            </a:lvl1pPr>
          </a:lstStyle>
          <a:p>
            <a:pPr>
              <a:defRPr/>
            </a:pPr>
            <a:fld id="{7F34658C-20DB-4CF2-B1DF-C3019B8E4934}" type="datetimeFigureOut">
              <a:rPr lang="en-GB"/>
              <a:pPr>
                <a:defRPr/>
              </a:pPr>
              <a:t>25/08/2020</a:t>
            </a:fld>
            <a:endParaRPr lang="en-GB" dirty="0"/>
          </a:p>
        </p:txBody>
      </p:sp>
      <p:sp>
        <p:nvSpPr>
          <p:cNvPr id="4" name="Footer Placeholder 4"/>
          <p:cNvSpPr>
            <a:spLocks noGrp="1"/>
          </p:cNvSpPr>
          <p:nvPr>
            <p:ph type="ftr" sz="quarter" idx="15"/>
          </p:nvPr>
        </p:nvSpPr>
        <p:spPr/>
        <p:txBody>
          <a:bodyPr/>
          <a:lstStyle>
            <a:lvl1pPr>
              <a:defRPr/>
            </a:lvl1pPr>
          </a:lstStyle>
          <a:p>
            <a:pPr>
              <a:defRPr/>
            </a:pPr>
            <a:endParaRPr lang="en-GB" dirty="0"/>
          </a:p>
        </p:txBody>
      </p:sp>
      <p:sp>
        <p:nvSpPr>
          <p:cNvPr id="5" name="Slide Number Placeholder 5"/>
          <p:cNvSpPr>
            <a:spLocks noGrp="1"/>
          </p:cNvSpPr>
          <p:nvPr>
            <p:ph type="sldNum" sz="quarter" idx="16"/>
          </p:nvPr>
        </p:nvSpPr>
        <p:spPr/>
        <p:txBody>
          <a:bodyPr/>
          <a:lstStyle>
            <a:lvl1pPr>
              <a:defRPr/>
            </a:lvl1pPr>
          </a:lstStyle>
          <a:p>
            <a:pPr>
              <a:defRPr/>
            </a:pPr>
            <a:fld id="{CDCC6B10-5156-4B34-963F-CB6B6A1FCD32}" type="slidenum">
              <a:rPr lang="en-GB"/>
              <a:pPr>
                <a:defRPr/>
              </a:pPr>
              <a:t>‹#›</a:t>
            </a:fld>
            <a:endParaRPr lang="en-GB" dirty="0"/>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273600" y="547688"/>
            <a:ext cx="4306338" cy="5600700"/>
          </a:xfrm>
        </p:spPr>
        <p:txBody>
          <a:bodyPr rtlCol="0">
            <a:normAutofit/>
          </a:bodyPr>
          <a:lstStyle/>
          <a:p>
            <a:pPr lvl="0"/>
            <a:endParaRPr lang="en-GB" noProof="0" dirty="0"/>
          </a:p>
        </p:txBody>
      </p:sp>
      <p:sp>
        <p:nvSpPr>
          <p:cNvPr id="8" name="Picture Placeholder 7"/>
          <p:cNvSpPr>
            <a:spLocks noGrp="1"/>
          </p:cNvSpPr>
          <p:nvPr>
            <p:ph type="pic" sz="quarter" idx="14"/>
          </p:nvPr>
        </p:nvSpPr>
        <p:spPr>
          <a:xfrm>
            <a:off x="4651375" y="539750"/>
            <a:ext cx="4233863" cy="5608638"/>
          </a:xfrm>
        </p:spPr>
        <p:txBody>
          <a:bodyPr rtlCol="0">
            <a:normAutofit/>
          </a:bodyPr>
          <a:lstStyle/>
          <a:p>
            <a:pPr lvl="0"/>
            <a:endParaRPr lang="en-GB" noProof="0" dirty="0"/>
          </a:p>
        </p:txBody>
      </p:sp>
      <p:sp>
        <p:nvSpPr>
          <p:cNvPr id="4" name="Date Placeholder 3"/>
          <p:cNvSpPr>
            <a:spLocks noGrp="1"/>
          </p:cNvSpPr>
          <p:nvPr>
            <p:ph type="dt" sz="half" idx="15"/>
          </p:nvPr>
        </p:nvSpPr>
        <p:spPr/>
        <p:txBody>
          <a:bodyPr/>
          <a:lstStyle>
            <a:lvl1pPr>
              <a:defRPr/>
            </a:lvl1pPr>
          </a:lstStyle>
          <a:p>
            <a:pPr>
              <a:defRPr/>
            </a:pPr>
            <a:fld id="{48172062-DC64-4F8F-94C2-F89F7AFA33CB}" type="datetimeFigureOut">
              <a:rPr lang="en-GB"/>
              <a:pPr>
                <a:defRPr/>
              </a:pPr>
              <a:t>25/08/2020</a:t>
            </a:fld>
            <a:endParaRPr lang="en-GB" dirty="0"/>
          </a:p>
        </p:txBody>
      </p:sp>
      <p:sp>
        <p:nvSpPr>
          <p:cNvPr id="5" name="Footer Placeholder 4"/>
          <p:cNvSpPr>
            <a:spLocks noGrp="1"/>
          </p:cNvSpPr>
          <p:nvPr>
            <p:ph type="ftr" sz="quarter" idx="16"/>
          </p:nvPr>
        </p:nvSpPr>
        <p:spPr/>
        <p:txBody>
          <a:bodyPr/>
          <a:lstStyle>
            <a:lvl1pPr>
              <a:defRPr/>
            </a:lvl1pPr>
          </a:lstStyle>
          <a:p>
            <a:pPr>
              <a:defRPr/>
            </a:pPr>
            <a:endParaRPr lang="en-GB" dirty="0"/>
          </a:p>
        </p:txBody>
      </p:sp>
      <p:sp>
        <p:nvSpPr>
          <p:cNvPr id="7" name="Slide Number Placeholder 5"/>
          <p:cNvSpPr>
            <a:spLocks noGrp="1"/>
          </p:cNvSpPr>
          <p:nvPr>
            <p:ph type="sldNum" sz="quarter" idx="17"/>
          </p:nvPr>
        </p:nvSpPr>
        <p:spPr/>
        <p:txBody>
          <a:bodyPr/>
          <a:lstStyle>
            <a:lvl1pPr>
              <a:defRPr/>
            </a:lvl1pPr>
          </a:lstStyle>
          <a:p>
            <a:pPr>
              <a:defRPr/>
            </a:pPr>
            <a:fld id="{660A08E9-D217-4A0A-8323-2FBFA258D13B}" type="slidenum">
              <a:rPr lang="en-GB"/>
              <a:pPr>
                <a:defRPr/>
              </a:pPr>
              <a:t>‹#›</a:t>
            </a:fld>
            <a:endParaRPr lang="en-GB" dirty="0"/>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BD29FC42-6D30-4DF4-AF24-2F27CE4FEE8E}"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7DE6357-456F-439C-8D54-76D4577C5431}" type="slidenum">
              <a:rPr lang="en-GB"/>
              <a:pPr>
                <a:defRPr/>
              </a:pPr>
              <a:t>‹#›</a:t>
            </a:fld>
            <a:endParaRPr lang="en-GB" dirty="0"/>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B3A36ED-45FF-44BA-A67A-1B6470EF5C17}" type="datetimeFigureOut">
              <a:rPr lang="en-GB"/>
              <a:pPr>
                <a:defRPr/>
              </a:pPr>
              <a:t>25/08/2020</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57430802-AF65-4C8D-9033-3F82849707F3}" type="slidenum">
              <a:rPr lang="en-GB"/>
              <a:pPr>
                <a:defRPr/>
              </a:pPr>
              <a:t>‹#›</a:t>
            </a:fld>
            <a:endParaRPr lang="en-GB" dirty="0"/>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0C87614F-25E6-4D6D-AF9C-D5BF65CA4DCF}"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094B18F3-1BF1-4F35-B566-CDFE080100F5}" type="slidenum">
              <a:rPr lang="en-GB"/>
              <a:pPr>
                <a:defRPr/>
              </a:pPr>
              <a:t>‹#›</a:t>
            </a:fld>
            <a:endParaRPr lang="en-GB" dirty="0"/>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77930FD5-3D7E-4511-B6A4-23D1D9AC920A}" type="datetimeFigureOut">
              <a:rPr lang="en-GB"/>
              <a:pPr>
                <a:defRPr/>
              </a:pPr>
              <a:t>25/08/2020</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0C8FB81-6236-4EA7-8FD1-94B93E6ABA82}"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28650" y="0"/>
            <a:ext cx="7886700" cy="12319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628650" y="1322388"/>
            <a:ext cx="7886700" cy="48990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D80C0CDD-0A46-4A98-A8D0-DD09E72A7F61}" type="datetimeFigureOut">
              <a:rPr lang="en-GB"/>
              <a:pPr>
                <a:defRPr/>
              </a:pPr>
              <a:t>25/08/2020</a:t>
            </a:fld>
            <a:endParaRPr lang="en-GB" dirty="0"/>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endParaRPr lang="en-GB" dirty="0"/>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B51DF9F5-8E1A-466D-9125-460B68FFD519}" type="slidenum">
              <a:rPr lang="en-GB"/>
              <a:pPr>
                <a:defRPr/>
              </a:pPr>
              <a:t>‹#›</a:t>
            </a:fld>
            <a:endParaRPr lang="en-GB" dirty="0"/>
          </a:p>
        </p:txBody>
      </p:sp>
      <p:pic>
        <p:nvPicPr>
          <p:cNvPr id="1031" name="Picture 7"/>
          <p:cNvPicPr>
            <a:picLocks noChangeAspect="1"/>
          </p:cNvPicPr>
          <p:nvPr userDrawn="1"/>
        </p:nvPicPr>
        <p:blipFill>
          <a:blip r:embed="rId18" cstate="print"/>
          <a:srcRect/>
          <a:stretch>
            <a:fillRect/>
          </a:stretch>
        </p:blipFill>
        <p:spPr bwMode="auto">
          <a:xfrm>
            <a:off x="7345363" y="5059363"/>
            <a:ext cx="1798637" cy="1798637"/>
          </a:xfrm>
          <a:prstGeom prst="rect">
            <a:avLst/>
          </a:prstGeom>
          <a:noFill/>
          <a:ln w="9525">
            <a:noFill/>
            <a:miter lim="800000"/>
            <a:headEnd/>
            <a:tailEnd/>
          </a:ln>
        </p:spPr>
      </p:pic>
      <p:pic>
        <p:nvPicPr>
          <p:cNvPr id="1032" name="Picture 8"/>
          <p:cNvPicPr>
            <a:picLocks noChangeAspect="1"/>
          </p:cNvPicPr>
          <p:nvPr userDrawn="1"/>
        </p:nvPicPr>
        <p:blipFill>
          <a:blip r:embed="rId19" cstate="print"/>
          <a:srcRect/>
          <a:stretch>
            <a:fillRect/>
          </a:stretch>
        </p:blipFill>
        <p:spPr bwMode="auto">
          <a:xfrm>
            <a:off x="620713" y="6364288"/>
            <a:ext cx="785812" cy="2698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97" r:id="rId1"/>
    <p:sldLayoutId id="2147483798" r:id="rId2"/>
    <p:sldLayoutId id="2147483759" r:id="rId3"/>
    <p:sldLayoutId id="2147483758" r:id="rId4"/>
    <p:sldLayoutId id="2147483757" r:id="rId5"/>
    <p:sldLayoutId id="2147483756" r:id="rId6"/>
    <p:sldLayoutId id="2147483755" r:id="rId7"/>
    <p:sldLayoutId id="2147483754" r:id="rId8"/>
    <p:sldLayoutId id="2147483753" r:id="rId9"/>
    <p:sldLayoutId id="2147483752" r:id="rId10"/>
    <p:sldLayoutId id="2147483751" r:id="rId11"/>
    <p:sldLayoutId id="2147483750" r:id="rId12"/>
    <p:sldLayoutId id="2147483749" r:id="rId13"/>
    <p:sldLayoutId id="2147483748" r:id="rId14"/>
    <p:sldLayoutId id="2147483747" r:id="rId15"/>
    <p:sldLayoutId id="2147483799" r:id="rId16"/>
  </p:sldLayoutIdLst>
  <p:txStyles>
    <p:titleStyle>
      <a:lvl1pPr algn="l" rtl="0" eaLnBrk="0" fontAlgn="base" hangingPunct="0">
        <a:lnSpc>
          <a:spcPct val="90000"/>
        </a:lnSpc>
        <a:spcBef>
          <a:spcPct val="0"/>
        </a:spcBef>
        <a:spcAft>
          <a:spcPct val="0"/>
        </a:spcAft>
        <a:defRPr sz="3800" kern="1200">
          <a:solidFill>
            <a:srgbClr val="520D5D"/>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3800">
          <a:solidFill>
            <a:srgbClr val="520D5D"/>
          </a:solidFill>
          <a:latin typeface="Arial" charset="0"/>
          <a:cs typeface="Arial" charset="0"/>
        </a:defRPr>
      </a:lvl2pPr>
      <a:lvl3pPr algn="l" rtl="0" eaLnBrk="0" fontAlgn="base" hangingPunct="0">
        <a:lnSpc>
          <a:spcPct val="90000"/>
        </a:lnSpc>
        <a:spcBef>
          <a:spcPct val="0"/>
        </a:spcBef>
        <a:spcAft>
          <a:spcPct val="0"/>
        </a:spcAft>
        <a:defRPr sz="3800">
          <a:solidFill>
            <a:srgbClr val="520D5D"/>
          </a:solidFill>
          <a:latin typeface="Arial" charset="0"/>
          <a:cs typeface="Arial" charset="0"/>
        </a:defRPr>
      </a:lvl3pPr>
      <a:lvl4pPr algn="l" rtl="0" eaLnBrk="0" fontAlgn="base" hangingPunct="0">
        <a:lnSpc>
          <a:spcPct val="90000"/>
        </a:lnSpc>
        <a:spcBef>
          <a:spcPct val="0"/>
        </a:spcBef>
        <a:spcAft>
          <a:spcPct val="0"/>
        </a:spcAft>
        <a:defRPr sz="3800">
          <a:solidFill>
            <a:srgbClr val="520D5D"/>
          </a:solidFill>
          <a:latin typeface="Arial" charset="0"/>
          <a:cs typeface="Arial" charset="0"/>
        </a:defRPr>
      </a:lvl4pPr>
      <a:lvl5pPr algn="l" rtl="0" eaLnBrk="0" fontAlgn="base" hangingPunct="0">
        <a:lnSpc>
          <a:spcPct val="90000"/>
        </a:lnSpc>
        <a:spcBef>
          <a:spcPct val="0"/>
        </a:spcBef>
        <a:spcAft>
          <a:spcPct val="0"/>
        </a:spcAft>
        <a:defRPr sz="3800">
          <a:solidFill>
            <a:srgbClr val="520D5D"/>
          </a:solidFill>
          <a:latin typeface="Arial" charset="0"/>
          <a:cs typeface="Arial" charset="0"/>
        </a:defRPr>
      </a:lvl5pPr>
      <a:lvl6pPr marL="457200" algn="l" rtl="0" fontAlgn="base">
        <a:lnSpc>
          <a:spcPct val="90000"/>
        </a:lnSpc>
        <a:spcBef>
          <a:spcPct val="0"/>
        </a:spcBef>
        <a:spcAft>
          <a:spcPct val="0"/>
        </a:spcAft>
        <a:defRPr sz="3800">
          <a:solidFill>
            <a:srgbClr val="520D5D"/>
          </a:solidFill>
          <a:latin typeface="Arial" charset="0"/>
          <a:cs typeface="Arial" charset="0"/>
        </a:defRPr>
      </a:lvl6pPr>
      <a:lvl7pPr marL="914400" algn="l" rtl="0" fontAlgn="base">
        <a:lnSpc>
          <a:spcPct val="90000"/>
        </a:lnSpc>
        <a:spcBef>
          <a:spcPct val="0"/>
        </a:spcBef>
        <a:spcAft>
          <a:spcPct val="0"/>
        </a:spcAft>
        <a:defRPr sz="3800">
          <a:solidFill>
            <a:srgbClr val="520D5D"/>
          </a:solidFill>
          <a:latin typeface="Arial" charset="0"/>
          <a:cs typeface="Arial" charset="0"/>
        </a:defRPr>
      </a:lvl7pPr>
      <a:lvl8pPr marL="1371600" algn="l" rtl="0" fontAlgn="base">
        <a:lnSpc>
          <a:spcPct val="90000"/>
        </a:lnSpc>
        <a:spcBef>
          <a:spcPct val="0"/>
        </a:spcBef>
        <a:spcAft>
          <a:spcPct val="0"/>
        </a:spcAft>
        <a:defRPr sz="3800">
          <a:solidFill>
            <a:srgbClr val="520D5D"/>
          </a:solidFill>
          <a:latin typeface="Arial" charset="0"/>
          <a:cs typeface="Arial" charset="0"/>
        </a:defRPr>
      </a:lvl8pPr>
      <a:lvl9pPr marL="1828800" algn="l" rtl="0" fontAlgn="base">
        <a:lnSpc>
          <a:spcPct val="90000"/>
        </a:lnSpc>
        <a:spcBef>
          <a:spcPct val="0"/>
        </a:spcBef>
        <a:spcAft>
          <a:spcPct val="0"/>
        </a:spcAft>
        <a:defRPr sz="3800">
          <a:solidFill>
            <a:srgbClr val="520D5D"/>
          </a:solidFill>
          <a:latin typeface="Arial" charset="0"/>
          <a:cs typeface="Arial" charset="0"/>
        </a:defRPr>
      </a:lvl9pPr>
    </p:titleStyle>
    <p:bodyStyle>
      <a:lvl1pPr marL="228600" indent="-228600" algn="l" rtl="0" eaLnBrk="0" fontAlgn="base" hangingPunct="0">
        <a:lnSpc>
          <a:spcPct val="90000"/>
        </a:lnSpc>
        <a:spcBef>
          <a:spcPts val="1000"/>
        </a:spcBef>
        <a:spcAft>
          <a:spcPct val="0"/>
        </a:spcAft>
        <a:buClr>
          <a:srgbClr val="DA1D52"/>
        </a:buClr>
        <a:buFont typeface="Arial"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18434" name="Title Placeholder 1"/>
          <p:cNvSpPr>
            <a:spLocks noGrp="1"/>
          </p:cNvSpPr>
          <p:nvPr>
            <p:ph type="title"/>
          </p:nvPr>
        </p:nvSpPr>
        <p:spPr bwMode="auto">
          <a:xfrm>
            <a:off x="628650" y="0"/>
            <a:ext cx="7886700" cy="12319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8435" name="Text Placeholder 2"/>
          <p:cNvSpPr>
            <a:spLocks noGrp="1"/>
          </p:cNvSpPr>
          <p:nvPr>
            <p:ph type="body" idx="1"/>
          </p:nvPr>
        </p:nvSpPr>
        <p:spPr bwMode="auto">
          <a:xfrm>
            <a:off x="628650" y="1322388"/>
            <a:ext cx="7886700" cy="48990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A33E19EB-4A6F-4A6D-A046-A7C52F641CDD}" type="datetimeFigureOut">
              <a:rPr lang="en-GB"/>
              <a:pPr>
                <a:defRPr/>
              </a:pPr>
              <a:t>25/08/2020</a:t>
            </a:fld>
            <a:endParaRPr lang="en-GB" dirty="0"/>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endParaRPr lang="en-GB" dirty="0"/>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E0E22CD4-F294-4A9B-ACB3-37CAF211172B}" type="slidenum">
              <a:rPr lang="en-GB"/>
              <a:pPr>
                <a:defRPr/>
              </a:pPr>
              <a:t>‹#›</a:t>
            </a:fld>
            <a:endParaRPr lang="en-GB" dirty="0"/>
          </a:p>
        </p:txBody>
      </p:sp>
      <p:pic>
        <p:nvPicPr>
          <p:cNvPr id="18439" name="Picture 8"/>
          <p:cNvPicPr>
            <a:picLocks noChangeAspect="1"/>
          </p:cNvPicPr>
          <p:nvPr userDrawn="1"/>
        </p:nvPicPr>
        <p:blipFill>
          <a:blip r:embed="rId15" cstate="print"/>
          <a:srcRect/>
          <a:stretch>
            <a:fillRect/>
          </a:stretch>
        </p:blipFill>
        <p:spPr bwMode="auto">
          <a:xfrm>
            <a:off x="7345363" y="5059363"/>
            <a:ext cx="1798637" cy="1798637"/>
          </a:xfrm>
          <a:prstGeom prst="rect">
            <a:avLst/>
          </a:prstGeom>
          <a:noFill/>
          <a:ln w="9525">
            <a:noFill/>
            <a:miter lim="800000"/>
            <a:headEnd/>
            <a:tailEnd/>
          </a:ln>
        </p:spPr>
      </p:pic>
      <p:pic>
        <p:nvPicPr>
          <p:cNvPr id="18440" name="Picture 7"/>
          <p:cNvPicPr>
            <a:picLocks noChangeAspect="1"/>
          </p:cNvPicPr>
          <p:nvPr userDrawn="1"/>
        </p:nvPicPr>
        <p:blipFill>
          <a:blip r:embed="rId16" cstate="print"/>
          <a:srcRect/>
          <a:stretch>
            <a:fillRect/>
          </a:stretch>
        </p:blipFill>
        <p:spPr bwMode="auto">
          <a:xfrm>
            <a:off x="620713" y="6364288"/>
            <a:ext cx="785812" cy="2698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72" r:id="rId1"/>
    <p:sldLayoutId id="2147483771" r:id="rId2"/>
    <p:sldLayoutId id="2147483770" r:id="rId3"/>
    <p:sldLayoutId id="2147483769" r:id="rId4"/>
    <p:sldLayoutId id="2147483768" r:id="rId5"/>
    <p:sldLayoutId id="2147483767" r:id="rId6"/>
    <p:sldLayoutId id="2147483766" r:id="rId7"/>
    <p:sldLayoutId id="2147483765" r:id="rId8"/>
    <p:sldLayoutId id="2147483764" r:id="rId9"/>
    <p:sldLayoutId id="2147483763" r:id="rId10"/>
    <p:sldLayoutId id="2147483762" r:id="rId11"/>
    <p:sldLayoutId id="2147483761" r:id="rId12"/>
    <p:sldLayoutId id="2147483760" r:id="rId13"/>
  </p:sldLayoutIdLst>
  <p:txStyles>
    <p:titleStyle>
      <a:lvl1pPr algn="l" rtl="0" eaLnBrk="0" fontAlgn="base" hangingPunct="0">
        <a:lnSpc>
          <a:spcPct val="90000"/>
        </a:lnSpc>
        <a:spcBef>
          <a:spcPct val="0"/>
        </a:spcBef>
        <a:spcAft>
          <a:spcPct val="0"/>
        </a:spcAft>
        <a:defRPr sz="3800" kern="1200">
          <a:solidFill>
            <a:srgbClr val="520D5D"/>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3800">
          <a:solidFill>
            <a:srgbClr val="520D5D"/>
          </a:solidFill>
          <a:latin typeface="Arial" charset="0"/>
          <a:cs typeface="Arial" charset="0"/>
        </a:defRPr>
      </a:lvl2pPr>
      <a:lvl3pPr algn="l" rtl="0" eaLnBrk="0" fontAlgn="base" hangingPunct="0">
        <a:lnSpc>
          <a:spcPct val="90000"/>
        </a:lnSpc>
        <a:spcBef>
          <a:spcPct val="0"/>
        </a:spcBef>
        <a:spcAft>
          <a:spcPct val="0"/>
        </a:spcAft>
        <a:defRPr sz="3800">
          <a:solidFill>
            <a:srgbClr val="520D5D"/>
          </a:solidFill>
          <a:latin typeface="Arial" charset="0"/>
          <a:cs typeface="Arial" charset="0"/>
        </a:defRPr>
      </a:lvl3pPr>
      <a:lvl4pPr algn="l" rtl="0" eaLnBrk="0" fontAlgn="base" hangingPunct="0">
        <a:lnSpc>
          <a:spcPct val="90000"/>
        </a:lnSpc>
        <a:spcBef>
          <a:spcPct val="0"/>
        </a:spcBef>
        <a:spcAft>
          <a:spcPct val="0"/>
        </a:spcAft>
        <a:defRPr sz="3800">
          <a:solidFill>
            <a:srgbClr val="520D5D"/>
          </a:solidFill>
          <a:latin typeface="Arial" charset="0"/>
          <a:cs typeface="Arial" charset="0"/>
        </a:defRPr>
      </a:lvl4pPr>
      <a:lvl5pPr algn="l" rtl="0" eaLnBrk="0" fontAlgn="base" hangingPunct="0">
        <a:lnSpc>
          <a:spcPct val="90000"/>
        </a:lnSpc>
        <a:spcBef>
          <a:spcPct val="0"/>
        </a:spcBef>
        <a:spcAft>
          <a:spcPct val="0"/>
        </a:spcAft>
        <a:defRPr sz="3800">
          <a:solidFill>
            <a:srgbClr val="520D5D"/>
          </a:solidFill>
          <a:latin typeface="Arial" charset="0"/>
          <a:cs typeface="Arial" charset="0"/>
        </a:defRPr>
      </a:lvl5pPr>
      <a:lvl6pPr marL="457200" algn="l" rtl="0" fontAlgn="base">
        <a:lnSpc>
          <a:spcPct val="90000"/>
        </a:lnSpc>
        <a:spcBef>
          <a:spcPct val="0"/>
        </a:spcBef>
        <a:spcAft>
          <a:spcPct val="0"/>
        </a:spcAft>
        <a:defRPr sz="3800">
          <a:solidFill>
            <a:srgbClr val="520D5D"/>
          </a:solidFill>
          <a:latin typeface="Arial" charset="0"/>
          <a:cs typeface="Arial" charset="0"/>
        </a:defRPr>
      </a:lvl6pPr>
      <a:lvl7pPr marL="914400" algn="l" rtl="0" fontAlgn="base">
        <a:lnSpc>
          <a:spcPct val="90000"/>
        </a:lnSpc>
        <a:spcBef>
          <a:spcPct val="0"/>
        </a:spcBef>
        <a:spcAft>
          <a:spcPct val="0"/>
        </a:spcAft>
        <a:defRPr sz="3800">
          <a:solidFill>
            <a:srgbClr val="520D5D"/>
          </a:solidFill>
          <a:latin typeface="Arial" charset="0"/>
          <a:cs typeface="Arial" charset="0"/>
        </a:defRPr>
      </a:lvl7pPr>
      <a:lvl8pPr marL="1371600" algn="l" rtl="0" fontAlgn="base">
        <a:lnSpc>
          <a:spcPct val="90000"/>
        </a:lnSpc>
        <a:spcBef>
          <a:spcPct val="0"/>
        </a:spcBef>
        <a:spcAft>
          <a:spcPct val="0"/>
        </a:spcAft>
        <a:defRPr sz="3800">
          <a:solidFill>
            <a:srgbClr val="520D5D"/>
          </a:solidFill>
          <a:latin typeface="Arial" charset="0"/>
          <a:cs typeface="Arial" charset="0"/>
        </a:defRPr>
      </a:lvl8pPr>
      <a:lvl9pPr marL="1828800" algn="l" rtl="0" fontAlgn="base">
        <a:lnSpc>
          <a:spcPct val="90000"/>
        </a:lnSpc>
        <a:spcBef>
          <a:spcPct val="0"/>
        </a:spcBef>
        <a:spcAft>
          <a:spcPct val="0"/>
        </a:spcAft>
        <a:defRPr sz="3800">
          <a:solidFill>
            <a:srgbClr val="520D5D"/>
          </a:solidFill>
          <a:latin typeface="Arial" charset="0"/>
          <a:cs typeface="Arial" charset="0"/>
        </a:defRPr>
      </a:lvl9pPr>
    </p:titleStyle>
    <p:bodyStyle>
      <a:lvl1pPr marL="228600" indent="-228600" algn="l" rtl="0" eaLnBrk="0" fontAlgn="base" hangingPunct="0">
        <a:lnSpc>
          <a:spcPct val="90000"/>
        </a:lnSpc>
        <a:spcBef>
          <a:spcPts val="1000"/>
        </a:spcBef>
        <a:spcAft>
          <a:spcPct val="0"/>
        </a:spcAft>
        <a:buClr>
          <a:srgbClr val="DA1D52"/>
        </a:buClr>
        <a:buFont typeface="Arial"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32770" name="Title Placeholder 1"/>
          <p:cNvSpPr>
            <a:spLocks noGrp="1"/>
          </p:cNvSpPr>
          <p:nvPr>
            <p:ph type="title"/>
          </p:nvPr>
        </p:nvSpPr>
        <p:spPr bwMode="auto">
          <a:xfrm>
            <a:off x="628650" y="0"/>
            <a:ext cx="7886700" cy="12319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2771" name="Text Placeholder 2"/>
          <p:cNvSpPr>
            <a:spLocks noGrp="1"/>
          </p:cNvSpPr>
          <p:nvPr>
            <p:ph type="body" idx="1"/>
          </p:nvPr>
        </p:nvSpPr>
        <p:spPr bwMode="auto">
          <a:xfrm>
            <a:off x="628650" y="1322388"/>
            <a:ext cx="7886700" cy="48990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1E388DCF-CDF0-458B-91F3-52FA1D43FEF1}" type="datetimeFigureOut">
              <a:rPr lang="en-GB"/>
              <a:pPr>
                <a:defRPr/>
              </a:pPr>
              <a:t>25/08/2020</a:t>
            </a:fld>
            <a:endParaRPr lang="en-GB" dirty="0"/>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endParaRPr lang="en-GB" dirty="0"/>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051B158A-A7C6-4D51-A2F1-9D8FA3BF1F3C}" type="slidenum">
              <a:rPr lang="en-GB"/>
              <a:pPr>
                <a:defRPr/>
              </a:pPr>
              <a:t>‹#›</a:t>
            </a:fld>
            <a:endParaRPr lang="en-GB" dirty="0"/>
          </a:p>
        </p:txBody>
      </p:sp>
      <p:pic>
        <p:nvPicPr>
          <p:cNvPr id="32775" name="Picture 8"/>
          <p:cNvPicPr>
            <a:picLocks noChangeAspect="1"/>
          </p:cNvPicPr>
          <p:nvPr userDrawn="1"/>
        </p:nvPicPr>
        <p:blipFill>
          <a:blip r:embed="rId15" cstate="print"/>
          <a:srcRect/>
          <a:stretch>
            <a:fillRect/>
          </a:stretch>
        </p:blipFill>
        <p:spPr bwMode="auto">
          <a:xfrm>
            <a:off x="7345363" y="5059363"/>
            <a:ext cx="1798637" cy="1798637"/>
          </a:xfrm>
          <a:prstGeom prst="rect">
            <a:avLst/>
          </a:prstGeom>
          <a:noFill/>
          <a:ln w="9525">
            <a:noFill/>
            <a:miter lim="800000"/>
            <a:headEnd/>
            <a:tailEnd/>
          </a:ln>
        </p:spPr>
      </p:pic>
      <p:pic>
        <p:nvPicPr>
          <p:cNvPr id="32776" name="Picture 7"/>
          <p:cNvPicPr>
            <a:picLocks noChangeAspect="1"/>
          </p:cNvPicPr>
          <p:nvPr userDrawn="1"/>
        </p:nvPicPr>
        <p:blipFill>
          <a:blip r:embed="rId16" cstate="print"/>
          <a:srcRect/>
          <a:stretch>
            <a:fillRect/>
          </a:stretch>
        </p:blipFill>
        <p:spPr bwMode="auto">
          <a:xfrm>
            <a:off x="620713" y="6364288"/>
            <a:ext cx="785812" cy="2698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85" r:id="rId1"/>
    <p:sldLayoutId id="2147483784" r:id="rId2"/>
    <p:sldLayoutId id="2147483783" r:id="rId3"/>
    <p:sldLayoutId id="2147483782" r:id="rId4"/>
    <p:sldLayoutId id="2147483781" r:id="rId5"/>
    <p:sldLayoutId id="2147483780" r:id="rId6"/>
    <p:sldLayoutId id="2147483779" r:id="rId7"/>
    <p:sldLayoutId id="2147483778" r:id="rId8"/>
    <p:sldLayoutId id="2147483777" r:id="rId9"/>
    <p:sldLayoutId id="2147483776" r:id="rId10"/>
    <p:sldLayoutId id="2147483775" r:id="rId11"/>
    <p:sldLayoutId id="2147483774" r:id="rId12"/>
    <p:sldLayoutId id="2147483773" r:id="rId13"/>
  </p:sldLayoutIdLst>
  <p:txStyles>
    <p:titleStyle>
      <a:lvl1pPr algn="l" rtl="0" eaLnBrk="0" fontAlgn="base" hangingPunct="0">
        <a:lnSpc>
          <a:spcPct val="90000"/>
        </a:lnSpc>
        <a:spcBef>
          <a:spcPct val="0"/>
        </a:spcBef>
        <a:spcAft>
          <a:spcPct val="0"/>
        </a:spcAft>
        <a:defRPr sz="3800" kern="1200">
          <a:solidFill>
            <a:srgbClr val="520D5D"/>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3800">
          <a:solidFill>
            <a:srgbClr val="520D5D"/>
          </a:solidFill>
          <a:latin typeface="Arial" charset="0"/>
          <a:cs typeface="Arial" charset="0"/>
        </a:defRPr>
      </a:lvl2pPr>
      <a:lvl3pPr algn="l" rtl="0" eaLnBrk="0" fontAlgn="base" hangingPunct="0">
        <a:lnSpc>
          <a:spcPct val="90000"/>
        </a:lnSpc>
        <a:spcBef>
          <a:spcPct val="0"/>
        </a:spcBef>
        <a:spcAft>
          <a:spcPct val="0"/>
        </a:spcAft>
        <a:defRPr sz="3800">
          <a:solidFill>
            <a:srgbClr val="520D5D"/>
          </a:solidFill>
          <a:latin typeface="Arial" charset="0"/>
          <a:cs typeface="Arial" charset="0"/>
        </a:defRPr>
      </a:lvl3pPr>
      <a:lvl4pPr algn="l" rtl="0" eaLnBrk="0" fontAlgn="base" hangingPunct="0">
        <a:lnSpc>
          <a:spcPct val="90000"/>
        </a:lnSpc>
        <a:spcBef>
          <a:spcPct val="0"/>
        </a:spcBef>
        <a:spcAft>
          <a:spcPct val="0"/>
        </a:spcAft>
        <a:defRPr sz="3800">
          <a:solidFill>
            <a:srgbClr val="520D5D"/>
          </a:solidFill>
          <a:latin typeface="Arial" charset="0"/>
          <a:cs typeface="Arial" charset="0"/>
        </a:defRPr>
      </a:lvl4pPr>
      <a:lvl5pPr algn="l" rtl="0" eaLnBrk="0" fontAlgn="base" hangingPunct="0">
        <a:lnSpc>
          <a:spcPct val="90000"/>
        </a:lnSpc>
        <a:spcBef>
          <a:spcPct val="0"/>
        </a:spcBef>
        <a:spcAft>
          <a:spcPct val="0"/>
        </a:spcAft>
        <a:defRPr sz="3800">
          <a:solidFill>
            <a:srgbClr val="520D5D"/>
          </a:solidFill>
          <a:latin typeface="Arial" charset="0"/>
          <a:cs typeface="Arial" charset="0"/>
        </a:defRPr>
      </a:lvl5pPr>
      <a:lvl6pPr marL="457200" algn="l" rtl="0" fontAlgn="base">
        <a:lnSpc>
          <a:spcPct val="90000"/>
        </a:lnSpc>
        <a:spcBef>
          <a:spcPct val="0"/>
        </a:spcBef>
        <a:spcAft>
          <a:spcPct val="0"/>
        </a:spcAft>
        <a:defRPr sz="3800">
          <a:solidFill>
            <a:srgbClr val="520D5D"/>
          </a:solidFill>
          <a:latin typeface="Arial" charset="0"/>
          <a:cs typeface="Arial" charset="0"/>
        </a:defRPr>
      </a:lvl6pPr>
      <a:lvl7pPr marL="914400" algn="l" rtl="0" fontAlgn="base">
        <a:lnSpc>
          <a:spcPct val="90000"/>
        </a:lnSpc>
        <a:spcBef>
          <a:spcPct val="0"/>
        </a:spcBef>
        <a:spcAft>
          <a:spcPct val="0"/>
        </a:spcAft>
        <a:defRPr sz="3800">
          <a:solidFill>
            <a:srgbClr val="520D5D"/>
          </a:solidFill>
          <a:latin typeface="Arial" charset="0"/>
          <a:cs typeface="Arial" charset="0"/>
        </a:defRPr>
      </a:lvl7pPr>
      <a:lvl8pPr marL="1371600" algn="l" rtl="0" fontAlgn="base">
        <a:lnSpc>
          <a:spcPct val="90000"/>
        </a:lnSpc>
        <a:spcBef>
          <a:spcPct val="0"/>
        </a:spcBef>
        <a:spcAft>
          <a:spcPct val="0"/>
        </a:spcAft>
        <a:defRPr sz="3800">
          <a:solidFill>
            <a:srgbClr val="520D5D"/>
          </a:solidFill>
          <a:latin typeface="Arial" charset="0"/>
          <a:cs typeface="Arial" charset="0"/>
        </a:defRPr>
      </a:lvl8pPr>
      <a:lvl9pPr marL="1828800" algn="l" rtl="0" fontAlgn="base">
        <a:lnSpc>
          <a:spcPct val="90000"/>
        </a:lnSpc>
        <a:spcBef>
          <a:spcPct val="0"/>
        </a:spcBef>
        <a:spcAft>
          <a:spcPct val="0"/>
        </a:spcAft>
        <a:defRPr sz="3800">
          <a:solidFill>
            <a:srgbClr val="520D5D"/>
          </a:solidFill>
          <a:latin typeface="Arial" charset="0"/>
          <a:cs typeface="Arial" charset="0"/>
        </a:defRPr>
      </a:lvl9pPr>
    </p:titleStyle>
    <p:bodyStyle>
      <a:lvl1pPr marL="228600" indent="-228600" algn="l" rtl="0" eaLnBrk="0" fontAlgn="base" hangingPunct="0">
        <a:lnSpc>
          <a:spcPct val="90000"/>
        </a:lnSpc>
        <a:spcBef>
          <a:spcPts val="1000"/>
        </a:spcBef>
        <a:spcAft>
          <a:spcPct val="0"/>
        </a:spcAft>
        <a:buClr>
          <a:srgbClr val="DA1D52"/>
        </a:buClr>
        <a:buFont typeface="Arial"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7106" name="Title Placeholder 1"/>
          <p:cNvSpPr>
            <a:spLocks noGrp="1"/>
          </p:cNvSpPr>
          <p:nvPr>
            <p:ph type="title"/>
          </p:nvPr>
        </p:nvSpPr>
        <p:spPr bwMode="auto">
          <a:xfrm>
            <a:off x="628650" y="0"/>
            <a:ext cx="7886700" cy="12319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7107" name="Text Placeholder 2"/>
          <p:cNvSpPr>
            <a:spLocks noGrp="1"/>
          </p:cNvSpPr>
          <p:nvPr>
            <p:ph type="body" idx="1"/>
          </p:nvPr>
        </p:nvSpPr>
        <p:spPr bwMode="auto">
          <a:xfrm>
            <a:off x="628650" y="1322388"/>
            <a:ext cx="7886700" cy="48990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19AA838F-4B57-472E-AB05-E2DC8A65F0F3}" type="datetimeFigureOut">
              <a:rPr lang="en-GB"/>
              <a:pPr>
                <a:defRPr/>
              </a:pPr>
              <a:t>25/08/2020</a:t>
            </a:fld>
            <a:endParaRPr lang="en-GB" dirty="0"/>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endParaRPr lang="en-GB" dirty="0"/>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fontAlgn="auto">
              <a:spcBef>
                <a:spcPts val="0"/>
              </a:spcBef>
              <a:spcAft>
                <a:spcPts val="0"/>
              </a:spcAft>
              <a:defRPr sz="900">
                <a:solidFill>
                  <a:srgbClr val="58595B"/>
                </a:solidFill>
                <a:latin typeface="Arial" panose="020B0604020202020204" pitchFamily="34" charset="0"/>
                <a:cs typeface="Arial" panose="020B0604020202020204" pitchFamily="34" charset="0"/>
              </a:defRPr>
            </a:lvl1pPr>
          </a:lstStyle>
          <a:p>
            <a:pPr>
              <a:defRPr/>
            </a:pPr>
            <a:fld id="{91DF3D61-B71F-4A6A-A5EF-A7E1B159D7F9}"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800" r:id="rId1"/>
    <p:sldLayoutId id="2147483796" r:id="rId2"/>
    <p:sldLayoutId id="2147483801" r:id="rId3"/>
    <p:sldLayoutId id="2147483795" r:id="rId4"/>
    <p:sldLayoutId id="2147483794" r:id="rId5"/>
    <p:sldLayoutId id="2147483793" r:id="rId6"/>
    <p:sldLayoutId id="2147483792" r:id="rId7"/>
    <p:sldLayoutId id="2147483791" r:id="rId8"/>
    <p:sldLayoutId id="2147483790" r:id="rId9"/>
    <p:sldLayoutId id="2147483789" r:id="rId10"/>
    <p:sldLayoutId id="2147483788" r:id="rId11"/>
    <p:sldLayoutId id="2147483787" r:id="rId12"/>
    <p:sldLayoutId id="2147483786" r:id="rId13"/>
  </p:sldLayoutIdLst>
  <p:txStyles>
    <p:titleStyle>
      <a:lvl1pPr algn="l" rtl="0" eaLnBrk="0" fontAlgn="base" hangingPunct="0">
        <a:lnSpc>
          <a:spcPct val="90000"/>
        </a:lnSpc>
        <a:spcBef>
          <a:spcPct val="0"/>
        </a:spcBef>
        <a:spcAft>
          <a:spcPct val="0"/>
        </a:spcAft>
        <a:defRPr sz="3800" kern="1200">
          <a:solidFill>
            <a:srgbClr val="520D5D"/>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3800">
          <a:solidFill>
            <a:srgbClr val="520D5D"/>
          </a:solidFill>
          <a:latin typeface="Arial" charset="0"/>
          <a:cs typeface="Arial" charset="0"/>
        </a:defRPr>
      </a:lvl2pPr>
      <a:lvl3pPr algn="l" rtl="0" eaLnBrk="0" fontAlgn="base" hangingPunct="0">
        <a:lnSpc>
          <a:spcPct val="90000"/>
        </a:lnSpc>
        <a:spcBef>
          <a:spcPct val="0"/>
        </a:spcBef>
        <a:spcAft>
          <a:spcPct val="0"/>
        </a:spcAft>
        <a:defRPr sz="3800">
          <a:solidFill>
            <a:srgbClr val="520D5D"/>
          </a:solidFill>
          <a:latin typeface="Arial" charset="0"/>
          <a:cs typeface="Arial" charset="0"/>
        </a:defRPr>
      </a:lvl3pPr>
      <a:lvl4pPr algn="l" rtl="0" eaLnBrk="0" fontAlgn="base" hangingPunct="0">
        <a:lnSpc>
          <a:spcPct val="90000"/>
        </a:lnSpc>
        <a:spcBef>
          <a:spcPct val="0"/>
        </a:spcBef>
        <a:spcAft>
          <a:spcPct val="0"/>
        </a:spcAft>
        <a:defRPr sz="3800">
          <a:solidFill>
            <a:srgbClr val="520D5D"/>
          </a:solidFill>
          <a:latin typeface="Arial" charset="0"/>
          <a:cs typeface="Arial" charset="0"/>
        </a:defRPr>
      </a:lvl4pPr>
      <a:lvl5pPr algn="l" rtl="0" eaLnBrk="0" fontAlgn="base" hangingPunct="0">
        <a:lnSpc>
          <a:spcPct val="90000"/>
        </a:lnSpc>
        <a:spcBef>
          <a:spcPct val="0"/>
        </a:spcBef>
        <a:spcAft>
          <a:spcPct val="0"/>
        </a:spcAft>
        <a:defRPr sz="3800">
          <a:solidFill>
            <a:srgbClr val="520D5D"/>
          </a:solidFill>
          <a:latin typeface="Arial" charset="0"/>
          <a:cs typeface="Arial" charset="0"/>
        </a:defRPr>
      </a:lvl5pPr>
      <a:lvl6pPr marL="457200" algn="l" rtl="0" fontAlgn="base">
        <a:lnSpc>
          <a:spcPct val="90000"/>
        </a:lnSpc>
        <a:spcBef>
          <a:spcPct val="0"/>
        </a:spcBef>
        <a:spcAft>
          <a:spcPct val="0"/>
        </a:spcAft>
        <a:defRPr sz="3800">
          <a:solidFill>
            <a:srgbClr val="520D5D"/>
          </a:solidFill>
          <a:latin typeface="Arial" charset="0"/>
          <a:cs typeface="Arial" charset="0"/>
        </a:defRPr>
      </a:lvl6pPr>
      <a:lvl7pPr marL="914400" algn="l" rtl="0" fontAlgn="base">
        <a:lnSpc>
          <a:spcPct val="90000"/>
        </a:lnSpc>
        <a:spcBef>
          <a:spcPct val="0"/>
        </a:spcBef>
        <a:spcAft>
          <a:spcPct val="0"/>
        </a:spcAft>
        <a:defRPr sz="3800">
          <a:solidFill>
            <a:srgbClr val="520D5D"/>
          </a:solidFill>
          <a:latin typeface="Arial" charset="0"/>
          <a:cs typeface="Arial" charset="0"/>
        </a:defRPr>
      </a:lvl7pPr>
      <a:lvl8pPr marL="1371600" algn="l" rtl="0" fontAlgn="base">
        <a:lnSpc>
          <a:spcPct val="90000"/>
        </a:lnSpc>
        <a:spcBef>
          <a:spcPct val="0"/>
        </a:spcBef>
        <a:spcAft>
          <a:spcPct val="0"/>
        </a:spcAft>
        <a:defRPr sz="3800">
          <a:solidFill>
            <a:srgbClr val="520D5D"/>
          </a:solidFill>
          <a:latin typeface="Arial" charset="0"/>
          <a:cs typeface="Arial" charset="0"/>
        </a:defRPr>
      </a:lvl8pPr>
      <a:lvl9pPr marL="1828800" algn="l" rtl="0" fontAlgn="base">
        <a:lnSpc>
          <a:spcPct val="90000"/>
        </a:lnSpc>
        <a:spcBef>
          <a:spcPct val="0"/>
        </a:spcBef>
        <a:spcAft>
          <a:spcPct val="0"/>
        </a:spcAft>
        <a:defRPr sz="3800">
          <a:solidFill>
            <a:srgbClr val="520D5D"/>
          </a:solidFill>
          <a:latin typeface="Arial" charset="0"/>
          <a:cs typeface="Arial" charset="0"/>
        </a:defRPr>
      </a:lvl9pPr>
    </p:titleStyle>
    <p:bodyStyle>
      <a:lvl1pPr marL="228600" indent="-228600" algn="l" rtl="0" eaLnBrk="0" fontAlgn="base" hangingPunct="0">
        <a:lnSpc>
          <a:spcPct val="90000"/>
        </a:lnSpc>
        <a:spcBef>
          <a:spcPts val="1000"/>
        </a:spcBef>
        <a:spcAft>
          <a:spcPct val="0"/>
        </a:spcAft>
        <a:buClr>
          <a:srgbClr val="DA1D52"/>
        </a:buClr>
        <a:buFont typeface="Arial"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rtl="0" eaLnBrk="0" fontAlgn="base" hangingPunct="0">
        <a:lnSpc>
          <a:spcPct val="90000"/>
        </a:lnSpc>
        <a:spcBef>
          <a:spcPts val="500"/>
        </a:spcBef>
        <a:spcAft>
          <a:spcPct val="0"/>
        </a:spcAft>
        <a:buClr>
          <a:srgbClr val="DA1D52"/>
        </a:buClr>
        <a:buFont typeface="Arial"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4pPr>
      <a:lvl5pPr marL="2057400" indent="-228600" algn="l" rtl="0" eaLnBrk="0" fontAlgn="base" hangingPunct="0">
        <a:lnSpc>
          <a:spcPct val="90000"/>
        </a:lnSpc>
        <a:spcBef>
          <a:spcPts val="500"/>
        </a:spcBef>
        <a:spcAft>
          <a:spcPct val="0"/>
        </a:spcAft>
        <a:buClr>
          <a:srgbClr val="DA1D52"/>
        </a:buClr>
        <a:buFont typeface="Arial" charset="0"/>
        <a:buChar char="•"/>
        <a:defRPr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www.picpedia.org/highway-signs/a/assignment.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hyperlink" Target="https://pixabay.com/illustrations/job-work-businessman-time-clock-12572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4572000" y="1009650"/>
            <a:ext cx="3886200" cy="1808163"/>
          </a:xfrm>
        </p:spPr>
        <p:txBody>
          <a:bodyPr>
            <a:normAutofit/>
          </a:bodyPr>
          <a:lstStyle/>
          <a:p>
            <a:pPr algn="r"/>
            <a:r>
              <a:rPr lang="en-GB" altLang="en-US" sz="3200" b="1" dirty="0"/>
              <a:t>HRM: People and Organisations</a:t>
            </a:r>
            <a:endParaRPr altLang="en-US" sz="3200" b="1" dirty="0"/>
          </a:p>
        </p:txBody>
      </p:sp>
      <p:sp>
        <p:nvSpPr>
          <p:cNvPr id="5" name="Rectangle 3"/>
          <p:cNvSpPr>
            <a:spLocks noGrp="1" noChangeArrowheads="1"/>
          </p:cNvSpPr>
          <p:nvPr>
            <p:ph type="subTitle" idx="1"/>
          </p:nvPr>
        </p:nvSpPr>
        <p:spPr>
          <a:xfrm>
            <a:off x="4572000" y="2955925"/>
            <a:ext cx="3886200" cy="1771650"/>
          </a:xfrm>
        </p:spPr>
        <p:txBody>
          <a:bodyPr/>
          <a:lstStyle/>
          <a:p>
            <a:pPr algn="r"/>
            <a:r>
              <a:rPr lang="en-GB" altLang="en-US" sz="2800" i="1" dirty="0"/>
              <a:t>Chapter 4</a:t>
            </a:r>
          </a:p>
          <a:p>
            <a:pPr algn="r"/>
            <a:r>
              <a:rPr lang="en-GB" altLang="en-US" sz="2800" b="1" i="0" dirty="0"/>
              <a:t>Employee Engagement</a:t>
            </a:r>
            <a:endParaRPr altLang="en-US" sz="2800" b="1" i="0"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91465" y="1524000"/>
            <a:ext cx="2924175" cy="3810000"/>
          </a:xfrm>
          <a:prstGeom prst="rect">
            <a:avLst/>
          </a:prstGeom>
        </p:spPr>
      </p:pic>
    </p:spTree>
    <p:extLst>
      <p:ext uri="{BB962C8B-B14F-4D97-AF65-F5344CB8AC3E}">
        <p14:creationId xmlns:p14="http://schemas.microsoft.com/office/powerpoint/2010/main" val="2319264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Contents</a:t>
            </a:r>
          </a:p>
        </p:txBody>
      </p:sp>
      <p:sp>
        <p:nvSpPr>
          <p:cNvPr id="63490" name="Content Placeholder 3"/>
          <p:cNvSpPr>
            <a:spLocks noGrp="1"/>
          </p:cNvSpPr>
          <p:nvPr>
            <p:ph idx="1"/>
          </p:nvPr>
        </p:nvSpPr>
        <p:spPr>
          <a:xfrm>
            <a:off x="577850" y="1268615"/>
            <a:ext cx="7886700" cy="5186363"/>
          </a:xfrm>
        </p:spPr>
        <p:txBody>
          <a:bodyPr/>
          <a:lstStyle/>
          <a:p>
            <a:pPr eaLnBrk="1" hangingPunct="1"/>
            <a:r>
              <a:rPr lang="en-GB" sz="2400" dirty="0">
                <a:latin typeface="Arial" charset="0"/>
                <a:cs typeface="Arial" charset="0"/>
              </a:rPr>
              <a:t>The engagement concept: </a:t>
            </a:r>
          </a:p>
          <a:p>
            <a:pPr lvl="1" eaLnBrk="1" hangingPunct="1"/>
            <a:r>
              <a:rPr lang="en-GB" sz="2400" dirty="0">
                <a:latin typeface="Arial" charset="0"/>
                <a:cs typeface="Arial" charset="0"/>
              </a:rPr>
              <a:t>Definitions</a:t>
            </a:r>
          </a:p>
          <a:p>
            <a:pPr lvl="1" eaLnBrk="1" hangingPunct="1"/>
            <a:r>
              <a:rPr lang="en-GB" sz="2400" dirty="0">
                <a:latin typeface="Arial" charset="0"/>
                <a:cs typeface="Arial" charset="0"/>
              </a:rPr>
              <a:t>Types</a:t>
            </a:r>
          </a:p>
          <a:p>
            <a:pPr lvl="1" eaLnBrk="1" hangingPunct="1"/>
            <a:r>
              <a:rPr lang="en-GB" sz="2400" dirty="0">
                <a:latin typeface="Arial" charset="0"/>
                <a:cs typeface="Arial" charset="0"/>
              </a:rPr>
              <a:t>Distinctiveness</a:t>
            </a:r>
          </a:p>
          <a:p>
            <a:pPr eaLnBrk="1" hangingPunct="1"/>
            <a:r>
              <a:rPr lang="en-GB" sz="2400" dirty="0">
                <a:latin typeface="Arial" charset="0"/>
                <a:cs typeface="Arial" charset="0"/>
              </a:rPr>
              <a:t>Approaches to employee engagement</a:t>
            </a:r>
          </a:p>
          <a:p>
            <a:pPr lvl="1" eaLnBrk="1" hangingPunct="1"/>
            <a:r>
              <a:rPr lang="en-GB" sz="2400" dirty="0">
                <a:latin typeface="Arial" charset="0"/>
                <a:cs typeface="Arial" charset="0"/>
              </a:rPr>
              <a:t>Drivers</a:t>
            </a:r>
          </a:p>
          <a:p>
            <a:pPr eaLnBrk="1" hangingPunct="1"/>
            <a:r>
              <a:rPr lang="en-GB" sz="2400" dirty="0">
                <a:latin typeface="Arial" charset="0"/>
                <a:cs typeface="Arial" charset="0"/>
              </a:rPr>
              <a:t>Benefits of employee engagement:</a:t>
            </a:r>
          </a:p>
          <a:p>
            <a:pPr lvl="1" eaLnBrk="1" hangingPunct="1"/>
            <a:r>
              <a:rPr lang="en-GB" sz="2400" dirty="0">
                <a:latin typeface="Arial" charset="0"/>
                <a:cs typeface="Arial" charset="0"/>
              </a:rPr>
              <a:t>For organisations</a:t>
            </a:r>
          </a:p>
          <a:p>
            <a:pPr lvl="1" eaLnBrk="1" hangingPunct="1"/>
            <a:r>
              <a:rPr lang="en-GB" sz="2400" dirty="0">
                <a:latin typeface="Arial" charset="0"/>
                <a:cs typeface="Arial" charset="0"/>
              </a:rPr>
              <a:t>For employees</a:t>
            </a:r>
          </a:p>
          <a:p>
            <a:pPr eaLnBrk="1" hangingPunct="1"/>
            <a:r>
              <a:rPr lang="en-GB" sz="2400" dirty="0">
                <a:latin typeface="Arial" charset="0"/>
                <a:cs typeface="Arial" charset="0"/>
              </a:rPr>
              <a:t>Research evidence on employee engagement</a:t>
            </a:r>
          </a:p>
          <a:p>
            <a:pPr eaLnBrk="1" hangingPunct="1"/>
            <a:r>
              <a:rPr lang="en-GB" sz="2400" dirty="0">
                <a:latin typeface="Arial" charset="0"/>
                <a:cs typeface="Arial" charset="0"/>
              </a:rPr>
              <a:t>Approaches to increasing employee engagement levels</a:t>
            </a:r>
          </a:p>
          <a:p>
            <a:pPr eaLnBrk="1" hangingPunct="1">
              <a:buFont typeface="Arial" charset="0"/>
              <a:buNone/>
            </a:pPr>
            <a:endParaRPr lang="en-GB" sz="1600" dirty="0">
              <a:latin typeface="Arial" charset="0"/>
              <a:cs typeface="Arial"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628650" y="0"/>
            <a:ext cx="7886700" cy="1231900"/>
          </a:xfrm>
        </p:spPr>
        <p:txBody>
          <a:bodyPr/>
          <a:lstStyle/>
          <a:p>
            <a:pPr eaLnBrk="1" hangingPunct="1"/>
            <a:r>
              <a:rPr lang="en-GB" sz="4000" b="1" dirty="0">
                <a:latin typeface="Arial" charset="0"/>
                <a:cs typeface="Arial" charset="0"/>
              </a:rPr>
              <a:t>The Engagement Concept</a:t>
            </a:r>
          </a:p>
        </p:txBody>
      </p:sp>
      <p:sp>
        <p:nvSpPr>
          <p:cNvPr id="64514" name="Content Placeholder 2"/>
          <p:cNvSpPr>
            <a:spLocks noGrp="1"/>
          </p:cNvSpPr>
          <p:nvPr>
            <p:ph idx="1"/>
          </p:nvPr>
        </p:nvSpPr>
        <p:spPr/>
        <p:txBody>
          <a:bodyPr/>
          <a:lstStyle/>
          <a:p>
            <a:pPr marL="476250" indent="-476250" eaLnBrk="1" hangingPunct="1"/>
            <a:r>
              <a:rPr lang="en-US" sz="2800" dirty="0">
                <a:latin typeface="Arial" charset="0"/>
                <a:cs typeface="Arial" charset="0"/>
              </a:rPr>
              <a:t>3-dimensional concept:</a:t>
            </a:r>
          </a:p>
          <a:p>
            <a:pPr marL="838200" lvl="1" indent="-381000" eaLnBrk="1" hangingPunct="1"/>
            <a:r>
              <a:rPr lang="en-US" sz="2400" dirty="0">
                <a:latin typeface="Arial" charset="0"/>
                <a:cs typeface="Arial" charset="0"/>
              </a:rPr>
              <a:t>‘in engagement, people employ and express themselves physically, cognitively and emotionally’</a:t>
            </a:r>
            <a:r>
              <a:rPr lang="en-GB" sz="2400" dirty="0">
                <a:latin typeface="Arial" charset="0"/>
                <a:cs typeface="Arial" charset="0"/>
              </a:rPr>
              <a:t> (</a:t>
            </a:r>
            <a:r>
              <a:rPr lang="en-US" sz="2400" dirty="0">
                <a:latin typeface="Arial" charset="0"/>
                <a:cs typeface="Arial" charset="0"/>
              </a:rPr>
              <a:t>Kahn 1990: 694) </a:t>
            </a:r>
          </a:p>
          <a:p>
            <a:pPr marL="476250" indent="-476250" eaLnBrk="1" hangingPunct="1"/>
            <a:r>
              <a:rPr lang="en-US" sz="2800" dirty="0">
                <a:latin typeface="Arial" charset="0"/>
                <a:cs typeface="Arial" charset="0"/>
              </a:rPr>
              <a:t>CIPD (2015) describes employee engagement as ‘a combination of commitment to the organisation and its values plus a willingness to help out colleagues (organisational citizenship)’</a:t>
            </a:r>
            <a:r>
              <a:rPr lang="en-GB" sz="2800" dirty="0">
                <a:latin typeface="Arial" charset="0"/>
                <a:cs typeface="Arial" charset="0"/>
              </a:rPr>
              <a:t>  </a:t>
            </a:r>
          </a:p>
          <a:p>
            <a:pPr marL="476250" indent="-476250" eaLnBrk="1" hangingPunct="1"/>
            <a:r>
              <a:rPr lang="en-GB" sz="2800" dirty="0">
                <a:latin typeface="Arial" charset="0"/>
                <a:cs typeface="Arial" charset="0"/>
              </a:rPr>
              <a:t>Engagement is discretionary</a:t>
            </a:r>
          </a:p>
          <a:p>
            <a:pPr marL="476250" indent="-476250" eaLnBrk="1" hangingPunct="1"/>
            <a:r>
              <a:rPr lang="en-GB" sz="2800" dirty="0">
                <a:latin typeface="Arial" charset="0"/>
                <a:cs typeface="Arial" charset="0"/>
              </a:rPr>
              <a:t>Complex concept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Types of Employee Engagement</a:t>
            </a:r>
          </a:p>
        </p:txBody>
      </p:sp>
      <p:sp>
        <p:nvSpPr>
          <p:cNvPr id="65538" name="Content Placeholder 2"/>
          <p:cNvSpPr>
            <a:spLocks noGrp="1"/>
          </p:cNvSpPr>
          <p:nvPr>
            <p:ph idx="1"/>
          </p:nvPr>
        </p:nvSpPr>
        <p:spPr/>
        <p:txBody>
          <a:bodyPr/>
          <a:lstStyle/>
          <a:p>
            <a:pPr marL="476250" indent="-476250" eaLnBrk="1" hangingPunct="1"/>
            <a:endParaRPr lang="en-GB" dirty="0">
              <a:latin typeface="Arial" charset="0"/>
              <a:cs typeface="Arial" charset="0"/>
            </a:endParaRPr>
          </a:p>
          <a:p>
            <a:pPr marL="476250" indent="-476250" eaLnBrk="1" hangingPunct="1"/>
            <a:r>
              <a:rPr lang="en-GB" dirty="0">
                <a:latin typeface="Arial" charset="0"/>
                <a:cs typeface="Arial" charset="0"/>
              </a:rPr>
              <a:t>CIPD (2012) identifies two types of engagement:</a:t>
            </a:r>
          </a:p>
          <a:p>
            <a:pPr marL="476250" indent="-476250" eaLnBrk="1" hangingPunct="1">
              <a:buFont typeface="Arial" charset="0"/>
              <a:buAutoNum type="arabicPeriod"/>
            </a:pPr>
            <a:r>
              <a:rPr lang="en-GB" dirty="0">
                <a:latin typeface="Arial" charset="0"/>
                <a:cs typeface="Arial" charset="0"/>
              </a:rPr>
              <a:t>Emotional</a:t>
            </a:r>
          </a:p>
          <a:p>
            <a:pPr marL="476250" indent="-476250" eaLnBrk="1" hangingPunct="1">
              <a:buFont typeface="Arial" charset="0"/>
              <a:buAutoNum type="arabicPeriod"/>
            </a:pPr>
            <a:r>
              <a:rPr lang="en-GB" dirty="0">
                <a:latin typeface="Arial" charset="0"/>
                <a:cs typeface="Arial" charset="0"/>
              </a:rPr>
              <a:t>Transactional</a:t>
            </a:r>
          </a:p>
          <a:p>
            <a:pPr marL="476250" indent="-476250" eaLnBrk="1" hangingPunct="1"/>
            <a:r>
              <a:rPr lang="en-US" dirty="0">
                <a:latin typeface="Arial" charset="0"/>
                <a:cs typeface="Arial" charset="0"/>
              </a:rPr>
              <a:t>Emotional engagement is defined as someone who has ‘emotional attachment to one or more aspects of their work’ </a:t>
            </a:r>
          </a:p>
          <a:p>
            <a:pPr marL="476250" indent="-476250" eaLnBrk="1" hangingPunct="1"/>
            <a:r>
              <a:rPr lang="en-US" dirty="0">
                <a:latin typeface="Arial" charset="0"/>
                <a:cs typeface="Arial" charset="0"/>
              </a:rPr>
              <a:t>Transactional engagement is described as a person who is ‘happy to exhibit the behaviour of engagement … but not committed to the job or the organisation and willing to leave if a better offer appears elsewhere’ (CIPD 2012: 3).</a:t>
            </a:r>
            <a:r>
              <a:rPr lang="en-GB" dirty="0">
                <a:latin typeface="Arial" charset="0"/>
                <a:cs typeface="Arial"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628650" y="172276"/>
            <a:ext cx="7886700" cy="1231900"/>
          </a:xfrm>
        </p:spPr>
        <p:txBody>
          <a:bodyPr/>
          <a:lstStyle/>
          <a:p>
            <a:pPr eaLnBrk="1" hangingPunct="1"/>
            <a:r>
              <a:rPr lang="en-GB" sz="4000" b="1" dirty="0">
                <a:latin typeface="Arial" charset="0"/>
                <a:cs typeface="Arial" charset="0"/>
              </a:rPr>
              <a:t>Distinctiveness of Employee Engagement</a:t>
            </a:r>
          </a:p>
        </p:txBody>
      </p:sp>
      <p:sp>
        <p:nvSpPr>
          <p:cNvPr id="66562" name="Content Placeholder 2"/>
          <p:cNvSpPr>
            <a:spLocks noGrp="1"/>
          </p:cNvSpPr>
          <p:nvPr>
            <p:ph idx="1"/>
          </p:nvPr>
        </p:nvSpPr>
        <p:spPr>
          <a:xfrm>
            <a:off x="628650" y="1441656"/>
            <a:ext cx="7886700" cy="4899025"/>
          </a:xfrm>
        </p:spPr>
        <p:txBody>
          <a:bodyPr/>
          <a:lstStyle/>
          <a:p>
            <a:pPr eaLnBrk="1" hangingPunct="1"/>
            <a:r>
              <a:rPr lang="en-GB" sz="2400" dirty="0">
                <a:latin typeface="Arial" charset="0"/>
                <a:cs typeface="Arial" charset="0"/>
              </a:rPr>
              <a:t>Close links between employee engagement and commitment </a:t>
            </a:r>
          </a:p>
          <a:p>
            <a:pPr marL="476250" indent="-476250" eaLnBrk="1" hangingPunct="1"/>
            <a:r>
              <a:rPr lang="en-GB" sz="2400" dirty="0">
                <a:latin typeface="Arial" charset="0"/>
                <a:cs typeface="Arial" charset="0"/>
              </a:rPr>
              <a:t>3 mindsets of commitment:</a:t>
            </a:r>
          </a:p>
          <a:p>
            <a:pPr marL="838200" lvl="1" indent="-381000">
              <a:buFont typeface="Arial" charset="0"/>
              <a:buAutoNum type="arabicPeriod"/>
            </a:pPr>
            <a:r>
              <a:rPr lang="en-GB" sz="2400" i="1" dirty="0">
                <a:latin typeface="Arial" charset="0"/>
                <a:cs typeface="Arial" charset="0"/>
              </a:rPr>
              <a:t>affective commitment</a:t>
            </a:r>
            <a:r>
              <a:rPr lang="en-GB" sz="2400" dirty="0">
                <a:latin typeface="Arial" charset="0"/>
                <a:cs typeface="Arial" charset="0"/>
              </a:rPr>
              <a:t> – employee’s positive emotional attachment to the organisation. This psychological condition is very similar to the CIPD’s own definition of employee engagement </a:t>
            </a:r>
            <a:endParaRPr lang="en-GB" sz="2400" i="1" dirty="0">
              <a:latin typeface="Arial" charset="0"/>
              <a:cs typeface="Arial" charset="0"/>
            </a:endParaRPr>
          </a:p>
          <a:p>
            <a:pPr marL="838200" lvl="1" indent="-381000">
              <a:buFont typeface="Arial" charset="0"/>
              <a:buAutoNum type="arabicPeriod"/>
            </a:pPr>
            <a:r>
              <a:rPr lang="en-GB" sz="2400" i="1" dirty="0">
                <a:latin typeface="Arial" charset="0"/>
                <a:cs typeface="Arial" charset="0"/>
              </a:rPr>
              <a:t>continuance commitment</a:t>
            </a:r>
            <a:r>
              <a:rPr lang="en-GB" sz="2400" dirty="0">
                <a:latin typeface="Arial" charset="0"/>
                <a:cs typeface="Arial" charset="0"/>
              </a:rPr>
              <a:t> – more negative in character, because these individuals commit to the organisation on account of the perceived ‘costs’ of departure and loss. </a:t>
            </a:r>
          </a:p>
          <a:p>
            <a:pPr marL="838200" lvl="1" indent="-381000">
              <a:buFont typeface="Arial" charset="0"/>
              <a:buAutoNum type="arabicPeriod"/>
            </a:pPr>
            <a:r>
              <a:rPr lang="en-GB" sz="2400" i="1" dirty="0">
                <a:latin typeface="Arial" charset="0"/>
                <a:cs typeface="Arial" charset="0"/>
              </a:rPr>
              <a:t>normative commitment</a:t>
            </a:r>
            <a:r>
              <a:rPr lang="en-GB" sz="2400" dirty="0">
                <a:latin typeface="Arial" charset="0"/>
                <a:cs typeface="Arial" charset="0"/>
              </a:rPr>
              <a:t> – employees remain committed to the organisation because they feel they ‘ought to’.</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628650" y="265040"/>
            <a:ext cx="7886700" cy="1231900"/>
          </a:xfrm>
        </p:spPr>
        <p:txBody>
          <a:bodyPr/>
          <a:lstStyle/>
          <a:p>
            <a:pPr eaLnBrk="1" hangingPunct="1"/>
            <a:r>
              <a:rPr lang="en-GB" sz="4000" b="1">
                <a:latin typeface="Arial" charset="0"/>
                <a:cs typeface="Arial" charset="0"/>
              </a:rPr>
              <a:t>Drivers of </a:t>
            </a:r>
            <a:r>
              <a:rPr lang="en-GB" sz="4000" b="1" dirty="0">
                <a:latin typeface="Arial" charset="0"/>
                <a:cs typeface="Arial" charset="0"/>
              </a:rPr>
              <a:t>Employee Engagement</a:t>
            </a:r>
          </a:p>
        </p:txBody>
      </p:sp>
      <p:sp>
        <p:nvSpPr>
          <p:cNvPr id="67586" name="Content Placeholder 2"/>
          <p:cNvSpPr>
            <a:spLocks noGrp="1"/>
          </p:cNvSpPr>
          <p:nvPr>
            <p:ph idx="1"/>
          </p:nvPr>
        </p:nvSpPr>
        <p:spPr>
          <a:xfrm>
            <a:off x="628650" y="1410189"/>
            <a:ext cx="7886700" cy="4899025"/>
          </a:xfrm>
        </p:spPr>
        <p:txBody>
          <a:bodyPr/>
          <a:lstStyle/>
          <a:p>
            <a:pPr eaLnBrk="1" hangingPunct="1"/>
            <a:endParaRPr lang="en-GB" dirty="0">
              <a:latin typeface="Arial" charset="0"/>
              <a:cs typeface="Arial" charset="0"/>
            </a:endParaRPr>
          </a:p>
          <a:p>
            <a:pPr eaLnBrk="1" hangingPunct="1"/>
            <a:r>
              <a:rPr lang="en-GB" sz="2800" dirty="0">
                <a:latin typeface="Arial" charset="0"/>
                <a:cs typeface="Arial" charset="0"/>
              </a:rPr>
              <a:t>Purcell (2010) identifies building blocks of engagement as drivers:</a:t>
            </a:r>
          </a:p>
          <a:p>
            <a:pPr marL="742950" lvl="1" indent="-285750"/>
            <a:r>
              <a:rPr lang="en-GB" sz="2400" dirty="0">
                <a:latin typeface="Arial" charset="0"/>
                <a:cs typeface="Arial" charset="0"/>
              </a:rPr>
              <a:t>Employee trust in management </a:t>
            </a:r>
          </a:p>
          <a:p>
            <a:pPr marL="742950" lvl="1" indent="-285750"/>
            <a:r>
              <a:rPr lang="en-GB" sz="2400" dirty="0">
                <a:latin typeface="Arial" charset="0"/>
                <a:cs typeface="Arial" charset="0"/>
              </a:rPr>
              <a:t>Satisfaction with the work itself </a:t>
            </a:r>
          </a:p>
          <a:p>
            <a:pPr marL="742950" lvl="1" indent="-285750"/>
            <a:r>
              <a:rPr lang="en-GB" sz="2400" dirty="0">
                <a:latin typeface="Arial" charset="0"/>
                <a:cs typeface="Arial" charset="0"/>
              </a:rPr>
              <a:t>Satisfaction with involvement in decision-making at the workplace </a:t>
            </a:r>
          </a:p>
          <a:p>
            <a:pPr marL="742950" lvl="1" indent="-285750"/>
            <a:r>
              <a:rPr lang="en-GB" sz="2400" dirty="0">
                <a:latin typeface="Arial" charset="0"/>
                <a:cs typeface="Arial" charset="0"/>
              </a:rPr>
              <a:t>Quality of relationships between management and employees</a:t>
            </a:r>
          </a:p>
          <a:p>
            <a:pPr marL="742950" lvl="1" indent="-285750"/>
            <a:r>
              <a:rPr lang="en-GB" sz="2400" dirty="0">
                <a:latin typeface="Arial" charset="0"/>
                <a:cs typeface="Arial" charset="0"/>
              </a:rPr>
              <a:t>Satisfaction with the amount of pay received </a:t>
            </a:r>
          </a:p>
          <a:p>
            <a:pPr marL="742950" lvl="1" indent="-285750"/>
            <a:r>
              <a:rPr lang="en-GB" sz="2400" dirty="0">
                <a:latin typeface="Arial" charset="0"/>
                <a:cs typeface="Arial" charset="0"/>
              </a:rPr>
              <a:t>Job challenge </a:t>
            </a:r>
          </a:p>
          <a:p>
            <a:pPr marL="742950" lvl="1" indent="-285750"/>
            <a:r>
              <a:rPr lang="en-GB" sz="2400" dirty="0">
                <a:latin typeface="Arial" charset="0"/>
                <a:cs typeface="Arial" charset="0"/>
              </a:rPr>
              <a:t>Satisfaction with the sense of achievement from work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Enablers of Employee Engagement</a:t>
            </a:r>
          </a:p>
        </p:txBody>
      </p:sp>
      <p:sp>
        <p:nvSpPr>
          <p:cNvPr id="68610" name="Content Placeholder 2"/>
          <p:cNvSpPr>
            <a:spLocks noGrp="1"/>
          </p:cNvSpPr>
          <p:nvPr>
            <p:ph idx="1"/>
          </p:nvPr>
        </p:nvSpPr>
        <p:spPr/>
        <p:txBody>
          <a:bodyPr/>
          <a:lstStyle/>
          <a:p>
            <a:pPr marL="476250" indent="-476250" eaLnBrk="1" hangingPunct="1">
              <a:lnSpc>
                <a:spcPct val="80000"/>
              </a:lnSpc>
              <a:buFont typeface="Arial" charset="0"/>
              <a:buNone/>
            </a:pPr>
            <a:endParaRPr lang="en-GB" sz="3300" dirty="0">
              <a:latin typeface="Arial" charset="0"/>
              <a:cs typeface="Arial" charset="0"/>
            </a:endParaRPr>
          </a:p>
          <a:p>
            <a:pPr marL="476250" indent="-476250" eaLnBrk="1" hangingPunct="1">
              <a:lnSpc>
                <a:spcPct val="80000"/>
              </a:lnSpc>
              <a:buFont typeface="Arial" charset="0"/>
              <a:buNone/>
            </a:pPr>
            <a:r>
              <a:rPr lang="en-GB" sz="3300" dirty="0">
                <a:latin typeface="Arial" charset="0"/>
                <a:cs typeface="Arial" charset="0"/>
              </a:rPr>
              <a:t>MacLeod (2009) identifies 4 enablers:</a:t>
            </a:r>
          </a:p>
          <a:p>
            <a:pPr marL="476250" indent="-476250" eaLnBrk="1" hangingPunct="1">
              <a:lnSpc>
                <a:spcPct val="80000"/>
              </a:lnSpc>
              <a:buFont typeface="Arial" charset="0"/>
              <a:buAutoNum type="arabicPeriod"/>
            </a:pPr>
            <a:r>
              <a:rPr lang="en-GB" sz="3300" dirty="0">
                <a:latin typeface="Arial" charset="0"/>
                <a:cs typeface="Arial" charset="0"/>
              </a:rPr>
              <a:t>Strategic narrative</a:t>
            </a:r>
          </a:p>
          <a:p>
            <a:pPr marL="476250" indent="-476250" eaLnBrk="1" hangingPunct="1">
              <a:lnSpc>
                <a:spcPct val="80000"/>
              </a:lnSpc>
              <a:buFont typeface="Arial" charset="0"/>
              <a:buAutoNum type="arabicPeriod"/>
            </a:pPr>
            <a:r>
              <a:rPr lang="en-GB" sz="3300" dirty="0">
                <a:latin typeface="Arial" charset="0"/>
                <a:cs typeface="Arial" charset="0"/>
              </a:rPr>
              <a:t>Engaging managers</a:t>
            </a:r>
          </a:p>
          <a:p>
            <a:pPr marL="476250" indent="-476250" eaLnBrk="1" hangingPunct="1">
              <a:lnSpc>
                <a:spcPct val="80000"/>
              </a:lnSpc>
              <a:buFont typeface="Arial" charset="0"/>
              <a:buAutoNum type="arabicPeriod"/>
            </a:pPr>
            <a:r>
              <a:rPr lang="en-GB" sz="3300" dirty="0">
                <a:latin typeface="Arial" charset="0"/>
                <a:cs typeface="Arial" charset="0"/>
              </a:rPr>
              <a:t>Employee voice</a:t>
            </a:r>
          </a:p>
          <a:p>
            <a:pPr marL="476250" indent="-476250" eaLnBrk="1" hangingPunct="1">
              <a:lnSpc>
                <a:spcPct val="80000"/>
              </a:lnSpc>
              <a:buFont typeface="Arial" charset="0"/>
              <a:buAutoNum type="arabicPeriod"/>
            </a:pPr>
            <a:r>
              <a:rPr lang="en-GB" sz="3300" dirty="0">
                <a:latin typeface="Arial" charset="0"/>
                <a:cs typeface="Arial" charset="0"/>
              </a:rPr>
              <a:t>Integrity</a:t>
            </a:r>
          </a:p>
          <a:p>
            <a:pPr marL="838200" lvl="1" indent="-381000" eaLnBrk="1" hangingPunct="1">
              <a:lnSpc>
                <a:spcPct val="80000"/>
              </a:lnSpc>
              <a:buFont typeface="Arial" charset="0"/>
              <a:buNone/>
            </a:pPr>
            <a:endParaRPr lang="en-GB" sz="2800" dirty="0">
              <a:latin typeface="Arial" charset="0"/>
              <a:cs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628650" y="238536"/>
            <a:ext cx="7886700" cy="1231900"/>
          </a:xfrm>
        </p:spPr>
        <p:txBody>
          <a:bodyPr/>
          <a:lstStyle/>
          <a:p>
            <a:pPr eaLnBrk="1" hangingPunct="1"/>
            <a:r>
              <a:rPr lang="en-GB" sz="4000" b="1" dirty="0">
                <a:latin typeface="Arial" charset="0"/>
                <a:cs typeface="Arial" charset="0"/>
              </a:rPr>
              <a:t>Behaviour of Engaging Managers</a:t>
            </a:r>
          </a:p>
        </p:txBody>
      </p:sp>
      <p:sp>
        <p:nvSpPr>
          <p:cNvPr id="69634" name="Content Placeholder 2"/>
          <p:cNvSpPr>
            <a:spLocks noGrp="1"/>
          </p:cNvSpPr>
          <p:nvPr>
            <p:ph idx="1"/>
          </p:nvPr>
        </p:nvSpPr>
        <p:spPr>
          <a:xfrm>
            <a:off x="628650" y="1494664"/>
            <a:ext cx="7886700" cy="4899025"/>
          </a:xfrm>
        </p:spPr>
        <p:txBody>
          <a:bodyPr/>
          <a:lstStyle/>
          <a:p>
            <a:pPr marL="476250" indent="-476250" eaLnBrk="1" hangingPunct="1">
              <a:buFont typeface="Arial" charset="0"/>
              <a:buNone/>
            </a:pPr>
            <a:r>
              <a:rPr lang="en-GB" sz="2400" dirty="0">
                <a:latin typeface="Arial" charset="0"/>
                <a:cs typeface="Arial" charset="0"/>
              </a:rPr>
              <a:t>Robinson and Hayday (2009):</a:t>
            </a:r>
          </a:p>
          <a:p>
            <a:pPr marL="476250" indent="-476250"/>
            <a:r>
              <a:rPr lang="en-GB" sz="2400" dirty="0">
                <a:latin typeface="Arial" charset="0"/>
                <a:cs typeface="Arial" charset="0"/>
              </a:rPr>
              <a:t>They communicate and make clear what is expected (‘I try to encourage people to think of the wider objectives … and how they fit in’).</a:t>
            </a:r>
          </a:p>
          <a:p>
            <a:pPr marL="476250" indent="-476250"/>
            <a:r>
              <a:rPr lang="en-GB" sz="2400" dirty="0">
                <a:latin typeface="Arial" charset="0"/>
                <a:cs typeface="Arial" charset="0"/>
              </a:rPr>
              <a:t>They listen, value and involve their teams.</a:t>
            </a:r>
          </a:p>
          <a:p>
            <a:pPr marL="476250" indent="-476250"/>
            <a:r>
              <a:rPr lang="en-GB" sz="2400" dirty="0">
                <a:latin typeface="Arial" charset="0"/>
                <a:cs typeface="Arial" charset="0"/>
              </a:rPr>
              <a:t>They focus on targets rather than on processes, tasks and procedures.</a:t>
            </a:r>
          </a:p>
          <a:p>
            <a:pPr marL="476250" indent="-476250"/>
            <a:r>
              <a:rPr lang="en-GB" sz="2400" dirty="0">
                <a:latin typeface="Arial" charset="0"/>
                <a:cs typeface="Arial" charset="0"/>
              </a:rPr>
              <a:t>They have, and share, a clear strategic vision.</a:t>
            </a:r>
          </a:p>
          <a:p>
            <a:pPr marL="476250" indent="-476250"/>
            <a:r>
              <a:rPr lang="en-GB" sz="2400" dirty="0">
                <a:latin typeface="Arial" charset="0"/>
                <a:cs typeface="Arial" charset="0"/>
              </a:rPr>
              <a:t>They show an active interest in others.</a:t>
            </a:r>
          </a:p>
          <a:p>
            <a:pPr marL="476250" indent="-476250"/>
            <a:r>
              <a:rPr lang="en-GB" sz="2400" dirty="0">
                <a:latin typeface="Arial" charset="0"/>
                <a:cs typeface="Arial" charset="0"/>
              </a:rPr>
              <a:t>They exercise good leadership skills, especially through positive role-modelling.</a:t>
            </a:r>
          </a:p>
          <a:p>
            <a:pPr marL="476250" indent="-476250"/>
            <a:r>
              <a:rPr lang="en-GB" sz="2400" dirty="0">
                <a:latin typeface="Arial" charset="0"/>
                <a:cs typeface="Arial" charset="0"/>
              </a:rPr>
              <a:t>They act with respect, and in turn are respected.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Benefits of Employee Engagement</a:t>
            </a:r>
          </a:p>
        </p:txBody>
      </p:sp>
      <p:sp>
        <p:nvSpPr>
          <p:cNvPr id="70658" name="Content Placeholder 2"/>
          <p:cNvSpPr>
            <a:spLocks noGrp="1"/>
          </p:cNvSpPr>
          <p:nvPr>
            <p:ph idx="1"/>
          </p:nvPr>
        </p:nvSpPr>
        <p:spPr/>
        <p:txBody>
          <a:bodyPr/>
          <a:lstStyle/>
          <a:p>
            <a:pPr eaLnBrk="1" hangingPunct="1"/>
            <a:endParaRPr lang="en-US" dirty="0">
              <a:latin typeface="Arial" charset="0"/>
              <a:cs typeface="Arial" charset="0"/>
            </a:endParaRPr>
          </a:p>
          <a:p>
            <a:pPr eaLnBrk="1" hangingPunct="1"/>
            <a:r>
              <a:rPr lang="en-US" dirty="0">
                <a:latin typeface="Arial" charset="0"/>
                <a:cs typeface="Arial" charset="0"/>
              </a:rPr>
              <a:t>‘it is our firm belief that (engagement) can be a triple win: for the individual at work, the enterprise or service, and for the country as a whole’</a:t>
            </a:r>
            <a:r>
              <a:rPr lang="en-GB" dirty="0">
                <a:latin typeface="Arial" charset="0"/>
                <a:cs typeface="Arial" charset="0"/>
              </a:rPr>
              <a:t> (</a:t>
            </a:r>
            <a:r>
              <a:rPr lang="en-US" dirty="0">
                <a:latin typeface="Arial" charset="0"/>
                <a:cs typeface="Arial" charset="0"/>
              </a:rPr>
              <a:t>MacLeod 2009: 6)</a:t>
            </a:r>
          </a:p>
          <a:p>
            <a:pPr eaLnBrk="1" hangingPunct="1"/>
            <a:r>
              <a:rPr lang="en-US" dirty="0">
                <a:latin typeface="Arial" charset="0"/>
                <a:cs typeface="Arial" charset="0"/>
              </a:rPr>
              <a:t>Towers Perrin 2007/2008 Global Workforce study (2009) clearly demonstrates the links between high engagement and high performance</a:t>
            </a:r>
            <a:r>
              <a:rPr lang="en-GB" dirty="0">
                <a:latin typeface="Arial" charset="0"/>
                <a:cs typeface="Arial" charset="0"/>
              </a:rPr>
              <a:t> </a:t>
            </a:r>
            <a:r>
              <a:rPr lang="en-US" dirty="0">
                <a:latin typeface="Arial" charset="0"/>
                <a:cs typeface="Arial" charset="0"/>
              </a:rPr>
              <a:t> </a:t>
            </a:r>
          </a:p>
          <a:p>
            <a:pPr eaLnBrk="1" hangingPunct="1"/>
            <a:r>
              <a:rPr lang="en-US" dirty="0">
                <a:latin typeface="Arial" charset="0"/>
                <a:cs typeface="Arial" charset="0"/>
              </a:rPr>
              <a:t>Other research has shown that high levels of employee engagement are positively associated with organisational commitment (Saks, 2006), customer satisfaction, employee loyalty, profitability, productivity and even safety (Harter et al 2002)</a:t>
            </a:r>
            <a:endParaRPr lang="en-GB" dirty="0">
              <a:latin typeface="Arial" charset="0"/>
              <a:cs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Research Evidence</a:t>
            </a:r>
          </a:p>
        </p:txBody>
      </p:sp>
      <p:sp>
        <p:nvSpPr>
          <p:cNvPr id="71682" name="Rectangle 3"/>
          <p:cNvSpPr>
            <a:spLocks noGrp="1"/>
          </p:cNvSpPr>
          <p:nvPr>
            <p:ph type="body" idx="1"/>
          </p:nvPr>
        </p:nvSpPr>
        <p:spPr/>
        <p:txBody>
          <a:bodyPr/>
          <a:lstStyle/>
          <a:p>
            <a:pPr marL="476250" indent="-476250" eaLnBrk="1" hangingPunct="1"/>
            <a:endParaRPr lang="en-GB" dirty="0">
              <a:latin typeface="Arial" charset="0"/>
              <a:cs typeface="Arial" charset="0"/>
            </a:endParaRPr>
          </a:p>
          <a:p>
            <a:pPr marL="476250" indent="-476250" eaLnBrk="1" hangingPunct="1"/>
            <a:r>
              <a:rPr lang="en-GB" dirty="0">
                <a:latin typeface="Arial" charset="0"/>
                <a:cs typeface="Arial" charset="0"/>
              </a:rPr>
              <a:t>CIPD </a:t>
            </a:r>
            <a:r>
              <a:rPr lang="en-US" dirty="0">
                <a:latin typeface="Arial" charset="0"/>
                <a:cs typeface="Arial" charset="0"/>
              </a:rPr>
              <a:t>Employee Outlook Survey indicates that employee engagement levels amongst UK employees are stable with around 35–39% of employees reporting that they are engaged</a:t>
            </a:r>
            <a:r>
              <a:rPr lang="en-GB" dirty="0">
                <a:latin typeface="Arial" charset="0"/>
                <a:cs typeface="Arial" charset="0"/>
              </a:rPr>
              <a:t> </a:t>
            </a:r>
          </a:p>
          <a:p>
            <a:pPr marL="476250" indent="-476250" eaLnBrk="1" hangingPunct="1"/>
            <a:r>
              <a:rPr lang="en-GB" dirty="0">
                <a:latin typeface="Arial" charset="0"/>
                <a:cs typeface="Arial" charset="0"/>
              </a:rPr>
              <a:t>‘Research confirms … that there is a significant gap between levels of engagement found among UK employees and those that would produce optimum performance’ (CIPD 2015)</a:t>
            </a:r>
          </a:p>
          <a:p>
            <a:pPr marL="476250" indent="-476250" eaLnBrk="1" hangingPunct="1"/>
            <a:r>
              <a:rPr lang="en-GB" dirty="0">
                <a:latin typeface="Arial" charset="0"/>
                <a:cs typeface="Arial" charset="0"/>
              </a:rPr>
              <a:t>Engagement gap</a:t>
            </a:r>
          </a:p>
          <a:p>
            <a:pPr marL="838200" lvl="1" indent="-381000" eaLnBrk="1" hangingPunct="1">
              <a:buFont typeface="Arial" charset="0"/>
              <a:buAutoNum type="arabicPeriod"/>
            </a:pPr>
            <a:endParaRPr lang="en-GB" dirty="0">
              <a:latin typeface="Arial" charset="0"/>
              <a:cs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p:cNvSpPr>
          <p:nvPr>
            <p:ph type="title"/>
          </p:nvPr>
        </p:nvSpPr>
        <p:spPr>
          <a:xfrm>
            <a:off x="628650" y="265040"/>
            <a:ext cx="7886700" cy="1231900"/>
          </a:xfrm>
        </p:spPr>
        <p:txBody>
          <a:bodyPr/>
          <a:lstStyle/>
          <a:p>
            <a:pPr eaLnBrk="1" hangingPunct="1"/>
            <a:r>
              <a:rPr lang="en-GB" sz="4000" b="1" dirty="0">
                <a:latin typeface="Arial" charset="0"/>
                <a:cs typeface="Arial" charset="0"/>
              </a:rPr>
              <a:t>Explanations for Engagement Gap</a:t>
            </a:r>
          </a:p>
        </p:txBody>
      </p:sp>
      <p:sp>
        <p:nvSpPr>
          <p:cNvPr id="72706" name="Rectangle 3"/>
          <p:cNvSpPr>
            <a:spLocks noGrp="1"/>
          </p:cNvSpPr>
          <p:nvPr>
            <p:ph type="body" idx="1"/>
          </p:nvPr>
        </p:nvSpPr>
        <p:spPr/>
        <p:txBody>
          <a:bodyPr/>
          <a:lstStyle/>
          <a:p>
            <a:pPr marL="476250" indent="-476250" eaLnBrk="1" hangingPunct="1"/>
            <a:endParaRPr lang="en-GB" dirty="0">
              <a:latin typeface="Arial" charset="0"/>
              <a:cs typeface="Arial" charset="0"/>
            </a:endParaRPr>
          </a:p>
          <a:p>
            <a:pPr marL="476250" indent="-476250" eaLnBrk="1" hangingPunct="1"/>
            <a:r>
              <a:rPr lang="en-GB" sz="2800" dirty="0">
                <a:latin typeface="Arial" charset="0"/>
                <a:cs typeface="Arial" charset="0"/>
              </a:rPr>
              <a:t>Limitations with engagement surveys (Purcell: 2010)</a:t>
            </a:r>
          </a:p>
          <a:p>
            <a:pPr marL="476250" indent="-476250" eaLnBrk="1" hangingPunct="1"/>
            <a:r>
              <a:rPr lang="en-GB" sz="2800" dirty="0">
                <a:latin typeface="Arial" charset="0"/>
                <a:cs typeface="Arial" charset="0"/>
              </a:rPr>
              <a:t>Possible detrimental implications of engagement for employees:</a:t>
            </a:r>
          </a:p>
          <a:p>
            <a:pPr marL="838200" lvl="1" indent="-381000"/>
            <a:r>
              <a:rPr lang="en-GB" sz="2400" dirty="0">
                <a:latin typeface="Arial" charset="0"/>
                <a:cs typeface="Arial" charset="0"/>
              </a:rPr>
              <a:t>Burnout</a:t>
            </a:r>
          </a:p>
          <a:p>
            <a:pPr marL="838200" lvl="1" indent="-381000"/>
            <a:r>
              <a:rPr lang="en-GB" sz="2400" dirty="0">
                <a:latin typeface="Arial" charset="0"/>
                <a:cs typeface="Arial" charset="0"/>
              </a:rPr>
              <a:t>Work intensification</a:t>
            </a:r>
          </a:p>
          <a:p>
            <a:pPr marL="838200" lvl="1" indent="-381000"/>
            <a:r>
              <a:rPr lang="en-GB" sz="2400" dirty="0">
                <a:latin typeface="Arial" charset="0"/>
                <a:cs typeface="Arial" charset="0"/>
              </a:rPr>
              <a:t>Lack of work-life balance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a:xfrm>
            <a:off x="628650" y="265040"/>
            <a:ext cx="7886700" cy="1231900"/>
          </a:xfrm>
        </p:spPr>
        <p:txBody>
          <a:bodyPr/>
          <a:lstStyle/>
          <a:p>
            <a:r>
              <a:rPr lang="en-GB" sz="4000" b="1" dirty="0">
                <a:latin typeface="Arial" charset="0"/>
                <a:cs typeface="Arial" charset="0"/>
              </a:rPr>
              <a:t>Strategies for Promoting Employee Engagement</a:t>
            </a:r>
          </a:p>
        </p:txBody>
      </p:sp>
      <p:sp>
        <p:nvSpPr>
          <p:cNvPr id="79875" name="Rectangle 3"/>
          <p:cNvSpPr>
            <a:spLocks noGrp="1"/>
          </p:cNvSpPr>
          <p:nvPr>
            <p:ph type="body" idx="1"/>
          </p:nvPr>
        </p:nvSpPr>
        <p:spPr/>
        <p:txBody>
          <a:bodyPr/>
          <a:lstStyle/>
          <a:p>
            <a:pPr>
              <a:buFont typeface="Arial" charset="0"/>
              <a:buNone/>
            </a:pPr>
            <a:endParaRPr lang="en-GB" dirty="0">
              <a:latin typeface="Arial" charset="0"/>
              <a:cs typeface="Arial" charset="0"/>
            </a:endParaRPr>
          </a:p>
          <a:p>
            <a:pPr>
              <a:buFont typeface="Arial" charset="0"/>
              <a:buNone/>
            </a:pPr>
            <a:r>
              <a:rPr lang="en-GB" dirty="0">
                <a:latin typeface="Arial" charset="0"/>
                <a:cs typeface="Arial" charset="0"/>
              </a:rPr>
              <a:t>Guest (2015):</a:t>
            </a:r>
          </a:p>
          <a:p>
            <a:r>
              <a:rPr lang="en-GB" dirty="0">
                <a:latin typeface="Arial" charset="0"/>
                <a:cs typeface="Arial" charset="0"/>
              </a:rPr>
              <a:t>Implementing engagement by managers and leaders promoting engagement values </a:t>
            </a:r>
          </a:p>
          <a:p>
            <a:r>
              <a:rPr lang="en-GB" dirty="0">
                <a:latin typeface="Arial" charset="0"/>
                <a:cs typeface="Arial" charset="0"/>
              </a:rPr>
              <a:t>Creating and reinforcing a climate for engagement by treating employees with fairness and trust</a:t>
            </a:r>
          </a:p>
          <a:p>
            <a:r>
              <a:rPr lang="en-GB" dirty="0">
                <a:latin typeface="Arial" charset="0"/>
                <a:cs typeface="Arial" charset="0"/>
              </a:rPr>
              <a:t>Promoting engagement through recruitment of employees who welcome engaging jobs, provision of training and development and design of jobs to provide autonomy</a:t>
            </a:r>
          </a:p>
          <a:p>
            <a:r>
              <a:rPr lang="en-GB" dirty="0">
                <a:latin typeface="Arial" charset="0"/>
                <a:cs typeface="Arial" charset="0"/>
              </a:rPr>
              <a:t>Monitoring progress towards high engagement through surveys, feedback and action planning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a:xfrm>
            <a:off x="628650" y="265040"/>
            <a:ext cx="7886700" cy="1231900"/>
          </a:xfrm>
        </p:spPr>
        <p:txBody>
          <a:bodyPr/>
          <a:lstStyle/>
          <a:p>
            <a:r>
              <a:rPr lang="en-GB" sz="4000" b="1" dirty="0">
                <a:latin typeface="Arial" charset="0"/>
                <a:cs typeface="Arial" charset="0"/>
              </a:rPr>
              <a:t>Re-cap</a:t>
            </a:r>
          </a:p>
        </p:txBody>
      </p:sp>
      <p:sp>
        <p:nvSpPr>
          <p:cNvPr id="79875" name="Rectangle 3"/>
          <p:cNvSpPr>
            <a:spLocks noGrp="1"/>
          </p:cNvSpPr>
          <p:nvPr>
            <p:ph type="body" idx="1"/>
          </p:nvPr>
        </p:nvSpPr>
        <p:spPr/>
        <p:txBody>
          <a:bodyPr/>
          <a:lstStyle/>
          <a:p>
            <a:r>
              <a:rPr lang="en-GB" dirty="0">
                <a:latin typeface="Arial" charset="0"/>
                <a:cs typeface="Arial" charset="0"/>
              </a:rPr>
              <a:t>Assignment requirements…</a:t>
            </a:r>
          </a:p>
        </p:txBody>
      </p:sp>
      <p:pic>
        <p:nvPicPr>
          <p:cNvPr id="3" name="Picture 2" descr="A close up of a street sign on a pole&#10;&#10;Description automatically generated">
            <a:extLst>
              <a:ext uri="{FF2B5EF4-FFF2-40B4-BE49-F238E27FC236}">
                <a16:creationId xmlns:a16="http://schemas.microsoft.com/office/drawing/2014/main" id="{C73EF182-B409-41F6-BE74-AB272B6356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843286" y="2117558"/>
            <a:ext cx="5457427" cy="3633737"/>
          </a:xfrm>
          <a:prstGeom prst="rect">
            <a:avLst/>
          </a:prstGeom>
        </p:spPr>
      </p:pic>
    </p:spTree>
    <p:extLst>
      <p:ext uri="{BB962C8B-B14F-4D97-AF65-F5344CB8AC3E}">
        <p14:creationId xmlns:p14="http://schemas.microsoft.com/office/powerpoint/2010/main" val="532816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a:xfrm>
            <a:off x="628650" y="265040"/>
            <a:ext cx="7886700" cy="1231900"/>
          </a:xfrm>
        </p:spPr>
        <p:txBody>
          <a:bodyPr/>
          <a:lstStyle/>
          <a:p>
            <a:r>
              <a:rPr lang="en-GB" sz="4000" b="1" dirty="0">
                <a:latin typeface="Arial" charset="0"/>
                <a:cs typeface="Arial" charset="0"/>
              </a:rPr>
              <a:t>Re-cap</a:t>
            </a:r>
          </a:p>
        </p:txBody>
      </p:sp>
      <p:sp>
        <p:nvSpPr>
          <p:cNvPr id="79875" name="Rectangle 3"/>
          <p:cNvSpPr>
            <a:spLocks noGrp="1"/>
          </p:cNvSpPr>
          <p:nvPr>
            <p:ph type="body" idx="1"/>
          </p:nvPr>
        </p:nvSpPr>
        <p:spPr/>
        <p:txBody>
          <a:bodyPr/>
          <a:lstStyle/>
          <a:p>
            <a:r>
              <a:rPr lang="en-GB" dirty="0">
                <a:latin typeface="Arial" charset="0"/>
                <a:cs typeface="Arial" charset="0"/>
              </a:rPr>
              <a:t>On the job training record requirements …</a:t>
            </a:r>
          </a:p>
        </p:txBody>
      </p:sp>
      <p:pic>
        <p:nvPicPr>
          <p:cNvPr id="3" name="Picture 2" descr="A picture containing drawing&#10;&#10;Description automatically generated">
            <a:extLst>
              <a:ext uri="{FF2B5EF4-FFF2-40B4-BE49-F238E27FC236}">
                <a16:creationId xmlns:a16="http://schemas.microsoft.com/office/drawing/2014/main" id="{A4D3619B-FB63-4F32-8E75-7B1E3D71E0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8147" y="1925054"/>
            <a:ext cx="8021053" cy="4103854"/>
          </a:xfrm>
          <a:prstGeom prst="rect">
            <a:avLst/>
          </a:prstGeom>
        </p:spPr>
      </p:pic>
    </p:spTree>
    <p:extLst>
      <p:ext uri="{BB962C8B-B14F-4D97-AF65-F5344CB8AC3E}">
        <p14:creationId xmlns:p14="http://schemas.microsoft.com/office/powerpoint/2010/main" val="159513798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2507</TotalTime>
  <Words>4312</Words>
  <Application>Microsoft Office PowerPoint</Application>
  <PresentationFormat>On-screen Show (4:3)</PresentationFormat>
  <Paragraphs>265</Paragraphs>
  <Slides>14</Slides>
  <Notes>13</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14</vt:i4>
      </vt:variant>
    </vt:vector>
  </HeadingPairs>
  <TitlesOfParts>
    <vt:vector size="21" baseType="lpstr">
      <vt:lpstr>Arial</vt:lpstr>
      <vt:lpstr>Calibri</vt:lpstr>
      <vt:lpstr>Times New Roman</vt:lpstr>
      <vt:lpstr>CIPD WhiteDottedPattern</vt:lpstr>
      <vt:lpstr>CIPD PurpleDottedPattern</vt:lpstr>
      <vt:lpstr>CIPD SlateDottedPattern</vt:lpstr>
      <vt:lpstr>CIPD WhitePlain</vt:lpstr>
      <vt:lpstr>HRM: People and Organisations</vt:lpstr>
      <vt:lpstr>Contents</vt:lpstr>
      <vt:lpstr>The Engagement Concept</vt:lpstr>
      <vt:lpstr>Types of Employee Engagement</vt:lpstr>
      <vt:lpstr>Distinctiveness of Employee Engagement</vt:lpstr>
      <vt:lpstr>Drivers of Employee Engagement</vt:lpstr>
      <vt:lpstr>Enablers of Employee Engagement</vt:lpstr>
      <vt:lpstr>Behaviour of Engaging Managers</vt:lpstr>
      <vt:lpstr>Benefits of Employee Engagement</vt:lpstr>
      <vt:lpstr>Research Evidence</vt:lpstr>
      <vt:lpstr>Explanations for Engagement Gap</vt:lpstr>
      <vt:lpstr>Strategies for Promoting Employee Engagement</vt:lpstr>
      <vt:lpstr>Re-cap</vt:lpstr>
      <vt:lpstr>Re-cap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126</cp:revision>
  <cp:lastPrinted>2015-01-15T17:29:00Z</cp:lastPrinted>
  <dcterms:created xsi:type="dcterms:W3CDTF">2014-12-02T11:31:52Z</dcterms:created>
  <dcterms:modified xsi:type="dcterms:W3CDTF">2020-08-25T11:23:53Z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y fmtid="{D5CDD505-2E9C-101B-9397-08002B2CF9AE}" pid="3" name="PublishingExpirationDate">
    <vt:lpwstr/>
  </property>
  <property fmtid="{D5CDD505-2E9C-101B-9397-08002B2CF9AE}" pid="4" name="PublishingStartDate">
    <vt:lpwstr/>
  </property>
</Properties>
</file>