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77" r:id="rId2"/>
    <p:sldId id="278" r:id="rId3"/>
    <p:sldId id="279" r:id="rId4"/>
    <p:sldId id="293" r:id="rId5"/>
    <p:sldId id="280" r:id="rId6"/>
    <p:sldId id="281" r:id="rId7"/>
    <p:sldId id="297" r:id="rId8"/>
    <p:sldId id="283" r:id="rId9"/>
    <p:sldId id="282" r:id="rId10"/>
    <p:sldId id="284" r:id="rId11"/>
    <p:sldId id="286" r:id="rId12"/>
    <p:sldId id="287" r:id="rId13"/>
    <p:sldId id="288" r:id="rId14"/>
    <p:sldId id="289" r:id="rId15"/>
    <p:sldId id="290" r:id="rId16"/>
    <p:sldId id="291" r:id="rId17"/>
    <p:sldId id="292" r:id="rId18"/>
    <p:sldId id="294" r:id="rId19"/>
    <p:sldId id="295" r:id="rId20"/>
    <p:sldId id="296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1940" autoAdjust="0"/>
    <p:restoredTop sz="95794" autoAdjust="0"/>
  </p:normalViewPr>
  <p:slideViewPr>
    <p:cSldViewPr>
      <p:cViewPr varScale="1">
        <p:scale>
          <a:sx n="92" d="100"/>
          <a:sy n="92" d="100"/>
        </p:scale>
        <p:origin x="192" y="6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b="1" dirty="0"/>
            </a:br>
            <a:r>
              <a:rPr lang="en-GB" altLang="en-US" b="1" dirty="0"/>
              <a:t>Leadership </a:t>
            </a:r>
            <a:br>
              <a:rPr lang="en-GB" altLang="en-US" b="1" dirty="0"/>
            </a:br>
            <a:r>
              <a:rPr lang="en-GB" altLang="en-US" b="1" dirty="0"/>
              <a:t>Behaviour and Styles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/>
              <a:t>     LCBB4008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r>
              <a:rPr lang="en-GB" altLang="en-US" sz="3600" dirty="0"/>
              <a:t>						</a:t>
            </a:r>
            <a:r>
              <a:rPr lang="en-GB" altLang="en-US" sz="2400" b="1" dirty="0"/>
              <a:t>Week 8 – Session 1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CBDB2-25A7-19B6-E079-F5AF73503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F2833-F94A-7BCB-E15B-0560EDB817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Behavior and leadership styles</a:t>
            </a:r>
          </a:p>
          <a:p>
            <a:r>
              <a:rPr lang="en-US" sz="2000" dirty="0"/>
              <a:t>Leadership style</a:t>
            </a:r>
          </a:p>
          <a:p>
            <a:r>
              <a:rPr lang="en-US" sz="2000" dirty="0"/>
              <a:t>Goleman leadership styles</a:t>
            </a:r>
          </a:p>
          <a:p>
            <a:pPr lvl="1"/>
            <a:r>
              <a:rPr lang="en-US" sz="1800" dirty="0"/>
              <a:t>Commanding leadership style</a:t>
            </a:r>
          </a:p>
          <a:p>
            <a:pPr lvl="1"/>
            <a:r>
              <a:rPr lang="en-US" sz="1800" dirty="0"/>
              <a:t>Visionary leadership style</a:t>
            </a:r>
          </a:p>
          <a:p>
            <a:pPr lvl="1"/>
            <a:r>
              <a:rPr lang="en-US" sz="1800" dirty="0"/>
              <a:t>Affiliative leadership style</a:t>
            </a:r>
          </a:p>
          <a:p>
            <a:pPr lvl="1"/>
            <a:r>
              <a:rPr lang="en-US" sz="1800" dirty="0"/>
              <a:t>Democratic leadership style</a:t>
            </a:r>
          </a:p>
          <a:p>
            <a:pPr lvl="1"/>
            <a:r>
              <a:rPr lang="en-US" sz="1800" dirty="0"/>
              <a:t>Pacesetting leadership style</a:t>
            </a:r>
          </a:p>
          <a:p>
            <a:pPr lvl="1"/>
            <a:r>
              <a:rPr lang="en-US" sz="1800" dirty="0"/>
              <a:t>Coaching leadership style</a:t>
            </a:r>
          </a:p>
          <a:p>
            <a:r>
              <a:rPr lang="en-US" sz="2000" dirty="0"/>
              <a:t>When to use each style?</a:t>
            </a:r>
          </a:p>
          <a:p>
            <a:r>
              <a:rPr lang="en-US" sz="2000" dirty="0"/>
              <a:t>Factors influencing leadership styles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79197-9308-D316-9602-146FCF5E5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66C536-3B12-46B8-B0E2-37DE7CBB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486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A420-FB1B-630F-8081-883EF9EFAC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Behaviour and Leadership </a:t>
            </a:r>
            <a:br>
              <a:rPr lang="en-GB" sz="3600" b="1" dirty="0"/>
            </a:br>
            <a:r>
              <a:rPr lang="en-GB" sz="3600" b="1" dirty="0"/>
              <a:t>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3AC2C-EE1C-B984-9A86-DF9360BDCB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Behaviour and leadership styles look at what leaders do and how they interact with their followers.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B501C-8B5C-CAF2-E142-787ACD7A46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AF4605-BE84-2D67-A188-7ECE38776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76641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85FBA-CCDE-9A2C-6E19-3B22ABCE4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336014-3EE4-B88B-8378-B01AC782F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1026" name="Picture 2" descr="Winston Churchill - Wikipedia">
            <a:extLst>
              <a:ext uri="{FF2B5EF4-FFF2-40B4-BE49-F238E27FC236}">
                <a16:creationId xmlns:a16="http://schemas.microsoft.com/office/drawing/2014/main" id="{8F35E702-5497-C945-D564-846C382D96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895" y="211426"/>
            <a:ext cx="1609021" cy="2692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teve Jobs - Wikipedia">
            <a:extLst>
              <a:ext uri="{FF2B5EF4-FFF2-40B4-BE49-F238E27FC236}">
                <a16:creationId xmlns:a16="http://schemas.microsoft.com/office/drawing/2014/main" id="{662A7B5A-A266-9134-E289-BEAE966252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018588"/>
            <a:ext cx="1714128" cy="2535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Jeff Bezos - IMDb">
            <a:extLst>
              <a:ext uri="{FF2B5EF4-FFF2-40B4-BE49-F238E27FC236}">
                <a16:creationId xmlns:a16="http://schemas.microsoft.com/office/drawing/2014/main" id="{151434F3-0092-8A7D-F930-2B7DA59E2C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557" y="3009145"/>
            <a:ext cx="1854200" cy="2544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Elon Musk - Wikipedia">
            <a:extLst>
              <a:ext uri="{FF2B5EF4-FFF2-40B4-BE49-F238E27FC236}">
                <a16:creationId xmlns:a16="http://schemas.microsoft.com/office/drawing/2014/main" id="{77FACC15-0DE3-073D-DB6F-C084C8998F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18355"/>
            <a:ext cx="1714128" cy="268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Oprah Winfrey | Biography, Talk Show, Movies, &amp; Facts | Britannica">
            <a:extLst>
              <a:ext uri="{FF2B5EF4-FFF2-40B4-BE49-F238E27FC236}">
                <a16:creationId xmlns:a16="http://schemas.microsoft.com/office/drawing/2014/main" id="{B0E0CAF9-F67F-205C-59CD-6BBA0DBE2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87" y="3009145"/>
            <a:ext cx="1394301" cy="2544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Angela Merkel - Wikipedia">
            <a:extLst>
              <a:ext uri="{FF2B5EF4-FFF2-40B4-BE49-F238E27FC236}">
                <a16:creationId xmlns:a16="http://schemas.microsoft.com/office/drawing/2014/main" id="{00B6BAB1-F9E8-1AF3-0374-EC70783CEE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8449" y="218355"/>
            <a:ext cx="1841500" cy="268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Elizabeth II - Wikipedia">
            <a:extLst>
              <a:ext uri="{FF2B5EF4-FFF2-40B4-BE49-F238E27FC236}">
                <a16:creationId xmlns:a16="http://schemas.microsoft.com/office/drawing/2014/main" id="{15751F08-564E-8DC7-9D6B-3AE365F26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1926" y="3009145"/>
            <a:ext cx="1841500" cy="2544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Barack Obama - Wikipedia">
            <a:extLst>
              <a:ext uri="{FF2B5EF4-FFF2-40B4-BE49-F238E27FC236}">
                <a16:creationId xmlns:a16="http://schemas.microsoft.com/office/drawing/2014/main" id="{538904B9-E393-0015-836A-1414C59978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0595" y="3009145"/>
            <a:ext cx="1394300" cy="2552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Richard Branson - Wikipedia">
            <a:extLst>
              <a:ext uri="{FF2B5EF4-FFF2-40B4-BE49-F238E27FC236}">
                <a16:creationId xmlns:a16="http://schemas.microsoft.com/office/drawing/2014/main" id="{71E3D4F7-CCB1-CFAB-DD39-8D799E0930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6148" y="211429"/>
            <a:ext cx="1714128" cy="269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Nelson Mandela | Biography, Life, Education, Apartheid, Death, &amp; Facts |  Britannica">
            <a:extLst>
              <a:ext uri="{FF2B5EF4-FFF2-40B4-BE49-F238E27FC236}">
                <a16:creationId xmlns:a16="http://schemas.microsoft.com/office/drawing/2014/main" id="{5D3C97AB-FB40-CCD3-C9FB-AF27A37EB9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3658" y="211426"/>
            <a:ext cx="1609021" cy="2692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5966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DCEF1-97DE-8CBA-C521-1377717A4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Leadership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0D6E0-9ED4-C93B-613A-FE87B91A0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u="none" strike="noStrike" dirty="0">
                <a:solidFill>
                  <a:srgbClr val="0D0D0D"/>
                </a:solidFill>
                <a:effectLst/>
              </a:rPr>
              <a:t>A leadership style refers to the approach in which leaders provide direction, motivate, and guide their team or organization toward achieving common goals and objectives.</a:t>
            </a:r>
          </a:p>
          <a:p>
            <a:r>
              <a:rPr lang="en-GB" sz="2400" b="0" i="0" u="none" strike="noStrike" dirty="0">
                <a:solidFill>
                  <a:srgbClr val="0D0D0D"/>
                </a:solidFill>
                <a:effectLst/>
              </a:rPr>
              <a:t>Leadership styles encompass various attitudes, behaviours, and strategies that leaders employ to influence their followers.</a:t>
            </a: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C263BA-C5A1-A239-4FA9-44378D9958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708139-70F6-DE9D-A078-EC7BDF967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2394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0D6B8-EE13-52C5-8B7F-5E8AB8E6B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Goleman Leadership styles </a:t>
            </a:r>
            <a:r>
              <a:rPr lang="en-GB" sz="2000" dirty="0"/>
              <a:t>(1 of 7) 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8C7C3-4321-3435-2520-C259F8968F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Daniel Goleman is a psychologist, science journalist, and author who is best known for his work on emotional intelligence and leadership.</a:t>
            </a:r>
          </a:p>
          <a:p>
            <a:r>
              <a:rPr lang="en-GB" sz="2400" dirty="0"/>
              <a:t>He is recognized for popularizing the concept of emotional intelligence through his book "Emotional Intelligence: Why It Can Matter More Than IQ," published in 1995. </a:t>
            </a:r>
          </a:p>
          <a:p>
            <a:r>
              <a:rPr lang="en-GB" sz="2400" dirty="0"/>
              <a:t>Additionally, he is the author of several books exploring leadership styles. One of these is "Leadership That Gets Results."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86EB8C-D3DD-62B2-3D64-0D72D1E9DD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E7A877-B07E-6C87-C887-7BF7C75E0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4538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he Six Styles of Leadership · Intense Minimalism">
            <a:extLst>
              <a:ext uri="{FF2B5EF4-FFF2-40B4-BE49-F238E27FC236}">
                <a16:creationId xmlns:a16="http://schemas.microsoft.com/office/drawing/2014/main" id="{C91CADBC-695C-98D2-9339-54ED09E7BCF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5078" y="68263"/>
            <a:ext cx="8073844" cy="6721475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33F4B298-6F6B-78AB-A5DF-4A201A4CF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130ADD5E-52E0-0D44-B721-F95AB1FBEECE}" type="datetime1">
              <a:rPr lang="en-GB" altLang="en-US" smtClean="0"/>
              <a:pPr>
                <a:spcAft>
                  <a:spcPts val="600"/>
                </a:spcAft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7361DEFD-078E-CF67-D0A2-697D783BD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55753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8303A-6737-761E-560F-12B8F987A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Commanding Leadership Style </a:t>
            </a:r>
            <a:br>
              <a:rPr lang="en-GB" sz="3600" b="1" dirty="0"/>
            </a:br>
            <a:r>
              <a:rPr lang="en-GB" sz="2000" dirty="0"/>
              <a:t>(3 of 7)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8865BB-C4DD-9139-0D9E-F34A0BF5B7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An authoritative leader sets a clear vision and direction for the team while allowing flexibility in achieving goals. They inspire and motivate through their vision.</a:t>
            </a:r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b="1" dirty="0">
                <a:solidFill>
                  <a:srgbClr val="FF0000"/>
                </a:solidFill>
              </a:rPr>
              <a:t>“Do what I tell you”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08AA32-BA44-6615-B0C5-00181CC2F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201E4E-95DB-FEBE-A6D5-FA52A4C3A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46603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166EB-3F30-799D-9CD4-E4A147639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Visionary Leadership Style </a:t>
            </a:r>
            <a:r>
              <a:rPr lang="en-GB" sz="2000" dirty="0"/>
              <a:t>(2 of 7)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08BD8-CE90-2FA9-9331-A58284A774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This style is characterised by a leader's ability to articulate and inspire others with a compelling vision for the future. </a:t>
            </a:r>
          </a:p>
          <a:p>
            <a:pPr marL="0" indent="0">
              <a:buNone/>
            </a:pPr>
            <a:endParaRPr lang="en-GB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400" b="1" i="0" u="none" strike="noStrike" dirty="0">
              <a:solidFill>
                <a:srgbClr val="FF0000"/>
              </a:solidFill>
              <a:effectLst/>
            </a:endParaRPr>
          </a:p>
          <a:p>
            <a:pPr marL="0" indent="0" algn="ctr">
              <a:buNone/>
            </a:pPr>
            <a:r>
              <a:rPr lang="en-GB" sz="2400" b="1" i="0" u="none" strike="noStrike" dirty="0">
                <a:solidFill>
                  <a:srgbClr val="FF0000"/>
                </a:solidFill>
                <a:effectLst/>
              </a:rPr>
              <a:t>"Come with me"</a:t>
            </a:r>
          </a:p>
          <a:p>
            <a:endParaRPr lang="en-GB" sz="24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F55AA-2042-B03A-14D6-324C07F26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77B880-099F-0D3B-F55A-564CE7359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94520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B2935-417C-94DA-DCC7-EE80CB398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Affiliative Leadership Style</a:t>
            </a:r>
            <a:br>
              <a:rPr lang="en-GB" sz="3600" b="1" dirty="0"/>
            </a:br>
            <a:r>
              <a:rPr lang="en-GB" sz="2000" dirty="0"/>
              <a:t>(4 of 7)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D79ED-AC1A-8723-9A90-4180DD33D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Affiliative leaders prioritize building relationships and fostering harmony within the team. They focus on creating a supportive and inclusive environment.</a:t>
            </a:r>
          </a:p>
          <a:p>
            <a:endParaRPr lang="en-GB" sz="2400" dirty="0"/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b="1" dirty="0">
                <a:solidFill>
                  <a:srgbClr val="FF0000"/>
                </a:solidFill>
              </a:rPr>
              <a:t>"People come first"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DBB04C-6955-20FF-751A-BE0B134F5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573DC-7811-6A88-5B4F-62534E5A6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19859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E8DEC-9A96-3A7C-4BD5-20C90212F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Democratic Leadership Style </a:t>
            </a:r>
            <a:br>
              <a:rPr lang="en-GB" sz="3600" b="1" dirty="0"/>
            </a:br>
            <a:r>
              <a:rPr lang="en-GB" sz="2000" dirty="0"/>
              <a:t>(5 of 7)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B3AE5-38DE-D786-8EF5-DE9A148781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Democratic leaders involve team members in decision-making processes, valuing their input and promoting collaboration.</a:t>
            </a:r>
          </a:p>
          <a:p>
            <a:endParaRPr lang="en-GB" sz="2400" dirty="0"/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b="1" dirty="0">
                <a:solidFill>
                  <a:srgbClr val="FF0000"/>
                </a:solidFill>
              </a:rPr>
              <a:t>"What do you think?"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4E704F-2B87-4A1B-BF67-34738DA3F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D4AA48-83BA-B017-CD87-733EECE90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29845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2C88D-E144-F5F0-4990-0C8EAB31C3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Pacesetting Leadership Style </a:t>
            </a:r>
            <a:br>
              <a:rPr lang="en-GB" sz="3600" b="1" dirty="0"/>
            </a:br>
            <a:r>
              <a:rPr lang="en-GB" sz="2000" dirty="0"/>
              <a:t>(6 of 7)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D59942-BA87-9171-8150-9B79F5E059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Pacesetting leaders set high standards for performance and expect their team to meet or exceed them. They lead by example and often take on a significant workload themselves.</a:t>
            </a:r>
          </a:p>
          <a:p>
            <a:endParaRPr lang="en-GB" sz="2400" dirty="0"/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b="1" dirty="0">
                <a:solidFill>
                  <a:srgbClr val="FF0000"/>
                </a:solidFill>
              </a:rPr>
              <a:t>"Do as I do, now"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57A35F-DAF6-ACF1-1466-A06361100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E64330-1CDB-44C8-E832-2C5567108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6979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62986-2DDE-D495-D99F-EFBF7BE382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Coaching Leadership Style</a:t>
            </a:r>
            <a:br>
              <a:rPr lang="en-GB" sz="3600" b="1" dirty="0"/>
            </a:br>
            <a:r>
              <a:rPr lang="en-GB" sz="2000" dirty="0"/>
              <a:t>(7 of 7)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AFA0A-0CA6-8209-322B-11B8285FD9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Coaching leaders focus on developing their team members' skills and capabilities through guidance, feedback, and support. They emphasize long-term growth and development.</a:t>
            </a:r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b="1" dirty="0">
                <a:solidFill>
                  <a:srgbClr val="FF0000"/>
                </a:solidFill>
              </a:rPr>
              <a:t>"Try this"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5BF8F8-7C23-F1C2-4F84-274523FAC9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DC48D2-C6FA-BC3B-0269-2A5224B91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34872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18B45-81E3-EDFA-CDDA-98DC030B6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4FC031-805C-FB54-C7D0-6D6F5E41F4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do you think each style can be used?</a:t>
            </a:r>
          </a:p>
          <a:p>
            <a:r>
              <a:rPr lang="en-GB" dirty="0"/>
              <a:t>If you were a leader, what factors will influence your change of style? Provide examples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44173C-4BAD-1220-87F7-CCDF988B7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F050FC-0FDD-3C37-0C29-C7DC32A59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58486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BFEDE-D77F-345E-7F3C-2EF860E50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When to use each style? </a:t>
            </a:r>
            <a:r>
              <a:rPr lang="en-GB" sz="2000" dirty="0"/>
              <a:t>(1 of 2)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24349-95FE-85A0-ABFE-8E5ED0C3A7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i="0" u="none" strike="noStrike" dirty="0">
                <a:effectLst/>
                <a:latin typeface="-apple-system"/>
              </a:rPr>
              <a:t>Commanding</a:t>
            </a:r>
            <a:r>
              <a:rPr lang="en-GB" sz="2400" b="0" i="0" u="none" strike="noStrike" dirty="0">
                <a:effectLst/>
                <a:latin typeface="-apple-system"/>
              </a:rPr>
              <a:t> - To use in a crisis, to kick start a turnaround, or with problem employees.</a:t>
            </a:r>
          </a:p>
          <a:p>
            <a:r>
              <a:rPr lang="en-GB" sz="2400" b="1" i="0" u="none" strike="noStrike" dirty="0">
                <a:effectLst/>
                <a:latin typeface="-apple-system"/>
              </a:rPr>
              <a:t>Visionary</a:t>
            </a:r>
            <a:r>
              <a:rPr lang="en-GB" sz="2400" b="0" i="0" u="none" strike="noStrike" dirty="0">
                <a:effectLst/>
                <a:latin typeface="-apple-system"/>
              </a:rPr>
              <a:t> - To use when changes require a new vision, or when a clear direction is needed.</a:t>
            </a:r>
          </a:p>
          <a:p>
            <a:r>
              <a:rPr lang="en-GB" sz="2400" b="1" i="0" u="none" strike="noStrike" dirty="0">
                <a:effectLst/>
                <a:latin typeface="-apple-system"/>
              </a:rPr>
              <a:t>Affiliative</a:t>
            </a:r>
            <a:r>
              <a:rPr lang="en-GB" sz="2400" b="0" i="0" u="none" strike="noStrike" dirty="0">
                <a:effectLst/>
                <a:latin typeface="-apple-system"/>
              </a:rPr>
              <a:t> - To use to heal rifts in a team or to motivate people during stressful circumstances.</a:t>
            </a:r>
          </a:p>
          <a:p>
            <a:endParaRPr lang="en-GB" b="0" i="0" u="none" strike="noStrike" dirty="0">
              <a:effectLst/>
              <a:latin typeface="-apple-system"/>
            </a:endParaRPr>
          </a:p>
          <a:p>
            <a:endParaRPr lang="en-GB" dirty="0">
              <a:latin typeface="-apple-system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44C7A0-65C2-30D4-929D-6912A76A2B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EF653C-1036-E783-52F4-F3BF3280D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72457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F4D26-02EC-FC99-3F6D-5207D5AD6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When to use each style? </a:t>
            </a:r>
            <a:r>
              <a:rPr lang="en-GB" sz="2000" dirty="0"/>
              <a:t>(2 of 2)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71DEF-13E2-39AB-FCB1-09CE4A7D90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i="0" u="none" strike="noStrike" dirty="0">
                <a:effectLst/>
                <a:latin typeface="-apple-system"/>
              </a:rPr>
              <a:t>Democratic</a:t>
            </a:r>
            <a:r>
              <a:rPr lang="en-GB" sz="2400" b="0" i="0" u="none" strike="noStrike" dirty="0">
                <a:effectLst/>
                <a:latin typeface="-apple-system"/>
              </a:rPr>
              <a:t> - To use to build buy-in or consensus, or to get input from valuable employees.</a:t>
            </a:r>
          </a:p>
          <a:p>
            <a:r>
              <a:rPr lang="en-GB" sz="2400" b="1" i="0" u="none" strike="noStrike" dirty="0">
                <a:effectLst/>
                <a:latin typeface="-apple-system"/>
              </a:rPr>
              <a:t>Pacesetting</a:t>
            </a:r>
            <a:r>
              <a:rPr lang="en-GB" sz="2400" b="0" i="0" u="none" strike="noStrike" dirty="0">
                <a:effectLst/>
                <a:latin typeface="-apple-system"/>
              </a:rPr>
              <a:t> - To use To get quick results form a highly motivated and competent team.</a:t>
            </a:r>
          </a:p>
          <a:p>
            <a:r>
              <a:rPr lang="en-GB" sz="2400" b="1" i="0" u="none" strike="noStrike" dirty="0">
                <a:effectLst/>
                <a:latin typeface="-apple-system"/>
              </a:rPr>
              <a:t>Coaching</a:t>
            </a:r>
            <a:r>
              <a:rPr lang="en-GB" sz="2400" b="0" i="0" u="none" strike="noStrike" dirty="0">
                <a:effectLst/>
                <a:latin typeface="-apple-system"/>
              </a:rPr>
              <a:t> - To use to help an employee improve performance or develop long-term strengths.</a:t>
            </a:r>
          </a:p>
          <a:p>
            <a:endParaRPr lang="en-GB" sz="2400" b="0" i="0" u="none" strike="noStrike" dirty="0">
              <a:effectLst/>
              <a:latin typeface="-apple-system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7AD0BD-DABE-923A-4F40-BF02ED47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C22EF9-4830-67C1-1670-EA090A07C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84974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5AB45-AE55-8911-9CD2-39463C9E6E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Factors influencing leadership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419FE-0E9A-0E7E-2FA2-CC3E7E601A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i="0" u="none" strike="noStrike" dirty="0">
                <a:solidFill>
                  <a:srgbClr val="0D0D0D"/>
                </a:solidFill>
                <a:effectLst/>
                <a:latin typeface="+mj-lt"/>
              </a:rPr>
              <a:t>Experience and Background</a:t>
            </a:r>
          </a:p>
          <a:p>
            <a:r>
              <a:rPr lang="en-GB" sz="2400" dirty="0">
                <a:solidFill>
                  <a:srgbClr val="0D0D0D"/>
                </a:solidFill>
                <a:latin typeface="+mj-lt"/>
              </a:rPr>
              <a:t>Organisational culture</a:t>
            </a:r>
          </a:p>
          <a:p>
            <a:r>
              <a:rPr lang="en-GB" sz="2400" dirty="0">
                <a:solidFill>
                  <a:srgbClr val="0D0D0D"/>
                </a:solidFill>
                <a:latin typeface="+mj-lt"/>
              </a:rPr>
              <a:t>Follows characteristics</a:t>
            </a:r>
          </a:p>
          <a:p>
            <a:r>
              <a:rPr lang="en-GB" sz="2400" dirty="0">
                <a:solidFill>
                  <a:srgbClr val="0D0D0D"/>
                </a:solidFill>
                <a:latin typeface="+mj-lt"/>
              </a:rPr>
              <a:t>Task and context</a:t>
            </a:r>
          </a:p>
          <a:p>
            <a:r>
              <a:rPr lang="en-GB" sz="2400" dirty="0">
                <a:solidFill>
                  <a:srgbClr val="0D0D0D"/>
                </a:solidFill>
                <a:latin typeface="+mj-lt"/>
              </a:rPr>
              <a:t>Organisational goals and strategies</a:t>
            </a:r>
          </a:p>
          <a:p>
            <a:r>
              <a:rPr lang="en-GB" sz="2400" dirty="0">
                <a:solidFill>
                  <a:srgbClr val="0D0D0D"/>
                </a:solidFill>
                <a:latin typeface="+mj-lt"/>
              </a:rPr>
              <a:t>Organisation internal factors</a:t>
            </a:r>
          </a:p>
          <a:p>
            <a:r>
              <a:rPr lang="en-GB" sz="2400" dirty="0">
                <a:solidFill>
                  <a:srgbClr val="0D0D0D"/>
                </a:solidFill>
                <a:latin typeface="+mj-lt"/>
              </a:rPr>
              <a:t>Organisation external factors</a:t>
            </a:r>
            <a:endParaRPr lang="en-GB" sz="2400" dirty="0">
              <a:latin typeface="+mj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A8BF2-0F44-E33F-BFDA-801A95E385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FCFE6B-8791-42B1-4D3A-D978DB4B2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7799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AA0E9-C332-710E-9BCA-AA2200D784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ECB8AF-8B48-1ED9-2F7A-15E3B09CF9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groups of 3-4, conduct research on the advantages and disadvantages of each of Daniel Goleman’s leadership styles. </a:t>
            </a:r>
          </a:p>
          <a:p>
            <a:r>
              <a:rPr lang="en-GB" sz="2400" dirty="0"/>
              <a:t>Provide supporting examples from your personal experiences as well as from your research.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2203D-E175-7A36-D81F-1FA420C9D0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CC1D16-4CC8-C7DE-504B-0198D323B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39737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2AE38-556B-C414-DA9B-87D1FF1EB7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77920-B1CC-ED76-DA21-03E22FBB23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After evaluating the various leadership styles, express your opinion on which style you believe to be the most effective in the current market. </a:t>
            </a:r>
          </a:p>
          <a:p>
            <a:r>
              <a:rPr lang="en-GB" sz="2400" dirty="0"/>
              <a:t>Justify your choice with evidence and reasoning based on your research findings and real-world observations.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D718AD-9752-E796-2BD9-12F75ACC8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68A302-40BE-8765-4CBE-19F4BA712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421528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6D74E-D5E9-8B59-AD04-BB095E101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4A19D-0F3F-7AC0-DAE3-20136E0F86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Cole, G.A and Kelly, P. Phil (2020) Management theory and practice. Ninth edition / Gerald A. Cole, Phil Kelly. Andover: Cengage Learning.</a:t>
            </a:r>
          </a:p>
          <a:p>
            <a:r>
              <a:rPr lang="en-US" sz="2000" dirty="0"/>
              <a:t>Kotter, J. P. (1990). "What Leaders Really Do." Harvard Business Review, 68(3), 103-111.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Needle, D. Burns, J. (2019) Business in context: an introduction to business and its environment. Seventh edition. Andover: Cengage Learning.</a:t>
            </a:r>
            <a:endParaRPr lang="en-US" sz="2000" dirty="0"/>
          </a:p>
          <a:p>
            <a:r>
              <a:rPr lang="en-US" sz="2000" dirty="0"/>
              <a:t>Robbins, S.P., Coulter, M.K. and Randel, A. (2021) Management. Global edition. Harlow, England: Pearson Education.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100D6B-CC42-E88B-7766-997D64B1C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DC305A-C56E-6041-C4BF-E69C8C564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680873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3600</TotalTime>
  <Words>870</Words>
  <Application>Microsoft Macintosh PowerPoint</Application>
  <PresentationFormat>On-screen Show (4:3)</PresentationFormat>
  <Paragraphs>120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-apple-system</vt:lpstr>
      <vt:lpstr>Arial</vt:lpstr>
      <vt:lpstr>Myriad Pro</vt:lpstr>
      <vt:lpstr>Verdana</vt:lpstr>
      <vt:lpstr>20140311PresentationUWTSDTemplate</vt:lpstr>
      <vt:lpstr> Leadership  Behaviour and Styles       LCBB4008         Week 8 – Session 1 </vt:lpstr>
      <vt:lpstr>Objectives of the Session</vt:lpstr>
      <vt:lpstr>Behaviour and Leadership  styles</vt:lpstr>
      <vt:lpstr>PowerPoint Presentation</vt:lpstr>
      <vt:lpstr>Leadership style</vt:lpstr>
      <vt:lpstr>Goleman Leadership styles (1 of 7) </vt:lpstr>
      <vt:lpstr>PowerPoint Presentation</vt:lpstr>
      <vt:lpstr>Commanding Leadership Style  (3 of 7)</vt:lpstr>
      <vt:lpstr>Visionary Leadership Style (2 of 7)</vt:lpstr>
      <vt:lpstr>Affiliative Leadership Style (4 of 7)</vt:lpstr>
      <vt:lpstr>Democratic Leadership Style  (5 of 7)</vt:lpstr>
      <vt:lpstr>Pacesetting Leadership Style  (6 of 7)</vt:lpstr>
      <vt:lpstr>Coaching Leadership Style (7 of 7)</vt:lpstr>
      <vt:lpstr>Discussion</vt:lpstr>
      <vt:lpstr>When to use each style? (1 of 2)</vt:lpstr>
      <vt:lpstr>When to use each style? (2 of 2)</vt:lpstr>
      <vt:lpstr>Factors influencing leadership styles</vt:lpstr>
      <vt:lpstr>Activity 1</vt:lpstr>
      <vt:lpstr>Activity 2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150</cp:revision>
  <cp:lastPrinted>2018-07-02T15:32:24Z</cp:lastPrinted>
  <dcterms:created xsi:type="dcterms:W3CDTF">2002-10-07T19:43:58Z</dcterms:created>
  <dcterms:modified xsi:type="dcterms:W3CDTF">2024-02-18T14:43:26Z</dcterms:modified>
</cp:coreProperties>
</file>