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0" r:id="rId4"/>
    <p:sldId id="269" r:id="rId5"/>
    <p:sldId id="271" r:id="rId6"/>
    <p:sldId id="261" r:id="rId7"/>
    <p:sldId id="273" r:id="rId8"/>
    <p:sldId id="258" r:id="rId9"/>
    <p:sldId id="259" r:id="rId10"/>
    <p:sldId id="262" r:id="rId11"/>
    <p:sldId id="263" r:id="rId12"/>
    <p:sldId id="270" r:id="rId13"/>
    <p:sldId id="264" r:id="rId14"/>
    <p:sldId id="266" r:id="rId15"/>
    <p:sldId id="265" r:id="rId16"/>
    <p:sldId id="275" r:id="rId17"/>
    <p:sldId id="267" r:id="rId18"/>
    <p:sldId id="268" r:id="rId19"/>
    <p:sldId id="272"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9D2DF4-3474-4026-BB00-98054EB6EDC1}" type="datetimeFigureOut">
              <a:rPr lang="en-IN" smtClean="0"/>
              <a:t>19-03-2024</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BAA28D52-8393-4D91-ACB6-A46162B8885C}"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3772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D2DF4-3474-4026-BB00-98054EB6EDC1}" type="datetimeFigureOut">
              <a:rPr lang="en-IN" smtClean="0"/>
              <a:t>19-03-2024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A28D52-8393-4D91-ACB6-A46162B8885C}"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9839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9D2DF4-3474-4026-BB00-98054EB6EDC1}" type="datetimeFigureOut">
              <a:rPr lang="en-IN" smtClean="0"/>
              <a:t>19-03-2024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A28D52-8393-4D91-ACB6-A46162B8885C}"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850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9D2DF4-3474-4026-BB00-98054EB6EDC1}" type="datetimeFigureOut">
              <a:rPr lang="en-IN" smtClean="0"/>
              <a:t>19-03-2024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A28D52-8393-4D91-ACB6-A46162B8885C}"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7556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9D2DF4-3474-4026-BB00-98054EB6EDC1}" type="datetimeFigureOut">
              <a:rPr lang="en-IN" smtClean="0"/>
              <a:t>19-03-2024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AA28D52-8393-4D91-ACB6-A46162B8885C}"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2245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9D2DF4-3474-4026-BB00-98054EB6EDC1}" type="datetimeFigureOut">
              <a:rPr lang="en-IN" smtClean="0"/>
              <a:t>19-03-2024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AA28D52-8393-4D91-ACB6-A46162B8885C}"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3474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9D2DF4-3474-4026-BB00-98054EB6EDC1}" type="datetimeFigureOut">
              <a:rPr lang="en-IN" smtClean="0"/>
              <a:t>19-03-2024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AA28D52-8393-4D91-ACB6-A46162B8885C}" type="slidenum">
              <a:rPr lang="en-IN" smtClean="0"/>
              <a:t>‹#›</a:t>
            </a:fld>
            <a:endParaRPr lang="en-IN"/>
          </a:p>
        </p:txBody>
      </p:sp>
    </p:spTree>
    <p:extLst>
      <p:ext uri="{BB962C8B-B14F-4D97-AF65-F5344CB8AC3E}">
        <p14:creationId xmlns:p14="http://schemas.microsoft.com/office/powerpoint/2010/main" val="2730226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9D2DF4-3474-4026-BB00-98054EB6EDC1}" type="datetimeFigureOut">
              <a:rPr lang="en-IN" smtClean="0"/>
              <a:t>19-03-2024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A28D52-8393-4D91-ACB6-A46162B8885C}"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2016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39D2DF4-3474-4026-BB00-98054EB6EDC1}" type="datetimeFigureOut">
              <a:rPr lang="en-IN" smtClean="0"/>
              <a:t>19-03-2024</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BAA28D52-8393-4D91-ACB6-A46162B8885C}"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8836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D2DF4-3474-4026-BB00-98054EB6EDC1}" type="datetimeFigureOut">
              <a:rPr lang="en-IN" smtClean="0"/>
              <a:t>19-03-2024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A28D52-8393-4D91-ACB6-A46162B8885C}"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6442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D2DF4-3474-4026-BB00-98054EB6EDC1}" type="datetimeFigureOut">
              <a:rPr lang="en-IN" smtClean="0"/>
              <a:t>19-03-2024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A28D52-8393-4D91-ACB6-A46162B8885C}"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9677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39D2DF4-3474-4026-BB00-98054EB6EDC1}" type="datetimeFigureOut">
              <a:rPr lang="en-IN" smtClean="0"/>
              <a:t>19-03-2024</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AA28D52-8393-4D91-ACB6-A46162B8885C}"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141536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igital.nhs.uk/data-and-information/publications/statistical/smoking-drinking-and-drug-use-among-young-people-in-england/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34A10DB-487B-4383-9C6F-765D6E029973}"/>
              </a:ext>
            </a:extLst>
          </p:cNvPr>
          <p:cNvSpPr>
            <a:spLocks noGrp="1"/>
          </p:cNvSpPr>
          <p:nvPr>
            <p:ph type="subTitle" idx="1"/>
          </p:nvPr>
        </p:nvSpPr>
        <p:spPr>
          <a:xfrm>
            <a:off x="2319457" y="3103446"/>
            <a:ext cx="8637072" cy="2780907"/>
          </a:xfrm>
        </p:spPr>
        <p:txBody>
          <a:bodyPr>
            <a:normAutofit lnSpcReduction="10000"/>
          </a:bodyPr>
          <a:lstStyle/>
          <a:p>
            <a:r>
              <a:rPr lang="en-US" dirty="0"/>
              <a:t>Name:  </a:t>
            </a:r>
            <a:r>
              <a:rPr lang="en-GB" sz="1800" dirty="0">
                <a:effectLst/>
                <a:latin typeface="Arial" panose="020B0604020202020204" pitchFamily="34" charset="0"/>
                <a:ea typeface="Arial" panose="020B0604020202020204" pitchFamily="34" charset="0"/>
              </a:rPr>
              <a:t>Yagneshkumar Nandlal Pumbhadiya</a:t>
            </a:r>
            <a:endParaRPr lang="en-US" dirty="0"/>
          </a:p>
          <a:p>
            <a:r>
              <a:rPr lang="en-US" dirty="0"/>
              <a:t>Student ID:  </a:t>
            </a:r>
            <a:r>
              <a:rPr lang="en-GB" sz="1800" dirty="0">
                <a:effectLst/>
                <a:latin typeface="Arial" panose="020B0604020202020204" pitchFamily="34" charset="0"/>
                <a:ea typeface="Arial" panose="020B0604020202020204" pitchFamily="34" charset="0"/>
              </a:rPr>
              <a:t>2308088</a:t>
            </a:r>
            <a:endParaRPr lang="en-US" dirty="0"/>
          </a:p>
          <a:p>
            <a:r>
              <a:rPr lang="en-US" dirty="0"/>
              <a:t>Module name: practice-based research</a:t>
            </a:r>
          </a:p>
          <a:p>
            <a:r>
              <a:rPr lang="en-US" dirty="0"/>
              <a:t>Module code: lchs7001</a:t>
            </a:r>
          </a:p>
          <a:p>
            <a:r>
              <a:rPr lang="en-US" dirty="0"/>
              <a:t>Date: 20-03-2024</a:t>
            </a:r>
          </a:p>
          <a:p>
            <a:r>
              <a:rPr lang="en-US" dirty="0"/>
              <a:t>Lecturer name: </a:t>
            </a:r>
            <a:r>
              <a:rPr lang="en-US" dirty="0" err="1"/>
              <a:t>dr</a:t>
            </a:r>
            <a:r>
              <a:rPr lang="en-US" dirty="0"/>
              <a:t> </a:t>
            </a:r>
            <a:r>
              <a:rPr lang="en-US" dirty="0" err="1"/>
              <a:t>diola</a:t>
            </a:r>
            <a:r>
              <a:rPr lang="en-US" dirty="0"/>
              <a:t> </a:t>
            </a:r>
            <a:r>
              <a:rPr lang="en-US"/>
              <a:t>bijlhout</a:t>
            </a:r>
            <a:endParaRPr lang="en-US" dirty="0"/>
          </a:p>
          <a:p>
            <a:endParaRPr lang="en-US" dirty="0"/>
          </a:p>
          <a:p>
            <a:endParaRPr lang="en-US" dirty="0"/>
          </a:p>
          <a:p>
            <a:endParaRPr lang="en-US" dirty="0"/>
          </a:p>
          <a:p>
            <a:endParaRPr lang="en-IN" dirty="0"/>
          </a:p>
        </p:txBody>
      </p:sp>
    </p:spTree>
    <p:extLst>
      <p:ext uri="{BB962C8B-B14F-4D97-AF65-F5344CB8AC3E}">
        <p14:creationId xmlns:p14="http://schemas.microsoft.com/office/powerpoint/2010/main" val="262531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8B3CF-055C-BA92-EAE0-468C5895BC96}"/>
              </a:ext>
            </a:extLst>
          </p:cNvPr>
          <p:cNvSpPr>
            <a:spLocks noGrp="1"/>
          </p:cNvSpPr>
          <p:nvPr>
            <p:ph type="title"/>
          </p:nvPr>
        </p:nvSpPr>
        <p:spPr/>
        <p:txBody>
          <a:bodyPr>
            <a:normAutofit/>
          </a:bodyPr>
          <a:lstStyle/>
          <a:p>
            <a:r>
              <a:rPr lang="en-US" sz="3600" b="1" dirty="0">
                <a:latin typeface="Algerian" panose="04020705040A02060702" pitchFamily="82" charset="0"/>
              </a:rPr>
              <a:t>RESEARCH TITLE</a:t>
            </a:r>
            <a:endParaRPr lang="en-IN" sz="36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58AF1DA3-6514-3B94-226A-35A1DB18FA56}"/>
              </a:ext>
            </a:extLst>
          </p:cNvPr>
          <p:cNvSpPr>
            <a:spLocks noGrp="1"/>
          </p:cNvSpPr>
          <p:nvPr>
            <p:ph idx="1"/>
          </p:nvPr>
        </p:nvSpPr>
        <p:spPr>
          <a:xfrm>
            <a:off x="1451579" y="2015733"/>
            <a:ext cx="9603275" cy="1593742"/>
          </a:xfrm>
        </p:spPr>
        <p:txBody>
          <a:bodyPr>
            <a:normAutofit/>
          </a:bodyPr>
          <a:lstStyle/>
          <a:p>
            <a:pPr marL="0" indent="0" algn="just">
              <a:buNone/>
            </a:pPr>
            <a:r>
              <a:rPr lang="en-US" sz="2800" b="0" i="0" dirty="0">
                <a:effectLst/>
                <a:latin typeface="Arial" panose="020B0604020202020204" pitchFamily="34" charset="0"/>
                <a:cs typeface="Arial" panose="020B0604020202020204" pitchFamily="34" charset="0"/>
              </a:rPr>
              <a:t>An investigation to understand the role of social determinants in influencing substance between teenage boys and girls in the UK.</a:t>
            </a:r>
            <a:endParaRPr lang="en-IN" sz="2800" dirty="0">
              <a:latin typeface="Arial" panose="020B0604020202020204" pitchFamily="34" charset="0"/>
              <a:cs typeface="Arial" panose="020B0604020202020204" pitchFamily="34" charset="0"/>
            </a:endParaRPr>
          </a:p>
        </p:txBody>
      </p:sp>
      <p:pic>
        <p:nvPicPr>
          <p:cNvPr id="5122" name="Picture 2" descr="B.C. &amp; Alberta Professionals Warn Parents of Teen Drug Addiction">
            <a:extLst>
              <a:ext uri="{FF2B5EF4-FFF2-40B4-BE49-F238E27FC236}">
                <a16:creationId xmlns:a16="http://schemas.microsoft.com/office/drawing/2014/main" id="{406ED72B-56C7-C9EB-322F-AB1736C644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2283" y="3609475"/>
            <a:ext cx="8493552" cy="3086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87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F1407-4169-AE52-A94B-40A2FE82EDF4}"/>
              </a:ext>
            </a:extLst>
          </p:cNvPr>
          <p:cNvSpPr>
            <a:spLocks noGrp="1"/>
          </p:cNvSpPr>
          <p:nvPr>
            <p:ph type="title"/>
          </p:nvPr>
        </p:nvSpPr>
        <p:spPr/>
        <p:txBody>
          <a:bodyPr>
            <a:normAutofit/>
          </a:bodyPr>
          <a:lstStyle/>
          <a:p>
            <a:r>
              <a:rPr lang="en-US" sz="3600" b="1" dirty="0">
                <a:latin typeface="Algerian" panose="04020705040A02060702" pitchFamily="82" charset="0"/>
              </a:rPr>
              <a:t>INTRODUCTION</a:t>
            </a:r>
            <a:endParaRPr lang="en-IN" sz="36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33845E56-B20F-6945-7AD3-9F1C794612F3}"/>
              </a:ext>
            </a:extLst>
          </p:cNvPr>
          <p:cNvSpPr>
            <a:spLocks noGrp="1"/>
          </p:cNvSpPr>
          <p:nvPr>
            <p:ph idx="1"/>
          </p:nvPr>
        </p:nvSpPr>
        <p:spPr>
          <a:xfrm>
            <a:off x="272716" y="2015732"/>
            <a:ext cx="10908631" cy="4037749"/>
          </a:xfrm>
        </p:spPr>
        <p:txBody>
          <a:bodyPr>
            <a:normAutofit/>
          </a:bodyPr>
          <a:lstStyle/>
          <a:p>
            <a:pPr algn="just"/>
            <a:r>
              <a:rPr lang="en-US" b="0" i="0" dirty="0">
                <a:effectLst/>
                <a:latin typeface="Arial" panose="020B0604020202020204" pitchFamily="34" charset="0"/>
                <a:cs typeface="Arial" panose="020B0604020202020204" pitchFamily="34" charset="0"/>
              </a:rPr>
              <a:t>Substance use among teenagers is a significant concern worldwide, including in the United Kingdom (UK). Teenage years are a critical period of development, during which social factors play a pivotal role in shaping behaviors, including substance use (</a:t>
            </a:r>
            <a:r>
              <a:rPr lang="en-IN" b="0" i="0" dirty="0">
                <a:effectLst/>
                <a:latin typeface="Arial" panose="020B0604020202020204" pitchFamily="34" charset="0"/>
              </a:rPr>
              <a:t>Arnaud et al, 2023)</a:t>
            </a:r>
            <a:r>
              <a:rPr lang="en-US" b="0" i="0" dirty="0">
                <a:effectLst/>
                <a:latin typeface="Arial" panose="020B0604020202020204" pitchFamily="34" charset="0"/>
                <a:cs typeface="Arial" panose="020B0604020202020204" pitchFamily="34" charset="0"/>
              </a:rPr>
              <a:t>. In the UK, understanding these social determinants and their influence on substance use among teenage boys and girls is essential for developing effective prevention and intervention strategies.</a:t>
            </a:r>
          </a:p>
          <a:p>
            <a:pPr algn="just"/>
            <a:r>
              <a:rPr lang="en-US" b="0" i="0" dirty="0">
                <a:effectLst/>
                <a:latin typeface="Arial" panose="020B0604020202020204" pitchFamily="34" charset="0"/>
                <a:cs typeface="Arial" panose="020B0604020202020204" pitchFamily="34" charset="0"/>
              </a:rPr>
              <a:t>Social determinants encompass a wide range of factors, including socioeconomic status, family dynamics, peer influence, and access to resources. These factors can interact in complex ways to influence substance use behaviors differently between teenage boys and girls (</a:t>
            </a:r>
            <a:r>
              <a:rPr lang="en-IN" b="0" i="0" dirty="0" err="1">
                <a:effectLst/>
                <a:latin typeface="Arial" panose="020B0604020202020204" pitchFamily="34" charset="0"/>
              </a:rPr>
              <a:t>Buelga</a:t>
            </a:r>
            <a:r>
              <a:rPr lang="en-IN" b="0" i="0" dirty="0">
                <a:effectLst/>
                <a:latin typeface="Arial" panose="020B0604020202020204" pitchFamily="34" charset="0"/>
              </a:rPr>
              <a:t> et al, 2020; </a:t>
            </a:r>
            <a:r>
              <a:rPr lang="en-IN" b="0" i="0" dirty="0" err="1">
                <a:effectLst/>
                <a:latin typeface="Arial" panose="020B0604020202020204" pitchFamily="34" charset="0"/>
              </a:rPr>
              <a:t>Bozzini</a:t>
            </a:r>
            <a:r>
              <a:rPr lang="en-IN" b="0" i="0" dirty="0">
                <a:effectLst/>
                <a:latin typeface="Arial" panose="020B0604020202020204" pitchFamily="34" charset="0"/>
              </a:rPr>
              <a:t> et al, 2020)</a:t>
            </a:r>
            <a:r>
              <a:rPr lang="en-US" b="0" i="0" dirty="0">
                <a:effectLst/>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329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64C7C-34E5-E321-78C7-BB3E384EED00}"/>
              </a:ext>
            </a:extLst>
          </p:cNvPr>
          <p:cNvSpPr>
            <a:spLocks noGrp="1"/>
          </p:cNvSpPr>
          <p:nvPr>
            <p:ph type="title"/>
          </p:nvPr>
        </p:nvSpPr>
        <p:spPr>
          <a:xfrm>
            <a:off x="746289" y="804519"/>
            <a:ext cx="10308565" cy="1049235"/>
          </a:xfrm>
        </p:spPr>
        <p:txBody>
          <a:bodyPr/>
          <a:lstStyle/>
          <a:p>
            <a:r>
              <a:rPr lang="en-US" b="1" dirty="0">
                <a:latin typeface="Algerian" panose="04020705040A02060702" pitchFamily="82" charset="0"/>
                <a:cs typeface="Arial" panose="020B0604020202020204" pitchFamily="34" charset="0"/>
              </a:rPr>
              <a:t>LITERATURE REVIEW / BACKGROUND OF STUDY(1)</a:t>
            </a:r>
            <a:endParaRPr lang="en-IN" b="1" dirty="0">
              <a:latin typeface="Algerian" panose="04020705040A02060702" pitchFamily="82" charset="0"/>
              <a:cs typeface="Arial" panose="020B0604020202020204" pitchFamily="34" charset="0"/>
            </a:endParaRPr>
          </a:p>
        </p:txBody>
      </p:sp>
      <p:sp>
        <p:nvSpPr>
          <p:cNvPr id="3" name="Content Placeholder 2">
            <a:extLst>
              <a:ext uri="{FF2B5EF4-FFF2-40B4-BE49-F238E27FC236}">
                <a16:creationId xmlns:a16="http://schemas.microsoft.com/office/drawing/2014/main" id="{F034A101-7C78-F49E-184E-C2D14F283257}"/>
              </a:ext>
            </a:extLst>
          </p:cNvPr>
          <p:cNvSpPr>
            <a:spLocks noGrp="1"/>
          </p:cNvSpPr>
          <p:nvPr>
            <p:ph idx="1"/>
          </p:nvPr>
        </p:nvSpPr>
        <p:spPr>
          <a:xfrm>
            <a:off x="385012" y="2015732"/>
            <a:ext cx="11502188" cy="3807552"/>
          </a:xfrm>
        </p:spPr>
        <p:txBody>
          <a:bodyPr>
            <a:normAutofit fontScale="92500"/>
          </a:bodyPr>
          <a:lstStyle/>
          <a:p>
            <a:pPr algn="just"/>
            <a:r>
              <a:rPr lang="en-US" sz="2400" b="0" i="0" dirty="0">
                <a:effectLst/>
                <a:latin typeface="Arial" panose="020B0604020202020204" pitchFamily="34" charset="0"/>
                <a:cs typeface="Arial" panose="020B0604020202020204" pitchFamily="34" charset="0"/>
              </a:rPr>
              <a:t>Research by </a:t>
            </a:r>
            <a:r>
              <a:rPr lang="en-US" sz="2400" b="0" i="0" dirty="0">
                <a:effectLst/>
                <a:latin typeface="Arial" panose="020B0604020202020204" pitchFamily="34" charset="0"/>
              </a:rPr>
              <a:t>Luo (2023</a:t>
            </a:r>
            <a:r>
              <a:rPr lang="en-US" sz="2400" b="0" i="0" dirty="0">
                <a:effectLst/>
                <a:latin typeface="Arial" panose="020B0604020202020204" pitchFamily="34" charset="0"/>
                <a:cs typeface="Arial" panose="020B0604020202020204" pitchFamily="34" charset="0"/>
              </a:rPr>
              <a:t>) suggests that family dynamics, including parental substance use and family cohesion, significantly influence teenage substance use patterns.</a:t>
            </a:r>
          </a:p>
          <a:p>
            <a:pPr algn="just"/>
            <a:r>
              <a:rPr lang="en-US" sz="2400" b="0" i="0" dirty="0">
                <a:effectLst/>
                <a:latin typeface="Arial" panose="020B0604020202020204" pitchFamily="34" charset="0"/>
                <a:cs typeface="Arial" panose="020B0604020202020204" pitchFamily="34" charset="0"/>
              </a:rPr>
              <a:t>The study conducted by </a:t>
            </a:r>
            <a:r>
              <a:rPr lang="en-US" sz="2400" b="0" i="0" dirty="0" err="1">
                <a:effectLst/>
                <a:latin typeface="Arial" panose="020B0604020202020204" pitchFamily="34" charset="0"/>
              </a:rPr>
              <a:t>Henneberger</a:t>
            </a:r>
            <a:r>
              <a:rPr lang="en-US" sz="2400" b="0" i="0" dirty="0">
                <a:effectLst/>
                <a:latin typeface="Arial" panose="020B0604020202020204" pitchFamily="34" charset="0"/>
              </a:rPr>
              <a:t>,</a:t>
            </a:r>
            <a:r>
              <a:rPr lang="en-US" sz="2400" b="0" i="0" dirty="0">
                <a:effectLst/>
                <a:latin typeface="Arial" panose="020B0604020202020204" pitchFamily="34" charset="0"/>
                <a:cs typeface="Arial" panose="020B0604020202020204" pitchFamily="34" charset="0"/>
              </a:rPr>
              <a:t> et al. (2021) highlights the strong influence of peer relationships on adolescent substance use behaviors, emphasizing the importance of peer acceptance and peer pressure.</a:t>
            </a:r>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L</a:t>
            </a:r>
            <a:r>
              <a:rPr lang="en-US" sz="2400" b="0" i="0" dirty="0">
                <a:effectLst/>
                <a:latin typeface="Arial" panose="020B0604020202020204" pitchFamily="34" charset="0"/>
                <a:cs typeface="Arial" panose="020B0604020202020204" pitchFamily="34" charset="0"/>
              </a:rPr>
              <a:t>ower socioeconomic status is associated with higher rates of substance use among teenagers, possibly due to limited access to resources, higher stress levels, and neighborhood characteristics (</a:t>
            </a:r>
            <a:r>
              <a:rPr lang="en-IN" sz="2400" b="0" i="0" dirty="0">
                <a:effectLst/>
                <a:latin typeface="Arial" panose="020B0604020202020204" pitchFamily="34" charset="0"/>
              </a:rPr>
              <a:t>Halladay et al, 2020; </a:t>
            </a:r>
            <a:r>
              <a:rPr lang="en-US" sz="2400" b="0" i="0" dirty="0" err="1">
                <a:effectLst/>
                <a:latin typeface="Arial" panose="020B0604020202020204" pitchFamily="34" charset="0"/>
              </a:rPr>
              <a:t>Shariat</a:t>
            </a:r>
            <a:r>
              <a:rPr lang="en-US" sz="2400" b="0" i="0" dirty="0">
                <a:effectLst/>
                <a:latin typeface="Arial" panose="020B0604020202020204" pitchFamily="34" charset="0"/>
              </a:rPr>
              <a:t> et al, 2023)</a:t>
            </a:r>
            <a:r>
              <a:rPr lang="en-US" sz="2400" b="0" i="0" dirty="0">
                <a:effectLst/>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p:txBody>
      </p:sp>
      <p:pic>
        <p:nvPicPr>
          <p:cNvPr id="5" name="Graphic 4" descr="Books">
            <a:extLst>
              <a:ext uri="{FF2B5EF4-FFF2-40B4-BE49-F238E27FC236}">
                <a16:creationId xmlns:a16="http://schemas.microsoft.com/office/drawing/2014/main" id="{422789A9-ED88-ED2C-423D-376C5925488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31311" y="642541"/>
            <a:ext cx="914400" cy="914400"/>
          </a:xfrm>
          <a:prstGeom prst="rect">
            <a:avLst/>
          </a:prstGeom>
        </p:spPr>
      </p:pic>
    </p:spTree>
    <p:extLst>
      <p:ext uri="{BB962C8B-B14F-4D97-AF65-F5344CB8AC3E}">
        <p14:creationId xmlns:p14="http://schemas.microsoft.com/office/powerpoint/2010/main" val="2211261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6B090B-A43A-0B0F-A1FE-6799F6147376}"/>
              </a:ext>
            </a:extLst>
          </p:cNvPr>
          <p:cNvSpPr>
            <a:spLocks noGrp="1"/>
          </p:cNvSpPr>
          <p:nvPr>
            <p:ph idx="1"/>
          </p:nvPr>
        </p:nvSpPr>
        <p:spPr>
          <a:xfrm>
            <a:off x="593558" y="2015732"/>
            <a:ext cx="11245516" cy="3759426"/>
          </a:xfrm>
        </p:spPr>
        <p:txBody>
          <a:bodyPr>
            <a:normAutofit/>
          </a:bodyPr>
          <a:lstStyle/>
          <a:p>
            <a:pPr algn="just"/>
            <a:r>
              <a:rPr lang="en-US" sz="2400" b="0" i="0" dirty="0">
                <a:effectLst/>
                <a:latin typeface="Arial" panose="020B0604020202020204" pitchFamily="34" charset="0"/>
                <a:cs typeface="Arial" panose="020B0604020202020204" pitchFamily="34" charset="0"/>
              </a:rPr>
              <a:t>The influence of media and advertising on teenage substance use is highlighted in studies such as those by </a:t>
            </a:r>
            <a:r>
              <a:rPr lang="en-US" sz="2400" b="0" i="0" dirty="0">
                <a:effectLst/>
                <a:latin typeface="Arial" panose="020B0604020202020204" pitchFamily="34" charset="0"/>
              </a:rPr>
              <a:t>Jackson et al</a:t>
            </a:r>
            <a:r>
              <a:rPr lang="en-US" sz="2400" b="0" i="0" dirty="0">
                <a:effectLst/>
                <a:latin typeface="Arial" panose="020B0604020202020204" pitchFamily="34" charset="0"/>
                <a:cs typeface="Arial" panose="020B0604020202020204" pitchFamily="34" charset="0"/>
              </a:rPr>
              <a:t> (2020), which suggest that exposure to pro-substance messages in media and advertising can contribute to positive attitudes towards substance use and increased experimentation among teenagers.</a:t>
            </a:r>
          </a:p>
          <a:p>
            <a:pPr algn="just"/>
            <a:r>
              <a:rPr lang="en-US" sz="2400" b="0" i="0" dirty="0">
                <a:effectLst/>
                <a:latin typeface="Arial" panose="020B0604020202020204" pitchFamily="34" charset="0"/>
                <a:cs typeface="Arial" panose="020B0604020202020204" pitchFamily="34" charset="0"/>
              </a:rPr>
              <a:t>Research by </a:t>
            </a:r>
            <a:r>
              <a:rPr lang="en-IN" sz="2400" b="0" i="0" dirty="0">
                <a:effectLst/>
                <a:latin typeface="Arial" panose="020B0604020202020204" pitchFamily="34" charset="0"/>
              </a:rPr>
              <a:t>Jones </a:t>
            </a:r>
            <a:r>
              <a:rPr lang="en-US" sz="2400" b="0" i="0" dirty="0">
                <a:effectLst/>
                <a:latin typeface="Arial" panose="020B0604020202020204" pitchFamily="34" charset="0"/>
                <a:cs typeface="Arial" panose="020B0604020202020204" pitchFamily="34" charset="0"/>
              </a:rPr>
              <a:t>et al. (2020) underscores the significance of the school environment in shaping substance use behaviors, with factors such as school climate, peer norms, and access to substances on campus playing crucial roles.</a:t>
            </a:r>
            <a:endParaRPr lang="en-IN"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B0E346FC-AD41-294B-D967-46EA4D3D122A}"/>
              </a:ext>
            </a:extLst>
          </p:cNvPr>
          <p:cNvSpPr>
            <a:spLocks noGrp="1"/>
          </p:cNvSpPr>
          <p:nvPr>
            <p:ph type="title"/>
          </p:nvPr>
        </p:nvSpPr>
        <p:spPr>
          <a:xfrm>
            <a:off x="746289" y="804863"/>
            <a:ext cx="10309061" cy="1049337"/>
          </a:xfrm>
        </p:spPr>
        <p:txBody>
          <a:bodyPr/>
          <a:lstStyle/>
          <a:p>
            <a:r>
              <a:rPr lang="en-US" b="1" dirty="0">
                <a:latin typeface="Algerian" panose="04020705040A02060702" pitchFamily="82" charset="0"/>
                <a:cs typeface="Arial" panose="020B0604020202020204" pitchFamily="34" charset="0"/>
              </a:rPr>
              <a:t>LITERATURE REVIEW / BACKGROUND OF STUDY(2)</a:t>
            </a:r>
            <a:endParaRPr lang="en-IN" b="1" dirty="0">
              <a:latin typeface="Algerian" panose="04020705040A02060702" pitchFamily="82" charset="0"/>
              <a:cs typeface="Arial" panose="020B0604020202020204" pitchFamily="34" charset="0"/>
            </a:endParaRPr>
          </a:p>
        </p:txBody>
      </p:sp>
      <p:pic>
        <p:nvPicPr>
          <p:cNvPr id="5" name="Graphic 4" descr="Books">
            <a:extLst>
              <a:ext uri="{FF2B5EF4-FFF2-40B4-BE49-F238E27FC236}">
                <a16:creationId xmlns:a16="http://schemas.microsoft.com/office/drawing/2014/main" id="{0335ACD3-A4CE-A1C3-BACF-E6A7B841A8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31311" y="642541"/>
            <a:ext cx="914400" cy="914400"/>
          </a:xfrm>
          <a:prstGeom prst="rect">
            <a:avLst/>
          </a:prstGeom>
        </p:spPr>
      </p:pic>
    </p:spTree>
    <p:extLst>
      <p:ext uri="{BB962C8B-B14F-4D97-AF65-F5344CB8AC3E}">
        <p14:creationId xmlns:p14="http://schemas.microsoft.com/office/powerpoint/2010/main" val="2126576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66754-4D9D-C354-DED1-F26E63FA75FB}"/>
              </a:ext>
            </a:extLst>
          </p:cNvPr>
          <p:cNvSpPr>
            <a:spLocks noGrp="1"/>
          </p:cNvSpPr>
          <p:nvPr>
            <p:ph type="title"/>
          </p:nvPr>
        </p:nvSpPr>
        <p:spPr/>
        <p:txBody>
          <a:bodyPr/>
          <a:lstStyle/>
          <a:p>
            <a:r>
              <a:rPr lang="en-US" b="1" dirty="0">
                <a:latin typeface="Algerian" panose="04020705040A02060702" pitchFamily="82" charset="0"/>
              </a:rPr>
              <a:t>RATIONAL OF STUDY(1)</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76ED3B7A-519F-134F-5E3C-94BE996FC102}"/>
              </a:ext>
            </a:extLst>
          </p:cNvPr>
          <p:cNvSpPr>
            <a:spLocks noGrp="1"/>
          </p:cNvSpPr>
          <p:nvPr>
            <p:ph idx="1"/>
          </p:nvPr>
        </p:nvSpPr>
        <p:spPr>
          <a:xfrm>
            <a:off x="368968" y="1853754"/>
            <a:ext cx="11566358" cy="4418709"/>
          </a:xfrm>
        </p:spPr>
        <p:txBody>
          <a:bodyPr>
            <a:normAutofit lnSpcReduction="10000"/>
          </a:bodyPr>
          <a:lstStyle/>
          <a:p>
            <a:pPr algn="just"/>
            <a:r>
              <a:rPr lang="en-US" sz="2400" b="0" i="0" dirty="0">
                <a:effectLst/>
                <a:latin typeface="Arial" panose="020B0604020202020204" pitchFamily="34" charset="0"/>
                <a:cs typeface="Arial" panose="020B0604020202020204" pitchFamily="34" charset="0"/>
              </a:rPr>
              <a:t>Substance use among teenagers is a significant public health concern in the UK (</a:t>
            </a:r>
            <a:r>
              <a:rPr lang="en-IN" sz="2400" b="0" i="0" dirty="0" err="1">
                <a:effectLst/>
                <a:latin typeface="Arial" panose="020B0604020202020204" pitchFamily="34" charset="0"/>
                <a:cs typeface="Arial" panose="020B0604020202020204" pitchFamily="34" charset="0"/>
              </a:rPr>
              <a:t>Castelpietra</a:t>
            </a:r>
            <a:r>
              <a:rPr lang="en-IN" sz="2400" b="0" i="0" dirty="0">
                <a:effectLst/>
                <a:latin typeface="Arial" panose="020B0604020202020204" pitchFamily="34" charset="0"/>
                <a:cs typeface="Arial" panose="020B0604020202020204" pitchFamily="34" charset="0"/>
              </a:rPr>
              <a:t>, et al, 2022)</a:t>
            </a:r>
            <a:r>
              <a:rPr lang="en-US" sz="2400" b="0" i="0" dirty="0">
                <a:effectLst/>
                <a:latin typeface="Arial" panose="020B0604020202020204" pitchFamily="34" charset="0"/>
                <a:cs typeface="Arial" panose="020B0604020202020204" pitchFamily="34" charset="0"/>
              </a:rPr>
              <a:t>.</a:t>
            </a:r>
          </a:p>
          <a:p>
            <a:pPr algn="just"/>
            <a:r>
              <a:rPr lang="en-US" sz="2400" b="0" i="0" dirty="0">
                <a:effectLst/>
                <a:latin typeface="Arial" panose="020B0604020202020204" pitchFamily="34" charset="0"/>
                <a:cs typeface="Arial" panose="020B0604020202020204" pitchFamily="34" charset="0"/>
              </a:rPr>
              <a:t>Teenage boys and girls may have different experiences and influences regarding substance use (</a:t>
            </a:r>
            <a:r>
              <a:rPr lang="en-US" sz="2400" b="0" i="0" dirty="0" err="1">
                <a:effectLst/>
                <a:latin typeface="Arial" panose="020B0604020202020204" pitchFamily="34" charset="0"/>
                <a:cs typeface="Arial" panose="020B0604020202020204" pitchFamily="34" charset="0"/>
              </a:rPr>
              <a:t>Leban</a:t>
            </a:r>
            <a:r>
              <a:rPr lang="en-US" sz="2400" b="0" i="0" dirty="0">
                <a:effectLst/>
                <a:latin typeface="Arial" panose="020B0604020202020204" pitchFamily="34" charset="0"/>
                <a:cs typeface="Arial" panose="020B0604020202020204" pitchFamily="34" charset="0"/>
              </a:rPr>
              <a:t> et al, 2020).</a:t>
            </a: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 According to </a:t>
            </a:r>
            <a:r>
              <a:rPr lang="en-US" sz="2400" b="0" i="0" dirty="0">
                <a:effectLst/>
                <a:latin typeface="Arial" panose="020B0604020202020204" pitchFamily="34" charset="0"/>
              </a:rPr>
              <a:t>NHS England (2022) </a:t>
            </a:r>
            <a:r>
              <a:rPr lang="en-US" sz="2400" dirty="0">
                <a:latin typeface="Arial" panose="020B0604020202020204" pitchFamily="34" charset="0"/>
                <a:cs typeface="Arial" panose="020B0604020202020204" pitchFamily="34" charset="0"/>
              </a:rPr>
              <a:t>Prevalence of substance use in UK among Teenagers:</a:t>
            </a:r>
            <a:endParaRPr lang="en-US" sz="2400" b="0" i="0" dirty="0">
              <a:effectLst/>
              <a:latin typeface="Arial" panose="020B0604020202020204" pitchFamily="34" charset="0"/>
              <a:cs typeface="Arial" panose="020B0604020202020204" pitchFamily="34" charset="0"/>
            </a:endParaRPr>
          </a:p>
          <a:p>
            <a:pPr algn="just"/>
            <a:r>
              <a:rPr lang="en-IN" sz="2400" b="0" i="0" dirty="0">
                <a:effectLst/>
                <a:latin typeface="Arial" panose="020B0604020202020204" pitchFamily="34" charset="0"/>
                <a:cs typeface="Arial" panose="020B0604020202020204" pitchFamily="34" charset="0"/>
              </a:rPr>
              <a:t>E-Cigarette Smoking: </a:t>
            </a:r>
            <a:r>
              <a:rPr lang="en-US" sz="2400" b="0" i="0" dirty="0">
                <a:effectLst/>
                <a:latin typeface="Arial" panose="020B0604020202020204" pitchFamily="34" charset="0"/>
                <a:cs typeface="Arial" panose="020B0604020202020204" pitchFamily="34" charset="0"/>
              </a:rPr>
              <a:t>21% of 15-year-old girls were current users</a:t>
            </a:r>
          </a:p>
          <a:p>
            <a:pPr algn="just"/>
            <a:r>
              <a:rPr lang="en-IN" sz="2400" b="0" i="0" dirty="0">
                <a:effectLst/>
                <a:latin typeface="Arial" panose="020B0604020202020204" pitchFamily="34" charset="0"/>
                <a:cs typeface="Arial" panose="020B0604020202020204" pitchFamily="34" charset="0"/>
              </a:rPr>
              <a:t>Alcohol Consumption:</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Ever had alcoholic drink: 40%</a:t>
            </a:r>
            <a:r>
              <a:rPr lang="en-US" sz="2400" dirty="0">
                <a:latin typeface="Arial" panose="020B0604020202020204" pitchFamily="34" charset="0"/>
                <a:cs typeface="Arial" panose="020B0604020202020204" pitchFamily="34" charset="0"/>
              </a:rPr>
              <a:t> adolescents </a:t>
            </a:r>
          </a:p>
          <a:p>
            <a:pPr algn="just"/>
            <a:r>
              <a:rPr lang="en-US" sz="2400" dirty="0">
                <a:latin typeface="Arial" panose="020B0604020202020204" pitchFamily="34" charset="0"/>
                <a:cs typeface="Arial" panose="020B0604020202020204" pitchFamily="34" charset="0"/>
              </a:rPr>
              <a:t>Drug use: 18% of teenagers</a:t>
            </a:r>
          </a:p>
          <a:p>
            <a:pPr algn="just"/>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114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080B0C-AAC2-692B-901B-D841A6C46E54}"/>
              </a:ext>
            </a:extLst>
          </p:cNvPr>
          <p:cNvSpPr>
            <a:spLocks noGrp="1"/>
          </p:cNvSpPr>
          <p:nvPr>
            <p:ph idx="1"/>
          </p:nvPr>
        </p:nvSpPr>
        <p:spPr>
          <a:xfrm>
            <a:off x="160422" y="2015732"/>
            <a:ext cx="9769642" cy="4224647"/>
          </a:xfrm>
        </p:spPr>
        <p:txBody>
          <a:bodyPr>
            <a:normAutofit/>
          </a:bodyPr>
          <a:lstStyle/>
          <a:p>
            <a:pPr algn="just"/>
            <a:r>
              <a:rPr lang="en-US" b="0" i="0" dirty="0">
                <a:effectLst/>
                <a:latin typeface="Arial" panose="020B0604020202020204" pitchFamily="34" charset="0"/>
                <a:cs typeface="Arial" panose="020B0604020202020204" pitchFamily="34" charset="0"/>
              </a:rPr>
              <a:t>Social determinants such as family environment, peer pressure, socioeconomic status, and cultural factors play a crucial role in shaping teenagers' attitudes and behaviors towards substance use (</a:t>
            </a:r>
            <a:r>
              <a:rPr lang="en-IN" b="0" i="0" dirty="0">
                <a:effectLst/>
                <a:latin typeface="Arial" panose="020B0604020202020204" pitchFamily="34" charset="0"/>
              </a:rPr>
              <a:t>Kathuri-Ogola, and Kabaria-Muriith, 2024)</a:t>
            </a:r>
            <a:r>
              <a:rPr lang="en-US" b="0" i="0" dirty="0">
                <a:effectLst/>
                <a:latin typeface="Arial" panose="020B0604020202020204" pitchFamily="34" charset="0"/>
                <a:cs typeface="Arial" panose="020B0604020202020204" pitchFamily="34" charset="0"/>
              </a:rPr>
              <a:t>.</a:t>
            </a:r>
          </a:p>
          <a:p>
            <a:pPr algn="just"/>
            <a:r>
              <a:rPr lang="en-US" b="0" i="0" dirty="0">
                <a:effectLst/>
                <a:latin typeface="Arial" panose="020B0604020202020204" pitchFamily="34" charset="0"/>
                <a:cs typeface="Arial" panose="020B0604020202020204" pitchFamily="34" charset="0"/>
              </a:rPr>
              <a:t>Understanding how these social determinants impact substance use among teenage boys and girls can help in developing targeted interventions and policies to prevent or reduce substance use in this vulnerable population (</a:t>
            </a:r>
            <a:r>
              <a:rPr lang="en-US" b="0" i="0" dirty="0">
                <a:effectLst/>
                <a:latin typeface="Arial" panose="020B0604020202020204" pitchFamily="34" charset="0"/>
              </a:rPr>
              <a:t>Grummitt et al, 2021)</a:t>
            </a:r>
            <a:r>
              <a:rPr lang="en-US" b="0" i="0" dirty="0">
                <a:effectLst/>
                <a:latin typeface="Arial" panose="020B0604020202020204" pitchFamily="34" charset="0"/>
                <a:cs typeface="Arial" panose="020B0604020202020204" pitchFamily="34" charset="0"/>
              </a:rPr>
              <a:t>.</a:t>
            </a:r>
          </a:p>
          <a:p>
            <a:pPr algn="just"/>
            <a:r>
              <a:rPr lang="en-US" b="0" i="0" dirty="0">
                <a:effectLst/>
                <a:latin typeface="Arial" panose="020B0604020202020204" pitchFamily="34" charset="0"/>
                <a:cs typeface="Arial" panose="020B0604020202020204" pitchFamily="34" charset="0"/>
              </a:rPr>
              <a:t>By investigating these factors, gain insights into effective strategies to address substance use disparities and promote healthier behaviors among teenagers in the UK (</a:t>
            </a:r>
            <a:r>
              <a:rPr lang="en-US" b="0" i="0" dirty="0">
                <a:effectLst/>
                <a:latin typeface="Arial" panose="020B0604020202020204" pitchFamily="34" charset="0"/>
              </a:rPr>
              <a:t>Liu et al, 2023)</a:t>
            </a:r>
            <a:r>
              <a:rPr lang="en-US" b="0" i="0" dirty="0">
                <a:effectLst/>
                <a:latin typeface="Arial" panose="020B0604020202020204" pitchFamily="34" charset="0"/>
                <a:cs typeface="Arial" panose="020B0604020202020204" pitchFamily="34" charset="0"/>
              </a:rPr>
              <a:t>.</a:t>
            </a:r>
          </a:p>
          <a:p>
            <a:endParaRPr lang="en-IN" dirty="0"/>
          </a:p>
        </p:txBody>
      </p:sp>
      <p:sp>
        <p:nvSpPr>
          <p:cNvPr id="4" name="Title 1">
            <a:extLst>
              <a:ext uri="{FF2B5EF4-FFF2-40B4-BE49-F238E27FC236}">
                <a16:creationId xmlns:a16="http://schemas.microsoft.com/office/drawing/2014/main" id="{418A97D0-FF72-E918-B89F-9CF63ABEE650}"/>
              </a:ext>
            </a:extLst>
          </p:cNvPr>
          <p:cNvSpPr>
            <a:spLocks noGrp="1"/>
          </p:cNvSpPr>
          <p:nvPr>
            <p:ph type="title"/>
          </p:nvPr>
        </p:nvSpPr>
        <p:spPr>
          <a:xfrm>
            <a:off x="1450975" y="804863"/>
            <a:ext cx="9604375" cy="1049337"/>
          </a:xfrm>
        </p:spPr>
        <p:txBody>
          <a:bodyPr/>
          <a:lstStyle/>
          <a:p>
            <a:r>
              <a:rPr lang="en-US" b="1" dirty="0">
                <a:latin typeface="Algerian" panose="04020705040A02060702" pitchFamily="82" charset="0"/>
              </a:rPr>
              <a:t>RATIONAL OF STUDY(2)</a:t>
            </a:r>
            <a:endParaRPr lang="en-IN" b="1" dirty="0">
              <a:latin typeface="Algerian" panose="04020705040A02060702" pitchFamily="82" charset="0"/>
            </a:endParaRPr>
          </a:p>
        </p:txBody>
      </p:sp>
    </p:spTree>
    <p:extLst>
      <p:ext uri="{BB962C8B-B14F-4D97-AF65-F5344CB8AC3E}">
        <p14:creationId xmlns:p14="http://schemas.microsoft.com/office/powerpoint/2010/main" val="1357158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09B67-E3F9-28E0-145C-C642A265DE0C}"/>
              </a:ext>
            </a:extLst>
          </p:cNvPr>
          <p:cNvSpPr>
            <a:spLocks noGrp="1"/>
          </p:cNvSpPr>
          <p:nvPr>
            <p:ph type="title"/>
          </p:nvPr>
        </p:nvSpPr>
        <p:spPr/>
        <p:txBody>
          <a:bodyPr/>
          <a:lstStyle/>
          <a:p>
            <a:r>
              <a:rPr lang="en-US" b="1" dirty="0">
                <a:latin typeface="Algerian" panose="04020705040A02060702" pitchFamily="82" charset="0"/>
              </a:rPr>
              <a:t>AIM AND OBJECTIVES</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16005BD3-BD06-10DD-CF2B-2C890A239C1F}"/>
              </a:ext>
            </a:extLst>
          </p:cNvPr>
          <p:cNvSpPr>
            <a:spLocks noGrp="1"/>
          </p:cNvSpPr>
          <p:nvPr>
            <p:ph idx="1"/>
          </p:nvPr>
        </p:nvSpPr>
        <p:spPr>
          <a:xfrm>
            <a:off x="352926" y="1853754"/>
            <a:ext cx="11598441" cy="4434751"/>
          </a:xfrm>
        </p:spPr>
        <p:txBody>
          <a:bodyPr>
            <a:normAutofit fontScale="62500" lnSpcReduction="20000"/>
          </a:bodyPr>
          <a:lstStyle/>
          <a:p>
            <a:pPr marL="0" indent="0" algn="just">
              <a:buNone/>
            </a:pPr>
            <a:r>
              <a:rPr lang="en-US" sz="2900" b="0" i="0" dirty="0">
                <a:effectLst/>
                <a:latin typeface="Arial" panose="020B0604020202020204" pitchFamily="34" charset="0"/>
                <a:cs typeface="Arial" panose="020B0604020202020204" pitchFamily="34" charset="0"/>
              </a:rPr>
              <a:t>The main aim of this study is to comprehend how social factors play a position, in shaping the behaviors related to substance use among teens residing in the United Kingdom. By delving into the elements that impact substance use styles this study's objectives are to provide insights that may manually prevent efforts and help techniques aimed at assisting these vulnerable age and gender-specific individuals.</a:t>
            </a:r>
          </a:p>
          <a:p>
            <a:pPr algn="just"/>
            <a:r>
              <a:rPr lang="en-US" sz="2900" b="1" dirty="0">
                <a:latin typeface="Arial" panose="020B0604020202020204" pitchFamily="34" charset="0"/>
                <a:cs typeface="Arial" panose="020B0604020202020204" pitchFamily="34" charset="0"/>
              </a:rPr>
              <a:t>OBJECTIVES: </a:t>
            </a:r>
          </a:p>
          <a:p>
            <a:pPr marL="0" indent="0" algn="just">
              <a:buNone/>
            </a:pPr>
            <a:r>
              <a:rPr lang="en-US" sz="2900" dirty="0">
                <a:latin typeface="Arial" panose="020B0604020202020204" pitchFamily="34" charset="0"/>
                <a:cs typeface="Arial" panose="020B0604020202020204" pitchFamily="34" charset="0"/>
              </a:rPr>
              <a:t>1. </a:t>
            </a:r>
            <a:r>
              <a:rPr lang="en-US" sz="2900" b="0" i="0" dirty="0">
                <a:effectLst/>
                <a:latin typeface="Arial" panose="020B0604020202020204" pitchFamily="34" charset="0"/>
                <a:cs typeface="Arial" panose="020B0604020202020204" pitchFamily="34" charset="0"/>
              </a:rPr>
              <a:t>To examine the factors that influence substance use behaviors among teenagers in the UK.</a:t>
            </a:r>
            <a:endParaRPr lang="en-US" sz="2900" dirty="0">
              <a:latin typeface="Arial" panose="020B0604020202020204" pitchFamily="34" charset="0"/>
              <a:cs typeface="Arial" panose="020B0604020202020204" pitchFamily="34" charset="0"/>
            </a:endParaRPr>
          </a:p>
          <a:p>
            <a:pPr marL="0" indent="0" algn="just">
              <a:buNone/>
            </a:pPr>
            <a:r>
              <a:rPr lang="en-IN" sz="2900" dirty="0">
                <a:latin typeface="Arial" panose="020B0604020202020204" pitchFamily="34" charset="0"/>
                <a:cs typeface="Arial" panose="020B0604020202020204" pitchFamily="34" charset="0"/>
              </a:rPr>
              <a:t>2. </a:t>
            </a:r>
            <a:r>
              <a:rPr lang="en-US" sz="2900" b="0" i="0" dirty="0">
                <a:effectLst/>
                <a:latin typeface="Arial" panose="020B0604020202020204" pitchFamily="34" charset="0"/>
                <a:cs typeface="Arial" panose="020B0604020202020204" pitchFamily="34" charset="0"/>
              </a:rPr>
              <a:t>To explore how various social determinants interact with each other and collectively affect teenage substance use patterns.</a:t>
            </a:r>
          </a:p>
          <a:p>
            <a:pPr marL="0" indent="0" algn="just">
              <a:buNone/>
            </a:pPr>
            <a:r>
              <a:rPr lang="en-US" sz="2900" dirty="0">
                <a:latin typeface="Arial" panose="020B0604020202020204" pitchFamily="34" charset="0"/>
                <a:cs typeface="Arial" panose="020B0604020202020204" pitchFamily="34" charset="0"/>
              </a:rPr>
              <a:t>3. </a:t>
            </a:r>
            <a:r>
              <a:rPr lang="en-US" sz="2900" b="0" i="0" dirty="0">
                <a:effectLst/>
                <a:latin typeface="Arial" panose="020B0604020202020204" pitchFamily="34" charset="0"/>
                <a:cs typeface="Arial" panose="020B0604020202020204" pitchFamily="34" charset="0"/>
              </a:rPr>
              <a:t>To evaluate the effectiveness of policies and interventions designed to tackle determinants linked to teenage substance use and suggest potential enhancements or alternative approaches. </a:t>
            </a:r>
          </a:p>
          <a:p>
            <a:pPr marL="0" indent="0" algn="r">
              <a:buNone/>
            </a:pPr>
            <a:endParaRPr lang="en-US" dirty="0">
              <a:latin typeface="Arial" panose="020B0604020202020204" pitchFamily="34" charset="0"/>
              <a:cs typeface="Arial" panose="020B0604020202020204" pitchFamily="34" charset="0"/>
            </a:endParaRPr>
          </a:p>
          <a:p>
            <a:pPr marL="0" indent="0" algn="r">
              <a:buNone/>
            </a:pPr>
            <a:r>
              <a:rPr lang="en-US" sz="1900" dirty="0">
                <a:latin typeface="Arial" panose="020B0604020202020204" pitchFamily="34" charset="0"/>
                <a:cs typeface="Arial" panose="020B0604020202020204" pitchFamily="34" charset="0"/>
              </a:rPr>
              <a:t>(</a:t>
            </a:r>
            <a:r>
              <a:rPr lang="en-IN" sz="1900" b="0" i="0" dirty="0">
                <a:solidFill>
                  <a:srgbClr val="222222"/>
                </a:solidFill>
                <a:effectLst/>
                <a:latin typeface="Arial" panose="020B0604020202020204" pitchFamily="34" charset="0"/>
              </a:rPr>
              <a:t>Trucco, 2020; </a:t>
            </a:r>
            <a:r>
              <a:rPr lang="en-IN" sz="1900" b="0" i="0" dirty="0" err="1">
                <a:solidFill>
                  <a:srgbClr val="222222"/>
                </a:solidFill>
                <a:effectLst/>
                <a:latin typeface="Arial" panose="020B0604020202020204" pitchFamily="34" charset="0"/>
              </a:rPr>
              <a:t>Ekpenyong</a:t>
            </a:r>
            <a:r>
              <a:rPr lang="en-IN" sz="1900" b="0" i="0" dirty="0">
                <a:solidFill>
                  <a:srgbClr val="222222"/>
                </a:solidFill>
                <a:effectLst/>
                <a:latin typeface="Arial" panose="020B0604020202020204" pitchFamily="34" charset="0"/>
              </a:rPr>
              <a:t> et al, 2024)</a:t>
            </a:r>
            <a:endParaRPr lang="en-US" sz="1900" b="0" i="0" dirty="0">
              <a:effectLst/>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243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D9056-B7DC-3100-D176-F7C309FEDEA1}"/>
              </a:ext>
            </a:extLst>
          </p:cNvPr>
          <p:cNvSpPr>
            <a:spLocks noGrp="1"/>
          </p:cNvSpPr>
          <p:nvPr>
            <p:ph type="title"/>
          </p:nvPr>
        </p:nvSpPr>
        <p:spPr/>
        <p:txBody>
          <a:bodyPr/>
          <a:lstStyle/>
          <a:p>
            <a:r>
              <a:rPr lang="en-US" b="1" dirty="0">
                <a:latin typeface="Algerian" panose="04020705040A02060702" pitchFamily="82" charset="0"/>
              </a:rPr>
              <a:t>RESEARCH QUESTION</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21046B6D-BFF2-7AAF-1E2B-BC5526548756}"/>
              </a:ext>
            </a:extLst>
          </p:cNvPr>
          <p:cNvSpPr>
            <a:spLocks noGrp="1"/>
          </p:cNvSpPr>
          <p:nvPr>
            <p:ph idx="1"/>
          </p:nvPr>
        </p:nvSpPr>
        <p:spPr>
          <a:xfrm>
            <a:off x="721895" y="2015732"/>
            <a:ext cx="7603959" cy="3450613"/>
          </a:xfrm>
        </p:spPr>
        <p:txBody>
          <a:bodyPr>
            <a:normAutofit fontScale="92500"/>
          </a:bodyPr>
          <a:lstStyle/>
          <a:p>
            <a:pPr algn="just"/>
            <a:r>
              <a:rPr lang="en-US" sz="2800" b="0" i="0" dirty="0">
                <a:effectLst/>
                <a:latin typeface="Arial" panose="020B0604020202020204" pitchFamily="34" charset="0"/>
                <a:cs typeface="Arial" panose="020B0604020202020204" pitchFamily="34" charset="0"/>
              </a:rPr>
              <a:t>What is the role of social determinants in influencing substance use in teenage boys and girls in the UK and what policies and interventions are currently enforced to address the determinants associated with substance use in teenagers and how successful are they, at addressing these factors?</a:t>
            </a:r>
            <a:endParaRPr lang="en-IN" sz="2800" dirty="0">
              <a:latin typeface="Arial" panose="020B0604020202020204" pitchFamily="34" charset="0"/>
              <a:cs typeface="Arial" panose="020B0604020202020204" pitchFamily="34" charset="0"/>
            </a:endParaRPr>
          </a:p>
        </p:txBody>
      </p:sp>
      <p:pic>
        <p:nvPicPr>
          <p:cNvPr id="4098" name="Picture 2" descr="Question Marks Pictures - ClipArt Best">
            <a:extLst>
              <a:ext uri="{FF2B5EF4-FFF2-40B4-BE49-F238E27FC236}">
                <a16:creationId xmlns:a16="http://schemas.microsoft.com/office/drawing/2014/main" id="{8E9C6A08-58B3-B327-4648-09AADACF8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6048" y="2015732"/>
            <a:ext cx="2729000" cy="368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554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7C58-56C8-3DA2-49A0-F19766509655}"/>
              </a:ext>
            </a:extLst>
          </p:cNvPr>
          <p:cNvSpPr>
            <a:spLocks noGrp="1"/>
          </p:cNvSpPr>
          <p:nvPr>
            <p:ph type="title"/>
          </p:nvPr>
        </p:nvSpPr>
        <p:spPr/>
        <p:txBody>
          <a:bodyPr>
            <a:normAutofit/>
          </a:bodyPr>
          <a:lstStyle/>
          <a:p>
            <a:r>
              <a:rPr lang="en-US" sz="3600" b="1" dirty="0">
                <a:latin typeface="Algerian" panose="04020705040A02060702" pitchFamily="82" charset="0"/>
              </a:rPr>
              <a:t>RESEARCH METHEDOLOGY</a:t>
            </a:r>
            <a:endParaRPr lang="en-IN" sz="36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5686A8B4-0EB1-D893-7CBE-7A748EC5F18A}"/>
              </a:ext>
            </a:extLst>
          </p:cNvPr>
          <p:cNvSpPr>
            <a:spLocks noGrp="1"/>
          </p:cNvSpPr>
          <p:nvPr>
            <p:ph idx="1"/>
          </p:nvPr>
        </p:nvSpPr>
        <p:spPr>
          <a:xfrm>
            <a:off x="344675" y="2047814"/>
            <a:ext cx="7676377" cy="3839637"/>
          </a:xfrm>
        </p:spPr>
        <p:txBody>
          <a:bodyPr>
            <a:normAutofit fontScale="92500"/>
          </a:bodyPr>
          <a:lstStyle/>
          <a:p>
            <a:pPr algn="just"/>
            <a:r>
              <a:rPr lang="en-US" sz="2800" b="1" dirty="0">
                <a:latin typeface="Arial" panose="020B0604020202020204" pitchFamily="34" charset="0"/>
                <a:cs typeface="Arial" panose="020B0604020202020204" pitchFamily="34" charset="0"/>
              </a:rPr>
              <a:t>SYSTEMATIC REVIEW:  </a:t>
            </a:r>
            <a:r>
              <a:rPr lang="en-US" sz="2800" b="0" i="0" dirty="0">
                <a:effectLst/>
                <a:latin typeface="Arial" panose="020B0604020202020204" pitchFamily="34" charset="0"/>
                <a:cs typeface="Arial" panose="020B0604020202020204" pitchFamily="34" charset="0"/>
              </a:rPr>
              <a:t>A qualitative systematic review approach will be employed to gather and analyze existing literature on the role of social determinants in influencing substance use among teenage boys and girls in the UK.</a:t>
            </a:r>
          </a:p>
          <a:p>
            <a:pPr algn="just"/>
            <a:endParaRPr lang="en-US" sz="2800" dirty="0">
              <a:latin typeface="Arial" panose="020B0604020202020204" pitchFamily="34" charset="0"/>
              <a:cs typeface="Arial" panose="020B0604020202020204" pitchFamily="34" charset="0"/>
            </a:endParaRPr>
          </a:p>
          <a:p>
            <a:pPr marL="0" indent="0" algn="r">
              <a:buNone/>
            </a:pPr>
            <a:r>
              <a:rPr lang="en-US" sz="1900" b="0" i="0" dirty="0">
                <a:effectLst/>
                <a:latin typeface="Arial" panose="020B0604020202020204" pitchFamily="34" charset="0"/>
                <a:cs typeface="Arial" panose="020B0604020202020204" pitchFamily="34" charset="0"/>
              </a:rPr>
              <a:t>(</a:t>
            </a:r>
            <a:r>
              <a:rPr lang="en-IN" sz="1900" b="0" i="0" dirty="0">
                <a:effectLst/>
                <a:latin typeface="Arial" panose="020B0604020202020204" pitchFamily="34" charset="0"/>
                <a:cs typeface="Arial" panose="020B0604020202020204" pitchFamily="34" charset="0"/>
              </a:rPr>
              <a:t>Pati, and </a:t>
            </a:r>
            <a:r>
              <a:rPr lang="en-IN" sz="1900" b="0" i="0" dirty="0" err="1">
                <a:effectLst/>
                <a:latin typeface="Arial" panose="020B0604020202020204" pitchFamily="34" charset="0"/>
                <a:cs typeface="Arial" panose="020B0604020202020204" pitchFamily="34" charset="0"/>
              </a:rPr>
              <a:t>Lorusso</a:t>
            </a:r>
            <a:r>
              <a:rPr lang="en-IN" sz="1900" b="0" i="0" dirty="0">
                <a:effectLst/>
                <a:latin typeface="Arial" panose="020B0604020202020204" pitchFamily="34" charset="0"/>
                <a:cs typeface="Arial" panose="020B0604020202020204" pitchFamily="34" charset="0"/>
              </a:rPr>
              <a:t>, 2018; </a:t>
            </a:r>
            <a:r>
              <a:rPr lang="en-IN" sz="1900" b="0" i="0" dirty="0" err="1">
                <a:effectLst/>
                <a:latin typeface="Arial" panose="020B0604020202020204" pitchFamily="34" charset="0"/>
                <a:cs typeface="Arial" panose="020B0604020202020204" pitchFamily="34" charset="0"/>
              </a:rPr>
              <a:t>Torkayesh</a:t>
            </a:r>
            <a:r>
              <a:rPr lang="en-IN" sz="1900" b="0" i="0" dirty="0">
                <a:effectLst/>
                <a:latin typeface="Arial" panose="020B0604020202020204" pitchFamily="34" charset="0"/>
                <a:cs typeface="Arial" panose="020B0604020202020204" pitchFamily="34" charset="0"/>
              </a:rPr>
              <a:t> et al, 2023)</a:t>
            </a:r>
            <a:endParaRPr lang="en-US" sz="1900" b="0" i="0" dirty="0">
              <a:effectLst/>
              <a:latin typeface="Arial" panose="020B0604020202020204" pitchFamily="34" charset="0"/>
              <a:cs typeface="Arial" panose="020B0604020202020204" pitchFamily="34" charset="0"/>
            </a:endParaRPr>
          </a:p>
          <a:p>
            <a:pPr marL="0" indent="0">
              <a:buNone/>
            </a:pPr>
            <a:endParaRPr lang="en-US" sz="2800" b="0" i="0" dirty="0">
              <a:effectLst/>
              <a:latin typeface="Arial" panose="020B0604020202020204" pitchFamily="34" charset="0"/>
              <a:cs typeface="Arial" panose="020B0604020202020204" pitchFamily="34" charset="0"/>
            </a:endParaRPr>
          </a:p>
          <a:p>
            <a:endParaRPr lang="en-IN" sz="2800" dirty="0">
              <a:latin typeface="Arial" panose="020B0604020202020204" pitchFamily="34" charset="0"/>
              <a:cs typeface="Arial" panose="020B0604020202020204" pitchFamily="34" charset="0"/>
            </a:endParaRPr>
          </a:p>
        </p:txBody>
      </p:sp>
      <p:pic>
        <p:nvPicPr>
          <p:cNvPr id="3074" name="Picture 2" descr="Another systematic review which supports the use NMES for quadriceps ...">
            <a:extLst>
              <a:ext uri="{FF2B5EF4-FFF2-40B4-BE49-F238E27FC236}">
                <a16:creationId xmlns:a16="http://schemas.microsoft.com/office/drawing/2014/main" id="{B1766153-EED0-4DE7-1E43-389019C896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809801">
            <a:off x="7934815" y="2498952"/>
            <a:ext cx="4237614" cy="240383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927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6E2A-A451-7DCF-E250-35145F438887}"/>
              </a:ext>
            </a:extLst>
          </p:cNvPr>
          <p:cNvSpPr>
            <a:spLocks noGrp="1"/>
          </p:cNvSpPr>
          <p:nvPr>
            <p:ph type="title"/>
          </p:nvPr>
        </p:nvSpPr>
        <p:spPr/>
        <p:txBody>
          <a:bodyPr>
            <a:normAutofit/>
          </a:bodyPr>
          <a:lstStyle/>
          <a:p>
            <a:r>
              <a:rPr lang="en-US" sz="3600" b="1" dirty="0">
                <a:latin typeface="Algerian" panose="04020705040A02060702" pitchFamily="82" charset="0"/>
              </a:rPr>
              <a:t>DATA COLLECTION METHODS</a:t>
            </a:r>
            <a:endParaRPr lang="en-IN" sz="36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17EF7A5B-00DD-7946-5E9E-A957AE96BB71}"/>
              </a:ext>
            </a:extLst>
          </p:cNvPr>
          <p:cNvSpPr>
            <a:spLocks noGrp="1"/>
          </p:cNvSpPr>
          <p:nvPr>
            <p:ph idx="1"/>
          </p:nvPr>
        </p:nvSpPr>
        <p:spPr>
          <a:xfrm>
            <a:off x="0" y="1853755"/>
            <a:ext cx="12192000" cy="4199726"/>
          </a:xfrm>
        </p:spPr>
        <p:txBody>
          <a:bodyPr>
            <a:normAutofit fontScale="70000" lnSpcReduction="20000"/>
          </a:bodyPr>
          <a:lstStyle/>
          <a:p>
            <a:pPr marL="0" indent="0">
              <a:buNone/>
            </a:pPr>
            <a:r>
              <a:rPr lang="en-US" sz="2400" b="1" dirty="0">
                <a:latin typeface="Arial" panose="020B0604020202020204" pitchFamily="34" charset="0"/>
                <a:cs typeface="Arial" panose="020B0604020202020204" pitchFamily="34" charset="0"/>
              </a:rPr>
              <a:t>LITERATURE SEARCH:</a:t>
            </a:r>
          </a:p>
          <a:p>
            <a:pPr marL="0" indent="0">
              <a:buNone/>
            </a:pPr>
            <a:r>
              <a:rPr lang="en-US" sz="2400" b="0" i="0" dirty="0">
                <a:effectLst/>
                <a:latin typeface="Arial" panose="020B0604020202020204" pitchFamily="34" charset="0"/>
                <a:cs typeface="Arial" panose="020B0604020202020204" pitchFamily="34" charset="0"/>
              </a:rPr>
              <a:t>A comprehensive search will be conducted to retrieve 10 articles across electronic databases, including PubMed, PsycINFO, MEDLINE, and Google Scholar.</a:t>
            </a:r>
          </a:p>
          <a:p>
            <a:pPr marL="0" indent="0">
              <a:buNone/>
            </a:pPr>
            <a:r>
              <a:rPr lang="en-US" sz="2400" b="1" dirty="0">
                <a:latin typeface="Arial" panose="020B0604020202020204" pitchFamily="34" charset="0"/>
                <a:cs typeface="Arial" panose="020B0604020202020204" pitchFamily="34" charset="0"/>
              </a:rPr>
              <a:t> </a:t>
            </a:r>
            <a:r>
              <a:rPr lang="en-IN" sz="2400" b="1" dirty="0">
                <a:latin typeface="Arial" panose="020B0604020202020204" pitchFamily="34" charset="0"/>
                <a:cs typeface="Arial" panose="020B0604020202020204" pitchFamily="34" charset="0"/>
              </a:rPr>
              <a:t>INCLUSION CRITERIA:</a:t>
            </a:r>
          </a:p>
          <a:p>
            <a:r>
              <a:rPr lang="en-US" sz="2400" b="0" i="0" dirty="0">
                <a:effectLst/>
                <a:latin typeface="Arial" panose="020B0604020202020204" pitchFamily="34" charset="0"/>
                <a:cs typeface="Arial" panose="020B0604020202020204" pitchFamily="34" charset="0"/>
              </a:rPr>
              <a:t>Focus on the influence of social determinants on substance use among teenagers in the UK.</a:t>
            </a:r>
            <a:endParaRPr lang="en-IN" sz="2400" b="0" i="0" dirty="0">
              <a:effectLst/>
              <a:latin typeface="Arial" panose="020B0604020202020204" pitchFamily="34" charset="0"/>
              <a:cs typeface="Arial" panose="020B0604020202020204" pitchFamily="34" charset="0"/>
            </a:endParaRPr>
          </a:p>
          <a:p>
            <a:r>
              <a:rPr lang="en-IN" sz="2400" b="0" i="0" dirty="0">
                <a:effectLst/>
                <a:latin typeface="Arial" panose="020B0604020202020204" pitchFamily="34" charset="0"/>
                <a:cs typeface="Arial" panose="020B0604020202020204" pitchFamily="34" charset="0"/>
              </a:rPr>
              <a:t>Published in peer-reviewed journals.</a:t>
            </a:r>
            <a:endParaRPr lang="en-IN" sz="2400" dirty="0">
              <a:latin typeface="Arial" panose="020B0604020202020204" pitchFamily="34" charset="0"/>
              <a:cs typeface="Arial" panose="020B0604020202020204" pitchFamily="34" charset="0"/>
            </a:endParaRPr>
          </a:p>
          <a:p>
            <a:r>
              <a:rPr lang="en-IN" sz="2400" b="0" i="0" dirty="0">
                <a:effectLst/>
                <a:latin typeface="Arial" panose="020B0604020202020204" pitchFamily="34" charset="0"/>
                <a:cs typeface="Arial" panose="020B0604020202020204" pitchFamily="34" charset="0"/>
              </a:rPr>
              <a:t>Employs qualitative research methods.</a:t>
            </a:r>
          </a:p>
          <a:p>
            <a:r>
              <a:rPr lang="en-IN" sz="2400" b="0" i="0" dirty="0">
                <a:effectLst/>
                <a:latin typeface="Arial" panose="020B0604020202020204" pitchFamily="34" charset="0"/>
                <a:cs typeface="Arial" panose="020B0604020202020204" pitchFamily="34" charset="0"/>
              </a:rPr>
              <a:t>Available in English language.</a:t>
            </a:r>
          </a:p>
          <a:p>
            <a:r>
              <a:rPr lang="en-US" sz="2400" b="0" i="0" dirty="0">
                <a:effectLst/>
                <a:latin typeface="Arial" panose="020B0604020202020204" pitchFamily="34" charset="0"/>
                <a:cs typeface="Arial" panose="020B0604020202020204" pitchFamily="34" charset="0"/>
              </a:rPr>
              <a:t>Covers both teenage boys and girls.</a:t>
            </a:r>
          </a:p>
          <a:p>
            <a:r>
              <a:rPr lang="en-US" sz="2400" dirty="0">
                <a:latin typeface="Arial" panose="020B0604020202020204" pitchFamily="34" charset="0"/>
                <a:cs typeface="Arial" panose="020B0604020202020204" pitchFamily="34" charset="0"/>
              </a:rPr>
              <a:t>Research articles published within the last 10 years.</a:t>
            </a:r>
            <a:endParaRPr lang="en-IN" sz="2400" b="0" i="0" dirty="0">
              <a:effectLst/>
              <a:latin typeface="Arial" panose="020B0604020202020204" pitchFamily="34" charset="0"/>
              <a:cs typeface="Arial" panose="020B0604020202020204" pitchFamily="34" charset="0"/>
            </a:endParaRPr>
          </a:p>
          <a:p>
            <a:pPr marL="0" indent="0" algn="r">
              <a:buNone/>
            </a:pPr>
            <a:r>
              <a:rPr lang="en-IN" sz="2300" dirty="0">
                <a:latin typeface="Arial" panose="020B0604020202020204" pitchFamily="34" charset="0"/>
                <a:cs typeface="Arial" panose="020B0604020202020204" pitchFamily="34" charset="0"/>
              </a:rPr>
              <a:t>(</a:t>
            </a:r>
            <a:r>
              <a:rPr lang="en-IN" sz="2300" b="0" i="0" dirty="0">
                <a:solidFill>
                  <a:srgbClr val="222222"/>
                </a:solidFill>
                <a:effectLst/>
                <a:latin typeface="Arial" panose="020B0604020202020204" pitchFamily="34" charset="0"/>
              </a:rPr>
              <a:t>Posada-Quintero, and Chon,  2020; </a:t>
            </a:r>
            <a:r>
              <a:rPr lang="en-IN" sz="2300" b="0" i="0" dirty="0" err="1">
                <a:solidFill>
                  <a:srgbClr val="222222"/>
                </a:solidFill>
                <a:effectLst/>
                <a:latin typeface="Arial" panose="020B0604020202020204" pitchFamily="34" charset="0"/>
              </a:rPr>
              <a:t>Hennink</a:t>
            </a:r>
            <a:r>
              <a:rPr lang="en-IN" sz="2300" b="0" i="0" dirty="0">
                <a:solidFill>
                  <a:srgbClr val="222222"/>
                </a:solidFill>
                <a:effectLst/>
                <a:latin typeface="Arial" panose="020B0604020202020204" pitchFamily="34" charset="0"/>
              </a:rPr>
              <a:t>, and Kaiser, 2022)</a:t>
            </a:r>
            <a:endParaRPr lang="en-IN"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4917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8D2508-91EB-DB3E-AACA-4012FD99010F}"/>
              </a:ext>
            </a:extLst>
          </p:cNvPr>
          <p:cNvSpPr>
            <a:spLocks noGrp="1"/>
          </p:cNvSpPr>
          <p:nvPr>
            <p:ph idx="1"/>
          </p:nvPr>
        </p:nvSpPr>
        <p:spPr>
          <a:xfrm>
            <a:off x="786063" y="2015732"/>
            <a:ext cx="10268791" cy="4032142"/>
          </a:xfrm>
        </p:spPr>
        <p:txBody>
          <a:bodyPr>
            <a:normAutofit lnSpcReduction="10000"/>
          </a:bodyPr>
          <a:lstStyle/>
          <a:p>
            <a:pPr marL="0" indent="0">
              <a:buNone/>
            </a:pPr>
            <a:r>
              <a:rPr lang="en-US" sz="2800" b="1" dirty="0">
                <a:latin typeface="Arial" panose="020B0604020202020204" pitchFamily="34" charset="0"/>
                <a:cs typeface="Arial" panose="020B0604020202020204" pitchFamily="34" charset="0"/>
              </a:rPr>
              <a:t>EXCLUSION CRITERIA:</a:t>
            </a:r>
          </a:p>
          <a:p>
            <a:r>
              <a:rPr lang="en-US" sz="2800" b="0" i="0" dirty="0">
                <a:effectLst/>
                <a:latin typeface="Arial" panose="020B0604020202020204" pitchFamily="34" charset="0"/>
                <a:cs typeface="Arial" panose="020B0604020202020204" pitchFamily="34" charset="0"/>
              </a:rPr>
              <a:t>Focus solely on adults or children.</a:t>
            </a:r>
          </a:p>
          <a:p>
            <a:r>
              <a:rPr lang="en-US" sz="2800" b="0" i="0" dirty="0">
                <a:effectLst/>
                <a:latin typeface="Arial" panose="020B0604020202020204" pitchFamily="34" charset="0"/>
                <a:cs typeface="Arial" panose="020B0604020202020204" pitchFamily="34" charset="0"/>
              </a:rPr>
              <a:t>Are not conducted in the UK.</a:t>
            </a:r>
            <a:endParaRPr lang="en-US" sz="2800" dirty="0">
              <a:latin typeface="Arial" panose="020B0604020202020204" pitchFamily="34" charset="0"/>
              <a:cs typeface="Arial" panose="020B0604020202020204" pitchFamily="34" charset="0"/>
            </a:endParaRPr>
          </a:p>
          <a:p>
            <a:r>
              <a:rPr lang="en-US" sz="2800" b="0" i="0" dirty="0">
                <a:effectLst/>
                <a:latin typeface="Arial" panose="020B0604020202020204" pitchFamily="34" charset="0"/>
                <a:cs typeface="Arial" panose="020B0604020202020204" pitchFamily="34" charset="0"/>
              </a:rPr>
              <a:t>Utilize quantitative research methods exclusively.</a:t>
            </a:r>
          </a:p>
          <a:p>
            <a:r>
              <a:rPr lang="en-US" sz="2800" dirty="0">
                <a:latin typeface="Arial" panose="020B0604020202020204" pitchFamily="34" charset="0"/>
                <a:cs typeface="Arial" panose="020B0604020202020204" pitchFamily="34" charset="0"/>
              </a:rPr>
              <a:t>Research articles published more than 10 years ago.</a:t>
            </a:r>
          </a:p>
          <a:p>
            <a:pPr marL="0" indent="0" algn="r">
              <a:buNone/>
            </a:pPr>
            <a:endParaRPr lang="en-US" sz="1900" b="0" i="0" dirty="0">
              <a:effectLst/>
              <a:latin typeface="Arial" panose="020B0604020202020204" pitchFamily="34" charset="0"/>
              <a:cs typeface="Arial" panose="020B0604020202020204" pitchFamily="34" charset="0"/>
            </a:endParaRPr>
          </a:p>
          <a:p>
            <a:pPr marL="0" indent="0" algn="r">
              <a:buNone/>
            </a:pPr>
            <a:r>
              <a:rPr lang="en-US" sz="1900" b="0" i="0" dirty="0">
                <a:effectLst/>
                <a:latin typeface="Arial" panose="020B0604020202020204" pitchFamily="34" charset="0"/>
                <a:cs typeface="Arial" panose="020B0604020202020204" pitchFamily="34" charset="0"/>
              </a:rPr>
              <a:t>(</a:t>
            </a:r>
            <a:r>
              <a:rPr lang="en-IN" sz="1900" b="0" i="0" dirty="0" err="1">
                <a:solidFill>
                  <a:srgbClr val="222222"/>
                </a:solidFill>
                <a:effectLst/>
                <a:latin typeface="Arial" panose="020B0604020202020204" pitchFamily="34" charset="0"/>
              </a:rPr>
              <a:t>Shaffril</a:t>
            </a:r>
            <a:r>
              <a:rPr lang="en-IN" sz="1900" b="0" i="0" dirty="0">
                <a:solidFill>
                  <a:srgbClr val="222222"/>
                </a:solidFill>
                <a:effectLst/>
                <a:latin typeface="Arial" panose="020B0604020202020204" pitchFamily="34" charset="0"/>
              </a:rPr>
              <a:t> et al, 2021; </a:t>
            </a:r>
            <a:r>
              <a:rPr lang="en-US" sz="1900" b="0" i="0" dirty="0" err="1">
                <a:solidFill>
                  <a:srgbClr val="222222"/>
                </a:solidFill>
                <a:effectLst/>
                <a:latin typeface="Arial" panose="020B0604020202020204" pitchFamily="34" charset="0"/>
              </a:rPr>
              <a:t>Lionello</a:t>
            </a:r>
            <a:r>
              <a:rPr lang="en-US" sz="1900" dirty="0">
                <a:solidFill>
                  <a:srgbClr val="222222"/>
                </a:solidFill>
                <a:latin typeface="Arial" panose="020B0604020202020204" pitchFamily="34" charset="0"/>
              </a:rPr>
              <a:t>,</a:t>
            </a:r>
            <a:r>
              <a:rPr lang="en-US" sz="1900" b="0" i="0" dirty="0">
                <a:solidFill>
                  <a:srgbClr val="222222"/>
                </a:solidFill>
                <a:effectLst/>
                <a:latin typeface="Arial" panose="020B0604020202020204" pitchFamily="34" charset="0"/>
              </a:rPr>
              <a:t> Aletta, and Kang, 2020)</a:t>
            </a:r>
            <a:endParaRPr lang="en-IN" sz="1900" b="0" i="0" dirty="0">
              <a:effectLst/>
              <a:latin typeface="Arial" panose="020B0604020202020204" pitchFamily="34" charset="0"/>
              <a:cs typeface="Arial" panose="020B0604020202020204" pitchFamily="34" charset="0"/>
            </a:endParaRPr>
          </a:p>
          <a:p>
            <a:pPr marL="0" indent="0">
              <a:buNone/>
            </a:pP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9059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C126B-11C5-B534-5314-5B7EEA0E46A2}"/>
              </a:ext>
            </a:extLst>
          </p:cNvPr>
          <p:cNvSpPr>
            <a:spLocks noGrp="1"/>
          </p:cNvSpPr>
          <p:nvPr>
            <p:ph type="title"/>
          </p:nvPr>
        </p:nvSpPr>
        <p:spPr/>
        <p:txBody>
          <a:bodyPr>
            <a:normAutofit/>
          </a:bodyPr>
          <a:lstStyle/>
          <a:p>
            <a:r>
              <a:rPr lang="en-US" sz="3600" b="1" dirty="0">
                <a:latin typeface="Algerian" panose="04020705040A02060702" pitchFamily="82" charset="0"/>
              </a:rPr>
              <a:t>DATA ANALYSIS TECHNIQUE</a:t>
            </a:r>
            <a:endParaRPr lang="en-IN" sz="3600" b="1" dirty="0">
              <a:latin typeface="Algerian" panose="04020705040A02060702" pitchFamily="82" charset="0"/>
            </a:endParaRPr>
          </a:p>
        </p:txBody>
      </p:sp>
      <p:sp>
        <p:nvSpPr>
          <p:cNvPr id="3" name="Content Placeholder 2">
            <a:extLst>
              <a:ext uri="{FF2B5EF4-FFF2-40B4-BE49-F238E27FC236}">
                <a16:creationId xmlns:a16="http://schemas.microsoft.com/office/drawing/2014/main" id="{C28746F4-0926-AA49-DEBE-4D14C50A2DC4}"/>
              </a:ext>
            </a:extLst>
          </p:cNvPr>
          <p:cNvSpPr>
            <a:spLocks noGrp="1"/>
          </p:cNvSpPr>
          <p:nvPr>
            <p:ph idx="1"/>
          </p:nvPr>
        </p:nvSpPr>
        <p:spPr>
          <a:xfrm>
            <a:off x="368970" y="2015732"/>
            <a:ext cx="7940842" cy="3807552"/>
          </a:xfrm>
        </p:spPr>
        <p:txBody>
          <a:bodyPr>
            <a:normAutofit lnSpcReduction="10000"/>
          </a:bodyPr>
          <a:lstStyle/>
          <a:p>
            <a:pPr algn="just"/>
            <a:r>
              <a:rPr lang="en-US" sz="2400" b="1" dirty="0">
                <a:latin typeface="Arial" panose="020B0604020202020204" pitchFamily="34" charset="0"/>
                <a:cs typeface="Arial" panose="020B0604020202020204" pitchFamily="34" charset="0"/>
              </a:rPr>
              <a:t>THEMATIC ANALYSIS: </a:t>
            </a:r>
            <a:r>
              <a:rPr lang="en-US" sz="2400" b="0" i="0" dirty="0">
                <a:effectLst/>
                <a:latin typeface="Arial" panose="020B0604020202020204" pitchFamily="34" charset="0"/>
                <a:cs typeface="Arial" panose="020B0604020202020204" pitchFamily="34" charset="0"/>
              </a:rPr>
              <a:t>Thematic analysis helps uncover repeated patterns, themes, and connections in qualitative data from chosen studies, offering deep insights into how social factors affect teenagers' substance use.</a:t>
            </a:r>
          </a:p>
          <a:p>
            <a:pPr marL="0" indent="0" algn="just">
              <a:buNone/>
            </a:pPr>
            <a:endParaRPr lang="en-US" sz="2400" dirty="0">
              <a:latin typeface="Arial" panose="020B0604020202020204" pitchFamily="34" charset="0"/>
              <a:cs typeface="Arial" panose="020B0604020202020204" pitchFamily="34" charset="0"/>
            </a:endParaRPr>
          </a:p>
          <a:p>
            <a:pPr marL="0" indent="0" algn="just">
              <a:buNone/>
            </a:pPr>
            <a:endParaRPr lang="en-US" sz="2400" dirty="0">
              <a:latin typeface="Arial" panose="020B0604020202020204" pitchFamily="34" charset="0"/>
              <a:cs typeface="Arial" panose="020B0604020202020204" pitchFamily="34" charset="0"/>
            </a:endParaRPr>
          </a:p>
          <a:p>
            <a:pPr marL="0" indent="0" algn="r">
              <a:buNone/>
            </a:pPr>
            <a:r>
              <a:rPr lang="en-US" sz="1800" dirty="0">
                <a:latin typeface="Arial" panose="020B0604020202020204" pitchFamily="34" charset="0"/>
                <a:cs typeface="Arial" panose="020B0604020202020204" pitchFamily="34" charset="0"/>
              </a:rPr>
              <a:t>(</a:t>
            </a:r>
            <a:r>
              <a:rPr lang="en-US" sz="1800" b="0" i="0" dirty="0">
                <a:effectLst/>
                <a:latin typeface="Arial" panose="020B0604020202020204" pitchFamily="34" charset="0"/>
              </a:rPr>
              <a:t>Guest et al, 2011; </a:t>
            </a:r>
            <a:r>
              <a:rPr lang="en-IN" sz="1800" b="0" i="0" dirty="0">
                <a:effectLst/>
                <a:latin typeface="Arial" panose="020B0604020202020204" pitchFamily="34" charset="0"/>
              </a:rPr>
              <a:t>Salm et al,2021; </a:t>
            </a:r>
            <a:r>
              <a:rPr lang="en-US" sz="1600" b="0" i="0" dirty="0">
                <a:solidFill>
                  <a:srgbClr val="222222"/>
                </a:solidFill>
                <a:effectLst/>
                <a:latin typeface="Arial" panose="020B0604020202020204" pitchFamily="34" charset="0"/>
              </a:rPr>
              <a:t>Braun, and Clarke, 2023</a:t>
            </a:r>
            <a:r>
              <a:rPr lang="en-IN" sz="1800" b="0" i="0" dirty="0">
                <a:effectLst/>
                <a:latin typeface="Arial" panose="020B0604020202020204" pitchFamily="34" charset="0"/>
              </a:rPr>
              <a:t>)</a:t>
            </a:r>
            <a:endParaRPr lang="en-IN" sz="1800" dirty="0">
              <a:latin typeface="Arial" panose="020B0604020202020204" pitchFamily="34" charset="0"/>
              <a:cs typeface="Arial" panose="020B0604020202020204" pitchFamily="34" charset="0"/>
            </a:endParaRPr>
          </a:p>
        </p:txBody>
      </p:sp>
      <p:pic>
        <p:nvPicPr>
          <p:cNvPr id="2050" name="Picture 2" descr="💌 Thematic order definition. Examples in Thematic Order. 2022-11-03">
            <a:extLst>
              <a:ext uri="{FF2B5EF4-FFF2-40B4-BE49-F238E27FC236}">
                <a16:creationId xmlns:a16="http://schemas.microsoft.com/office/drawing/2014/main" id="{A9DF66CF-5EC0-5052-0FA9-65DC94E808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453" r="3276" b="7682"/>
          <a:stretch/>
        </p:blipFill>
        <p:spPr bwMode="auto">
          <a:xfrm>
            <a:off x="8522236" y="1987724"/>
            <a:ext cx="3459637" cy="40063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71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3D160-2E50-C06B-0531-6CF187CF7094}"/>
              </a:ext>
            </a:extLst>
          </p:cNvPr>
          <p:cNvSpPr>
            <a:spLocks noGrp="1"/>
          </p:cNvSpPr>
          <p:nvPr>
            <p:ph type="title"/>
          </p:nvPr>
        </p:nvSpPr>
        <p:spPr/>
        <p:txBody>
          <a:bodyPr/>
          <a:lstStyle/>
          <a:p>
            <a:r>
              <a:rPr lang="en-US" b="1" dirty="0">
                <a:latin typeface="Algerian" panose="04020705040A02060702" pitchFamily="82" charset="0"/>
              </a:rPr>
              <a:t>ETHICAL CONSIDERATION</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BF67BD40-F8D2-228E-F54A-D91253306E2A}"/>
              </a:ext>
            </a:extLst>
          </p:cNvPr>
          <p:cNvSpPr>
            <a:spLocks noGrp="1"/>
          </p:cNvSpPr>
          <p:nvPr>
            <p:ph idx="1"/>
          </p:nvPr>
        </p:nvSpPr>
        <p:spPr>
          <a:xfrm>
            <a:off x="417096" y="2015732"/>
            <a:ext cx="7908758" cy="4224647"/>
          </a:xfrm>
        </p:spPr>
        <p:txBody>
          <a:bodyPr>
            <a:normAutofit fontScale="92500"/>
          </a:bodyPr>
          <a:lstStyle/>
          <a:p>
            <a:pPr algn="just"/>
            <a:r>
              <a:rPr lang="en-US" sz="2400" b="0" i="0" dirty="0">
                <a:effectLst/>
                <a:latin typeface="Arial" panose="020B0604020202020204" pitchFamily="34" charset="0"/>
                <a:cs typeface="Arial" panose="020B0604020202020204" pitchFamily="34" charset="0"/>
              </a:rPr>
              <a:t>Ethical considerations include respecting intellectual property rights through proper citation (</a:t>
            </a:r>
            <a:r>
              <a:rPr lang="en-US" sz="2400" b="0" i="0" dirty="0">
                <a:effectLst/>
                <a:latin typeface="Arial" panose="020B0604020202020204" pitchFamily="34" charset="0"/>
              </a:rPr>
              <a:t>Fiesler et al, 2024)</a:t>
            </a:r>
            <a:r>
              <a:rPr lang="en-US" sz="2400" b="0" i="0" dirty="0">
                <a:effectLst/>
                <a:latin typeface="Arial" panose="020B0604020202020204" pitchFamily="34" charset="0"/>
                <a:cs typeface="Arial" panose="020B0604020202020204" pitchFamily="34" charset="0"/>
              </a:rPr>
              <a:t>.</a:t>
            </a:r>
          </a:p>
          <a:p>
            <a:pPr algn="just"/>
            <a:r>
              <a:rPr lang="en-US" sz="2400" dirty="0">
                <a:latin typeface="Arial" panose="020B0604020202020204" pitchFamily="34" charset="0"/>
                <a:cs typeface="Arial" panose="020B0604020202020204" pitchFamily="34" charset="0"/>
              </a:rPr>
              <a:t>A</a:t>
            </a:r>
            <a:r>
              <a:rPr lang="en-US" sz="2400" b="0" i="0" dirty="0">
                <a:effectLst/>
                <a:latin typeface="Arial" panose="020B0604020202020204" pitchFamily="34" charset="0"/>
                <a:cs typeface="Arial" panose="020B0604020202020204" pitchFamily="34" charset="0"/>
              </a:rPr>
              <a:t>voiding plagiarism and appropriately acknowledging the original authors' work (</a:t>
            </a:r>
            <a:r>
              <a:rPr lang="en-US" sz="2400" b="0" i="0" dirty="0">
                <a:effectLst/>
                <a:latin typeface="Arial" panose="020B0604020202020204" pitchFamily="34" charset="0"/>
              </a:rPr>
              <a:t>Suri, 2020)</a:t>
            </a:r>
            <a:r>
              <a:rPr lang="en-US" sz="2400" b="0" i="0" dirty="0">
                <a:effectLst/>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A</a:t>
            </a:r>
            <a:r>
              <a:rPr lang="en-US" sz="2400" b="0" i="0" dirty="0">
                <a:effectLst/>
                <a:latin typeface="Arial" panose="020B0604020202020204" pitchFamily="34" charset="0"/>
                <a:cs typeface="Arial" panose="020B0604020202020204" pitchFamily="34" charset="0"/>
              </a:rPr>
              <a:t>void any biases in the selection process to ensure the integrity and reliability of the findings (</a:t>
            </a:r>
            <a:r>
              <a:rPr lang="en-US" sz="2400" b="0" i="0" dirty="0">
                <a:effectLst/>
                <a:latin typeface="Arial" panose="020B0604020202020204" pitchFamily="34" charset="0"/>
              </a:rPr>
              <a:t>Suri, 2020)</a:t>
            </a:r>
            <a:r>
              <a:rPr lang="en-US" sz="2400" b="0" i="0" dirty="0">
                <a:effectLst/>
                <a:latin typeface="Arial" panose="020B0604020202020204" pitchFamily="34" charset="0"/>
                <a:cs typeface="Arial" panose="020B0604020202020204" pitchFamily="34" charset="0"/>
              </a:rPr>
              <a:t>.. </a:t>
            </a:r>
          </a:p>
          <a:p>
            <a:pPr algn="just"/>
            <a:r>
              <a:rPr lang="en-US" sz="2400" b="0" i="0" dirty="0">
                <a:effectLst/>
                <a:latin typeface="Arial" panose="020B0604020202020204" pitchFamily="34" charset="0"/>
                <a:cs typeface="Arial" panose="020B0604020202020204" pitchFamily="34" charset="0"/>
              </a:rPr>
              <a:t>It's essential to adhere to copyright laws and database usage policies to prevent unauthorized access or distribution of copyrighted materials (</a:t>
            </a:r>
            <a:r>
              <a:rPr lang="en-US" sz="2400" b="0" i="0" dirty="0">
                <a:effectLst/>
                <a:latin typeface="Arial" panose="020B0604020202020204" pitchFamily="34" charset="0"/>
              </a:rPr>
              <a:t>Suri, 2020; Fiesler et al, 2024)</a:t>
            </a:r>
            <a:r>
              <a:rPr lang="en-US" sz="2400" b="0" i="0" dirty="0">
                <a:effectLst/>
                <a:latin typeface="Arial" panose="020B0604020202020204" pitchFamily="34" charset="0"/>
                <a:cs typeface="Arial" panose="020B0604020202020204" pitchFamily="34" charset="0"/>
              </a:rPr>
              <a:t>. </a:t>
            </a:r>
            <a:endParaRPr lang="en-IN" sz="2400" b="1" dirty="0">
              <a:latin typeface="Arial" panose="020B0604020202020204" pitchFamily="34" charset="0"/>
              <a:cs typeface="Arial" panose="020B0604020202020204" pitchFamily="34" charset="0"/>
            </a:endParaRPr>
          </a:p>
        </p:txBody>
      </p:sp>
      <p:pic>
        <p:nvPicPr>
          <p:cNvPr id="1026" name="Picture 2" descr="10 Survey Research Ethics Considerations">
            <a:extLst>
              <a:ext uri="{FF2B5EF4-FFF2-40B4-BE49-F238E27FC236}">
                <a16:creationId xmlns:a16="http://schemas.microsoft.com/office/drawing/2014/main" id="{1E0A908F-04A8-7D9A-09D6-0C402A22AD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6273" y="2015732"/>
            <a:ext cx="3529263" cy="385567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8068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8F7E7-E6F5-BE56-444F-6E1E7F2C392E}"/>
              </a:ext>
            </a:extLst>
          </p:cNvPr>
          <p:cNvSpPr>
            <a:spLocks noGrp="1"/>
          </p:cNvSpPr>
          <p:nvPr>
            <p:ph type="title"/>
          </p:nvPr>
        </p:nvSpPr>
        <p:spPr/>
        <p:txBody>
          <a:bodyPr/>
          <a:lstStyle/>
          <a:p>
            <a:r>
              <a:rPr lang="en-US" b="1" dirty="0">
                <a:latin typeface="Algerian" panose="04020705040A02060702" pitchFamily="82" charset="0"/>
              </a:rPr>
              <a:t>IMPLICATION (1)</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C80540B9-46D8-E13F-DD2C-BEF1DDDE69D4}"/>
              </a:ext>
            </a:extLst>
          </p:cNvPr>
          <p:cNvSpPr>
            <a:spLocks noGrp="1"/>
          </p:cNvSpPr>
          <p:nvPr>
            <p:ph idx="1"/>
          </p:nvPr>
        </p:nvSpPr>
        <p:spPr>
          <a:xfrm>
            <a:off x="818147" y="2245895"/>
            <a:ext cx="10236708" cy="3416968"/>
          </a:xfrm>
        </p:spPr>
        <p:txBody>
          <a:bodyPr>
            <a:normAutofit fontScale="92500" lnSpcReduction="20000"/>
          </a:bodyPr>
          <a:lstStyle/>
          <a:p>
            <a:pPr algn="just"/>
            <a:r>
              <a:rPr lang="en-US" sz="2600" b="1" dirty="0">
                <a:latin typeface="Arial" panose="020B0604020202020204" pitchFamily="34" charset="0"/>
                <a:cs typeface="Arial" panose="020B0604020202020204" pitchFamily="34" charset="0"/>
              </a:rPr>
              <a:t>PREVENTIVE MEASURES: </a:t>
            </a:r>
            <a:r>
              <a:rPr lang="en-US" sz="2600" b="0" i="0" dirty="0">
                <a:effectLst/>
                <a:latin typeface="Arial" panose="020B0604020202020204" pitchFamily="34" charset="0"/>
                <a:cs typeface="Arial" panose="020B0604020202020204" pitchFamily="34" charset="0"/>
              </a:rPr>
              <a:t>Understanding how social factors influence substance use among teenage boys and girls can help identify effective prevention strategies.</a:t>
            </a:r>
          </a:p>
          <a:p>
            <a:pPr algn="just"/>
            <a:r>
              <a:rPr lang="en-US" sz="2600" b="1" dirty="0">
                <a:latin typeface="Arial" panose="020B0604020202020204" pitchFamily="34" charset="0"/>
                <a:cs typeface="Arial" panose="020B0604020202020204" pitchFamily="34" charset="0"/>
              </a:rPr>
              <a:t>POLICY DEVELOPMENT: </a:t>
            </a:r>
            <a:r>
              <a:rPr lang="en-US" sz="2600" b="0" i="0" dirty="0">
                <a:effectLst/>
                <a:latin typeface="Arial" panose="020B0604020202020204" pitchFamily="34" charset="0"/>
                <a:cs typeface="Arial" panose="020B0604020202020204" pitchFamily="34" charset="0"/>
              </a:rPr>
              <a:t>Evaluating current policies and interventions can inform improvements for better outcomes.</a:t>
            </a:r>
          </a:p>
          <a:p>
            <a:pPr algn="just"/>
            <a:endParaRPr lang="en-US" sz="2400" dirty="0">
              <a:latin typeface="Arial" panose="020B0604020202020204" pitchFamily="34" charset="0"/>
              <a:cs typeface="Arial" panose="020B0604020202020204" pitchFamily="34" charset="0"/>
            </a:endParaRPr>
          </a:p>
          <a:p>
            <a:pPr marL="0" indent="0" algn="just">
              <a:buNone/>
            </a:pPr>
            <a:endParaRPr lang="en-US" sz="2400" dirty="0">
              <a:latin typeface="Arial" panose="020B0604020202020204" pitchFamily="34" charset="0"/>
              <a:cs typeface="Arial" panose="020B0604020202020204" pitchFamily="34" charset="0"/>
            </a:endParaRPr>
          </a:p>
          <a:p>
            <a:pPr marL="0" indent="0" algn="r">
              <a:buNone/>
            </a:pPr>
            <a:r>
              <a:rPr lang="en-US" sz="1800" dirty="0">
                <a:latin typeface="Arial" panose="020B0604020202020204" pitchFamily="34" charset="0"/>
                <a:cs typeface="Arial" panose="020B0604020202020204" pitchFamily="34" charset="0"/>
              </a:rPr>
              <a:t>(</a:t>
            </a:r>
            <a:r>
              <a:rPr lang="en-US" sz="1800" b="0" i="0" dirty="0">
                <a:solidFill>
                  <a:srgbClr val="222222"/>
                </a:solidFill>
                <a:effectLst/>
                <a:latin typeface="Arial" panose="020B0604020202020204" pitchFamily="34" charset="0"/>
              </a:rPr>
              <a:t>Greaves, Poole, and </a:t>
            </a:r>
            <a:r>
              <a:rPr lang="en-US" sz="1800" b="0" i="0" dirty="0" err="1">
                <a:solidFill>
                  <a:srgbClr val="222222"/>
                </a:solidFill>
                <a:effectLst/>
                <a:latin typeface="Arial" panose="020B0604020202020204" pitchFamily="34" charset="0"/>
              </a:rPr>
              <a:t>Brabete</a:t>
            </a:r>
            <a:r>
              <a:rPr lang="en-US" sz="1800" b="0" i="0" dirty="0">
                <a:solidFill>
                  <a:srgbClr val="222222"/>
                </a:solidFill>
                <a:effectLst/>
                <a:latin typeface="Arial" panose="020B0604020202020204" pitchFamily="34" charset="0"/>
              </a:rPr>
              <a:t>, 2022; Devi, and Bhuvaneswari, 2023</a:t>
            </a:r>
            <a:r>
              <a:rPr lang="en-US" sz="1800" b="0" i="0" dirty="0">
                <a:solidFill>
                  <a:srgbClr val="222222"/>
                </a:solidFill>
                <a:effectLst/>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3463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8F7E7-E6F5-BE56-444F-6E1E7F2C392E}"/>
              </a:ext>
            </a:extLst>
          </p:cNvPr>
          <p:cNvSpPr>
            <a:spLocks noGrp="1"/>
          </p:cNvSpPr>
          <p:nvPr>
            <p:ph type="title"/>
          </p:nvPr>
        </p:nvSpPr>
        <p:spPr/>
        <p:txBody>
          <a:bodyPr/>
          <a:lstStyle/>
          <a:p>
            <a:r>
              <a:rPr lang="en-US" b="1" dirty="0">
                <a:latin typeface="Algerian" panose="04020705040A02060702" pitchFamily="82" charset="0"/>
              </a:rPr>
              <a:t>IMPLICATION (2)</a:t>
            </a:r>
            <a:endParaRPr lang="en-IN" b="1" dirty="0">
              <a:latin typeface="Algerian" panose="04020705040A02060702" pitchFamily="82" charset="0"/>
            </a:endParaRPr>
          </a:p>
        </p:txBody>
      </p:sp>
      <p:sp>
        <p:nvSpPr>
          <p:cNvPr id="3" name="Content Placeholder 2">
            <a:extLst>
              <a:ext uri="{FF2B5EF4-FFF2-40B4-BE49-F238E27FC236}">
                <a16:creationId xmlns:a16="http://schemas.microsoft.com/office/drawing/2014/main" id="{C80540B9-46D8-E13F-DD2C-BEF1DDDE69D4}"/>
              </a:ext>
            </a:extLst>
          </p:cNvPr>
          <p:cNvSpPr>
            <a:spLocks noGrp="1"/>
          </p:cNvSpPr>
          <p:nvPr>
            <p:ph idx="1"/>
          </p:nvPr>
        </p:nvSpPr>
        <p:spPr>
          <a:xfrm>
            <a:off x="0" y="1853754"/>
            <a:ext cx="11999496" cy="4531004"/>
          </a:xfrm>
        </p:spPr>
        <p:txBody>
          <a:bodyPr>
            <a:normAutofit/>
          </a:bodyPr>
          <a:lstStyle/>
          <a:p>
            <a:pPr algn="just"/>
            <a:r>
              <a:rPr lang="en-US" sz="2400" b="1" dirty="0">
                <a:latin typeface="Arial" panose="020B0604020202020204" pitchFamily="34" charset="0"/>
                <a:cs typeface="Arial" panose="020B0604020202020204" pitchFamily="34" charset="0"/>
              </a:rPr>
              <a:t>COMMUNITY SUPPORT</a:t>
            </a:r>
            <a:r>
              <a:rPr lang="en-US" sz="2400" dirty="0">
                <a:latin typeface="Arial" panose="020B0604020202020204" pitchFamily="34" charset="0"/>
                <a:cs typeface="Arial" panose="020B0604020202020204" pitchFamily="34" charset="0"/>
              </a:rPr>
              <a:t>: </a:t>
            </a:r>
            <a:r>
              <a:rPr lang="en-US" sz="2400" b="0" i="0" dirty="0">
                <a:effectLst/>
                <a:latin typeface="Arial" panose="020B0604020202020204" pitchFamily="34" charset="0"/>
                <a:cs typeface="Arial" panose="020B0604020202020204" pitchFamily="34" charset="0"/>
              </a:rPr>
              <a:t>The findings could encourage community-based initiatives aimed at fostering supportive environments and providing resources to address social determinants that contribute to substance use.</a:t>
            </a:r>
          </a:p>
          <a:p>
            <a:pPr algn="just"/>
            <a:r>
              <a:rPr lang="en-US" sz="2400" b="1" dirty="0">
                <a:latin typeface="Arial" panose="020B0604020202020204" pitchFamily="34" charset="0"/>
                <a:cs typeface="Arial" panose="020B0604020202020204" pitchFamily="34" charset="0"/>
              </a:rPr>
              <a:t>EDUCATION AND AWARENESS: </a:t>
            </a:r>
            <a:r>
              <a:rPr lang="en-US" sz="2400" b="0" i="0" dirty="0">
                <a:effectLst/>
                <a:latin typeface="Arial" panose="020B0604020202020204" pitchFamily="34" charset="0"/>
                <a:cs typeface="Arial" panose="020B0604020202020204" pitchFamily="34" charset="0"/>
              </a:rPr>
              <a:t>Insights from the investigation could also be used to enhance educational programs and awareness campaigns targeting teenagers, parents, and educators. By raising awareness about the impact of social determinants on substance use, these efforts can empower individuals and communities to take proactive steps to address underlying factors.</a:t>
            </a:r>
          </a:p>
          <a:p>
            <a:pPr marL="0" indent="0" algn="r">
              <a:buNone/>
            </a:pPr>
            <a:r>
              <a:rPr lang="en-US" sz="1800" dirty="0">
                <a:latin typeface="Arial" panose="020B0604020202020204" pitchFamily="34" charset="0"/>
                <a:cs typeface="Arial" panose="020B0604020202020204" pitchFamily="34" charset="0"/>
              </a:rPr>
              <a:t>(</a:t>
            </a:r>
            <a:r>
              <a:rPr lang="en-US" sz="1800" b="0" i="0" dirty="0">
                <a:solidFill>
                  <a:srgbClr val="222222"/>
                </a:solidFill>
                <a:effectLst/>
                <a:latin typeface="Arial" panose="020B0604020202020204" pitchFamily="34" charset="0"/>
              </a:rPr>
              <a:t>Greaves, Poole, and </a:t>
            </a:r>
            <a:r>
              <a:rPr lang="en-US" sz="1800" b="0" i="0" dirty="0" err="1">
                <a:solidFill>
                  <a:srgbClr val="222222"/>
                </a:solidFill>
                <a:effectLst/>
                <a:latin typeface="Arial" panose="020B0604020202020204" pitchFamily="34" charset="0"/>
              </a:rPr>
              <a:t>Brabete</a:t>
            </a:r>
            <a:r>
              <a:rPr lang="en-US" sz="1800" b="0" i="0" dirty="0">
                <a:solidFill>
                  <a:srgbClr val="222222"/>
                </a:solidFill>
                <a:effectLst/>
                <a:latin typeface="Arial" panose="020B0604020202020204" pitchFamily="34" charset="0"/>
              </a:rPr>
              <a:t>, 2022; Devi, and Bhuvaneswari, 2023</a:t>
            </a:r>
            <a:r>
              <a:rPr lang="en-US" sz="1800" b="0" i="0" dirty="0">
                <a:solidFill>
                  <a:srgbClr val="222222"/>
                </a:solidFill>
                <a:effectLst/>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pPr marL="0" indent="0" algn="just">
              <a:buNone/>
            </a:pP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969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CC3F-9158-BBBB-B891-9F382D5839AA}"/>
              </a:ext>
            </a:extLst>
          </p:cNvPr>
          <p:cNvSpPr>
            <a:spLocks noGrp="1"/>
          </p:cNvSpPr>
          <p:nvPr>
            <p:ph type="title"/>
          </p:nvPr>
        </p:nvSpPr>
        <p:spPr>
          <a:xfrm>
            <a:off x="1034484" y="162835"/>
            <a:ext cx="9603275" cy="1049235"/>
          </a:xfrm>
        </p:spPr>
        <p:txBody>
          <a:bodyPr/>
          <a:lstStyle/>
          <a:p>
            <a:r>
              <a:rPr lang="en-US" dirty="0">
                <a:latin typeface="Algerian" panose="04020705040A02060702" pitchFamily="82" charset="0"/>
              </a:rPr>
              <a:t>PLAN OF WORK/ TIME SCHEDULE</a:t>
            </a:r>
            <a:endParaRPr lang="en-IN" dirty="0">
              <a:latin typeface="Algerian" panose="04020705040A02060702" pitchFamily="82" charset="0"/>
            </a:endParaRPr>
          </a:p>
        </p:txBody>
      </p:sp>
      <p:graphicFrame>
        <p:nvGraphicFramePr>
          <p:cNvPr id="6" name="Table 5">
            <a:extLst>
              <a:ext uri="{FF2B5EF4-FFF2-40B4-BE49-F238E27FC236}">
                <a16:creationId xmlns:a16="http://schemas.microsoft.com/office/drawing/2014/main" id="{6C18632A-7648-7886-9072-2A52253F9D7A}"/>
              </a:ext>
            </a:extLst>
          </p:cNvPr>
          <p:cNvGraphicFramePr>
            <a:graphicFrameLocks noGrp="1"/>
          </p:cNvGraphicFramePr>
          <p:nvPr>
            <p:extLst>
              <p:ext uri="{D42A27DB-BD31-4B8C-83A1-F6EECF244321}">
                <p14:modId xmlns:p14="http://schemas.microsoft.com/office/powerpoint/2010/main" val="2045758249"/>
              </p:ext>
            </p:extLst>
          </p:nvPr>
        </p:nvGraphicFramePr>
        <p:xfrm>
          <a:off x="329938" y="970961"/>
          <a:ext cx="11491275" cy="4730149"/>
        </p:xfrm>
        <a:graphic>
          <a:graphicData uri="http://schemas.openxmlformats.org/drawingml/2006/table">
            <a:tbl>
              <a:tblPr firstRow="1" bandRow="1">
                <a:tableStyleId>{7E9639D4-E3E2-4D34-9284-5A2195B3D0D7}</a:tableStyleId>
              </a:tblPr>
              <a:tblGrid>
                <a:gridCol w="4430598">
                  <a:extLst>
                    <a:ext uri="{9D8B030D-6E8A-4147-A177-3AD203B41FA5}">
                      <a16:colId xmlns:a16="http://schemas.microsoft.com/office/drawing/2014/main" val="3841524918"/>
                    </a:ext>
                  </a:extLst>
                </a:gridCol>
                <a:gridCol w="438432">
                  <a:extLst>
                    <a:ext uri="{9D8B030D-6E8A-4147-A177-3AD203B41FA5}">
                      <a16:colId xmlns:a16="http://schemas.microsoft.com/office/drawing/2014/main" val="2479789570"/>
                    </a:ext>
                  </a:extLst>
                </a:gridCol>
                <a:gridCol w="381529">
                  <a:extLst>
                    <a:ext uri="{9D8B030D-6E8A-4147-A177-3AD203B41FA5}">
                      <a16:colId xmlns:a16="http://schemas.microsoft.com/office/drawing/2014/main" val="1585573218"/>
                    </a:ext>
                  </a:extLst>
                </a:gridCol>
                <a:gridCol w="399697">
                  <a:extLst>
                    <a:ext uri="{9D8B030D-6E8A-4147-A177-3AD203B41FA5}">
                      <a16:colId xmlns:a16="http://schemas.microsoft.com/office/drawing/2014/main" val="3585557345"/>
                    </a:ext>
                  </a:extLst>
                </a:gridCol>
                <a:gridCol w="454200">
                  <a:extLst>
                    <a:ext uri="{9D8B030D-6E8A-4147-A177-3AD203B41FA5}">
                      <a16:colId xmlns:a16="http://schemas.microsoft.com/office/drawing/2014/main" val="3581283280"/>
                    </a:ext>
                  </a:extLst>
                </a:gridCol>
                <a:gridCol w="490537">
                  <a:extLst>
                    <a:ext uri="{9D8B030D-6E8A-4147-A177-3AD203B41FA5}">
                      <a16:colId xmlns:a16="http://schemas.microsoft.com/office/drawing/2014/main" val="1790617476"/>
                    </a:ext>
                  </a:extLst>
                </a:gridCol>
                <a:gridCol w="372444">
                  <a:extLst>
                    <a:ext uri="{9D8B030D-6E8A-4147-A177-3AD203B41FA5}">
                      <a16:colId xmlns:a16="http://schemas.microsoft.com/office/drawing/2014/main" val="3785856783"/>
                    </a:ext>
                  </a:extLst>
                </a:gridCol>
                <a:gridCol w="445117">
                  <a:extLst>
                    <a:ext uri="{9D8B030D-6E8A-4147-A177-3AD203B41FA5}">
                      <a16:colId xmlns:a16="http://schemas.microsoft.com/office/drawing/2014/main" val="2759296748"/>
                    </a:ext>
                  </a:extLst>
                </a:gridCol>
                <a:gridCol w="449401">
                  <a:extLst>
                    <a:ext uri="{9D8B030D-6E8A-4147-A177-3AD203B41FA5}">
                      <a16:colId xmlns:a16="http://schemas.microsoft.com/office/drawing/2014/main" val="816826013"/>
                    </a:ext>
                  </a:extLst>
                </a:gridCol>
                <a:gridCol w="405352">
                  <a:extLst>
                    <a:ext uri="{9D8B030D-6E8A-4147-A177-3AD203B41FA5}">
                      <a16:colId xmlns:a16="http://schemas.microsoft.com/office/drawing/2014/main" val="3504239345"/>
                    </a:ext>
                  </a:extLst>
                </a:gridCol>
                <a:gridCol w="453346">
                  <a:extLst>
                    <a:ext uri="{9D8B030D-6E8A-4147-A177-3AD203B41FA5}">
                      <a16:colId xmlns:a16="http://schemas.microsoft.com/office/drawing/2014/main" val="30056013"/>
                    </a:ext>
                  </a:extLst>
                </a:gridCol>
                <a:gridCol w="499620">
                  <a:extLst>
                    <a:ext uri="{9D8B030D-6E8A-4147-A177-3AD203B41FA5}">
                      <a16:colId xmlns:a16="http://schemas.microsoft.com/office/drawing/2014/main" val="2942046384"/>
                    </a:ext>
                  </a:extLst>
                </a:gridCol>
                <a:gridCol w="472370">
                  <a:extLst>
                    <a:ext uri="{9D8B030D-6E8A-4147-A177-3AD203B41FA5}">
                      <a16:colId xmlns:a16="http://schemas.microsoft.com/office/drawing/2014/main" val="4107081720"/>
                    </a:ext>
                  </a:extLst>
                </a:gridCol>
                <a:gridCol w="454200">
                  <a:extLst>
                    <a:ext uri="{9D8B030D-6E8A-4147-A177-3AD203B41FA5}">
                      <a16:colId xmlns:a16="http://schemas.microsoft.com/office/drawing/2014/main" val="1289924990"/>
                    </a:ext>
                  </a:extLst>
                </a:gridCol>
                <a:gridCol w="463284">
                  <a:extLst>
                    <a:ext uri="{9D8B030D-6E8A-4147-A177-3AD203B41FA5}">
                      <a16:colId xmlns:a16="http://schemas.microsoft.com/office/drawing/2014/main" val="3355031176"/>
                    </a:ext>
                  </a:extLst>
                </a:gridCol>
                <a:gridCol w="445116">
                  <a:extLst>
                    <a:ext uri="{9D8B030D-6E8A-4147-A177-3AD203B41FA5}">
                      <a16:colId xmlns:a16="http://schemas.microsoft.com/office/drawing/2014/main" val="550251805"/>
                    </a:ext>
                  </a:extLst>
                </a:gridCol>
                <a:gridCol w="436032">
                  <a:extLst>
                    <a:ext uri="{9D8B030D-6E8A-4147-A177-3AD203B41FA5}">
                      <a16:colId xmlns:a16="http://schemas.microsoft.com/office/drawing/2014/main" val="568082154"/>
                    </a:ext>
                  </a:extLst>
                </a:gridCol>
              </a:tblGrid>
              <a:tr h="556275">
                <a:tc>
                  <a:txBody>
                    <a:bodyPr/>
                    <a:lstStyle/>
                    <a:p>
                      <a:r>
                        <a:rPr lang="en-US" sz="1600" dirty="0">
                          <a:latin typeface="Arial" panose="020B0604020202020204" pitchFamily="34" charset="0"/>
                          <a:cs typeface="Arial" panose="020B0604020202020204" pitchFamily="34" charset="0"/>
                        </a:rPr>
                        <a:t>Activities</a:t>
                      </a:r>
                    </a:p>
                    <a:p>
                      <a:r>
                        <a:rPr lang="en-US" sz="1600" dirty="0">
                          <a:latin typeface="Arial" panose="020B0604020202020204" pitchFamily="34" charset="0"/>
                          <a:cs typeface="Arial" panose="020B0604020202020204" pitchFamily="34" charset="0"/>
                        </a:rPr>
                        <a:t>                                                    weeks</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2</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3</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4</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5</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6</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7</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8</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9</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10</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11</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12</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13</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14</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15</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latin typeface="Arial" panose="020B0604020202020204" pitchFamily="34" charset="0"/>
                          <a:cs typeface="Arial" panose="020B0604020202020204" pitchFamily="34" charset="0"/>
                        </a:rPr>
                        <a:t>16</a:t>
                      </a:r>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484300"/>
                  </a:ext>
                </a:extLst>
              </a:tr>
              <a:tr h="556275">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Submit proposal to ethics committee for review and approval</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6295071"/>
                  </a:ext>
                </a:extLst>
              </a:tr>
              <a:tr h="350048">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Conduct initial literature search and screening</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4458363"/>
                  </a:ext>
                </a:extLst>
              </a:tr>
              <a:tr h="411010">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Refine search strategy and finalize inclusion/exclusion criteria</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9498258"/>
                  </a:ext>
                </a:extLst>
              </a:tr>
              <a:tr h="429549">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Continue literature search and screening process</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06745242"/>
                  </a:ext>
                </a:extLst>
              </a:tr>
              <a:tr h="322054">
                <a:tc>
                  <a:txBody>
                    <a:bodyPr/>
                    <a:lstStyle/>
                    <a:p>
                      <a:r>
                        <a:rPr lang="en-IN" sz="1400" b="0" i="0" kern="1200" dirty="0">
                          <a:solidFill>
                            <a:schemeClr val="tx1"/>
                          </a:solidFill>
                          <a:effectLst/>
                          <a:latin typeface="Arial" panose="020B0604020202020204" pitchFamily="34" charset="0"/>
                          <a:ea typeface="+mn-ea"/>
                          <a:cs typeface="Arial" panose="020B0604020202020204" pitchFamily="34" charset="0"/>
                        </a:rPr>
                        <a:t>Begin data extraction process</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8049682"/>
                  </a:ext>
                </a:extLst>
              </a:tr>
              <a:tr h="437717">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Analyze extracted data for themes and patterns</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72454730"/>
                  </a:ext>
                </a:extLst>
              </a:tr>
              <a:tr h="322054">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Write first draft of systematic review report</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31422254"/>
                  </a:ext>
                </a:extLst>
              </a:tr>
              <a:tr h="322054">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Revise and refine draft based on feedback</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24201037"/>
                  </a:ext>
                </a:extLst>
              </a:tr>
              <a:tr h="322054">
                <a:tc>
                  <a:txBody>
                    <a:bodyPr/>
                    <a:lstStyle/>
                    <a:p>
                      <a:r>
                        <a:rPr lang="en-IN" sz="1400" b="0" i="0" kern="1200" dirty="0">
                          <a:solidFill>
                            <a:schemeClr val="tx1"/>
                          </a:solidFill>
                          <a:effectLst/>
                          <a:latin typeface="Arial" panose="020B0604020202020204" pitchFamily="34" charset="0"/>
                          <a:ea typeface="+mn-ea"/>
                          <a:cs typeface="Arial" panose="020B0604020202020204" pitchFamily="34" charset="0"/>
                        </a:rPr>
                        <a:t>Finalize systematic review report</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8365608"/>
                  </a:ext>
                </a:extLst>
              </a:tr>
              <a:tr h="491986">
                <a:tc>
                  <a:txBody>
                    <a:bodyPr/>
                    <a:lstStyle/>
                    <a:p>
                      <a:r>
                        <a:rPr lang="en-US" sz="1400" b="0" i="0" kern="1200" dirty="0">
                          <a:solidFill>
                            <a:schemeClr val="tx1"/>
                          </a:solidFill>
                          <a:effectLst/>
                          <a:latin typeface="Arial" panose="020B0604020202020204" pitchFamily="34" charset="0"/>
                          <a:ea typeface="+mn-ea"/>
                          <a:cs typeface="Arial" panose="020B0604020202020204" pitchFamily="34" charset="0"/>
                        </a:rPr>
                        <a:t>Submit final systematic review report to relevant publication or authority for publication/submission</a:t>
                      </a:r>
                      <a:endParaRPr lang="en-IN" sz="14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IN" sz="16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3590308197"/>
                  </a:ext>
                </a:extLst>
              </a:tr>
            </a:tbl>
          </a:graphicData>
        </a:graphic>
      </p:graphicFrame>
      <p:sp>
        <p:nvSpPr>
          <p:cNvPr id="7" name="Arrow: Right 6">
            <a:extLst>
              <a:ext uri="{FF2B5EF4-FFF2-40B4-BE49-F238E27FC236}">
                <a16:creationId xmlns:a16="http://schemas.microsoft.com/office/drawing/2014/main" id="{8F34E942-E4D0-9172-0F1D-EC85DAF8A49C}"/>
              </a:ext>
            </a:extLst>
          </p:cNvPr>
          <p:cNvSpPr/>
          <p:nvPr/>
        </p:nvSpPr>
        <p:spPr>
          <a:xfrm>
            <a:off x="4128940" y="1334618"/>
            <a:ext cx="207389" cy="103695"/>
          </a:xfrm>
          <a:prstGeom prst="rightArrow">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682471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D3EE1-610C-B0BA-2B05-0D94B57491F8}"/>
              </a:ext>
            </a:extLst>
          </p:cNvPr>
          <p:cNvSpPr>
            <a:spLocks noGrp="1"/>
          </p:cNvSpPr>
          <p:nvPr>
            <p:ph type="title"/>
          </p:nvPr>
        </p:nvSpPr>
        <p:spPr/>
        <p:txBody>
          <a:bodyPr/>
          <a:lstStyle/>
          <a:p>
            <a:r>
              <a:rPr lang="en-US" dirty="0">
                <a:latin typeface="Algerian" panose="04020705040A02060702" pitchFamily="82" charset="0"/>
              </a:rPr>
              <a:t>REFERENCES (1)</a:t>
            </a:r>
            <a:endParaRPr lang="en-IN" dirty="0">
              <a:latin typeface="Algerian" panose="04020705040A02060702" pitchFamily="82" charset="0"/>
            </a:endParaRPr>
          </a:p>
        </p:txBody>
      </p:sp>
      <p:sp>
        <p:nvSpPr>
          <p:cNvPr id="4" name="Content Placeholder 2">
            <a:extLst>
              <a:ext uri="{FF2B5EF4-FFF2-40B4-BE49-F238E27FC236}">
                <a16:creationId xmlns:a16="http://schemas.microsoft.com/office/drawing/2014/main" id="{9F2B315C-E20A-AB43-D8ED-2B48F6777FD8}"/>
              </a:ext>
            </a:extLst>
          </p:cNvPr>
          <p:cNvSpPr>
            <a:spLocks noGrp="1"/>
          </p:cNvSpPr>
          <p:nvPr/>
        </p:nvSpPr>
        <p:spPr>
          <a:xfrm>
            <a:off x="94268" y="1630837"/>
            <a:ext cx="12030358" cy="4721837"/>
          </a:xfrm>
          <a:prstGeom prst="rect">
            <a:avLst/>
          </a:prstGeom>
        </p:spPr>
        <p:txBody>
          <a:bodyPr vert="horz" lIns="91440" tIns="45720" rIns="91440" bIns="45720" rtlCol="0" anchor="t">
            <a:normAutofit fontScale="5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IN" b="0" i="0" dirty="0">
                <a:effectLst/>
                <a:latin typeface="Arial" panose="020B0604020202020204" pitchFamily="34" charset="0"/>
                <a:cs typeface="Arial" panose="020B0604020202020204" pitchFamily="34" charset="0"/>
              </a:rPr>
              <a:t>Arnaud, </a:t>
            </a:r>
            <a:r>
              <a:rPr lang="en-IN" b="0" i="0" dirty="0" err="1">
                <a:effectLst/>
                <a:latin typeface="Arial" panose="020B0604020202020204" pitchFamily="34" charset="0"/>
                <a:cs typeface="Arial" panose="020B0604020202020204" pitchFamily="34" charset="0"/>
              </a:rPr>
              <a:t>Wartberg</a:t>
            </a:r>
            <a:r>
              <a:rPr lang="en-IN" b="0" i="0" dirty="0">
                <a:effectLst/>
                <a:latin typeface="Arial" panose="020B0604020202020204" pitchFamily="34" charset="0"/>
                <a:cs typeface="Arial" panose="020B0604020202020204" pitchFamily="34" charset="0"/>
              </a:rPr>
              <a:t>, Simon-Kutscher, </a:t>
            </a:r>
            <a:r>
              <a:rPr lang="en-IN" b="0" i="0" dirty="0" err="1">
                <a:effectLst/>
                <a:latin typeface="Arial" panose="020B0604020202020204" pitchFamily="34" charset="0"/>
                <a:cs typeface="Arial" panose="020B0604020202020204" pitchFamily="34" charset="0"/>
              </a:rPr>
              <a:t>Thomasius</a:t>
            </a:r>
            <a:r>
              <a:rPr lang="en-IN" b="0" i="0" dirty="0">
                <a:effectLst/>
                <a:latin typeface="Arial" panose="020B0604020202020204" pitchFamily="34" charset="0"/>
                <a:cs typeface="Arial" panose="020B0604020202020204" pitchFamily="34" charset="0"/>
              </a:rPr>
              <a:t>, and IMAC-Mind Consortium, 2023. Prevalence of substance use disorders and associations with mindfulness, psychopathological symptoms and impulsive personality traits in a representative sample of adolescents in Germany. </a:t>
            </a:r>
            <a:r>
              <a:rPr lang="en-IN" b="0" i="1" dirty="0">
                <a:effectLst/>
                <a:latin typeface="Arial" panose="020B0604020202020204" pitchFamily="34" charset="0"/>
                <a:cs typeface="Arial" panose="020B0604020202020204" pitchFamily="34" charset="0"/>
              </a:rPr>
              <a:t>European Child &amp; Adolescent Psychiatry</a:t>
            </a:r>
            <a:r>
              <a:rPr lang="en-IN" b="0" i="0" dirty="0">
                <a:effectLst/>
                <a:latin typeface="Arial" panose="020B0604020202020204" pitchFamily="34" charset="0"/>
                <a:cs typeface="Arial" panose="020B0604020202020204" pitchFamily="34" charset="0"/>
              </a:rPr>
              <a:t>, pp.1-15.</a:t>
            </a:r>
            <a:r>
              <a:rPr lang="en-US" b="0" i="0" dirty="0">
                <a:effectLst/>
                <a:latin typeface="Arial" panose="020B0604020202020204" pitchFamily="34" charset="0"/>
                <a:cs typeface="Arial" panose="020B0604020202020204" pitchFamily="34" charset="0"/>
              </a:rPr>
              <a:t> </a:t>
            </a:r>
          </a:p>
          <a:p>
            <a:r>
              <a:rPr lang="en-IN" b="0" i="0" dirty="0" err="1">
                <a:effectLst/>
                <a:latin typeface="Arial" panose="020B0604020202020204" pitchFamily="34" charset="0"/>
                <a:cs typeface="Arial" panose="020B0604020202020204" pitchFamily="34" charset="0"/>
              </a:rPr>
              <a:t>Bozzini</a:t>
            </a:r>
            <a:r>
              <a:rPr lang="en-IN" b="0" i="0" dirty="0">
                <a:effectLst/>
                <a:latin typeface="Arial" panose="020B0604020202020204" pitchFamily="34" charset="0"/>
                <a:cs typeface="Arial" panose="020B0604020202020204" pitchFamily="34" charset="0"/>
              </a:rPr>
              <a:t>, A.B., Bauer, A., Maruyama, J., </a:t>
            </a:r>
            <a:r>
              <a:rPr lang="en-IN" b="0" i="0" dirty="0" err="1">
                <a:effectLst/>
                <a:latin typeface="Arial" panose="020B0604020202020204" pitchFamily="34" charset="0"/>
                <a:cs typeface="Arial" panose="020B0604020202020204" pitchFamily="34" charset="0"/>
              </a:rPr>
              <a:t>Simões</a:t>
            </a:r>
            <a:r>
              <a:rPr lang="en-IN" b="0" i="0" dirty="0">
                <a:effectLst/>
                <a:latin typeface="Arial" panose="020B0604020202020204" pitchFamily="34" charset="0"/>
                <a:cs typeface="Arial" panose="020B0604020202020204" pitchFamily="34" charset="0"/>
              </a:rPr>
              <a:t>, R. and </a:t>
            </a:r>
            <a:r>
              <a:rPr lang="en-IN" b="0" i="0" dirty="0" err="1">
                <a:effectLst/>
                <a:latin typeface="Arial" panose="020B0604020202020204" pitchFamily="34" charset="0"/>
                <a:cs typeface="Arial" panose="020B0604020202020204" pitchFamily="34" charset="0"/>
              </a:rPr>
              <a:t>Matijasevich</a:t>
            </a:r>
            <a:r>
              <a:rPr lang="en-IN" b="0" i="0" dirty="0">
                <a:effectLst/>
                <a:latin typeface="Arial" panose="020B0604020202020204" pitchFamily="34" charset="0"/>
                <a:cs typeface="Arial" panose="020B0604020202020204" pitchFamily="34" charset="0"/>
              </a:rPr>
              <a:t>, A., 2020. Factors associated with risk </a:t>
            </a:r>
            <a:r>
              <a:rPr lang="en-IN" b="0" i="0" dirty="0" err="1">
                <a:effectLst/>
                <a:latin typeface="Arial" panose="020B0604020202020204" pitchFamily="34" charset="0"/>
                <a:cs typeface="Arial" panose="020B0604020202020204" pitchFamily="34" charset="0"/>
              </a:rPr>
              <a:t>behaviors</a:t>
            </a:r>
            <a:r>
              <a:rPr lang="en-IN" b="0" i="0" dirty="0">
                <a:effectLst/>
                <a:latin typeface="Arial" panose="020B0604020202020204" pitchFamily="34" charset="0"/>
                <a:cs typeface="Arial" panose="020B0604020202020204" pitchFamily="34" charset="0"/>
              </a:rPr>
              <a:t> in adolescence: a systematic review. </a:t>
            </a:r>
            <a:r>
              <a:rPr lang="en-IN" b="0" i="1" dirty="0">
                <a:effectLst/>
                <a:latin typeface="Arial" panose="020B0604020202020204" pitchFamily="34" charset="0"/>
                <a:cs typeface="Arial" panose="020B0604020202020204" pitchFamily="34" charset="0"/>
              </a:rPr>
              <a:t>Brazilian Journal of Psychiatry</a:t>
            </a:r>
            <a:r>
              <a:rPr lang="en-IN" b="0" i="0" dirty="0">
                <a:effectLst/>
                <a:latin typeface="Arial" panose="020B0604020202020204" pitchFamily="34" charset="0"/>
                <a:cs typeface="Arial" panose="020B0604020202020204" pitchFamily="34" charset="0"/>
              </a:rPr>
              <a:t>, </a:t>
            </a:r>
            <a:r>
              <a:rPr lang="en-IN" b="0" i="1" dirty="0">
                <a:effectLst/>
                <a:latin typeface="Arial" panose="020B0604020202020204" pitchFamily="34" charset="0"/>
                <a:cs typeface="Arial" panose="020B0604020202020204" pitchFamily="34" charset="0"/>
              </a:rPr>
              <a:t>43</a:t>
            </a:r>
            <a:r>
              <a:rPr lang="en-IN" b="0" i="0" dirty="0">
                <a:effectLst/>
                <a:latin typeface="Arial" panose="020B0604020202020204" pitchFamily="34" charset="0"/>
                <a:cs typeface="Arial" panose="020B0604020202020204" pitchFamily="34" charset="0"/>
              </a:rPr>
              <a:t>, pp.210-221.</a:t>
            </a:r>
          </a:p>
          <a:p>
            <a:r>
              <a:rPr lang="en-US" b="0" i="0" dirty="0">
                <a:effectLst/>
                <a:latin typeface="Arial" panose="020B0604020202020204" pitchFamily="34" charset="0"/>
                <a:cs typeface="Arial" panose="020B0604020202020204" pitchFamily="34" charset="0"/>
              </a:rPr>
              <a:t>Braun, V. and Clarke, V., 2023. Is thematic analysis used well in health psychology? A critical review of published research, with recommendations for quality practice and reporting. </a:t>
            </a:r>
            <a:r>
              <a:rPr lang="en-US" b="0" i="1" dirty="0">
                <a:effectLst/>
                <a:latin typeface="Arial" panose="020B0604020202020204" pitchFamily="34" charset="0"/>
                <a:cs typeface="Arial" panose="020B0604020202020204" pitchFamily="34" charset="0"/>
              </a:rPr>
              <a:t>Health Psychology Review</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17</a:t>
            </a:r>
            <a:r>
              <a:rPr lang="en-US" b="0" i="0" dirty="0">
                <a:effectLst/>
                <a:latin typeface="Arial" panose="020B0604020202020204" pitchFamily="34" charset="0"/>
                <a:cs typeface="Arial" panose="020B0604020202020204" pitchFamily="34" charset="0"/>
              </a:rPr>
              <a:t>(4), pp.695-718.</a:t>
            </a:r>
          </a:p>
          <a:p>
            <a:r>
              <a:rPr lang="en-IN" b="0" i="0" dirty="0" err="1">
                <a:effectLst/>
                <a:latin typeface="Arial" panose="020B0604020202020204" pitchFamily="34" charset="0"/>
                <a:cs typeface="Arial" panose="020B0604020202020204" pitchFamily="34" charset="0"/>
              </a:rPr>
              <a:t>Buelga</a:t>
            </a:r>
            <a:r>
              <a:rPr lang="en-IN" b="0" i="0" dirty="0">
                <a:effectLst/>
                <a:latin typeface="Arial" panose="020B0604020202020204" pitchFamily="34" charset="0"/>
                <a:cs typeface="Arial" panose="020B0604020202020204" pitchFamily="34" charset="0"/>
              </a:rPr>
              <a:t>, Ravenna, </a:t>
            </a:r>
            <a:r>
              <a:rPr lang="en-IN" b="0" i="0" dirty="0" err="1">
                <a:effectLst/>
                <a:latin typeface="Arial" panose="020B0604020202020204" pitchFamily="34" charset="0"/>
                <a:cs typeface="Arial" panose="020B0604020202020204" pitchFamily="34" charset="0"/>
              </a:rPr>
              <a:t>Musitu</a:t>
            </a:r>
            <a:r>
              <a:rPr lang="en-IN" b="0" i="0" dirty="0">
                <a:effectLst/>
                <a:latin typeface="Arial" panose="020B0604020202020204" pitchFamily="34" charset="0"/>
                <a:cs typeface="Arial" panose="020B0604020202020204" pitchFamily="34" charset="0"/>
              </a:rPr>
              <a:t>, and Lila, 2020. Epidemiology and psychosocial risk factors which associated with adolescent drug consumption, In </a:t>
            </a:r>
            <a:r>
              <a:rPr lang="en-IN" b="0" i="1" dirty="0">
                <a:effectLst/>
                <a:latin typeface="Arial" panose="020B0604020202020204" pitchFamily="34" charset="0"/>
                <a:cs typeface="Arial" panose="020B0604020202020204" pitchFamily="34" charset="0"/>
              </a:rPr>
              <a:t>Handbook of adolescent development</a:t>
            </a:r>
            <a:r>
              <a:rPr lang="en-IN" b="0" i="0" dirty="0">
                <a:effectLst/>
                <a:latin typeface="Arial" panose="020B0604020202020204" pitchFamily="34" charset="0"/>
                <a:cs typeface="Arial" panose="020B0604020202020204" pitchFamily="34" charset="0"/>
              </a:rPr>
              <a:t> (pp. 337-364).</a:t>
            </a:r>
          </a:p>
          <a:p>
            <a:r>
              <a:rPr lang="en-IN" b="0" i="0" dirty="0" err="1">
                <a:effectLst/>
                <a:latin typeface="Arial" panose="020B0604020202020204" pitchFamily="34" charset="0"/>
                <a:cs typeface="Arial" panose="020B0604020202020204" pitchFamily="34" charset="0"/>
              </a:rPr>
              <a:t>Castelpietra</a:t>
            </a:r>
            <a:r>
              <a:rPr lang="en-IN" b="0" i="0" dirty="0">
                <a:effectLst/>
                <a:latin typeface="Arial" panose="020B0604020202020204" pitchFamily="34" charset="0"/>
                <a:cs typeface="Arial" panose="020B0604020202020204" pitchFamily="34" charset="0"/>
              </a:rPr>
              <a:t>, Knudsen, </a:t>
            </a:r>
            <a:r>
              <a:rPr lang="en-IN" b="0" i="0" dirty="0" err="1">
                <a:effectLst/>
                <a:latin typeface="Arial" panose="020B0604020202020204" pitchFamily="34" charset="0"/>
                <a:cs typeface="Arial" panose="020B0604020202020204" pitchFamily="34" charset="0"/>
              </a:rPr>
              <a:t>Agardh</a:t>
            </a:r>
            <a:r>
              <a:rPr lang="en-IN" b="0" i="0" dirty="0">
                <a:effectLst/>
                <a:latin typeface="Arial" panose="020B0604020202020204" pitchFamily="34" charset="0"/>
                <a:cs typeface="Arial" panose="020B0604020202020204" pitchFamily="34" charset="0"/>
              </a:rPr>
              <a:t>, </a:t>
            </a:r>
            <a:r>
              <a:rPr lang="en-IN" b="0" i="0" dirty="0" err="1">
                <a:effectLst/>
                <a:latin typeface="Arial" panose="020B0604020202020204" pitchFamily="34" charset="0"/>
                <a:cs typeface="Arial" panose="020B0604020202020204" pitchFamily="34" charset="0"/>
              </a:rPr>
              <a:t>Armocida</a:t>
            </a:r>
            <a:r>
              <a:rPr lang="en-IN" b="0" i="0" dirty="0">
                <a:effectLst/>
                <a:latin typeface="Arial" panose="020B0604020202020204" pitchFamily="34" charset="0"/>
                <a:cs typeface="Arial" panose="020B0604020202020204" pitchFamily="34" charset="0"/>
              </a:rPr>
              <a:t>, </a:t>
            </a:r>
            <a:r>
              <a:rPr lang="en-IN" b="0" i="0" dirty="0" err="1">
                <a:effectLst/>
                <a:latin typeface="Arial" panose="020B0604020202020204" pitchFamily="34" charset="0"/>
                <a:cs typeface="Arial" panose="020B0604020202020204" pitchFamily="34" charset="0"/>
              </a:rPr>
              <a:t>Beghi</a:t>
            </a:r>
            <a:r>
              <a:rPr lang="en-IN" b="0" i="0" dirty="0">
                <a:effectLst/>
                <a:latin typeface="Arial" panose="020B0604020202020204" pitchFamily="34" charset="0"/>
                <a:cs typeface="Arial" panose="020B0604020202020204" pitchFamily="34" charset="0"/>
              </a:rPr>
              <a:t>, </a:t>
            </a:r>
            <a:r>
              <a:rPr lang="en-IN" b="0" i="0" dirty="0" err="1">
                <a:effectLst/>
                <a:latin typeface="Arial" panose="020B0604020202020204" pitchFamily="34" charset="0"/>
                <a:cs typeface="Arial" panose="020B0604020202020204" pitchFamily="34" charset="0"/>
              </a:rPr>
              <a:t>Iburg</a:t>
            </a:r>
            <a:r>
              <a:rPr lang="en-IN" b="0" i="0" dirty="0">
                <a:effectLst/>
                <a:latin typeface="Arial" panose="020B0604020202020204" pitchFamily="34" charset="0"/>
                <a:cs typeface="Arial" panose="020B0604020202020204" pitchFamily="34" charset="0"/>
              </a:rPr>
              <a:t>, </a:t>
            </a:r>
            <a:r>
              <a:rPr lang="en-IN" b="0" i="0" dirty="0" err="1">
                <a:effectLst/>
                <a:latin typeface="Arial" panose="020B0604020202020204" pitchFamily="34" charset="0"/>
                <a:cs typeface="Arial" panose="020B0604020202020204" pitchFamily="34" charset="0"/>
              </a:rPr>
              <a:t>Logroscino</a:t>
            </a:r>
            <a:r>
              <a:rPr lang="en-IN" b="0" i="0" dirty="0">
                <a:effectLst/>
                <a:latin typeface="Arial" panose="020B0604020202020204" pitchFamily="34" charset="0"/>
                <a:cs typeface="Arial" panose="020B0604020202020204" pitchFamily="34" charset="0"/>
              </a:rPr>
              <a:t>, Ma, </a:t>
            </a:r>
            <a:r>
              <a:rPr lang="en-IN" b="0" i="0" dirty="0" err="1">
                <a:effectLst/>
                <a:latin typeface="Arial" panose="020B0604020202020204" pitchFamily="34" charset="0"/>
                <a:cs typeface="Arial" panose="020B0604020202020204" pitchFamily="34" charset="0"/>
              </a:rPr>
              <a:t>Starace</a:t>
            </a:r>
            <a:r>
              <a:rPr lang="en-IN" b="0" i="0" dirty="0">
                <a:effectLst/>
                <a:latin typeface="Arial" panose="020B0604020202020204" pitchFamily="34" charset="0"/>
                <a:cs typeface="Arial" panose="020B0604020202020204" pitchFamily="34" charset="0"/>
              </a:rPr>
              <a:t>, Steel, and Addolorato, 2022. The burden of mental disorders, substance use disorders and self-harm among young people in Europe, 1990 to 2019: Findings from the Global Burden of Disease Study 2019.</a:t>
            </a:r>
          </a:p>
          <a:p>
            <a:r>
              <a:rPr lang="en-US" b="0" i="0" dirty="0">
                <a:effectLst/>
                <a:latin typeface="Arial" panose="020B0604020202020204" pitchFamily="34" charset="0"/>
                <a:cs typeface="Arial" panose="020B0604020202020204" pitchFamily="34" charset="0"/>
              </a:rPr>
              <a:t>Devi, S. and Bhuvaneswari, M., 2023. The Impact of Juvenile Victimization, Peer Influence, Birth Order, Parenting Style, and Home Environment on Delinquent </a:t>
            </a:r>
            <a:r>
              <a:rPr lang="en-US" b="0" i="0" dirty="0" err="1">
                <a:effectLst/>
                <a:latin typeface="Arial" panose="020B0604020202020204" pitchFamily="34" charset="0"/>
                <a:cs typeface="Arial" panose="020B0604020202020204" pitchFamily="34" charset="0"/>
              </a:rPr>
              <a:t>Behaviour</a:t>
            </a:r>
            <a:r>
              <a:rPr lang="en-US" b="0" i="0" dirty="0">
                <a:effectLst/>
                <a:latin typeface="Arial" panose="020B0604020202020204" pitchFamily="34" charset="0"/>
                <a:cs typeface="Arial" panose="020B0604020202020204" pitchFamily="34" charset="0"/>
              </a:rPr>
              <a:t>: Literature Review. </a:t>
            </a:r>
            <a:r>
              <a:rPr lang="en-US" b="0" i="1" dirty="0">
                <a:effectLst/>
                <a:latin typeface="Arial" panose="020B0604020202020204" pitchFamily="34" charset="0"/>
                <a:cs typeface="Arial" panose="020B0604020202020204" pitchFamily="34" charset="0"/>
              </a:rPr>
              <a:t>International Journal of Indian </a:t>
            </a:r>
            <a:r>
              <a:rPr lang="en-US" b="0" i="1" dirty="0" err="1">
                <a:effectLst/>
                <a:latin typeface="Arial" panose="020B0604020202020204" pitchFamily="34" charset="0"/>
                <a:cs typeface="Arial" panose="020B0604020202020204" pitchFamily="34" charset="0"/>
              </a:rPr>
              <a:t>Psychȯlogy</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11</a:t>
            </a:r>
            <a:r>
              <a:rPr lang="en-US" b="0" i="0" dirty="0">
                <a:effectLst/>
                <a:latin typeface="Arial" panose="020B0604020202020204" pitchFamily="34" charset="0"/>
                <a:cs typeface="Arial" panose="020B0604020202020204" pitchFamily="34" charset="0"/>
              </a:rPr>
              <a:t>(3).</a:t>
            </a:r>
          </a:p>
          <a:p>
            <a:r>
              <a:rPr lang="en-IN" b="0" i="0" dirty="0" err="1">
                <a:effectLst/>
                <a:latin typeface="Arial" panose="020B0604020202020204" pitchFamily="34" charset="0"/>
                <a:cs typeface="Arial" panose="020B0604020202020204" pitchFamily="34" charset="0"/>
              </a:rPr>
              <a:t>Ekpenyong</a:t>
            </a:r>
            <a:r>
              <a:rPr lang="en-IN" b="0" i="0" dirty="0">
                <a:effectLst/>
                <a:latin typeface="Arial" panose="020B0604020202020204" pitchFamily="34" charset="0"/>
                <a:cs typeface="Arial" panose="020B0604020202020204" pitchFamily="34" charset="0"/>
              </a:rPr>
              <a:t>, M.S., </a:t>
            </a:r>
            <a:r>
              <a:rPr lang="en-IN" b="0" i="0" dirty="0" err="1">
                <a:effectLst/>
                <a:latin typeface="Arial" panose="020B0604020202020204" pitchFamily="34" charset="0"/>
                <a:cs typeface="Arial" panose="020B0604020202020204" pitchFamily="34" charset="0"/>
              </a:rPr>
              <a:t>Jagun</a:t>
            </a:r>
            <a:r>
              <a:rPr lang="en-IN" b="0" i="0" dirty="0">
                <a:effectLst/>
                <a:latin typeface="Arial" panose="020B0604020202020204" pitchFamily="34" charset="0"/>
                <a:cs typeface="Arial" panose="020B0604020202020204" pitchFamily="34" charset="0"/>
              </a:rPr>
              <a:t>, H., Stephen, H.A., </a:t>
            </a:r>
            <a:r>
              <a:rPr lang="en-IN" b="0" i="0" dirty="0" err="1">
                <a:effectLst/>
                <a:latin typeface="Arial" panose="020B0604020202020204" pitchFamily="34" charset="0"/>
                <a:cs typeface="Arial" panose="020B0604020202020204" pitchFamily="34" charset="0"/>
              </a:rPr>
              <a:t>Bakre</a:t>
            </a:r>
            <a:r>
              <a:rPr lang="en-IN" b="0" i="0" dirty="0">
                <a:effectLst/>
                <a:latin typeface="Arial" panose="020B0604020202020204" pitchFamily="34" charset="0"/>
                <a:cs typeface="Arial" panose="020B0604020202020204" pitchFamily="34" charset="0"/>
              </a:rPr>
              <a:t>, A.T., </a:t>
            </a:r>
            <a:r>
              <a:rPr lang="en-IN" b="0" i="0" dirty="0" err="1">
                <a:effectLst/>
                <a:latin typeface="Arial" panose="020B0604020202020204" pitchFamily="34" charset="0"/>
                <a:cs typeface="Arial" panose="020B0604020202020204" pitchFamily="34" charset="0"/>
              </a:rPr>
              <a:t>Odejimi</a:t>
            </a:r>
            <a:r>
              <a:rPr lang="en-IN" b="0" i="0" dirty="0">
                <a:effectLst/>
                <a:latin typeface="Arial" panose="020B0604020202020204" pitchFamily="34" charset="0"/>
                <a:cs typeface="Arial" panose="020B0604020202020204" pitchFamily="34" charset="0"/>
              </a:rPr>
              <a:t>, O., Miller, E., </a:t>
            </a:r>
            <a:r>
              <a:rPr lang="en-IN" b="0" i="0" dirty="0" err="1">
                <a:effectLst/>
                <a:latin typeface="Arial" panose="020B0604020202020204" pitchFamily="34" charset="0"/>
                <a:cs typeface="Arial" panose="020B0604020202020204" pitchFamily="34" charset="0"/>
              </a:rPr>
              <a:t>Nyashanu</a:t>
            </a:r>
            <a:r>
              <a:rPr lang="en-IN" b="0" i="0" dirty="0">
                <a:effectLst/>
                <a:latin typeface="Arial" panose="020B0604020202020204" pitchFamily="34" charset="0"/>
                <a:cs typeface="Arial" panose="020B0604020202020204" pitchFamily="34" charset="0"/>
              </a:rPr>
              <a:t>, M. and Bosun-</a:t>
            </a:r>
            <a:r>
              <a:rPr lang="en-IN" b="0" i="0" dirty="0" err="1">
                <a:effectLst/>
                <a:latin typeface="Arial" panose="020B0604020202020204" pitchFamily="34" charset="0"/>
                <a:cs typeface="Arial" panose="020B0604020202020204" pitchFamily="34" charset="0"/>
              </a:rPr>
              <a:t>Arije</a:t>
            </a:r>
            <a:r>
              <a:rPr lang="en-IN" b="0" i="0" dirty="0">
                <a:effectLst/>
                <a:latin typeface="Arial" panose="020B0604020202020204" pitchFamily="34" charset="0"/>
                <a:cs typeface="Arial" panose="020B0604020202020204" pitchFamily="34" charset="0"/>
              </a:rPr>
              <a:t>, S.F., 2024. Investigation of the prevalence and factors influencing tobacco and alcohol use among adolescents in Nigeria: a systematic literature review. </a:t>
            </a:r>
            <a:r>
              <a:rPr lang="en-IN" b="0" i="1" dirty="0">
                <a:effectLst/>
                <a:latin typeface="Arial" panose="020B0604020202020204" pitchFamily="34" charset="0"/>
                <a:cs typeface="Arial" panose="020B0604020202020204" pitchFamily="34" charset="0"/>
              </a:rPr>
              <a:t>Drug and alcohol dependence</a:t>
            </a:r>
            <a:r>
              <a:rPr lang="en-IN" b="0" i="0" dirty="0">
                <a:effectLst/>
                <a:latin typeface="Arial" panose="020B0604020202020204" pitchFamily="34" charset="0"/>
                <a:cs typeface="Arial" panose="020B0604020202020204" pitchFamily="34" charset="0"/>
              </a:rPr>
              <a:t>, p.111091.</a:t>
            </a:r>
          </a:p>
          <a:p>
            <a:r>
              <a:rPr lang="en-US" b="0" i="0" dirty="0">
                <a:effectLst/>
                <a:latin typeface="Arial" panose="020B0604020202020204" pitchFamily="34" charset="0"/>
                <a:cs typeface="Arial" panose="020B0604020202020204" pitchFamily="34" charset="0"/>
              </a:rPr>
              <a:t>Fiesler, Zimmer, </a:t>
            </a:r>
            <a:r>
              <a:rPr lang="en-US" b="0" i="0" dirty="0" err="1">
                <a:effectLst/>
                <a:latin typeface="Arial" panose="020B0604020202020204" pitchFamily="34" charset="0"/>
                <a:cs typeface="Arial" panose="020B0604020202020204" pitchFamily="34" charset="0"/>
              </a:rPr>
              <a:t>Proferes</a:t>
            </a:r>
            <a:r>
              <a:rPr lang="en-US" b="0" i="0" dirty="0">
                <a:effectLst/>
                <a:latin typeface="Arial" panose="020B0604020202020204" pitchFamily="34" charset="0"/>
                <a:cs typeface="Arial" panose="020B0604020202020204" pitchFamily="34" charset="0"/>
              </a:rPr>
              <a:t>, Gilbert and Jones, 2024. Remember the Human: A Systematic Review of Ethical Considerations in Reddit Research. </a:t>
            </a:r>
            <a:r>
              <a:rPr lang="en-US" b="0" i="1" dirty="0">
                <a:effectLst/>
                <a:latin typeface="Arial" panose="020B0604020202020204" pitchFamily="34" charset="0"/>
                <a:cs typeface="Arial" panose="020B0604020202020204" pitchFamily="34" charset="0"/>
              </a:rPr>
              <a:t>Proceedings of the ACM on Human-Computer Interaction</a:t>
            </a:r>
            <a:r>
              <a:rPr lang="en-US" b="0" i="0" dirty="0">
                <a:effectLst/>
                <a:latin typeface="Arial" panose="020B0604020202020204" pitchFamily="34" charset="0"/>
                <a:cs typeface="Arial" panose="020B0604020202020204" pitchFamily="34" charset="0"/>
              </a:rPr>
              <a:t>, pp.1-33.</a:t>
            </a:r>
          </a:p>
          <a:p>
            <a:r>
              <a:rPr lang="en-US" b="0" i="0" dirty="0">
                <a:effectLst/>
                <a:latin typeface="Arial" panose="020B0604020202020204" pitchFamily="34" charset="0"/>
                <a:cs typeface="Arial" panose="020B0604020202020204" pitchFamily="34" charset="0"/>
              </a:rPr>
              <a:t>Greaves, L., Poole, N. and </a:t>
            </a:r>
            <a:r>
              <a:rPr lang="en-US" b="0" i="0" dirty="0" err="1">
                <a:effectLst/>
                <a:latin typeface="Arial" panose="020B0604020202020204" pitchFamily="34" charset="0"/>
                <a:cs typeface="Arial" panose="020B0604020202020204" pitchFamily="34" charset="0"/>
              </a:rPr>
              <a:t>Brabete</a:t>
            </a:r>
            <a:r>
              <a:rPr lang="en-US" b="0" i="0" dirty="0">
                <a:effectLst/>
                <a:latin typeface="Arial" panose="020B0604020202020204" pitchFamily="34" charset="0"/>
                <a:cs typeface="Arial" panose="020B0604020202020204" pitchFamily="34" charset="0"/>
              </a:rPr>
              <a:t>, A.C., 2022. Sex, gender, and alcohol use: implications for women and low-risk drinking guidelines. </a:t>
            </a:r>
            <a:r>
              <a:rPr lang="en-US" b="0" i="1" dirty="0">
                <a:effectLst/>
                <a:latin typeface="Arial" panose="020B0604020202020204" pitchFamily="34" charset="0"/>
                <a:cs typeface="Arial" panose="020B0604020202020204" pitchFamily="34" charset="0"/>
              </a:rPr>
              <a:t>International journal of environmental research and public health</a:t>
            </a:r>
            <a:r>
              <a:rPr lang="en-US" b="0" i="0" dirty="0">
                <a:effectLst/>
                <a:latin typeface="Arial" panose="020B0604020202020204" pitchFamily="34" charset="0"/>
                <a:cs typeface="Arial" panose="020B0604020202020204" pitchFamily="34" charset="0"/>
              </a:rPr>
              <a:t>, </a:t>
            </a:r>
            <a:r>
              <a:rPr lang="en-US" b="0" i="1" dirty="0">
                <a:effectLst/>
                <a:latin typeface="Arial" panose="020B0604020202020204" pitchFamily="34" charset="0"/>
                <a:cs typeface="Arial" panose="020B0604020202020204" pitchFamily="34" charset="0"/>
              </a:rPr>
              <a:t>19</a:t>
            </a:r>
            <a:r>
              <a:rPr lang="en-US" b="0" i="0" dirty="0">
                <a:effectLst/>
                <a:latin typeface="Arial" panose="020B0604020202020204" pitchFamily="34" charset="0"/>
                <a:cs typeface="Arial" panose="020B0604020202020204" pitchFamily="34" charset="0"/>
              </a:rPr>
              <a:t>(8), p.4523.</a:t>
            </a:r>
            <a:endParaRPr lang="en-IN"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Guest, G., MacQueen, K.M. and </a:t>
            </a:r>
            <a:r>
              <a:rPr lang="en-US" b="0" i="0" dirty="0" err="1">
                <a:effectLst/>
                <a:latin typeface="Arial" panose="020B0604020202020204" pitchFamily="34" charset="0"/>
                <a:cs typeface="Arial" panose="020B0604020202020204" pitchFamily="34" charset="0"/>
              </a:rPr>
              <a:t>Namey</a:t>
            </a:r>
            <a:r>
              <a:rPr lang="en-US" b="0" i="0" dirty="0">
                <a:effectLst/>
                <a:latin typeface="Arial" panose="020B0604020202020204" pitchFamily="34" charset="0"/>
                <a:cs typeface="Arial" panose="020B0604020202020204" pitchFamily="34" charset="0"/>
              </a:rPr>
              <a:t>, E.E., 2011. </a:t>
            </a:r>
            <a:r>
              <a:rPr lang="en-US" b="0" i="1" dirty="0">
                <a:effectLst/>
                <a:latin typeface="Arial" panose="020B0604020202020204" pitchFamily="34" charset="0"/>
                <a:cs typeface="Arial" panose="020B0604020202020204" pitchFamily="34" charset="0"/>
              </a:rPr>
              <a:t>Applied thematic analysis</a:t>
            </a:r>
            <a:r>
              <a:rPr lang="en-US" b="0" i="0" dirty="0">
                <a:effectLst/>
                <a:latin typeface="Arial" panose="020B0604020202020204" pitchFamily="34" charset="0"/>
                <a:cs typeface="Arial" panose="020B0604020202020204" pitchFamily="34" charset="0"/>
              </a:rPr>
              <a:t>. sage publications.</a:t>
            </a:r>
          </a:p>
        </p:txBody>
      </p:sp>
    </p:spTree>
    <p:extLst>
      <p:ext uri="{BB962C8B-B14F-4D97-AF65-F5344CB8AC3E}">
        <p14:creationId xmlns:p14="http://schemas.microsoft.com/office/powerpoint/2010/main" val="2430100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88F20F-37A2-2CD6-7D4A-7EFE713393EF}"/>
              </a:ext>
            </a:extLst>
          </p:cNvPr>
          <p:cNvSpPr>
            <a:spLocks noGrp="1"/>
          </p:cNvSpPr>
          <p:nvPr>
            <p:ph idx="1"/>
          </p:nvPr>
        </p:nvSpPr>
        <p:spPr>
          <a:xfrm>
            <a:off x="176463" y="1854200"/>
            <a:ext cx="11806990" cy="4658895"/>
          </a:xfrm>
        </p:spPr>
        <p:txBody>
          <a:bodyPr>
            <a:normAutofit/>
          </a:bodyPr>
          <a:lstStyle/>
          <a:p>
            <a:r>
              <a:rPr lang="en-US" sz="1050" b="0" i="0" dirty="0">
                <a:effectLst/>
                <a:latin typeface="Arial" panose="020B0604020202020204" pitchFamily="34" charset="0"/>
                <a:cs typeface="Arial" panose="020B0604020202020204" pitchFamily="34" charset="0"/>
              </a:rPr>
              <a:t>Grummitt, Kelly, Barrett, Keyes, and Newton, 2021. Targets for intervention to prevent substance use in young people exposed to childhood adversity: A systematic review. p.e0252815.</a:t>
            </a:r>
            <a:endParaRPr lang="en-IN" sz="1100" b="0" i="0" dirty="0">
              <a:effectLst/>
              <a:latin typeface="Arial" panose="020B0604020202020204" pitchFamily="34" charset="0"/>
            </a:endParaRPr>
          </a:p>
          <a:p>
            <a:r>
              <a:rPr lang="en-IN" sz="1100" b="0" i="0" dirty="0">
                <a:effectLst/>
                <a:latin typeface="Arial" panose="020B0604020202020204" pitchFamily="34" charset="0"/>
              </a:rPr>
              <a:t>Halladay,  </a:t>
            </a:r>
            <a:r>
              <a:rPr lang="en-IN" sz="1100" b="0" i="0" dirty="0" err="1">
                <a:effectLst/>
                <a:latin typeface="Arial" panose="020B0604020202020204" pitchFamily="34" charset="0"/>
              </a:rPr>
              <a:t>Woock</a:t>
            </a:r>
            <a:r>
              <a:rPr lang="en-IN" sz="1100" b="0" i="0" dirty="0">
                <a:effectLst/>
                <a:latin typeface="Arial" panose="020B0604020202020204" pitchFamily="34" charset="0"/>
              </a:rPr>
              <a:t>, El-</a:t>
            </a:r>
            <a:r>
              <a:rPr lang="en-IN" sz="1100" b="0" i="0" dirty="0" err="1">
                <a:effectLst/>
                <a:latin typeface="Arial" panose="020B0604020202020204" pitchFamily="34" charset="0"/>
              </a:rPr>
              <a:t>Khechen</a:t>
            </a:r>
            <a:r>
              <a:rPr lang="en-IN" sz="1100" b="0" i="0" dirty="0">
                <a:effectLst/>
                <a:latin typeface="Arial" panose="020B0604020202020204" pitchFamily="34" charset="0"/>
              </a:rPr>
              <a:t>, Munn, MacKillop, </a:t>
            </a:r>
            <a:r>
              <a:rPr lang="en-IN" sz="1100" b="0" i="0" dirty="0" err="1">
                <a:effectLst/>
                <a:latin typeface="Arial" panose="020B0604020202020204" pitchFamily="34" charset="0"/>
              </a:rPr>
              <a:t>Amlung</a:t>
            </a:r>
            <a:r>
              <a:rPr lang="en-IN" sz="1100" dirty="0">
                <a:latin typeface="Arial" panose="020B0604020202020204" pitchFamily="34" charset="0"/>
              </a:rPr>
              <a:t>,</a:t>
            </a:r>
            <a:r>
              <a:rPr lang="en-IN" sz="1100" b="0" i="0" dirty="0">
                <a:effectLst/>
                <a:latin typeface="Arial" panose="020B0604020202020204" pitchFamily="34" charset="0"/>
              </a:rPr>
              <a:t> </a:t>
            </a:r>
            <a:r>
              <a:rPr lang="en-IN" sz="1100" b="0" i="0" dirty="0" err="1">
                <a:effectLst/>
                <a:latin typeface="Arial" panose="020B0604020202020204" pitchFamily="34" charset="0"/>
              </a:rPr>
              <a:t>Ogrodnik</a:t>
            </a:r>
            <a:r>
              <a:rPr lang="en-IN" sz="1100" b="0" i="0" dirty="0">
                <a:effectLst/>
                <a:latin typeface="Arial" panose="020B0604020202020204" pitchFamily="34" charset="0"/>
              </a:rPr>
              <a:t>, </a:t>
            </a:r>
            <a:r>
              <a:rPr lang="en-IN" sz="1100" b="0" i="0" dirty="0" err="1">
                <a:effectLst/>
                <a:latin typeface="Arial" panose="020B0604020202020204" pitchFamily="34" charset="0"/>
              </a:rPr>
              <a:t>Favotto</a:t>
            </a:r>
            <a:r>
              <a:rPr lang="en-IN" sz="1100" b="0" i="0" dirty="0">
                <a:effectLst/>
                <a:latin typeface="Arial" panose="020B0604020202020204" pitchFamily="34" charset="0"/>
              </a:rPr>
              <a:t>, </a:t>
            </a:r>
            <a:r>
              <a:rPr lang="en-IN" sz="1100" b="0" i="0" dirty="0" err="1">
                <a:effectLst/>
                <a:latin typeface="Arial" panose="020B0604020202020204" pitchFamily="34" charset="0"/>
              </a:rPr>
              <a:t>Aryal</a:t>
            </a:r>
            <a:r>
              <a:rPr lang="en-IN" sz="1100" b="0" i="0" dirty="0">
                <a:effectLst/>
                <a:latin typeface="Arial" panose="020B0604020202020204" pitchFamily="34" charset="0"/>
              </a:rPr>
              <a:t>, Noori and </a:t>
            </a:r>
            <a:r>
              <a:rPr lang="en-IN" sz="1100" b="0" i="0" dirty="0" err="1">
                <a:effectLst/>
                <a:latin typeface="Arial" panose="020B0604020202020204" pitchFamily="34" charset="0"/>
              </a:rPr>
              <a:t>Kiflen</a:t>
            </a:r>
            <a:r>
              <a:rPr lang="en-IN" sz="1100" b="0" i="0" dirty="0">
                <a:effectLst/>
                <a:latin typeface="Arial" panose="020B0604020202020204" pitchFamily="34" charset="0"/>
              </a:rPr>
              <a:t>, 2020. Patterns of substance use among adolescents: A systematic review</a:t>
            </a:r>
            <a:r>
              <a:rPr lang="en-IN" sz="1100" dirty="0">
                <a:latin typeface="Arial" panose="020B0604020202020204" pitchFamily="34" charset="0"/>
              </a:rPr>
              <a:t> from </a:t>
            </a:r>
            <a:r>
              <a:rPr lang="en-IN" sz="1100" b="0" i="1" dirty="0">
                <a:effectLst/>
                <a:latin typeface="Arial" panose="020B0604020202020204" pitchFamily="34" charset="0"/>
              </a:rPr>
              <a:t>Drug and alcohol dependence</a:t>
            </a:r>
            <a:r>
              <a:rPr lang="en-IN" sz="1100" b="0" i="0" dirty="0">
                <a:effectLst/>
                <a:latin typeface="Arial" panose="020B0604020202020204" pitchFamily="34" charset="0"/>
              </a:rPr>
              <a:t>, p.108222.</a:t>
            </a:r>
            <a:endParaRPr lang="en-US" sz="1100" b="0" i="0" dirty="0">
              <a:effectLst/>
              <a:latin typeface="Arial" panose="020B0604020202020204" pitchFamily="34" charset="0"/>
            </a:endParaRPr>
          </a:p>
          <a:p>
            <a:r>
              <a:rPr lang="en-US" sz="1100" b="0" i="0" dirty="0" err="1">
                <a:effectLst/>
                <a:latin typeface="Arial" panose="020B0604020202020204" pitchFamily="34" charset="0"/>
              </a:rPr>
              <a:t>Henneberger</a:t>
            </a:r>
            <a:r>
              <a:rPr lang="en-US" sz="1100" b="0" i="0" dirty="0">
                <a:effectLst/>
                <a:latin typeface="Arial" panose="020B0604020202020204" pitchFamily="34" charset="0"/>
              </a:rPr>
              <a:t>, </a:t>
            </a:r>
            <a:r>
              <a:rPr lang="en-US" sz="1100" b="0" i="0" dirty="0" err="1">
                <a:effectLst/>
                <a:latin typeface="Arial" panose="020B0604020202020204" pitchFamily="34" charset="0"/>
              </a:rPr>
              <a:t>Mushonga</a:t>
            </a:r>
            <a:r>
              <a:rPr lang="en-US" sz="1100" b="0" i="0" dirty="0">
                <a:effectLst/>
                <a:latin typeface="Arial" panose="020B0604020202020204" pitchFamily="34" charset="0"/>
              </a:rPr>
              <a:t> and Preston, 2021. Peer influence and adolescent substance use: A systematic review of dynamic social network research. </a:t>
            </a:r>
            <a:r>
              <a:rPr lang="en-US" sz="1100" b="0" i="1" dirty="0">
                <a:effectLst/>
                <a:latin typeface="Arial" panose="020B0604020202020204" pitchFamily="34" charset="0"/>
              </a:rPr>
              <a:t>Adolescent Research Review</a:t>
            </a:r>
            <a:r>
              <a:rPr lang="en-US" sz="1100" b="0" i="0" dirty="0">
                <a:effectLst/>
                <a:latin typeface="Arial" panose="020B0604020202020204" pitchFamily="34" charset="0"/>
              </a:rPr>
              <a:t>, pp.57-73.</a:t>
            </a:r>
          </a:p>
          <a:p>
            <a:r>
              <a:rPr lang="en-US" sz="1100" b="0" i="0" dirty="0" err="1">
                <a:effectLst/>
                <a:latin typeface="Arial" panose="020B0604020202020204" pitchFamily="34" charset="0"/>
              </a:rPr>
              <a:t>Hennink</a:t>
            </a:r>
            <a:r>
              <a:rPr lang="en-US" sz="1100" b="0" i="0" dirty="0">
                <a:effectLst/>
                <a:latin typeface="Arial" panose="020B0604020202020204" pitchFamily="34" charset="0"/>
              </a:rPr>
              <a:t>, M. and Kaiser, B.N., 2022. Sample sizes for saturation in qualitative research: A systematic review of empirical tests. </a:t>
            </a:r>
            <a:r>
              <a:rPr lang="en-US" sz="1100" b="0" i="1" dirty="0">
                <a:effectLst/>
                <a:latin typeface="Arial" panose="020B0604020202020204" pitchFamily="34" charset="0"/>
              </a:rPr>
              <a:t>Social science &amp; medicine</a:t>
            </a:r>
            <a:r>
              <a:rPr lang="en-US" sz="1100" b="0" i="0" dirty="0">
                <a:effectLst/>
                <a:latin typeface="Arial" panose="020B0604020202020204" pitchFamily="34" charset="0"/>
              </a:rPr>
              <a:t>, </a:t>
            </a:r>
            <a:r>
              <a:rPr lang="en-US" sz="1100" b="0" i="1" dirty="0">
                <a:effectLst/>
                <a:latin typeface="Arial" panose="020B0604020202020204" pitchFamily="34" charset="0"/>
              </a:rPr>
              <a:t>292</a:t>
            </a:r>
            <a:r>
              <a:rPr lang="en-US" sz="1100" b="0" i="0" dirty="0">
                <a:effectLst/>
                <a:latin typeface="Arial" panose="020B0604020202020204" pitchFamily="34" charset="0"/>
              </a:rPr>
              <a:t>, p.114523.</a:t>
            </a:r>
            <a:endParaRPr lang="en-US" sz="1100" b="0" i="0" dirty="0">
              <a:effectLst/>
              <a:latin typeface="Arial" panose="020B0604020202020204" pitchFamily="34" charset="0"/>
              <a:cs typeface="Arial" panose="020B0604020202020204" pitchFamily="34" charset="0"/>
            </a:endParaRPr>
          </a:p>
          <a:p>
            <a:r>
              <a:rPr lang="en-US" sz="1100" b="0" i="0" dirty="0">
                <a:effectLst/>
                <a:latin typeface="Arial" panose="020B0604020202020204" pitchFamily="34" charset="0"/>
                <a:cs typeface="Arial" panose="020B0604020202020204" pitchFamily="34" charset="0"/>
              </a:rPr>
              <a:t>Jackson, Janssen and </a:t>
            </a:r>
            <a:r>
              <a:rPr lang="en-US" sz="1100" b="0" i="0" dirty="0" err="1">
                <a:effectLst/>
                <a:latin typeface="Arial" panose="020B0604020202020204" pitchFamily="34" charset="0"/>
                <a:cs typeface="Arial" panose="020B0604020202020204" pitchFamily="34" charset="0"/>
              </a:rPr>
              <a:t>Gabrielli</a:t>
            </a:r>
            <a:r>
              <a:rPr lang="en-US" sz="1100" b="0" i="0" dirty="0">
                <a:effectLst/>
                <a:latin typeface="Arial" panose="020B0604020202020204" pitchFamily="34" charset="0"/>
                <a:cs typeface="Arial" panose="020B0604020202020204" pitchFamily="34" charset="0"/>
              </a:rPr>
              <a:t>, J., 2018. Media and marketing influences on adolescent and young adult substance abuse, </a:t>
            </a:r>
            <a:r>
              <a:rPr lang="en-US" sz="1100" b="0" i="1" dirty="0">
                <a:effectLst/>
                <a:latin typeface="Arial" panose="020B0604020202020204" pitchFamily="34" charset="0"/>
                <a:cs typeface="Arial" panose="020B0604020202020204" pitchFamily="34" charset="0"/>
              </a:rPr>
              <a:t>Current addiction reports</a:t>
            </a:r>
            <a:r>
              <a:rPr lang="en-US" sz="1100" b="0" i="0" dirty="0">
                <a:effectLst/>
                <a:latin typeface="Arial" panose="020B0604020202020204" pitchFamily="34" charset="0"/>
                <a:cs typeface="Arial" panose="020B0604020202020204" pitchFamily="34" charset="0"/>
              </a:rPr>
              <a:t>, pp.146-157.</a:t>
            </a:r>
          </a:p>
          <a:p>
            <a:r>
              <a:rPr lang="en-IN" sz="1100" b="0" i="0" dirty="0">
                <a:effectLst/>
                <a:latin typeface="Arial" panose="020B0604020202020204" pitchFamily="34" charset="0"/>
                <a:cs typeface="Arial" panose="020B0604020202020204" pitchFamily="34" charset="0"/>
              </a:rPr>
              <a:t>Jones, Clayton, H.B., Deputy, </a:t>
            </a:r>
            <a:r>
              <a:rPr lang="en-IN" sz="1100" b="0" i="0" dirty="0" err="1">
                <a:effectLst/>
                <a:latin typeface="Arial" panose="020B0604020202020204" pitchFamily="34" charset="0"/>
                <a:cs typeface="Arial" panose="020B0604020202020204" pitchFamily="34" charset="0"/>
              </a:rPr>
              <a:t>Roehler</a:t>
            </a:r>
            <a:r>
              <a:rPr lang="en-IN" sz="1100" b="0" i="0" dirty="0">
                <a:effectLst/>
                <a:latin typeface="Arial" panose="020B0604020202020204" pitchFamily="34" charset="0"/>
                <a:cs typeface="Arial" panose="020B0604020202020204" pitchFamily="34" charset="0"/>
              </a:rPr>
              <a:t>, </a:t>
            </a:r>
            <a:r>
              <a:rPr lang="en-IN" sz="1100" b="0" i="0" dirty="0" err="1">
                <a:effectLst/>
                <a:latin typeface="Arial" panose="020B0604020202020204" pitchFamily="34" charset="0"/>
                <a:cs typeface="Arial" panose="020B0604020202020204" pitchFamily="34" charset="0"/>
              </a:rPr>
              <a:t>Esser</a:t>
            </a:r>
            <a:r>
              <a:rPr lang="en-IN" sz="1100" b="0" i="0" dirty="0">
                <a:effectLst/>
                <a:latin typeface="Arial" panose="020B0604020202020204" pitchFamily="34" charset="0"/>
                <a:cs typeface="Arial" panose="020B0604020202020204" pitchFamily="34" charset="0"/>
              </a:rPr>
              <a:t>, Brookmeyer, and Hertz, 2020. Prescription opioid misuse and use of alcohol as well as other substances among high school students or Youth Risk </a:t>
            </a:r>
            <a:r>
              <a:rPr lang="en-IN" sz="1100" b="0" i="0" dirty="0" err="1">
                <a:effectLst/>
                <a:latin typeface="Arial" panose="020B0604020202020204" pitchFamily="34" charset="0"/>
                <a:cs typeface="Arial" panose="020B0604020202020204" pitchFamily="34" charset="0"/>
              </a:rPr>
              <a:t>Behavior</a:t>
            </a:r>
            <a:r>
              <a:rPr lang="en-IN" sz="1100" b="0" i="0" dirty="0">
                <a:effectLst/>
                <a:latin typeface="Arial" panose="020B0604020202020204" pitchFamily="34" charset="0"/>
                <a:cs typeface="Arial" panose="020B0604020202020204" pitchFamily="34" charset="0"/>
              </a:rPr>
              <a:t> Survey, United States, 2019. p.38.</a:t>
            </a:r>
          </a:p>
          <a:p>
            <a:r>
              <a:rPr lang="en-US" sz="1100" b="0" i="0" dirty="0" err="1">
                <a:effectLst/>
                <a:latin typeface="Arial" panose="020B0604020202020204" pitchFamily="34" charset="0"/>
              </a:rPr>
              <a:t>Kathuri-Ogola</a:t>
            </a:r>
            <a:r>
              <a:rPr lang="en-US" sz="1100" b="0" i="0" dirty="0">
                <a:effectLst/>
                <a:latin typeface="Arial" panose="020B0604020202020204" pitchFamily="34" charset="0"/>
              </a:rPr>
              <a:t>, L. and </a:t>
            </a:r>
            <a:r>
              <a:rPr lang="en-US" sz="1100" b="0" i="0" dirty="0" err="1">
                <a:effectLst/>
                <a:latin typeface="Arial" panose="020B0604020202020204" pitchFamily="34" charset="0"/>
              </a:rPr>
              <a:t>Kabaria-Muriithi</a:t>
            </a:r>
            <a:r>
              <a:rPr lang="en-US" sz="1100" b="0" i="0" dirty="0">
                <a:effectLst/>
                <a:latin typeface="Arial" panose="020B0604020202020204" pitchFamily="34" charset="0"/>
              </a:rPr>
              <a:t>, J., 2024. Family Structure, Adolescent Identities, and the Crisis (Dilemma) of Transition into Early Adulthood in Kenya. </a:t>
            </a:r>
            <a:r>
              <a:rPr lang="en-US" sz="1100" b="0" i="1" dirty="0">
                <a:effectLst/>
                <a:latin typeface="Arial" panose="020B0604020202020204" pitchFamily="34" charset="0"/>
              </a:rPr>
              <a:t>Global Perspectives on Adolescents and Their Families</a:t>
            </a:r>
            <a:r>
              <a:rPr lang="en-US" sz="1100" b="0" i="0" dirty="0">
                <a:effectLst/>
                <a:latin typeface="Arial" panose="020B0604020202020204" pitchFamily="34" charset="0"/>
              </a:rPr>
              <a:t>, pp.293-312.</a:t>
            </a:r>
            <a:endParaRPr lang="en-IN" sz="1100" b="0" i="0" dirty="0">
              <a:effectLst/>
              <a:latin typeface="Arial" panose="020B0604020202020204" pitchFamily="34" charset="0"/>
              <a:cs typeface="Arial" panose="020B0604020202020204" pitchFamily="34" charset="0"/>
            </a:endParaRPr>
          </a:p>
          <a:p>
            <a:r>
              <a:rPr lang="en-US" sz="1100" b="0" i="0" dirty="0" err="1">
                <a:effectLst/>
                <a:latin typeface="Arial" panose="020B0604020202020204" pitchFamily="34" charset="0"/>
                <a:cs typeface="Arial" panose="020B0604020202020204" pitchFamily="34" charset="0"/>
              </a:rPr>
              <a:t>Leban</a:t>
            </a:r>
            <a:r>
              <a:rPr lang="en-US" sz="1100" dirty="0">
                <a:latin typeface="Arial" panose="020B0604020202020204" pitchFamily="34" charset="0"/>
                <a:cs typeface="Arial" panose="020B0604020202020204" pitchFamily="34" charset="0"/>
              </a:rPr>
              <a:t> </a:t>
            </a:r>
            <a:r>
              <a:rPr lang="en-US" sz="1100" b="0" i="0" dirty="0">
                <a:effectLst/>
                <a:latin typeface="Arial" panose="020B0604020202020204" pitchFamily="34" charset="0"/>
                <a:cs typeface="Arial" panose="020B0604020202020204" pitchFamily="34" charset="0"/>
              </a:rPr>
              <a:t>and Gibson, 2020, The role of gender in the relationship between adverse childhood experiences, delinquency and substance use in </a:t>
            </a:r>
            <a:r>
              <a:rPr lang="en-US" sz="1100" b="0" i="0" dirty="0" err="1">
                <a:effectLst/>
                <a:latin typeface="Arial" panose="020B0604020202020204" pitchFamily="34" charset="0"/>
                <a:cs typeface="Arial" panose="020B0604020202020204" pitchFamily="34" charset="0"/>
              </a:rPr>
              <a:t>adolescence.,</a:t>
            </a:r>
            <a:r>
              <a:rPr lang="en-US" sz="1100" b="0" i="1" dirty="0" err="1">
                <a:effectLst/>
                <a:latin typeface="Arial" panose="020B0604020202020204" pitchFamily="34" charset="0"/>
                <a:cs typeface="Arial" panose="020B0604020202020204" pitchFamily="34" charset="0"/>
              </a:rPr>
              <a:t>Journal</a:t>
            </a:r>
            <a:r>
              <a:rPr lang="en-US" sz="1100" b="0" i="1" dirty="0">
                <a:effectLst/>
                <a:latin typeface="Arial" panose="020B0604020202020204" pitchFamily="34" charset="0"/>
                <a:cs typeface="Arial" panose="020B0604020202020204" pitchFamily="34" charset="0"/>
              </a:rPr>
              <a:t> of Criminal Justice</a:t>
            </a:r>
            <a:r>
              <a:rPr lang="en-US" sz="1100" b="0" i="0" dirty="0">
                <a:effectLst/>
                <a:latin typeface="Arial" panose="020B0604020202020204" pitchFamily="34" charset="0"/>
                <a:cs typeface="Arial" panose="020B0604020202020204" pitchFamily="34" charset="0"/>
              </a:rPr>
              <a:t>, p.101637.</a:t>
            </a:r>
          </a:p>
          <a:p>
            <a:r>
              <a:rPr lang="en-US" sz="1100" b="0" i="0" dirty="0" err="1">
                <a:effectLst/>
                <a:latin typeface="Arial" panose="020B0604020202020204" pitchFamily="34" charset="0"/>
              </a:rPr>
              <a:t>Lionello</a:t>
            </a:r>
            <a:r>
              <a:rPr lang="en-US" sz="1100" b="0" i="0" dirty="0">
                <a:effectLst/>
                <a:latin typeface="Arial" panose="020B0604020202020204" pitchFamily="34" charset="0"/>
              </a:rPr>
              <a:t>, M., Aletta, F. and Kang, J., 2020. A systematic review of prediction models for the experience of urban soundscapes. </a:t>
            </a:r>
            <a:r>
              <a:rPr lang="en-US" sz="1100" b="0" i="1" dirty="0">
                <a:effectLst/>
                <a:latin typeface="Arial" panose="020B0604020202020204" pitchFamily="34" charset="0"/>
              </a:rPr>
              <a:t>Applied Acoustics</a:t>
            </a:r>
            <a:r>
              <a:rPr lang="en-US" sz="1100" b="0" i="0" dirty="0">
                <a:effectLst/>
                <a:latin typeface="Arial" panose="020B0604020202020204" pitchFamily="34" charset="0"/>
              </a:rPr>
              <a:t>, </a:t>
            </a:r>
            <a:r>
              <a:rPr lang="en-US" sz="1100" b="0" i="1" dirty="0">
                <a:effectLst/>
                <a:latin typeface="Arial" panose="020B0604020202020204" pitchFamily="34" charset="0"/>
              </a:rPr>
              <a:t>170</a:t>
            </a:r>
            <a:r>
              <a:rPr lang="en-US" sz="1100" b="0" i="0" dirty="0">
                <a:effectLst/>
                <a:latin typeface="Arial" panose="020B0604020202020204" pitchFamily="34" charset="0"/>
              </a:rPr>
              <a:t>, p.107479.</a:t>
            </a:r>
            <a:endParaRPr lang="en-US" sz="1100" b="0" i="0" dirty="0">
              <a:effectLst/>
              <a:latin typeface="Arial" panose="020B0604020202020204" pitchFamily="34" charset="0"/>
              <a:cs typeface="Arial" panose="020B0604020202020204" pitchFamily="34" charset="0"/>
            </a:endParaRPr>
          </a:p>
          <a:p>
            <a:r>
              <a:rPr lang="en-US" sz="1100" b="0" i="0" dirty="0">
                <a:effectLst/>
                <a:latin typeface="Arial" panose="020B0604020202020204" pitchFamily="34" charset="0"/>
                <a:cs typeface="Arial" panose="020B0604020202020204" pitchFamily="34" charset="0"/>
              </a:rPr>
              <a:t>Liu, Guo and Wang, 2023. Delivering substance use prevention interventions for adolescents in educational settings: A scoping review. </a:t>
            </a:r>
            <a:r>
              <a:rPr lang="en-US" sz="1100" b="0" i="1" dirty="0">
                <a:effectLst/>
                <a:latin typeface="Arial" panose="020B0604020202020204" pitchFamily="34" charset="0"/>
                <a:cs typeface="Arial" panose="020B0604020202020204" pitchFamily="34" charset="0"/>
              </a:rPr>
              <a:t>World Journal of Psychiatry</a:t>
            </a:r>
            <a:r>
              <a:rPr lang="en-US" sz="1100" dirty="0">
                <a:latin typeface="Arial" panose="020B0604020202020204" pitchFamily="34" charset="0"/>
                <a:cs typeface="Arial" panose="020B0604020202020204" pitchFamily="34" charset="0"/>
              </a:rPr>
              <a:t>,</a:t>
            </a:r>
            <a:r>
              <a:rPr lang="en-US" sz="1100" b="0" i="0" dirty="0">
                <a:effectLst/>
                <a:latin typeface="Arial" panose="020B0604020202020204" pitchFamily="34" charset="0"/>
                <a:cs typeface="Arial" panose="020B0604020202020204" pitchFamily="34" charset="0"/>
              </a:rPr>
              <a:t> p.409.</a:t>
            </a:r>
          </a:p>
        </p:txBody>
      </p:sp>
      <p:sp>
        <p:nvSpPr>
          <p:cNvPr id="4" name="Title 1">
            <a:extLst>
              <a:ext uri="{FF2B5EF4-FFF2-40B4-BE49-F238E27FC236}">
                <a16:creationId xmlns:a16="http://schemas.microsoft.com/office/drawing/2014/main" id="{87B5E9C8-69AE-C875-3C93-1CF83CFF4989}"/>
              </a:ext>
            </a:extLst>
          </p:cNvPr>
          <p:cNvSpPr>
            <a:spLocks noGrp="1"/>
          </p:cNvSpPr>
          <p:nvPr>
            <p:ph type="title"/>
          </p:nvPr>
        </p:nvSpPr>
        <p:spPr>
          <a:xfrm>
            <a:off x="1450975" y="804863"/>
            <a:ext cx="9604375" cy="1049337"/>
          </a:xfrm>
        </p:spPr>
        <p:txBody>
          <a:bodyPr/>
          <a:lstStyle/>
          <a:p>
            <a:r>
              <a:rPr lang="en-US" dirty="0">
                <a:latin typeface="Algerian" panose="04020705040A02060702" pitchFamily="82" charset="0"/>
              </a:rPr>
              <a:t>REFERENCES (2)</a:t>
            </a:r>
            <a:endParaRPr lang="en-IN" dirty="0">
              <a:latin typeface="Algerian" panose="04020705040A02060702" pitchFamily="82" charset="0"/>
            </a:endParaRPr>
          </a:p>
        </p:txBody>
      </p:sp>
    </p:spTree>
    <p:extLst>
      <p:ext uri="{BB962C8B-B14F-4D97-AF65-F5344CB8AC3E}">
        <p14:creationId xmlns:p14="http://schemas.microsoft.com/office/powerpoint/2010/main" val="2719404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88F20F-37A2-2CD6-7D4A-7EFE713393EF}"/>
              </a:ext>
            </a:extLst>
          </p:cNvPr>
          <p:cNvSpPr>
            <a:spLocks noGrp="1"/>
          </p:cNvSpPr>
          <p:nvPr>
            <p:ph idx="1"/>
          </p:nvPr>
        </p:nvSpPr>
        <p:spPr>
          <a:xfrm>
            <a:off x="176463" y="1854200"/>
            <a:ext cx="11806990" cy="4198937"/>
          </a:xfrm>
        </p:spPr>
        <p:txBody>
          <a:bodyPr>
            <a:noAutofit/>
          </a:bodyPr>
          <a:lstStyle/>
          <a:p>
            <a:r>
              <a:rPr lang="en-US" sz="1100" b="0" i="0" dirty="0">
                <a:effectLst/>
                <a:latin typeface="Arial" panose="020B0604020202020204" pitchFamily="34" charset="0"/>
                <a:cs typeface="Arial" panose="020B0604020202020204" pitchFamily="34" charset="0"/>
              </a:rPr>
              <a:t>Luo, 2023</a:t>
            </a:r>
            <a:r>
              <a:rPr lang="en-US" sz="1100" dirty="0">
                <a:latin typeface="Arial" panose="020B0604020202020204" pitchFamily="34" charset="0"/>
                <a:cs typeface="Arial" panose="020B0604020202020204" pitchFamily="34" charset="0"/>
              </a:rPr>
              <a:t>,</a:t>
            </a:r>
            <a:r>
              <a:rPr lang="en-US" sz="1100" b="0" i="0" dirty="0">
                <a:effectLst/>
                <a:latin typeface="Arial" panose="020B0604020202020204" pitchFamily="34" charset="0"/>
                <a:cs typeface="Arial" panose="020B0604020202020204" pitchFamily="34" charset="0"/>
              </a:rPr>
              <a:t> The Influences Factors of </a:t>
            </a:r>
            <a:r>
              <a:rPr lang="en-US" sz="1100" dirty="0">
                <a:latin typeface="Arial" panose="020B0604020202020204" pitchFamily="34" charset="0"/>
                <a:cs typeface="Arial" panose="020B0604020202020204" pitchFamily="34" charset="0"/>
              </a:rPr>
              <a:t>teenagers</a:t>
            </a:r>
            <a:r>
              <a:rPr lang="en-US" sz="1100" b="0" i="0" dirty="0">
                <a:effectLst/>
                <a:latin typeface="Arial" panose="020B0604020202020204" pitchFamily="34" charset="0"/>
                <a:cs typeface="Arial" panose="020B0604020202020204" pitchFamily="34" charset="0"/>
              </a:rPr>
              <a:t> Substance Use and Prevention</a:t>
            </a:r>
            <a:r>
              <a:rPr lang="en-US" sz="1100" dirty="0">
                <a:latin typeface="Arial" panose="020B0604020202020204" pitchFamily="34" charset="0"/>
                <a:cs typeface="Arial" panose="020B0604020202020204" pitchFamily="34" charset="0"/>
              </a:rPr>
              <a:t>,</a:t>
            </a:r>
            <a:r>
              <a:rPr lang="en-US" sz="1100" b="0" i="0" dirty="0">
                <a:effectLst/>
                <a:latin typeface="Arial" panose="020B0604020202020204" pitchFamily="34" charset="0"/>
                <a:cs typeface="Arial" panose="020B0604020202020204" pitchFamily="34" charset="0"/>
              </a:rPr>
              <a:t> </a:t>
            </a:r>
            <a:r>
              <a:rPr lang="en-US" sz="1100" b="0" i="1" dirty="0">
                <a:effectLst/>
                <a:latin typeface="Arial" panose="020B0604020202020204" pitchFamily="34" charset="0"/>
                <a:cs typeface="Arial" panose="020B0604020202020204" pitchFamily="34" charset="0"/>
              </a:rPr>
              <a:t>Journal of Education, Humanities and Social Sciences</a:t>
            </a:r>
            <a:r>
              <a:rPr lang="en-US" sz="1100" b="0" i="0" dirty="0">
                <a:effectLst/>
                <a:latin typeface="Arial" panose="020B0604020202020204" pitchFamily="34" charset="0"/>
                <a:cs typeface="Arial" panose="020B0604020202020204" pitchFamily="34" charset="0"/>
              </a:rPr>
              <a:t>,pp.1465-1471.</a:t>
            </a:r>
          </a:p>
          <a:p>
            <a:r>
              <a:rPr lang="en-IN" sz="1100" b="0" i="0" dirty="0">
                <a:effectLst/>
                <a:latin typeface="Arial" panose="020B0604020202020204" pitchFamily="34" charset="0"/>
              </a:rPr>
              <a:t>Mohamed </a:t>
            </a:r>
            <a:r>
              <a:rPr lang="en-IN" sz="1100" b="0" i="0" dirty="0" err="1">
                <a:effectLst/>
                <a:latin typeface="Arial" panose="020B0604020202020204" pitchFamily="34" charset="0"/>
              </a:rPr>
              <a:t>Shaffril</a:t>
            </a:r>
            <a:r>
              <a:rPr lang="en-IN" sz="1100" b="0" i="0" dirty="0">
                <a:effectLst/>
                <a:latin typeface="Arial" panose="020B0604020202020204" pitchFamily="34" charset="0"/>
              </a:rPr>
              <a:t>, H.A., </a:t>
            </a:r>
            <a:r>
              <a:rPr lang="en-IN" sz="1100" b="0" i="0" dirty="0" err="1">
                <a:effectLst/>
                <a:latin typeface="Arial" panose="020B0604020202020204" pitchFamily="34" charset="0"/>
              </a:rPr>
              <a:t>Samsuddin</a:t>
            </a:r>
            <a:r>
              <a:rPr lang="en-IN" sz="1100" b="0" i="0" dirty="0">
                <a:effectLst/>
                <a:latin typeface="Arial" panose="020B0604020202020204" pitchFamily="34" charset="0"/>
              </a:rPr>
              <a:t>, S.F. and Abu </a:t>
            </a:r>
            <a:r>
              <a:rPr lang="en-IN" sz="1100" b="0" i="0" dirty="0" err="1">
                <a:effectLst/>
                <a:latin typeface="Arial" panose="020B0604020202020204" pitchFamily="34" charset="0"/>
              </a:rPr>
              <a:t>Samah</a:t>
            </a:r>
            <a:r>
              <a:rPr lang="en-IN" sz="1100" b="0" i="0" dirty="0">
                <a:effectLst/>
                <a:latin typeface="Arial" panose="020B0604020202020204" pitchFamily="34" charset="0"/>
              </a:rPr>
              <a:t>, A., 2021. The ABC of systematic literature review: the basic methodological guidance for beginners. </a:t>
            </a:r>
            <a:r>
              <a:rPr lang="en-IN" sz="1100" b="0" i="1" dirty="0">
                <a:effectLst/>
                <a:latin typeface="Arial" panose="020B0604020202020204" pitchFamily="34" charset="0"/>
              </a:rPr>
              <a:t>Quality &amp; Quantity</a:t>
            </a:r>
            <a:r>
              <a:rPr lang="en-IN" sz="1100" b="0" i="0" dirty="0">
                <a:effectLst/>
                <a:latin typeface="Arial" panose="020B0604020202020204" pitchFamily="34" charset="0"/>
              </a:rPr>
              <a:t>, </a:t>
            </a:r>
            <a:r>
              <a:rPr lang="en-IN" sz="1100" b="0" i="1" dirty="0">
                <a:effectLst/>
                <a:latin typeface="Arial" panose="020B0604020202020204" pitchFamily="34" charset="0"/>
              </a:rPr>
              <a:t>55</a:t>
            </a:r>
            <a:r>
              <a:rPr lang="en-IN" sz="1100" b="0" i="0" dirty="0">
                <a:effectLst/>
                <a:latin typeface="Arial" panose="020B0604020202020204" pitchFamily="34" charset="0"/>
              </a:rPr>
              <a:t>, pp.1319-1346</a:t>
            </a:r>
            <a:endParaRPr lang="en-US" sz="1100" b="0" i="0" dirty="0">
              <a:effectLst/>
              <a:latin typeface="Arial" panose="020B0604020202020204" pitchFamily="34" charset="0"/>
              <a:cs typeface="Arial" panose="020B0604020202020204" pitchFamily="34" charset="0"/>
            </a:endParaRPr>
          </a:p>
          <a:p>
            <a:r>
              <a:rPr lang="en-US" sz="1100" b="0" i="0" dirty="0">
                <a:effectLst/>
                <a:latin typeface="Arial" panose="020B0604020202020204" pitchFamily="34" charset="0"/>
                <a:cs typeface="Arial" panose="020B0604020202020204" pitchFamily="34" charset="0"/>
              </a:rPr>
              <a:t>NHS England (2022) </a:t>
            </a:r>
            <a:r>
              <a:rPr lang="en-US" sz="11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https://digital.nhs.uk/data-and-information/publications/statistical/smoking-drinking-and-drug-use-among-young-people-in-england/2021</a:t>
            </a:r>
            <a:endParaRPr lang="en-US" sz="1100" b="0" i="0" dirty="0">
              <a:effectLst/>
              <a:latin typeface="Arial" panose="020B0604020202020204" pitchFamily="34" charset="0"/>
            </a:endParaRPr>
          </a:p>
          <a:p>
            <a:r>
              <a:rPr lang="en-US" sz="1100" b="0" i="0" dirty="0">
                <a:effectLst/>
                <a:latin typeface="Arial" panose="020B0604020202020204" pitchFamily="34" charset="0"/>
              </a:rPr>
              <a:t>Pati, D. and </a:t>
            </a:r>
            <a:r>
              <a:rPr lang="en-US" sz="1100" b="0" i="0" dirty="0" err="1">
                <a:effectLst/>
                <a:latin typeface="Arial" panose="020B0604020202020204" pitchFamily="34" charset="0"/>
              </a:rPr>
              <a:t>Lorusso</a:t>
            </a:r>
            <a:r>
              <a:rPr lang="en-US" sz="1100" b="0" i="0" dirty="0">
                <a:effectLst/>
                <a:latin typeface="Arial" panose="020B0604020202020204" pitchFamily="34" charset="0"/>
              </a:rPr>
              <a:t>, L.N., 2018. How to write a systematic review of the literature. </a:t>
            </a:r>
            <a:r>
              <a:rPr lang="en-US" sz="1100" b="0" i="1" dirty="0">
                <a:effectLst/>
                <a:latin typeface="Arial" panose="020B0604020202020204" pitchFamily="34" charset="0"/>
              </a:rPr>
              <a:t>HERD: Health Environments Research &amp; Design Journal</a:t>
            </a:r>
            <a:r>
              <a:rPr lang="en-US" sz="1100" b="0" i="0" dirty="0">
                <a:effectLst/>
                <a:latin typeface="Arial" panose="020B0604020202020204" pitchFamily="34" charset="0"/>
              </a:rPr>
              <a:t>, </a:t>
            </a:r>
            <a:r>
              <a:rPr lang="en-US" sz="1100" b="0" i="1" dirty="0">
                <a:effectLst/>
                <a:latin typeface="Arial" panose="020B0604020202020204" pitchFamily="34" charset="0"/>
              </a:rPr>
              <a:t>11</a:t>
            </a:r>
            <a:r>
              <a:rPr lang="en-US" sz="1100" b="0" i="0" dirty="0">
                <a:effectLst/>
                <a:latin typeface="Arial" panose="020B0604020202020204" pitchFamily="34" charset="0"/>
              </a:rPr>
              <a:t>(1), pp.15-30.</a:t>
            </a:r>
          </a:p>
          <a:p>
            <a:r>
              <a:rPr lang="en-US" sz="1100" b="0" i="0" dirty="0">
                <a:effectLst/>
                <a:latin typeface="Arial" panose="020B0604020202020204" pitchFamily="34" charset="0"/>
              </a:rPr>
              <a:t>Posada-Quintero, H.F. and Chon, K.H., 2020. Innovations in electrodermal activity data collection and signal processing: A systematic review. </a:t>
            </a:r>
            <a:r>
              <a:rPr lang="en-US" sz="1100" b="0" i="1" dirty="0">
                <a:effectLst/>
                <a:latin typeface="Arial" panose="020B0604020202020204" pitchFamily="34" charset="0"/>
              </a:rPr>
              <a:t>Sensors</a:t>
            </a:r>
            <a:r>
              <a:rPr lang="en-US" sz="1100" b="0" i="0" dirty="0">
                <a:effectLst/>
                <a:latin typeface="Arial" panose="020B0604020202020204" pitchFamily="34" charset="0"/>
              </a:rPr>
              <a:t>, </a:t>
            </a:r>
            <a:r>
              <a:rPr lang="en-US" sz="1100" b="0" i="1" dirty="0">
                <a:effectLst/>
                <a:latin typeface="Arial" panose="020B0604020202020204" pitchFamily="34" charset="0"/>
              </a:rPr>
              <a:t>20</a:t>
            </a:r>
            <a:r>
              <a:rPr lang="en-US" sz="1100" b="0" i="0" dirty="0">
                <a:effectLst/>
                <a:latin typeface="Arial" panose="020B0604020202020204" pitchFamily="34" charset="0"/>
              </a:rPr>
              <a:t>(2), p.479.</a:t>
            </a:r>
          </a:p>
          <a:p>
            <a:r>
              <a:rPr lang="en-US" sz="1100" b="0" i="0" dirty="0">
                <a:effectLst/>
                <a:latin typeface="Arial" panose="020B0604020202020204" pitchFamily="34" charset="0"/>
              </a:rPr>
              <a:t>Salm, M., Ali, M., </a:t>
            </a:r>
            <a:r>
              <a:rPr lang="en-US" sz="1100" b="0" i="0" dirty="0" err="1">
                <a:effectLst/>
                <a:latin typeface="Arial" panose="020B0604020202020204" pitchFamily="34" charset="0"/>
              </a:rPr>
              <a:t>Minihane</a:t>
            </a:r>
            <a:r>
              <a:rPr lang="en-US" sz="1100" b="0" i="0" dirty="0">
                <a:effectLst/>
                <a:latin typeface="Arial" panose="020B0604020202020204" pitchFamily="34" charset="0"/>
              </a:rPr>
              <a:t>, M. and Conrad, P., 2021. “Defining global health: findings from a systematic review and thematic analysis of the literature’. </a:t>
            </a:r>
            <a:r>
              <a:rPr lang="en-US" sz="1100" b="0" i="1" dirty="0">
                <a:effectLst/>
                <a:latin typeface="Arial" panose="020B0604020202020204" pitchFamily="34" charset="0"/>
              </a:rPr>
              <a:t>BMJ global health</a:t>
            </a:r>
            <a:r>
              <a:rPr lang="en-US" sz="1100" b="0" i="0" dirty="0">
                <a:effectLst/>
                <a:latin typeface="Arial" panose="020B0604020202020204" pitchFamily="34" charset="0"/>
              </a:rPr>
              <a:t>, </a:t>
            </a:r>
            <a:r>
              <a:rPr lang="en-US" sz="1100" b="0" i="1" dirty="0">
                <a:effectLst/>
                <a:latin typeface="Arial" panose="020B0604020202020204" pitchFamily="34" charset="0"/>
              </a:rPr>
              <a:t>6</a:t>
            </a:r>
            <a:r>
              <a:rPr lang="en-US" sz="1100" b="0" i="0" dirty="0">
                <a:effectLst/>
                <a:latin typeface="Arial" panose="020B0604020202020204" pitchFamily="34" charset="0"/>
              </a:rPr>
              <a:t>(6), p.e005292</a:t>
            </a:r>
          </a:p>
          <a:p>
            <a:r>
              <a:rPr lang="en-US" sz="1100" b="0" i="0" dirty="0" err="1">
                <a:effectLst/>
                <a:latin typeface="Arial" panose="020B0604020202020204" pitchFamily="34" charset="0"/>
                <a:cs typeface="Arial" panose="020B0604020202020204" pitchFamily="34" charset="0"/>
              </a:rPr>
              <a:t>Shariat</a:t>
            </a:r>
            <a:r>
              <a:rPr lang="en-US" sz="1100" b="0" i="0" dirty="0">
                <a:effectLst/>
                <a:latin typeface="Arial" panose="020B0604020202020204" pitchFamily="34" charset="0"/>
                <a:cs typeface="Arial" panose="020B0604020202020204" pitchFamily="34" charset="0"/>
              </a:rPr>
              <a:t>, </a:t>
            </a:r>
            <a:r>
              <a:rPr lang="en-US" sz="1100" b="0" i="0" dirty="0" err="1">
                <a:effectLst/>
                <a:latin typeface="Arial" panose="020B0604020202020204" pitchFamily="34" charset="0"/>
                <a:cs typeface="Arial" panose="020B0604020202020204" pitchFamily="34" charset="0"/>
              </a:rPr>
              <a:t>Amini</a:t>
            </a:r>
            <a:r>
              <a:rPr lang="en-US" sz="1100" b="0" i="0" dirty="0">
                <a:effectLst/>
                <a:latin typeface="Arial" panose="020B0604020202020204" pitchFamily="34" charset="0"/>
                <a:cs typeface="Arial" panose="020B0604020202020204" pitchFamily="34" charset="0"/>
              </a:rPr>
              <a:t> and </a:t>
            </a:r>
            <a:r>
              <a:rPr lang="en-US" sz="1100" b="0" i="0" dirty="0" err="1">
                <a:effectLst/>
                <a:latin typeface="Arial" panose="020B0604020202020204" pitchFamily="34" charset="0"/>
                <a:cs typeface="Arial" panose="020B0604020202020204" pitchFamily="34" charset="0"/>
              </a:rPr>
              <a:t>Mohebati</a:t>
            </a:r>
            <a:r>
              <a:rPr lang="en-US" sz="1100" b="0" i="0" dirty="0">
                <a:effectLst/>
                <a:latin typeface="Arial" panose="020B0604020202020204" pitchFamily="34" charset="0"/>
                <a:cs typeface="Arial" panose="020B0604020202020204" pitchFamily="34" charset="0"/>
              </a:rPr>
              <a:t>, 2023. Systematic Review of Family Factors Associated with Substance Abuse in Adolescents: A Comparative study between Iran and Developed Countries, </a:t>
            </a:r>
            <a:r>
              <a:rPr lang="en-US" sz="1100" b="0" i="1" dirty="0">
                <a:effectLst/>
                <a:latin typeface="Arial" panose="020B0604020202020204" pitchFamily="34" charset="0"/>
                <a:cs typeface="Arial" panose="020B0604020202020204" pitchFamily="34" charset="0"/>
              </a:rPr>
              <a:t>International Journal of Body, Mind &amp; Culture (2345-5802)</a:t>
            </a:r>
            <a:r>
              <a:rPr lang="en-US" sz="1100" dirty="0">
                <a:latin typeface="Arial" panose="020B0604020202020204" pitchFamily="34" charset="0"/>
                <a:cs typeface="Arial" panose="020B0604020202020204" pitchFamily="34" charset="0"/>
              </a:rPr>
              <a:t>.</a:t>
            </a:r>
            <a:endParaRPr lang="en-US" sz="1100" b="0" i="0" dirty="0">
              <a:effectLst/>
              <a:latin typeface="Arial" panose="020B0604020202020204" pitchFamily="34" charset="0"/>
              <a:cs typeface="Arial" panose="020B0604020202020204" pitchFamily="34" charset="0"/>
            </a:endParaRPr>
          </a:p>
          <a:p>
            <a:r>
              <a:rPr lang="en-US" sz="1100" b="0" i="0" dirty="0">
                <a:effectLst/>
                <a:latin typeface="Arial" panose="020B0604020202020204" pitchFamily="34" charset="0"/>
                <a:cs typeface="Arial" panose="020B0604020202020204" pitchFamily="34" charset="0"/>
              </a:rPr>
              <a:t>Suri, 2020. Ethical considerations of conducting systematic reviews in educational research. </a:t>
            </a:r>
            <a:r>
              <a:rPr lang="en-US" sz="1100" b="0" i="1" dirty="0">
                <a:effectLst/>
                <a:latin typeface="Arial" panose="020B0604020202020204" pitchFamily="34" charset="0"/>
                <a:cs typeface="Arial" panose="020B0604020202020204" pitchFamily="34" charset="0"/>
              </a:rPr>
              <a:t>Systematic reviews in educational research: Methodology and perspectives and application</a:t>
            </a:r>
            <a:r>
              <a:rPr lang="en-US" sz="1100" b="0" i="0" dirty="0">
                <a:effectLst/>
                <a:latin typeface="Arial" panose="020B0604020202020204" pitchFamily="34" charset="0"/>
                <a:cs typeface="Arial" panose="020B0604020202020204" pitchFamily="34" charset="0"/>
              </a:rPr>
              <a:t>, pp.41-54.</a:t>
            </a:r>
          </a:p>
          <a:p>
            <a:r>
              <a:rPr lang="en-IN" sz="1100" b="0" i="0" dirty="0" err="1">
                <a:effectLst/>
                <a:latin typeface="Arial" panose="020B0604020202020204" pitchFamily="34" charset="0"/>
              </a:rPr>
              <a:t>Torkayesh</a:t>
            </a:r>
            <a:r>
              <a:rPr lang="en-IN" sz="1100" b="0" i="0" dirty="0">
                <a:effectLst/>
                <a:latin typeface="Arial" panose="020B0604020202020204" pitchFamily="34" charset="0"/>
              </a:rPr>
              <a:t>, A.E., </a:t>
            </a:r>
            <a:r>
              <a:rPr lang="en-IN" sz="1100" b="0" i="0" dirty="0" err="1">
                <a:effectLst/>
                <a:latin typeface="Arial" panose="020B0604020202020204" pitchFamily="34" charset="0"/>
              </a:rPr>
              <a:t>Tirkolaee</a:t>
            </a:r>
            <a:r>
              <a:rPr lang="en-IN" sz="1100" b="0" i="0" dirty="0">
                <a:effectLst/>
                <a:latin typeface="Arial" panose="020B0604020202020204" pitchFamily="34" charset="0"/>
              </a:rPr>
              <a:t>, E.B., </a:t>
            </a:r>
            <a:r>
              <a:rPr lang="en-IN" sz="1100" b="0" i="0" dirty="0" err="1">
                <a:effectLst/>
                <a:latin typeface="Arial" panose="020B0604020202020204" pitchFamily="34" charset="0"/>
              </a:rPr>
              <a:t>Bahrini</a:t>
            </a:r>
            <a:r>
              <a:rPr lang="en-IN" sz="1100" b="0" i="0" dirty="0">
                <a:effectLst/>
                <a:latin typeface="Arial" panose="020B0604020202020204" pitchFamily="34" charset="0"/>
              </a:rPr>
              <a:t>, A., </a:t>
            </a:r>
            <a:r>
              <a:rPr lang="en-IN" sz="1100" b="0" i="0" dirty="0" err="1">
                <a:effectLst/>
                <a:latin typeface="Arial" panose="020B0604020202020204" pitchFamily="34" charset="0"/>
              </a:rPr>
              <a:t>Pamucar</a:t>
            </a:r>
            <a:r>
              <a:rPr lang="en-IN" sz="1100" b="0" i="0" dirty="0">
                <a:effectLst/>
                <a:latin typeface="Arial" panose="020B0604020202020204" pitchFamily="34" charset="0"/>
              </a:rPr>
              <a:t>, D. and </a:t>
            </a:r>
            <a:r>
              <a:rPr lang="en-IN" sz="1100" b="0" i="0" dirty="0" err="1">
                <a:effectLst/>
                <a:latin typeface="Arial" panose="020B0604020202020204" pitchFamily="34" charset="0"/>
              </a:rPr>
              <a:t>Khakbaz</a:t>
            </a:r>
            <a:r>
              <a:rPr lang="en-IN" sz="1100" b="0" i="0" dirty="0">
                <a:effectLst/>
                <a:latin typeface="Arial" panose="020B0604020202020204" pitchFamily="34" charset="0"/>
              </a:rPr>
              <a:t>, A., 2023. A systematic literature review of MABAC method and applications: An outlook for sustainability and circularity. </a:t>
            </a:r>
            <a:r>
              <a:rPr lang="en-IN" sz="1100" b="0" i="1" dirty="0">
                <a:effectLst/>
                <a:latin typeface="Arial" panose="020B0604020202020204" pitchFamily="34" charset="0"/>
              </a:rPr>
              <a:t>Informatica</a:t>
            </a:r>
            <a:r>
              <a:rPr lang="en-IN" sz="1100" b="0" i="0" dirty="0">
                <a:effectLst/>
                <a:latin typeface="Arial" panose="020B0604020202020204" pitchFamily="34" charset="0"/>
              </a:rPr>
              <a:t>, </a:t>
            </a:r>
            <a:r>
              <a:rPr lang="en-IN" sz="1100" b="0" i="1" dirty="0">
                <a:effectLst/>
                <a:latin typeface="Arial" panose="020B0604020202020204" pitchFamily="34" charset="0"/>
              </a:rPr>
              <a:t>34</a:t>
            </a:r>
            <a:r>
              <a:rPr lang="en-IN" sz="1100" b="0" i="0" dirty="0">
                <a:effectLst/>
                <a:latin typeface="Arial" panose="020B0604020202020204" pitchFamily="34" charset="0"/>
              </a:rPr>
              <a:t>(2), pp.415-448</a:t>
            </a:r>
          </a:p>
          <a:p>
            <a:r>
              <a:rPr lang="en-US" sz="1100" b="0" i="0" dirty="0">
                <a:effectLst/>
                <a:latin typeface="Arial" panose="020B0604020202020204" pitchFamily="34" charset="0"/>
              </a:rPr>
              <a:t>Trucco, E.M., 2020. A review of psychosocial factors linked to adolescent substance use. </a:t>
            </a:r>
            <a:r>
              <a:rPr lang="en-US" sz="1100" b="0" i="1" dirty="0">
                <a:effectLst/>
                <a:latin typeface="Arial" panose="020B0604020202020204" pitchFamily="34" charset="0"/>
              </a:rPr>
              <a:t>Pharmacology Biochemistry and Behavior</a:t>
            </a:r>
            <a:r>
              <a:rPr lang="en-US" sz="1100" b="0" i="0" dirty="0">
                <a:effectLst/>
                <a:latin typeface="Arial" panose="020B0604020202020204" pitchFamily="34" charset="0"/>
              </a:rPr>
              <a:t>, </a:t>
            </a:r>
            <a:r>
              <a:rPr lang="en-US" sz="1100" b="0" i="1" dirty="0">
                <a:effectLst/>
                <a:latin typeface="Arial" panose="020B0604020202020204" pitchFamily="34" charset="0"/>
              </a:rPr>
              <a:t>196</a:t>
            </a:r>
            <a:r>
              <a:rPr lang="en-US" sz="1100" b="0" i="0" dirty="0">
                <a:effectLst/>
                <a:latin typeface="Arial" panose="020B0604020202020204" pitchFamily="34" charset="0"/>
              </a:rPr>
              <a:t>, p.172969.</a:t>
            </a:r>
            <a:r>
              <a:rPr lang="en-IN" sz="1100" b="0" i="0" dirty="0">
                <a:effectLst/>
                <a:latin typeface="Arial" panose="020B0604020202020204" pitchFamily="34" charset="0"/>
              </a:rPr>
              <a:t>.</a:t>
            </a:r>
            <a:endParaRPr lang="en-IN" sz="1100" dirty="0">
              <a:latin typeface="Arial" panose="020B0604020202020204" pitchFamily="34"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7B5E9C8-69AE-C875-3C93-1CF83CFF4989}"/>
              </a:ext>
            </a:extLst>
          </p:cNvPr>
          <p:cNvSpPr>
            <a:spLocks noGrp="1"/>
          </p:cNvSpPr>
          <p:nvPr>
            <p:ph type="title"/>
          </p:nvPr>
        </p:nvSpPr>
        <p:spPr>
          <a:xfrm>
            <a:off x="1450975" y="804863"/>
            <a:ext cx="9604375" cy="1049337"/>
          </a:xfrm>
        </p:spPr>
        <p:txBody>
          <a:bodyPr/>
          <a:lstStyle/>
          <a:p>
            <a:r>
              <a:rPr lang="en-US" dirty="0">
                <a:latin typeface="Algerian" panose="04020705040A02060702" pitchFamily="82" charset="0"/>
              </a:rPr>
              <a:t>REFERENCES (3)</a:t>
            </a:r>
            <a:endParaRPr lang="en-IN" dirty="0">
              <a:latin typeface="Algerian" panose="04020705040A02060702" pitchFamily="82" charset="0"/>
            </a:endParaRPr>
          </a:p>
        </p:txBody>
      </p:sp>
    </p:spTree>
    <p:extLst>
      <p:ext uri="{BB962C8B-B14F-4D97-AF65-F5344CB8AC3E}">
        <p14:creationId xmlns:p14="http://schemas.microsoft.com/office/powerpoint/2010/main" val="34429831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283</TotalTime>
  <Words>2619</Words>
  <Application>Microsoft Office PowerPoint</Application>
  <PresentationFormat>Widescreen</PresentationFormat>
  <Paragraphs>145</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Algerian</vt:lpstr>
      <vt:lpstr>Arial</vt:lpstr>
      <vt:lpstr>Gill Sans MT</vt:lpstr>
      <vt:lpstr>Wingdings</vt:lpstr>
      <vt:lpstr>Gallery</vt:lpstr>
      <vt:lpstr>PowerPoint Presentation</vt:lpstr>
      <vt:lpstr>RESEARCH TITLE</vt:lpstr>
      <vt:lpstr>INTRODUCTION</vt:lpstr>
      <vt:lpstr>LITERATURE REVIEW / BACKGROUND OF STUDY(1)</vt:lpstr>
      <vt:lpstr>LITERATURE REVIEW / BACKGROUND OF STUDY(2)</vt:lpstr>
      <vt:lpstr>RATIONAL OF STUDY(1)</vt:lpstr>
      <vt:lpstr>RATIONAL OF STUDY(2)</vt:lpstr>
      <vt:lpstr>AIM AND OBJECTIVES</vt:lpstr>
      <vt:lpstr>RESEARCH QUESTION</vt:lpstr>
      <vt:lpstr>RESEARCH METHEDOLOGY</vt:lpstr>
      <vt:lpstr>DATA COLLECTION METHODS</vt:lpstr>
      <vt:lpstr>PowerPoint Presentation</vt:lpstr>
      <vt:lpstr>DATA ANALYSIS TECHNIQUE</vt:lpstr>
      <vt:lpstr>ETHICAL CONSIDERATION</vt:lpstr>
      <vt:lpstr>IMPLICATION (1)</vt:lpstr>
      <vt:lpstr>IMPLICATION (2)</vt:lpstr>
      <vt:lpstr>PLAN OF WORK/ TIME SCHEDULE</vt:lpstr>
      <vt:lpstr>REFERENCES (1)</vt:lpstr>
      <vt:lpstr>REFERENCES (2)</vt:lpstr>
      <vt:lpstr>REFERENCES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Point Presentation</dc:title>
  <dc:creator>Yagnesh Pumbhadiya</dc:creator>
  <cp:lastModifiedBy>Yagnesh Pumbhadiya</cp:lastModifiedBy>
  <cp:revision>128</cp:revision>
  <dcterms:created xsi:type="dcterms:W3CDTF">2024-03-02T17:20:07Z</dcterms:created>
  <dcterms:modified xsi:type="dcterms:W3CDTF">2024-03-19T17:25:04Z</dcterms:modified>
</cp:coreProperties>
</file>