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60" r:id="rId7"/>
    <p:sldId id="261" r:id="rId8"/>
    <p:sldId id="262" r:id="rId9"/>
    <p:sldId id="263" r:id="rId10"/>
    <p:sldId id="264" r:id="rId11"/>
    <p:sldId id="258"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kun Chai (1904721)" userId="9426efe9-3db0-4a48-8a81-0776c5c788b0" providerId="ADAL" clId="{F46927DB-6F21-4376-9974-5ACE20DD869A}"/>
    <pc:docChg chg="modSld">
      <pc:chgData name="Hankun Chai (1904721)" userId="9426efe9-3db0-4a48-8a81-0776c5c788b0" providerId="ADAL" clId="{F46927DB-6F21-4376-9974-5ACE20DD869A}" dt="2020-03-27T01:08:51.966" v="10" actId="20577"/>
      <pc:docMkLst>
        <pc:docMk/>
      </pc:docMkLst>
      <pc:sldChg chg="modSp">
        <pc:chgData name="Hankun Chai (1904721)" userId="9426efe9-3db0-4a48-8a81-0776c5c788b0" providerId="ADAL" clId="{F46927DB-6F21-4376-9974-5ACE20DD869A}" dt="2020-03-27T01:08:51.966" v="10" actId="20577"/>
        <pc:sldMkLst>
          <pc:docMk/>
          <pc:sldMk cId="1977003226" sldId="256"/>
        </pc:sldMkLst>
        <pc:spChg chg="mod">
          <ac:chgData name="Hankun Chai (1904721)" userId="9426efe9-3db0-4a48-8a81-0776c5c788b0" providerId="ADAL" clId="{F46927DB-6F21-4376-9974-5ACE20DD869A}" dt="2020-03-27T01:08:51.966" v="10" actId="20577"/>
          <ac:spMkLst>
            <pc:docMk/>
            <pc:sldMk cId="1977003226" sldId="256"/>
            <ac:spMk id="2" creationId="{4633FAE6-5991-40FB-A975-88299389DDE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zh-CN" altLang="en-US"/>
              <a:t>单击此处编辑母版标题样式</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zh-CN" altLang="en-US"/>
              <a:t>单击此处编辑母版标题样式</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CN" altLang="en-US"/>
              <a:t>单击此处编辑母版标题样式</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CN" altLang="en-US"/>
              <a:t>单击此处编辑母版标题样式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zh-CN" altLang="en-US"/>
              <a:t>单击此处编辑母版标题样式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3/26/2020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1904721@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33FAE6-5991-40FB-A975-88299389DDE7}"/>
              </a:ext>
            </a:extLst>
          </p:cNvPr>
          <p:cNvSpPr>
            <a:spLocks noGrp="1"/>
          </p:cNvSpPr>
          <p:nvPr>
            <p:ph type="ctrTitle"/>
          </p:nvPr>
        </p:nvSpPr>
        <p:spPr>
          <a:xfrm>
            <a:off x="2043928" y="761301"/>
            <a:ext cx="8915399" cy="2262781"/>
          </a:xfrm>
        </p:spPr>
        <p:txBody>
          <a:bodyPr>
            <a:normAutofit/>
          </a:bodyPr>
          <a:lstStyle/>
          <a:p>
            <a:r>
              <a:rPr lang="en-US" altLang="zh-CN" sz="3600" dirty="0"/>
              <a:t> </a:t>
            </a:r>
            <a:r>
              <a:rPr lang="en-GB" altLang="zh-CN" sz="3600" dirty="0"/>
              <a:t>Surface Defect Detection</a:t>
            </a:r>
            <a:r>
              <a:rPr lang="en-US" altLang="zh-CN" sz="3600" dirty="0"/>
              <a:t> Based on Deep </a:t>
            </a:r>
            <a:r>
              <a:rPr lang="en-US" altLang="zh-CN" sz="3600" dirty="0" err="1"/>
              <a:t>Learing</a:t>
            </a:r>
            <a:r>
              <a:rPr lang="en-US" altLang="zh-CN" sz="3600" dirty="0"/>
              <a:t> Project - Proposal</a:t>
            </a:r>
            <a:endParaRPr lang="zh-CN" altLang="en-US" sz="3600" dirty="0"/>
          </a:p>
        </p:txBody>
      </p:sp>
      <p:sp>
        <p:nvSpPr>
          <p:cNvPr id="3" name="副标题 2">
            <a:extLst>
              <a:ext uri="{FF2B5EF4-FFF2-40B4-BE49-F238E27FC236}">
                <a16:creationId xmlns:a16="http://schemas.microsoft.com/office/drawing/2014/main" id="{B8758B7C-B5AA-4EF7-8DD0-8D5B622745FA}"/>
              </a:ext>
            </a:extLst>
          </p:cNvPr>
          <p:cNvSpPr>
            <a:spLocks noGrp="1"/>
          </p:cNvSpPr>
          <p:nvPr>
            <p:ph type="subTitle" idx="1"/>
          </p:nvPr>
        </p:nvSpPr>
        <p:spPr>
          <a:xfrm>
            <a:off x="2043927" y="4081093"/>
            <a:ext cx="8915399" cy="1126283"/>
          </a:xfrm>
        </p:spPr>
        <p:txBody>
          <a:bodyPr>
            <a:normAutofit fontScale="70000" lnSpcReduction="20000"/>
          </a:bodyPr>
          <a:lstStyle/>
          <a:p>
            <a:r>
              <a:rPr lang="en-US" altLang="zh-CN" dirty="0"/>
              <a:t>Hankun Chai</a:t>
            </a:r>
          </a:p>
          <a:p>
            <a:r>
              <a:rPr lang="en-US" altLang="zh-CN" dirty="0"/>
              <a:t>Software Engineering and Web Development</a:t>
            </a:r>
          </a:p>
          <a:p>
            <a:r>
              <a:rPr lang="en-US" altLang="zh-CN" dirty="0">
                <a:hlinkClick r:id="rId2"/>
              </a:rPr>
              <a:t>1904721@student.uwtsd.ac.uk</a:t>
            </a:r>
            <a:endParaRPr lang="en-US" altLang="zh-CN" dirty="0"/>
          </a:p>
          <a:p>
            <a:r>
              <a:rPr lang="en-GB" altLang="zh-CN" dirty="0"/>
              <a:t>University Of Wales Trinity St David</a:t>
            </a:r>
          </a:p>
          <a:p>
            <a:endParaRPr lang="zh-CN" altLang="en-US" dirty="0"/>
          </a:p>
        </p:txBody>
      </p:sp>
    </p:spTree>
    <p:extLst>
      <p:ext uri="{BB962C8B-B14F-4D97-AF65-F5344CB8AC3E}">
        <p14:creationId xmlns:p14="http://schemas.microsoft.com/office/powerpoint/2010/main" val="1977003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E8B868E-146E-4619-86EE-64227AC7A541}"/>
              </a:ext>
            </a:extLst>
          </p:cNvPr>
          <p:cNvSpPr>
            <a:spLocks noGrp="1"/>
          </p:cNvSpPr>
          <p:nvPr>
            <p:ph type="title"/>
          </p:nvPr>
        </p:nvSpPr>
        <p:spPr/>
        <p:txBody>
          <a:bodyPr/>
          <a:lstStyle/>
          <a:p>
            <a:r>
              <a:rPr lang="en-GB" altLang="zh-CN" dirty="0"/>
              <a:t>Surface Defect Detection</a:t>
            </a:r>
            <a:r>
              <a:rPr lang="en-US" altLang="zh-CN" dirty="0"/>
              <a:t> Based on Deep Learning Project</a:t>
            </a:r>
            <a:endParaRPr lang="zh-CN" altLang="en-US" dirty="0"/>
          </a:p>
        </p:txBody>
      </p:sp>
      <p:sp>
        <p:nvSpPr>
          <p:cNvPr id="3" name="内容占位符 2">
            <a:extLst>
              <a:ext uri="{FF2B5EF4-FFF2-40B4-BE49-F238E27FC236}">
                <a16:creationId xmlns:a16="http://schemas.microsoft.com/office/drawing/2014/main" id="{20965B25-D7B6-4B80-B8E3-6E6A911A9B90}"/>
              </a:ext>
            </a:extLst>
          </p:cNvPr>
          <p:cNvSpPr>
            <a:spLocks noGrp="1"/>
          </p:cNvSpPr>
          <p:nvPr>
            <p:ph idx="1"/>
          </p:nvPr>
        </p:nvSpPr>
        <p:spPr/>
        <p:txBody>
          <a:bodyPr/>
          <a:lstStyle/>
          <a:p>
            <a:r>
              <a:rPr lang="en-GB" altLang="zh-CN" sz="2800" dirty="0"/>
              <a:t>Background</a:t>
            </a:r>
          </a:p>
          <a:p>
            <a:r>
              <a:rPr lang="en-GB" altLang="zh-CN" sz="2800" dirty="0"/>
              <a:t>Object Detection</a:t>
            </a:r>
          </a:p>
          <a:p>
            <a:r>
              <a:rPr lang="en-GB" altLang="zh-CN" sz="2800" dirty="0"/>
              <a:t>Deep Learning</a:t>
            </a:r>
          </a:p>
          <a:p>
            <a:r>
              <a:rPr lang="en-GB" altLang="zh-CN" sz="2800" dirty="0"/>
              <a:t>Aims &amp; Objectives</a:t>
            </a:r>
          </a:p>
          <a:p>
            <a:r>
              <a:rPr lang="en-GB" altLang="zh-CN" sz="2800" dirty="0"/>
              <a:t>Methodology</a:t>
            </a:r>
          </a:p>
          <a:p>
            <a:r>
              <a:rPr lang="en-GB" altLang="zh-CN" sz="2800" dirty="0"/>
              <a:t>Expected Outcomes</a:t>
            </a:r>
          </a:p>
          <a:p>
            <a:endParaRPr lang="zh-CN" altLang="en-US" dirty="0"/>
          </a:p>
        </p:txBody>
      </p:sp>
    </p:spTree>
    <p:extLst>
      <p:ext uri="{BB962C8B-B14F-4D97-AF65-F5344CB8AC3E}">
        <p14:creationId xmlns:p14="http://schemas.microsoft.com/office/powerpoint/2010/main" val="3273155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68D657BD-54D5-40F1-9875-15FEC4F91465}"/>
              </a:ext>
            </a:extLst>
          </p:cNvPr>
          <p:cNvSpPr>
            <a:spLocks noGrp="1"/>
          </p:cNvSpPr>
          <p:nvPr>
            <p:ph type="title"/>
          </p:nvPr>
        </p:nvSpPr>
        <p:spPr>
          <a:xfrm>
            <a:off x="1046019" y="942108"/>
            <a:ext cx="3256550" cy="4969113"/>
          </a:xfrm>
        </p:spPr>
        <p:txBody>
          <a:bodyPr anchor="ctr">
            <a:normAutofit/>
          </a:bodyPr>
          <a:lstStyle/>
          <a:p>
            <a:r>
              <a:rPr lang="en-GB" altLang="zh-CN">
                <a:solidFill>
                  <a:schemeClr val="tx2">
                    <a:lumMod val="75000"/>
                  </a:schemeClr>
                </a:solidFill>
              </a:rPr>
              <a:t>Background</a:t>
            </a:r>
            <a:endParaRPr lang="zh-CN" altLang="en-US">
              <a:solidFill>
                <a:schemeClr val="tx2">
                  <a:lumMod val="75000"/>
                </a:schemeClr>
              </a:solidFill>
            </a:endParaRPr>
          </a:p>
        </p:txBody>
      </p:sp>
      <p:sp>
        <p:nvSpPr>
          <p:cNvPr id="17" name="Rectangle 16">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1" name="Group 20">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22"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3"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4"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5"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6"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7"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8"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9"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0"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1"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2"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3"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567D2F60-30F6-4019-AEF3-5D84C9BC9763}"/>
              </a:ext>
            </a:extLst>
          </p:cNvPr>
          <p:cNvSpPr>
            <a:spLocks noGrp="1"/>
          </p:cNvSpPr>
          <p:nvPr>
            <p:ph idx="1"/>
          </p:nvPr>
        </p:nvSpPr>
        <p:spPr>
          <a:xfrm>
            <a:off x="5049062" y="942108"/>
            <a:ext cx="6455549" cy="4969114"/>
          </a:xfrm>
        </p:spPr>
        <p:txBody>
          <a:bodyPr anchor="ctr">
            <a:normAutofit/>
          </a:bodyPr>
          <a:lstStyle/>
          <a:p>
            <a:r>
              <a:rPr lang="en-US" altLang="zh-CN">
                <a:solidFill>
                  <a:schemeClr val="tx2">
                    <a:lumMod val="75000"/>
                  </a:schemeClr>
                </a:solidFill>
              </a:rPr>
              <a:t>The surface defects of industrial products have an adverse effect on the aesthetics, comfort, and performance of the products, so the production enterprises detect the surface defects of the products in order to find and control them in time. </a:t>
            </a:r>
          </a:p>
          <a:p>
            <a:r>
              <a:rPr lang="en-US" altLang="zh-CN">
                <a:solidFill>
                  <a:schemeClr val="tx2">
                    <a:lumMod val="75000"/>
                  </a:schemeClr>
                </a:solidFill>
              </a:rPr>
              <a:t>The detection method of machine vision can largely overcome the shortcomings of manual inspection methods such as low sampling rate, low accuracy, poor real-time performance, low efficiency, and high labor intensity. It has been more and more widely studied and applied in modern industry.</a:t>
            </a:r>
            <a:endParaRPr lang="zh-CN" altLang="en-US">
              <a:solidFill>
                <a:schemeClr val="tx2">
                  <a:lumMod val="75000"/>
                </a:schemeClr>
              </a:solidFill>
            </a:endParaRPr>
          </a:p>
        </p:txBody>
      </p:sp>
    </p:spTree>
    <p:extLst>
      <p:ext uri="{BB962C8B-B14F-4D97-AF65-F5344CB8AC3E}">
        <p14:creationId xmlns:p14="http://schemas.microsoft.com/office/powerpoint/2010/main" val="3304407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A5F935DE-C13A-4103-BF15-2D1F420264B8}"/>
              </a:ext>
            </a:extLst>
          </p:cNvPr>
          <p:cNvSpPr>
            <a:spLocks noGrp="1"/>
          </p:cNvSpPr>
          <p:nvPr>
            <p:ph type="title"/>
          </p:nvPr>
        </p:nvSpPr>
        <p:spPr>
          <a:xfrm>
            <a:off x="1046019" y="942108"/>
            <a:ext cx="3256550" cy="4969113"/>
          </a:xfrm>
        </p:spPr>
        <p:txBody>
          <a:bodyPr anchor="ctr">
            <a:normAutofit/>
          </a:bodyPr>
          <a:lstStyle/>
          <a:p>
            <a:r>
              <a:rPr lang="en-US" altLang="zh-CN">
                <a:solidFill>
                  <a:schemeClr val="tx2">
                    <a:lumMod val="75000"/>
                  </a:schemeClr>
                </a:solidFill>
              </a:rPr>
              <a:t>Object Detection</a:t>
            </a:r>
            <a:endParaRPr lang="zh-CN" altLang="en-US">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A062686B-B7F2-4A10-B4F4-4C818985A86B}"/>
              </a:ext>
            </a:extLst>
          </p:cNvPr>
          <p:cNvSpPr>
            <a:spLocks noGrp="1"/>
          </p:cNvSpPr>
          <p:nvPr>
            <p:ph idx="1"/>
          </p:nvPr>
        </p:nvSpPr>
        <p:spPr>
          <a:xfrm>
            <a:off x="5049062" y="942108"/>
            <a:ext cx="6455549" cy="4969114"/>
          </a:xfrm>
        </p:spPr>
        <p:txBody>
          <a:bodyPr anchor="ctr">
            <a:normAutofit/>
          </a:bodyPr>
          <a:lstStyle/>
          <a:p>
            <a:r>
              <a:rPr lang="en-US" altLang="zh-CN">
                <a:solidFill>
                  <a:schemeClr val="tx2">
                    <a:lumMod val="75000"/>
                  </a:schemeClr>
                </a:solidFill>
              </a:rPr>
              <a:t>Computer vision is an interdisciplinary scientific field that deals with how computers can gain high-level understanding from digital images or videos.</a:t>
            </a:r>
          </a:p>
          <a:p>
            <a:r>
              <a:rPr lang="en-US" altLang="zh-CN">
                <a:solidFill>
                  <a:schemeClr val="tx2">
                    <a:lumMod val="75000"/>
                  </a:schemeClr>
                </a:solidFill>
              </a:rPr>
              <a:t>Recognition is a classical problem in computer vision which is of determining whether or not the image data contains some specific object, feature, or activity.</a:t>
            </a:r>
          </a:p>
          <a:p>
            <a:r>
              <a:rPr lang="en-US" altLang="zh-CN">
                <a:solidFill>
                  <a:schemeClr val="tx2">
                    <a:lumMod val="75000"/>
                  </a:schemeClr>
                </a:solidFill>
              </a:rPr>
              <a:t>In computer vision, detection aims to find smaller regions of interesting image data.</a:t>
            </a:r>
          </a:p>
          <a:p>
            <a:pPr marL="0" indent="0">
              <a:buNone/>
            </a:pPr>
            <a:r>
              <a:rPr lang="en-US" altLang="zh-CN">
                <a:solidFill>
                  <a:schemeClr val="tx2">
                    <a:lumMod val="75000"/>
                  </a:schemeClr>
                </a:solidFill>
              </a:rPr>
              <a:t> </a:t>
            </a:r>
            <a:endParaRPr lang="zh-CN" altLang="en-US">
              <a:solidFill>
                <a:schemeClr val="tx2">
                  <a:lumMod val="75000"/>
                </a:schemeClr>
              </a:solidFill>
            </a:endParaRPr>
          </a:p>
        </p:txBody>
      </p:sp>
    </p:spTree>
    <p:extLst>
      <p:ext uri="{BB962C8B-B14F-4D97-AF65-F5344CB8AC3E}">
        <p14:creationId xmlns:p14="http://schemas.microsoft.com/office/powerpoint/2010/main" val="292918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B1D358BB-E1A5-430C-8745-C96791C82FB6}"/>
              </a:ext>
            </a:extLst>
          </p:cNvPr>
          <p:cNvSpPr>
            <a:spLocks noGrp="1"/>
          </p:cNvSpPr>
          <p:nvPr>
            <p:ph type="title"/>
          </p:nvPr>
        </p:nvSpPr>
        <p:spPr>
          <a:xfrm>
            <a:off x="1046019" y="942108"/>
            <a:ext cx="3256550" cy="4969113"/>
          </a:xfrm>
        </p:spPr>
        <p:txBody>
          <a:bodyPr anchor="ctr">
            <a:normAutofit/>
          </a:bodyPr>
          <a:lstStyle/>
          <a:p>
            <a:r>
              <a:rPr lang="en-US" altLang="zh-CN">
                <a:solidFill>
                  <a:schemeClr val="tx2">
                    <a:lumMod val="75000"/>
                  </a:schemeClr>
                </a:solidFill>
              </a:rPr>
              <a:t>Deep Learning</a:t>
            </a:r>
            <a:endParaRPr lang="zh-CN" altLang="en-US">
              <a:solidFill>
                <a:schemeClr val="tx2">
                  <a:lumMod val="75000"/>
                </a:schemeClr>
              </a:solidFill>
            </a:endParaRPr>
          </a:p>
        </p:txBody>
      </p:sp>
      <p:sp>
        <p:nvSpPr>
          <p:cNvPr id="21" name="Rectangle 20">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23" name="Straight Connector 22">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26"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7"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8"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9"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0"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1"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2"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3"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4"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5"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6"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7"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F451BE90-7D05-4DF8-809B-7DB5431A81D5}"/>
              </a:ext>
            </a:extLst>
          </p:cNvPr>
          <p:cNvSpPr>
            <a:spLocks noGrp="1"/>
          </p:cNvSpPr>
          <p:nvPr>
            <p:ph idx="1"/>
          </p:nvPr>
        </p:nvSpPr>
        <p:spPr>
          <a:xfrm>
            <a:off x="4978454" y="260974"/>
            <a:ext cx="6455549" cy="4969114"/>
          </a:xfrm>
        </p:spPr>
        <p:txBody>
          <a:bodyPr anchor="ctr">
            <a:normAutofit/>
          </a:bodyPr>
          <a:lstStyle/>
          <a:p>
            <a:r>
              <a:rPr lang="en-US" altLang="zh-CN" dirty="0">
                <a:solidFill>
                  <a:schemeClr val="tx2">
                    <a:lumMod val="75000"/>
                  </a:schemeClr>
                </a:solidFill>
              </a:rPr>
              <a:t>Deep learning is part of a broader family of machine learning methods based on artificial neural networks with representation learning. </a:t>
            </a:r>
          </a:p>
          <a:p>
            <a:r>
              <a:rPr lang="en-US" altLang="zh-CN" dirty="0">
                <a:solidFill>
                  <a:schemeClr val="tx2">
                    <a:lumMod val="75000"/>
                  </a:schemeClr>
                </a:solidFill>
              </a:rPr>
              <a:t>Currently, the best algorithm for object detection in deep learning is Convolutional  Neural Network.</a:t>
            </a:r>
          </a:p>
          <a:p>
            <a:endParaRPr lang="en-US" altLang="zh-CN" dirty="0">
              <a:solidFill>
                <a:schemeClr val="tx2">
                  <a:lumMod val="75000"/>
                </a:schemeClr>
              </a:solidFill>
            </a:endParaRPr>
          </a:p>
          <a:p>
            <a:pPr marL="0" indent="0">
              <a:buNone/>
            </a:pPr>
            <a:endParaRPr lang="zh-CN" altLang="en-US" dirty="0">
              <a:solidFill>
                <a:schemeClr val="tx2">
                  <a:lumMod val="75000"/>
                </a:schemeClr>
              </a:solidFill>
            </a:endParaRPr>
          </a:p>
        </p:txBody>
      </p:sp>
      <p:pic>
        <p:nvPicPr>
          <p:cNvPr id="38" name="图片 37" descr="图片包含 游戏机&#10;&#10;描述已自动生成">
            <a:extLst>
              <a:ext uri="{FF2B5EF4-FFF2-40B4-BE49-F238E27FC236}">
                <a16:creationId xmlns:a16="http://schemas.microsoft.com/office/drawing/2014/main" id="{2835AC85-DF1A-4841-88BE-BFADC53EB302}"/>
              </a:ext>
            </a:extLst>
          </p:cNvPr>
          <p:cNvPicPr>
            <a:picLocks noChangeAspect="1"/>
          </p:cNvPicPr>
          <p:nvPr/>
        </p:nvPicPr>
        <p:blipFill>
          <a:blip r:embed="rId2"/>
          <a:stretch>
            <a:fillRect/>
          </a:stretch>
        </p:blipFill>
        <p:spPr>
          <a:xfrm>
            <a:off x="4897258" y="3387468"/>
            <a:ext cx="6953577" cy="2138225"/>
          </a:xfrm>
          <a:prstGeom prst="rect">
            <a:avLst/>
          </a:prstGeom>
        </p:spPr>
      </p:pic>
    </p:spTree>
    <p:extLst>
      <p:ext uri="{BB962C8B-B14F-4D97-AF65-F5344CB8AC3E}">
        <p14:creationId xmlns:p14="http://schemas.microsoft.com/office/powerpoint/2010/main" val="2469307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05AA7859-D717-47F5-BA81-FA45DA45BBD6}"/>
              </a:ext>
            </a:extLst>
          </p:cNvPr>
          <p:cNvSpPr>
            <a:spLocks noGrp="1"/>
          </p:cNvSpPr>
          <p:nvPr>
            <p:ph type="title"/>
          </p:nvPr>
        </p:nvSpPr>
        <p:spPr>
          <a:xfrm>
            <a:off x="1046019" y="942108"/>
            <a:ext cx="3256550" cy="4969113"/>
          </a:xfrm>
        </p:spPr>
        <p:txBody>
          <a:bodyPr anchor="ctr">
            <a:normAutofit/>
          </a:bodyPr>
          <a:lstStyle/>
          <a:p>
            <a:r>
              <a:rPr lang="en-US" altLang="zh-CN">
                <a:solidFill>
                  <a:schemeClr val="tx2">
                    <a:lumMod val="75000"/>
                  </a:schemeClr>
                </a:solidFill>
              </a:rPr>
              <a:t>Aim and Objectives</a:t>
            </a:r>
            <a:endParaRPr lang="zh-CN" altLang="en-US">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3E491233-88FF-42FD-8868-2197BCFD811A}"/>
              </a:ext>
            </a:extLst>
          </p:cNvPr>
          <p:cNvSpPr>
            <a:spLocks noGrp="1"/>
          </p:cNvSpPr>
          <p:nvPr>
            <p:ph idx="1"/>
          </p:nvPr>
        </p:nvSpPr>
        <p:spPr>
          <a:xfrm>
            <a:off x="5049062" y="942108"/>
            <a:ext cx="6455549" cy="4969114"/>
          </a:xfrm>
        </p:spPr>
        <p:txBody>
          <a:bodyPr anchor="ctr">
            <a:normAutofit/>
          </a:bodyPr>
          <a:lstStyle/>
          <a:p>
            <a:pPr marL="0" indent="0">
              <a:buNone/>
            </a:pPr>
            <a:r>
              <a:rPr lang="en-US" altLang="zh-CN" b="1">
                <a:solidFill>
                  <a:schemeClr val="tx2">
                    <a:lumMod val="75000"/>
                  </a:schemeClr>
                </a:solidFill>
              </a:rPr>
              <a:t>Aim:  To develop a neural network model which can recognize the category of the defects specifically and locate them on the surface accurately.</a:t>
            </a:r>
          </a:p>
          <a:p>
            <a:pPr marL="0" indent="0">
              <a:buNone/>
            </a:pPr>
            <a:endParaRPr lang="en-US" altLang="zh-CN" b="1">
              <a:solidFill>
                <a:schemeClr val="tx2">
                  <a:lumMod val="75000"/>
                </a:schemeClr>
              </a:solidFill>
            </a:endParaRPr>
          </a:p>
          <a:p>
            <a:pPr marL="0" indent="0">
              <a:buNone/>
            </a:pPr>
            <a:r>
              <a:rPr lang="en-US" altLang="zh-CN" b="1">
                <a:solidFill>
                  <a:schemeClr val="tx2">
                    <a:lumMod val="75000"/>
                  </a:schemeClr>
                </a:solidFill>
              </a:rPr>
              <a:t>Objectives:</a:t>
            </a:r>
          </a:p>
          <a:p>
            <a:r>
              <a:rPr lang="en-US" altLang="zh-CN">
                <a:solidFill>
                  <a:schemeClr val="tx2">
                    <a:lumMod val="75000"/>
                  </a:schemeClr>
                </a:solidFill>
              </a:rPr>
              <a:t>To find a suitable surface and pictures of it with defects.</a:t>
            </a:r>
          </a:p>
          <a:p>
            <a:r>
              <a:rPr lang="en-US" altLang="zh-CN">
                <a:solidFill>
                  <a:schemeClr val="tx2">
                    <a:lumMod val="75000"/>
                  </a:schemeClr>
                </a:solidFill>
              </a:rPr>
              <a:t>To train and implement a network which can recognize and locate the defects.</a:t>
            </a:r>
          </a:p>
          <a:p>
            <a:r>
              <a:rPr lang="en-US" altLang="zh-CN">
                <a:solidFill>
                  <a:schemeClr val="tx2">
                    <a:lumMod val="75000"/>
                  </a:schemeClr>
                </a:solidFill>
              </a:rPr>
              <a:t>To increase the accuracy of detection by optimizing the network structure or the parameters.</a:t>
            </a:r>
          </a:p>
          <a:p>
            <a:endParaRPr lang="en-US" altLang="zh-CN">
              <a:solidFill>
                <a:schemeClr val="tx2">
                  <a:lumMod val="75000"/>
                </a:schemeClr>
              </a:solidFill>
            </a:endParaRPr>
          </a:p>
        </p:txBody>
      </p:sp>
    </p:spTree>
    <p:extLst>
      <p:ext uri="{BB962C8B-B14F-4D97-AF65-F5344CB8AC3E}">
        <p14:creationId xmlns:p14="http://schemas.microsoft.com/office/powerpoint/2010/main" val="4216443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1B3C55B1-9951-43C4-A505-881E93467ADE}"/>
              </a:ext>
            </a:extLst>
          </p:cNvPr>
          <p:cNvSpPr>
            <a:spLocks noGrp="1"/>
          </p:cNvSpPr>
          <p:nvPr>
            <p:ph type="title"/>
          </p:nvPr>
        </p:nvSpPr>
        <p:spPr>
          <a:xfrm>
            <a:off x="1046019" y="942108"/>
            <a:ext cx="3256550" cy="4969113"/>
          </a:xfrm>
        </p:spPr>
        <p:txBody>
          <a:bodyPr anchor="ctr">
            <a:normAutofit/>
          </a:bodyPr>
          <a:lstStyle/>
          <a:p>
            <a:r>
              <a:rPr lang="en-GB" altLang="zh-CN">
                <a:solidFill>
                  <a:schemeClr val="tx2">
                    <a:lumMod val="75000"/>
                  </a:schemeClr>
                </a:solidFill>
              </a:rPr>
              <a:t>Methodology</a:t>
            </a:r>
            <a:endParaRPr lang="zh-CN" altLang="en-US">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A298CC2F-D1FC-4114-B64E-1CEE9BE59EFC}"/>
              </a:ext>
            </a:extLst>
          </p:cNvPr>
          <p:cNvSpPr>
            <a:spLocks noGrp="1"/>
          </p:cNvSpPr>
          <p:nvPr>
            <p:ph idx="1"/>
          </p:nvPr>
        </p:nvSpPr>
        <p:spPr>
          <a:xfrm>
            <a:off x="5049062" y="942108"/>
            <a:ext cx="6455549" cy="4969114"/>
          </a:xfrm>
        </p:spPr>
        <p:txBody>
          <a:bodyPr anchor="ctr">
            <a:normAutofit/>
          </a:bodyPr>
          <a:lstStyle/>
          <a:p>
            <a:r>
              <a:rPr lang="en-US" altLang="zh-CN">
                <a:solidFill>
                  <a:schemeClr val="tx2">
                    <a:lumMod val="75000"/>
                  </a:schemeClr>
                </a:solidFill>
              </a:rPr>
              <a:t>The images of surface with defect should be photographed by same camera at same angle.</a:t>
            </a:r>
          </a:p>
          <a:p>
            <a:r>
              <a:rPr lang="en-US" altLang="zh-CN">
                <a:solidFill>
                  <a:schemeClr val="tx2">
                    <a:lumMod val="75000"/>
                  </a:schemeClr>
                </a:solidFill>
              </a:rPr>
              <a:t>Those image dataset should contain the category and location information in order to produce train dataset and </a:t>
            </a:r>
            <a:r>
              <a:rPr lang="en-GB" altLang="zh-CN">
                <a:solidFill>
                  <a:schemeClr val="tx2">
                    <a:lumMod val="75000"/>
                  </a:schemeClr>
                </a:solidFill>
              </a:rPr>
              <a:t>validation dataset.</a:t>
            </a:r>
          </a:p>
          <a:p>
            <a:r>
              <a:rPr lang="en-GB" altLang="zh-CN">
                <a:solidFill>
                  <a:schemeClr val="tx2">
                    <a:lumMod val="75000"/>
                  </a:schemeClr>
                </a:solidFill>
              </a:rPr>
              <a:t>Using Tensorflow and Keras on Python to develop and train the network.</a:t>
            </a:r>
          </a:p>
          <a:p>
            <a:r>
              <a:rPr lang="en-US" altLang="zh-CN">
                <a:solidFill>
                  <a:schemeClr val="tx2">
                    <a:lumMod val="75000"/>
                  </a:schemeClr>
                </a:solidFill>
              </a:rPr>
              <a:t>The base network model can be R-CNN and its enhanced models.</a:t>
            </a:r>
          </a:p>
          <a:p>
            <a:r>
              <a:rPr lang="en-US" altLang="zh-CN">
                <a:solidFill>
                  <a:schemeClr val="tx2">
                    <a:lumMod val="75000"/>
                  </a:schemeClr>
                </a:solidFill>
              </a:rPr>
              <a:t>Combine the structures and idea of other networks to improve the  accuracy</a:t>
            </a:r>
            <a:endParaRPr lang="zh-CN" altLang="en-US">
              <a:solidFill>
                <a:schemeClr val="tx2">
                  <a:lumMod val="75000"/>
                </a:schemeClr>
              </a:solidFill>
            </a:endParaRPr>
          </a:p>
        </p:txBody>
      </p:sp>
    </p:spTree>
    <p:extLst>
      <p:ext uri="{BB962C8B-B14F-4D97-AF65-F5344CB8AC3E}">
        <p14:creationId xmlns:p14="http://schemas.microsoft.com/office/powerpoint/2010/main" val="3588267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82625DBF-C3FE-41AB-9144-546393AECFA4}"/>
              </a:ext>
            </a:extLst>
          </p:cNvPr>
          <p:cNvSpPr>
            <a:spLocks noGrp="1"/>
          </p:cNvSpPr>
          <p:nvPr>
            <p:ph type="title"/>
          </p:nvPr>
        </p:nvSpPr>
        <p:spPr>
          <a:xfrm>
            <a:off x="1046019" y="942108"/>
            <a:ext cx="3256550" cy="4969113"/>
          </a:xfrm>
        </p:spPr>
        <p:txBody>
          <a:bodyPr anchor="ctr">
            <a:normAutofit/>
          </a:bodyPr>
          <a:lstStyle/>
          <a:p>
            <a:r>
              <a:rPr lang="en-GB" altLang="zh-CN">
                <a:solidFill>
                  <a:schemeClr val="tx2">
                    <a:lumMod val="75000"/>
                  </a:schemeClr>
                </a:solidFill>
              </a:rPr>
              <a:t>Expected Outcomes</a:t>
            </a:r>
            <a:endParaRPr lang="zh-CN" altLang="en-US">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内容占位符 2">
            <a:extLst>
              <a:ext uri="{FF2B5EF4-FFF2-40B4-BE49-F238E27FC236}">
                <a16:creationId xmlns:a16="http://schemas.microsoft.com/office/drawing/2014/main" id="{1033CE6E-0B68-4476-8E07-C85BA50BB6F4}"/>
              </a:ext>
            </a:extLst>
          </p:cNvPr>
          <p:cNvSpPr>
            <a:spLocks noGrp="1"/>
          </p:cNvSpPr>
          <p:nvPr>
            <p:ph idx="1"/>
          </p:nvPr>
        </p:nvSpPr>
        <p:spPr>
          <a:xfrm>
            <a:off x="5049062" y="942108"/>
            <a:ext cx="6455549" cy="4969114"/>
          </a:xfrm>
        </p:spPr>
        <p:txBody>
          <a:bodyPr anchor="ctr">
            <a:normAutofit/>
          </a:bodyPr>
          <a:lstStyle/>
          <a:p>
            <a:pPr marL="0" indent="0">
              <a:buNone/>
            </a:pPr>
            <a:r>
              <a:rPr lang="en-GB" altLang="zh-CN">
                <a:solidFill>
                  <a:schemeClr val="tx2">
                    <a:lumMod val="75000"/>
                  </a:schemeClr>
                </a:solidFill>
              </a:rPr>
              <a:t>It is expected that the network will</a:t>
            </a:r>
          </a:p>
          <a:p>
            <a:r>
              <a:rPr lang="en-GB" altLang="zh-CN">
                <a:solidFill>
                  <a:schemeClr val="tx2">
                    <a:lumMod val="75000"/>
                  </a:schemeClr>
                </a:solidFill>
              </a:rPr>
              <a:t>Give a high accuracy of recognizing and locating the defects on the given datasets.</a:t>
            </a:r>
          </a:p>
          <a:p>
            <a:r>
              <a:rPr lang="en-GB" altLang="zh-CN">
                <a:solidFill>
                  <a:schemeClr val="tx2">
                    <a:lumMod val="75000"/>
                  </a:schemeClr>
                </a:solidFill>
              </a:rPr>
              <a:t>Show the ability to detect the same kinds of defects on other images.</a:t>
            </a:r>
          </a:p>
          <a:p>
            <a:r>
              <a:rPr lang="en-GB" altLang="zh-CN">
                <a:solidFill>
                  <a:schemeClr val="tx2">
                    <a:lumMod val="75000"/>
                  </a:schemeClr>
                </a:solidFill>
              </a:rPr>
              <a:t>Show the advantages comparing with traditional methods.</a:t>
            </a:r>
          </a:p>
          <a:p>
            <a:endParaRPr lang="zh-CN" altLang="en-US">
              <a:solidFill>
                <a:schemeClr val="tx2">
                  <a:lumMod val="75000"/>
                </a:schemeClr>
              </a:solidFill>
            </a:endParaRPr>
          </a:p>
        </p:txBody>
      </p:sp>
    </p:spTree>
    <p:extLst>
      <p:ext uri="{BB962C8B-B14F-4D97-AF65-F5344CB8AC3E}">
        <p14:creationId xmlns:p14="http://schemas.microsoft.com/office/powerpoint/2010/main" val="37020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D3E3B13D-A5A1-488E-BEB6-6F9412369FCD}"/>
              </a:ext>
            </a:extLst>
          </p:cNvPr>
          <p:cNvSpPr>
            <a:spLocks noGrp="1"/>
          </p:cNvSpPr>
          <p:nvPr>
            <p:ph type="title"/>
          </p:nvPr>
        </p:nvSpPr>
        <p:spPr>
          <a:xfrm>
            <a:off x="1046019" y="942108"/>
            <a:ext cx="3256550" cy="4969113"/>
          </a:xfrm>
        </p:spPr>
        <p:txBody>
          <a:bodyPr anchor="ctr">
            <a:normAutofit/>
          </a:bodyPr>
          <a:lstStyle/>
          <a:p>
            <a:r>
              <a:rPr lang="en-GB" altLang="zh-CN" dirty="0">
                <a:solidFill>
                  <a:schemeClr val="tx2">
                    <a:lumMod val="75000"/>
                  </a:schemeClr>
                </a:solidFill>
              </a:rPr>
              <a:t>Summary</a:t>
            </a:r>
            <a:endParaRPr lang="zh-CN" altLang="en-US" dirty="0">
              <a:solidFill>
                <a:schemeClr val="tx2">
                  <a:lumMod val="75000"/>
                </a:schemeClr>
              </a:solidFill>
            </a:endParaRPr>
          </a:p>
        </p:txBody>
      </p:sp>
      <p:sp>
        <p:nvSpPr>
          <p:cNvPr id="27"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28"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29"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0" name="内容占位符 2">
            <a:extLst>
              <a:ext uri="{FF2B5EF4-FFF2-40B4-BE49-F238E27FC236}">
                <a16:creationId xmlns:a16="http://schemas.microsoft.com/office/drawing/2014/main" id="{5F3AA1E2-F09C-4A87-8CBB-8D3AACB78C28}"/>
              </a:ext>
            </a:extLst>
          </p:cNvPr>
          <p:cNvSpPr>
            <a:spLocks noGrp="1"/>
          </p:cNvSpPr>
          <p:nvPr>
            <p:ph idx="1"/>
          </p:nvPr>
        </p:nvSpPr>
        <p:spPr>
          <a:xfrm>
            <a:off x="5049062" y="942108"/>
            <a:ext cx="6455549" cy="4969114"/>
          </a:xfrm>
        </p:spPr>
        <p:txBody>
          <a:bodyPr anchor="ctr">
            <a:normAutofit/>
          </a:bodyPr>
          <a:lstStyle/>
          <a:p>
            <a:r>
              <a:rPr lang="en-US" altLang="zh-CN" dirty="0">
                <a:solidFill>
                  <a:schemeClr val="tx2">
                    <a:lumMod val="75000"/>
                  </a:schemeClr>
                </a:solidFill>
              </a:rPr>
              <a:t>This project aims to develop a new network model to detect the specific defects on certain surface.</a:t>
            </a:r>
          </a:p>
          <a:p>
            <a:r>
              <a:rPr lang="en-US" altLang="zh-CN" dirty="0">
                <a:solidFill>
                  <a:schemeClr val="tx2">
                    <a:lumMod val="75000"/>
                  </a:schemeClr>
                </a:solidFill>
              </a:rPr>
              <a:t>The project could become an alternative of testing the products surface quality in the factory.</a:t>
            </a:r>
          </a:p>
          <a:p>
            <a:r>
              <a:rPr lang="en-US" altLang="zh-CN" dirty="0">
                <a:solidFill>
                  <a:schemeClr val="tx2">
                    <a:lumMod val="75000"/>
                  </a:schemeClr>
                </a:solidFill>
              </a:rPr>
              <a:t>The system could base on the R-CNN algorithm.</a:t>
            </a:r>
          </a:p>
          <a:p>
            <a:pPr marL="0" indent="0">
              <a:buNone/>
            </a:pPr>
            <a:endParaRPr lang="en-US" altLang="zh-CN" dirty="0">
              <a:solidFill>
                <a:schemeClr val="tx2">
                  <a:lumMod val="75000"/>
                </a:schemeClr>
              </a:solidFill>
            </a:endParaRPr>
          </a:p>
        </p:txBody>
      </p:sp>
    </p:spTree>
    <p:extLst>
      <p:ext uri="{BB962C8B-B14F-4D97-AF65-F5344CB8AC3E}">
        <p14:creationId xmlns:p14="http://schemas.microsoft.com/office/powerpoint/2010/main" val="2733237153"/>
      </p:ext>
    </p:extLst>
  </p:cSld>
  <p:clrMapOvr>
    <a:masterClrMapping/>
  </p:clrMapOvr>
</p:sld>
</file>

<file path=ppt/theme/theme1.xml><?xml version="1.0" encoding="utf-8"?>
<a:theme xmlns:a="http://schemas.openxmlformats.org/drawingml/2006/main" name="丝状">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6EEA0C-302C-40C3-B24E-420198D92E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7F6FA9-932E-4291-A289-397B58976038}">
  <ds:schemaRefs>
    <ds:schemaRef ds:uri="http://schemas.microsoft.com/sharepoint/v3/contenttype/forms"/>
  </ds:schemaRefs>
</ds:datastoreItem>
</file>

<file path=customXml/itemProps3.xml><?xml version="1.0" encoding="utf-8"?>
<ds:datastoreItem xmlns:ds="http://schemas.openxmlformats.org/officeDocument/2006/customXml" ds:itemID="{D22C86BA-89A1-492A-870B-255BD9A3852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7</TotalTime>
  <Words>488</Words>
  <Application>Microsoft Office PowerPoint</Application>
  <PresentationFormat>宽屏</PresentationFormat>
  <Paragraphs>45</Paragraphs>
  <Slides>9</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9</vt:i4>
      </vt:variant>
    </vt:vector>
  </HeadingPairs>
  <TitlesOfParts>
    <vt:vector size="13" baseType="lpstr">
      <vt:lpstr>Arial</vt:lpstr>
      <vt:lpstr>Century Gothic</vt:lpstr>
      <vt:lpstr>Wingdings 3</vt:lpstr>
      <vt:lpstr>丝状</vt:lpstr>
      <vt:lpstr> Surface Defect Detection Based on Deep Learing Project - Proposal</vt:lpstr>
      <vt:lpstr>Surface Defect Detection Based on Deep Learning Project</vt:lpstr>
      <vt:lpstr>Background</vt:lpstr>
      <vt:lpstr>Object Detection</vt:lpstr>
      <vt:lpstr>Deep Learning</vt:lpstr>
      <vt:lpstr>Aim and Objectives</vt:lpstr>
      <vt:lpstr>Methodology</vt:lpstr>
      <vt:lpstr>Expected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Surface Defect Detection Based on Computer Vision Project - Proposal</dc:title>
  <dc:creator>焓坤 柴</dc:creator>
  <cp:lastModifiedBy>焓坤 柴</cp:lastModifiedBy>
  <cp:revision>2</cp:revision>
  <dcterms:created xsi:type="dcterms:W3CDTF">2020-03-27T01:01:22Z</dcterms:created>
  <dcterms:modified xsi:type="dcterms:W3CDTF">2020-03-27T01:08:53Z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