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43"/>
  </p:notesMasterIdLst>
  <p:sldIdLst>
    <p:sldId id="257" r:id="rId2"/>
    <p:sldId id="262" r:id="rId3"/>
    <p:sldId id="263" r:id="rId4"/>
    <p:sldId id="261" r:id="rId5"/>
    <p:sldId id="258" r:id="rId6"/>
    <p:sldId id="259" r:id="rId7"/>
    <p:sldId id="260" r:id="rId8"/>
    <p:sldId id="264" r:id="rId9"/>
    <p:sldId id="266" r:id="rId10"/>
    <p:sldId id="265" r:id="rId11"/>
    <p:sldId id="268" r:id="rId12"/>
    <p:sldId id="283" r:id="rId13"/>
    <p:sldId id="267" r:id="rId14"/>
    <p:sldId id="274" r:id="rId15"/>
    <p:sldId id="269" r:id="rId16"/>
    <p:sldId id="273" r:id="rId17"/>
    <p:sldId id="270" r:id="rId18"/>
    <p:sldId id="275" r:id="rId19"/>
    <p:sldId id="276" r:id="rId20"/>
    <p:sldId id="272" r:id="rId21"/>
    <p:sldId id="271" r:id="rId22"/>
    <p:sldId id="277" r:id="rId23"/>
    <p:sldId id="280" r:id="rId24"/>
    <p:sldId id="281" r:id="rId25"/>
    <p:sldId id="279" r:id="rId26"/>
    <p:sldId id="282" r:id="rId27"/>
    <p:sldId id="286" r:id="rId28"/>
    <p:sldId id="287" r:id="rId29"/>
    <p:sldId id="285" r:id="rId30"/>
    <p:sldId id="288" r:id="rId31"/>
    <p:sldId id="290" r:id="rId32"/>
    <p:sldId id="293" r:id="rId33"/>
    <p:sldId id="289" r:id="rId34"/>
    <p:sldId id="292" r:id="rId35"/>
    <p:sldId id="284" r:id="rId36"/>
    <p:sldId id="294" r:id="rId37"/>
    <p:sldId id="295" r:id="rId38"/>
    <p:sldId id="296" r:id="rId39"/>
    <p:sldId id="297" r:id="rId40"/>
    <p:sldId id="298" r:id="rId41"/>
    <p:sldId id="300" r:id="rId4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19" autoAdjust="0"/>
    <p:restoredTop sz="94660"/>
  </p:normalViewPr>
  <p:slideViewPr>
    <p:cSldViewPr snapToGrid="0">
      <p:cViewPr>
        <p:scale>
          <a:sx n="50" d="100"/>
          <a:sy n="50" d="100"/>
        </p:scale>
        <p:origin x="882" y="11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DD7273-EAFA-48FE-BF10-52CE4A295B80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248E0B-3D36-42C8-9127-EC02A0CED9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7217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60338" y="1581150"/>
            <a:ext cx="5692775" cy="42703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i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defTabSz="901568">
              <a:defRPr/>
            </a:pPr>
            <a:fld id="{C9DF3834-AE5E-4216-B825-DD970B2831FA}" type="slidenum">
              <a:rPr lang="en-GB">
                <a:solidFill>
                  <a:prstClr val="black"/>
                </a:solidFill>
                <a:latin typeface="Calibri" panose="020F0502020204030204"/>
              </a:rPr>
              <a:pPr defTabSz="901568">
                <a:defRPr/>
              </a:pPr>
              <a:t>1</a:t>
            </a:fld>
            <a:endParaRPr lang="en-GB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3222671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A08DFA3-FE7C-4834-B5E4-B8EEF012060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6508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Riots recorded in </a:t>
            </a:r>
          </a:p>
          <a:p>
            <a:r>
              <a:rPr lang="en-GB" dirty="0" smtClean="0"/>
              <a:t>Columbus,  Ohio </a:t>
            </a:r>
          </a:p>
          <a:p>
            <a:r>
              <a:rPr lang="en-GB" dirty="0" smtClean="0"/>
              <a:t>Louisiana state</a:t>
            </a:r>
          </a:p>
          <a:p>
            <a:r>
              <a:rPr lang="en-GB" dirty="0" smtClean="0"/>
              <a:t>Little Rock, Arkansas</a:t>
            </a:r>
          </a:p>
          <a:p>
            <a:r>
              <a:rPr lang="en-GB" dirty="0" smtClean="0"/>
              <a:t>New York City</a:t>
            </a:r>
          </a:p>
          <a:p>
            <a:r>
              <a:rPr lang="en-GB" dirty="0" smtClean="0"/>
              <a:t>Norfolk, Virginia</a:t>
            </a:r>
          </a:p>
          <a:p>
            <a:r>
              <a:rPr lang="en-GB" dirty="0" smtClean="0"/>
              <a:t>Omaha, Nebraska</a:t>
            </a:r>
          </a:p>
          <a:p>
            <a:r>
              <a:rPr lang="en-GB" dirty="0" smtClean="0"/>
              <a:t>Pittsburgh, Pennsylvania</a:t>
            </a:r>
          </a:p>
          <a:p>
            <a:r>
              <a:rPr lang="en-GB" dirty="0" smtClean="0"/>
              <a:t>Pueblo, Colorado</a:t>
            </a:r>
          </a:p>
          <a:p>
            <a:r>
              <a:rPr lang="en-GB" dirty="0" smtClean="0"/>
              <a:t>St. Louis, Missouri</a:t>
            </a:r>
          </a:p>
          <a:p>
            <a:r>
              <a:rPr lang="en-GB" dirty="0" err="1" smtClean="0"/>
              <a:t>Uvalda</a:t>
            </a:r>
            <a:r>
              <a:rPr lang="en-GB" dirty="0" smtClean="0"/>
              <a:t>, Georgia</a:t>
            </a:r>
          </a:p>
          <a:p>
            <a:r>
              <a:rPr lang="en-GB" dirty="0" smtClean="0"/>
              <a:t>Washington D.C.</a:t>
            </a:r>
          </a:p>
          <a:p>
            <a:r>
              <a:rPr lang="en-GB" dirty="0" smtClean="0"/>
              <a:t>Wilmington, Delaware</a:t>
            </a:r>
          </a:p>
          <a:p>
            <a:r>
              <a:rPr lang="en-GB" dirty="0" smtClean="0"/>
              <a:t>- Est. 11-26 people killed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248E0B-3D36-42C8-9127-EC02A0CED9EF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6888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Mountain Landis, the future Commissioner of Baseball who perpetuated the baseball </a:t>
            </a:r>
            <a:r>
              <a:rPr lang="en-GB" dirty="0" err="1" smtClean="0"/>
              <a:t>color</a:t>
            </a:r>
            <a:r>
              <a:rPr lang="en-GB" dirty="0" smtClean="0"/>
              <a:t> line until his death, Johnson was convicted by an all-white jury in June 1913,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248E0B-3D36-42C8-9127-EC02A0CED9EF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8811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FC8DF-D682-473B-8D33-C11242F5D8BF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735F0-7832-4F93-ADBC-771C14E615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8513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FC8DF-D682-473B-8D33-C11242F5D8BF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735F0-7832-4F93-ADBC-771C14E615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15311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41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6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FC8DF-D682-473B-8D33-C11242F5D8BF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735F0-7832-4F93-ADBC-771C14E615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4303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FC8DF-D682-473B-8D33-C11242F5D8BF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735F0-7832-4F93-ADBC-771C14E615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93437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8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1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1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FC8DF-D682-473B-8D33-C11242F5D8BF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735F0-7832-4F93-ADBC-771C14E615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9468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FC8DF-D682-473B-8D33-C11242F5D8BF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735F0-7832-4F93-ADBC-771C14E615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36893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FC8DF-D682-473B-8D33-C11242F5D8BF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735F0-7832-4F93-ADBC-771C14E615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3917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8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FC8DF-D682-473B-8D33-C11242F5D8BF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735F0-7832-4F93-ADBC-771C14E615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34075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8"/>
            <a:ext cx="462915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FC8DF-D682-473B-8D33-C11242F5D8BF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735F0-7832-4F93-ADBC-771C14E615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4340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FC8DF-D682-473B-8D33-C11242F5D8BF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735F0-7832-4F93-ADBC-771C14E615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54312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1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FC8DF-D682-473B-8D33-C11242F5D8BF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735F0-7832-4F93-ADBC-771C14E615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30656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1000"/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8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3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0FC8DF-D682-473B-8D33-C11242F5D8BF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3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3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3735F0-7832-4F93-ADBC-771C14E615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2791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3.png"/><Relationship Id="rId7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heundefeated.com/features/muhammad-ali-the-original-rapper/" TargetMode="External"/><Relationship Id="rId5" Type="http://schemas.openxmlformats.org/officeDocument/2006/relationships/hyperlink" Target="https://www.theguardian.com/music/musicblog/2016/jun/06/muhammad-ali-influence-rap-golden-age" TargetMode="Externa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erris.edu/HTMLS/news/jimcrow/question/2014/may.htm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7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6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9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6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xzAS-wihuVI" TargetMode="External"/><Relationship Id="rId5" Type="http://schemas.openxmlformats.org/officeDocument/2006/relationships/image" Target="../media/image70.png"/><Relationship Id="rId4" Type="http://schemas.openxmlformats.org/officeDocument/2006/relationships/image" Target="../media/image69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3.png"/><Relationship Id="rId4" Type="http://schemas.openxmlformats.org/officeDocument/2006/relationships/image" Target="../media/image72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5.emf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8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rxists.org/history/usa/workers/civil-rights/crisis/index.htm" TargetMode="External"/><Relationship Id="rId2" Type="http://schemas.openxmlformats.org/officeDocument/2006/relationships/image" Target="../media/image79.emf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9.png"/><Relationship Id="rId4" Type="http://schemas.openxmlformats.org/officeDocument/2006/relationships/image" Target="../media/image88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2.png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95426" y="0"/>
            <a:ext cx="6124574" cy="8991599"/>
          </a:xfrm>
          <a:solidFill>
            <a:schemeClr val="tx1">
              <a:alpha val="70000"/>
            </a:schemeClr>
          </a:solidFill>
        </p:spPr>
        <p:txBody>
          <a:bodyPr>
            <a:normAutofit/>
          </a:bodyPr>
          <a:lstStyle/>
          <a:p>
            <a:r>
              <a:rPr lang="en-GB" sz="2800" dirty="0" smtClean="0">
                <a:solidFill>
                  <a:schemeClr val="bg1"/>
                </a:solidFill>
                <a:latin typeface="Cooper Black" panose="0208090404030B020404" pitchFamily="18" charset="0"/>
              </a:rPr>
              <a:t>HPHI5006, 6006</a:t>
            </a: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dirty="0" smtClean="0">
                <a:solidFill>
                  <a:srgbClr val="00B050"/>
                </a:solidFill>
                <a:latin typeface="Cooper Black" panose="0208090404030B020404" pitchFamily="18" charset="0"/>
              </a:rPr>
              <a:t>Routes &amp; Roots of the Black Atlantic</a:t>
            </a:r>
            <a:r>
              <a:rPr lang="en-GB" sz="2800" dirty="0" smtClean="0">
                <a:solidFill>
                  <a:srgbClr val="00B0F0"/>
                </a:solidFill>
                <a:latin typeface="Cooper Black" panose="0208090404030B020404" pitchFamily="18" charset="0"/>
              </a:rPr>
              <a:t/>
            </a:r>
            <a:br>
              <a:rPr lang="en-GB" sz="2800" dirty="0" smtClean="0">
                <a:solidFill>
                  <a:srgbClr val="00B0F0"/>
                </a:solidFill>
                <a:latin typeface="Cooper Black" panose="0208090404030B020404" pitchFamily="18" charset="0"/>
              </a:rPr>
            </a:br>
            <a:r>
              <a:rPr lang="en-GB" sz="1500" dirty="0" smtClean="0">
                <a:solidFill>
                  <a:srgbClr val="00B0F0"/>
                </a:solidFill>
                <a:latin typeface="Cooper Black" panose="0208090404030B020404" pitchFamily="18" charset="0"/>
              </a:rPr>
              <a:t/>
            </a:r>
            <a:br>
              <a:rPr lang="en-GB" sz="1500" dirty="0" smtClean="0">
                <a:solidFill>
                  <a:srgbClr val="00B0F0"/>
                </a:solidFill>
                <a:latin typeface="Cooper Black" panose="0208090404030B020404" pitchFamily="18" charset="0"/>
              </a:rPr>
            </a:br>
            <a:r>
              <a:rPr lang="en-GB" sz="1500" dirty="0" smtClean="0">
                <a:solidFill>
                  <a:srgbClr val="00B0F0"/>
                </a:solidFill>
                <a:latin typeface="Cooper Black" panose="0208090404030B020404" pitchFamily="18" charset="0"/>
              </a:rPr>
              <a:t/>
            </a:r>
            <a:br>
              <a:rPr lang="en-GB" sz="1500" dirty="0" smtClean="0">
                <a:solidFill>
                  <a:srgbClr val="00B0F0"/>
                </a:solidFill>
                <a:latin typeface="Cooper Black" panose="0208090404030B020404" pitchFamily="18" charset="0"/>
              </a:rPr>
            </a:br>
            <a:r>
              <a:rPr lang="en-GB" sz="3000" dirty="0" smtClean="0">
                <a:solidFill>
                  <a:srgbClr val="FF0000"/>
                </a:solidFill>
                <a:latin typeface="Cooper Black" panose="0208090404030B020404" pitchFamily="18" charset="0"/>
              </a:rPr>
              <a:t>Lecture 11:</a:t>
            </a:r>
            <a:r>
              <a:rPr lang="en-GB" sz="3000" dirty="0">
                <a:solidFill>
                  <a:srgbClr val="FF0000"/>
                </a:solidFill>
                <a:latin typeface="Cooper Black" panose="0208090404030B020404" pitchFamily="18" charset="0"/>
              </a:rPr>
              <a:t/>
            </a:r>
            <a:br>
              <a:rPr lang="en-GB" sz="3000" dirty="0">
                <a:solidFill>
                  <a:srgbClr val="FF0000"/>
                </a:solidFill>
                <a:latin typeface="Cooper Black" panose="0208090404030B020404" pitchFamily="18" charset="0"/>
              </a:rPr>
            </a:br>
            <a:r>
              <a:rPr lang="en-GB" sz="3000" dirty="0">
                <a:solidFill>
                  <a:srgbClr val="FF0000"/>
                </a:solidFill>
                <a:latin typeface="Cooper Black" panose="0208090404030B020404" pitchFamily="18" charset="0"/>
              </a:rPr>
              <a:t>Rings and Boundaries: Sport in African Diasporic </a:t>
            </a:r>
            <a:r>
              <a:rPr lang="en-GB" sz="3000" dirty="0" smtClean="0">
                <a:solidFill>
                  <a:srgbClr val="FF0000"/>
                </a:solidFill>
                <a:latin typeface="Cooper Black" panose="0208090404030B020404" pitchFamily="18" charset="0"/>
              </a:rPr>
              <a:t>Culture</a:t>
            </a:r>
            <a:br>
              <a:rPr lang="en-GB" sz="3000" dirty="0" smtClean="0">
                <a:solidFill>
                  <a:srgbClr val="FF0000"/>
                </a:solidFill>
                <a:latin typeface="Cooper Black" panose="0208090404030B020404" pitchFamily="18" charset="0"/>
              </a:rPr>
            </a:br>
            <a:r>
              <a:rPr lang="en-GB" sz="3000" dirty="0">
                <a:solidFill>
                  <a:srgbClr val="FFFF00"/>
                </a:solidFill>
                <a:latin typeface="Cooper Black" panose="0208090404030B020404" pitchFamily="18" charset="0"/>
              </a:rPr>
              <a:t/>
            </a:r>
            <a:br>
              <a:rPr lang="en-GB" sz="3000" dirty="0">
                <a:solidFill>
                  <a:srgbClr val="FFFF00"/>
                </a:solidFill>
                <a:latin typeface="Cooper Black" panose="0208090404030B020404" pitchFamily="18" charset="0"/>
              </a:rPr>
            </a:br>
            <a:r>
              <a:rPr lang="en-GB" sz="3000" dirty="0" smtClean="0">
                <a:solidFill>
                  <a:srgbClr val="FFFF00"/>
                </a:solidFill>
                <a:latin typeface="Cooper Black" panose="0208090404030B020404" pitchFamily="18" charset="0"/>
              </a:rPr>
              <a:t>Part One:</a:t>
            </a:r>
            <a:br>
              <a:rPr lang="en-GB" sz="3000" dirty="0" smtClean="0">
                <a:solidFill>
                  <a:srgbClr val="FFFF00"/>
                </a:solidFill>
                <a:latin typeface="Cooper Black" panose="0208090404030B020404" pitchFamily="18" charset="0"/>
              </a:rPr>
            </a:br>
            <a:r>
              <a:rPr lang="en-GB" sz="3000" dirty="0" smtClean="0">
                <a:solidFill>
                  <a:srgbClr val="FFFF00"/>
                </a:solidFill>
                <a:latin typeface="Cooper Black" panose="0208090404030B020404" pitchFamily="18" charset="0"/>
              </a:rPr>
              <a:t>Boxing </a:t>
            </a:r>
            <a:r>
              <a:rPr lang="en-GB" sz="3000" dirty="0">
                <a:solidFill>
                  <a:srgbClr val="FFFF00"/>
                </a:solidFill>
                <a:latin typeface="Cooper Black" panose="0208090404030B020404" pitchFamily="18" charset="0"/>
              </a:rPr>
              <a:t>in African American Culture, from Tom </a:t>
            </a:r>
            <a:r>
              <a:rPr lang="en-GB" sz="3000" dirty="0" err="1">
                <a:solidFill>
                  <a:srgbClr val="FFFF00"/>
                </a:solidFill>
                <a:latin typeface="Cooper Black" panose="0208090404030B020404" pitchFamily="18" charset="0"/>
              </a:rPr>
              <a:t>Molyneaux</a:t>
            </a:r>
            <a:r>
              <a:rPr lang="en-GB" sz="3000" dirty="0">
                <a:solidFill>
                  <a:srgbClr val="FFFF00"/>
                </a:solidFill>
                <a:latin typeface="Cooper Black" panose="0208090404030B020404" pitchFamily="18" charset="0"/>
              </a:rPr>
              <a:t> to Joe Louis</a:t>
            </a:r>
            <a:r>
              <a:rPr lang="en-GB" sz="3000" dirty="0">
                <a:solidFill>
                  <a:srgbClr val="FF0000"/>
                </a:solidFill>
                <a:latin typeface="Cooper Black" panose="0208090404030B020404" pitchFamily="18" charset="0"/>
              </a:rPr>
              <a:t/>
            </a:r>
            <a:br>
              <a:rPr lang="en-GB" sz="3000" dirty="0">
                <a:solidFill>
                  <a:srgbClr val="FF0000"/>
                </a:solidFill>
                <a:latin typeface="Cooper Black" panose="0208090404030B020404" pitchFamily="18" charset="0"/>
              </a:rPr>
            </a:br>
            <a:r>
              <a:rPr lang="en-GB" sz="3000" dirty="0">
                <a:solidFill>
                  <a:srgbClr val="FF0000"/>
                </a:solidFill>
                <a:latin typeface="Cooper Black" panose="0208090404030B020404" pitchFamily="18" charset="0"/>
              </a:rPr>
              <a:t/>
            </a:r>
            <a:br>
              <a:rPr lang="en-GB" sz="3000" dirty="0">
                <a:solidFill>
                  <a:srgbClr val="FF0000"/>
                </a:solidFill>
                <a:latin typeface="Cooper Black" panose="0208090404030B020404" pitchFamily="18" charset="0"/>
              </a:rPr>
            </a:br>
            <a:r>
              <a:rPr lang="en-GB" sz="3000" dirty="0">
                <a:solidFill>
                  <a:srgbClr val="FF0000"/>
                </a:solidFill>
                <a:latin typeface="Cooper Black" panose="0208090404030B020404" pitchFamily="18" charset="0"/>
              </a:rPr>
              <a:t/>
            </a:r>
            <a:br>
              <a:rPr lang="en-GB" sz="3000" dirty="0">
                <a:solidFill>
                  <a:srgbClr val="FF0000"/>
                </a:solidFill>
                <a:latin typeface="Cooper Black" panose="0208090404030B020404" pitchFamily="18" charset="0"/>
              </a:rPr>
            </a:br>
            <a:r>
              <a:rPr lang="en-GB" sz="3000" dirty="0" smtClean="0">
                <a:solidFill>
                  <a:srgbClr val="FF0000"/>
                </a:solidFill>
                <a:latin typeface="Cooper Black" panose="0208090404030B020404" pitchFamily="18" charset="0"/>
              </a:rPr>
              <a:t/>
            </a:r>
            <a:br>
              <a:rPr lang="en-GB" sz="3000" dirty="0" smtClean="0">
                <a:solidFill>
                  <a:srgbClr val="FF0000"/>
                </a:solidFill>
                <a:latin typeface="Cooper Black" panose="0208090404030B020404" pitchFamily="18" charset="0"/>
              </a:rPr>
            </a:br>
            <a:r>
              <a:rPr lang="en-GB" sz="3000" dirty="0" smtClean="0">
                <a:solidFill>
                  <a:srgbClr val="FF0000"/>
                </a:solidFill>
                <a:latin typeface="Cooper Black" panose="0208090404030B020404" pitchFamily="18" charset="0"/>
              </a:rPr>
              <a:t/>
            </a:r>
            <a:br>
              <a:rPr lang="en-GB" sz="3000" dirty="0" smtClean="0">
                <a:solidFill>
                  <a:srgbClr val="FF0000"/>
                </a:solidFill>
                <a:latin typeface="Cooper Black" panose="0208090404030B020404" pitchFamily="18" charset="0"/>
              </a:rPr>
            </a:br>
            <a:r>
              <a:rPr lang="en-GB" sz="3000" dirty="0" smtClean="0">
                <a:solidFill>
                  <a:srgbClr val="FF0000"/>
                </a:solidFill>
                <a:latin typeface="Cooper Black" panose="0208090404030B020404" pitchFamily="18" charset="0"/>
              </a:rPr>
              <a:t/>
            </a:r>
            <a:br>
              <a:rPr lang="en-GB" sz="3000" dirty="0" smtClean="0">
                <a:solidFill>
                  <a:srgbClr val="FF0000"/>
                </a:solidFill>
                <a:latin typeface="Cooper Black" panose="0208090404030B020404" pitchFamily="18" charset="0"/>
              </a:rPr>
            </a:br>
            <a:r>
              <a:rPr lang="en-GB" sz="3000" dirty="0" smtClean="0">
                <a:solidFill>
                  <a:srgbClr val="FF0000"/>
                </a:solidFill>
                <a:latin typeface="Cooper Black" panose="0208090404030B020404" pitchFamily="18" charset="0"/>
              </a:rPr>
              <a:t/>
            </a:r>
            <a:br>
              <a:rPr lang="en-GB" sz="3000" dirty="0" smtClean="0">
                <a:solidFill>
                  <a:srgbClr val="FF0000"/>
                </a:solidFill>
                <a:latin typeface="Cooper Black" panose="0208090404030B020404" pitchFamily="18" charset="0"/>
              </a:rPr>
            </a:br>
            <a:endParaRPr lang="en-GB" dirty="0">
              <a:solidFill>
                <a:srgbClr val="FF0000"/>
              </a:solidFill>
              <a:latin typeface="Cooper Black" panose="0208090404030B0204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5648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303736" y="201936"/>
            <a:ext cx="2676192" cy="357051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52233" t="47468" r="15171" b="35899"/>
          <a:stretch/>
        </p:blipFill>
        <p:spPr>
          <a:xfrm>
            <a:off x="1" y="1630567"/>
            <a:ext cx="5675086" cy="241842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/>
          <a:srcRect l="50390" t="39990" r="16207" b="49438"/>
          <a:stretch/>
        </p:blipFill>
        <p:spPr>
          <a:xfrm>
            <a:off x="0" y="41729"/>
            <a:ext cx="5839158" cy="1543547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186659" y="4123898"/>
            <a:ext cx="4572000" cy="267765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800" dirty="0" smtClean="0">
                <a:latin typeface="Cooper Black" panose="0208090404030B020404" pitchFamily="18" charset="0"/>
              </a:rPr>
              <a:t>Music and Boxing Overlaps</a:t>
            </a:r>
          </a:p>
          <a:p>
            <a:r>
              <a:rPr lang="en-GB" sz="1600" dirty="0" smtClean="0"/>
              <a:t>Extracts from </a:t>
            </a:r>
            <a:r>
              <a:rPr lang="en-GB" sz="1600" dirty="0" err="1" smtClean="0"/>
              <a:t>Hebdige</a:t>
            </a:r>
            <a:r>
              <a:rPr lang="en-GB" sz="1600" dirty="0" smtClean="0"/>
              <a:t> </a:t>
            </a:r>
            <a:r>
              <a:rPr lang="en-GB" sz="1600" i="1" dirty="0" smtClean="0"/>
              <a:t>Cut ‘n’ Mix</a:t>
            </a:r>
            <a:endParaRPr lang="en-GB" sz="1600" dirty="0" smtClean="0"/>
          </a:p>
          <a:p>
            <a:r>
              <a:rPr lang="en-GB" sz="1600" dirty="0" smtClean="0"/>
              <a:t>On Muhammad Ali and rap: </a:t>
            </a:r>
            <a:r>
              <a:rPr lang="en-GB" sz="1600" dirty="0" smtClean="0">
                <a:hlinkClick r:id="rId5"/>
              </a:rPr>
              <a:t>https</a:t>
            </a:r>
            <a:r>
              <a:rPr lang="en-GB" sz="1600" dirty="0">
                <a:hlinkClick r:id="rId5"/>
              </a:rPr>
              <a:t>://</a:t>
            </a:r>
            <a:r>
              <a:rPr lang="en-GB" sz="1600" dirty="0" smtClean="0">
                <a:hlinkClick r:id="rId5"/>
              </a:rPr>
              <a:t>www.theguardian.com/music/musicblog/2016/jun/06/muhammad-ali-influence-rap-golden-age</a:t>
            </a:r>
            <a:r>
              <a:rPr lang="en-GB" sz="1600" dirty="0" smtClean="0"/>
              <a:t>; Public Enemy’s Chuck D on Ali: </a:t>
            </a:r>
            <a:r>
              <a:rPr lang="en-GB" sz="1600" dirty="0">
                <a:hlinkClick r:id="rId6"/>
              </a:rPr>
              <a:t>https://theundefeated.com/features/muhammad-ali-the-original-rapper/</a:t>
            </a:r>
            <a:endParaRPr lang="en-GB" sz="16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89336" y="4706395"/>
            <a:ext cx="3754664" cy="210797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8659" y="4166511"/>
            <a:ext cx="2253799" cy="2253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0101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198666" y="365128"/>
            <a:ext cx="3511606" cy="43513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728" y="234499"/>
            <a:ext cx="4570016" cy="342310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3728" y="3788229"/>
            <a:ext cx="4419864" cy="2982686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59AC920-6271-4399-98CF-8155875AEC70}"/>
              </a:ext>
            </a:extLst>
          </p:cNvPr>
          <p:cNvSpPr/>
          <p:nvPr/>
        </p:nvSpPr>
        <p:spPr>
          <a:xfrm>
            <a:off x="5198666" y="5080000"/>
            <a:ext cx="251541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 smtClean="0">
                <a:latin typeface="Cooper Black" panose="0208090404030B020404" pitchFamily="18" charset="0"/>
              </a:rPr>
              <a:t>Joe Frazier and the Knockouts</a:t>
            </a:r>
            <a:endParaRPr lang="en-GB" sz="2400" dirty="0">
              <a:latin typeface="Cooper Black" panose="0208090404030B0204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6447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22286" y="365128"/>
            <a:ext cx="3867456" cy="627011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6451696" y="3113705"/>
            <a:ext cx="1694053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Boxer at </a:t>
            </a:r>
            <a:r>
              <a:rPr lang="en-GB" dirty="0" smtClean="0"/>
              <a:t>Rest</a:t>
            </a:r>
          </a:p>
          <a:p>
            <a:endParaRPr lang="en-GB" dirty="0"/>
          </a:p>
          <a:p>
            <a:r>
              <a:rPr lang="pl-PL" dirty="0"/>
              <a:t>c. 330 to 50 BCE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776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B525271-9272-4C84-A258-2A22341012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25754" y="0"/>
            <a:ext cx="5186363" cy="6858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7891019-B376-4FC5-9F6F-2FEB4F07DFE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28074" y="0"/>
            <a:ext cx="4990097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559AC920-6271-4399-98CF-8155875AEC70}"/>
              </a:ext>
            </a:extLst>
          </p:cNvPr>
          <p:cNvSpPr/>
          <p:nvPr/>
        </p:nvSpPr>
        <p:spPr>
          <a:xfrm>
            <a:off x="4328074" y="3018971"/>
            <a:ext cx="25154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Cooper Black" panose="0208090404030B020404" pitchFamily="18" charset="0"/>
              </a:rPr>
              <a:t>Bill Richmond (1763–1829)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AA0C5CE-862C-4C0D-AA99-128CEBC63481}"/>
              </a:ext>
            </a:extLst>
          </p:cNvPr>
          <p:cNvSpPr/>
          <p:nvPr/>
        </p:nvSpPr>
        <p:spPr>
          <a:xfrm>
            <a:off x="304800" y="3665302"/>
            <a:ext cx="1548589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Cooper Black" panose="0208090404030B020404" pitchFamily="18" charset="0"/>
              </a:rPr>
              <a:t>Tom </a:t>
            </a:r>
            <a:r>
              <a:rPr lang="en-GB" dirty="0" err="1">
                <a:latin typeface="Cooper Black" panose="0208090404030B020404" pitchFamily="18" charset="0"/>
              </a:rPr>
              <a:t>Molineaux</a:t>
            </a:r>
            <a:r>
              <a:rPr lang="en-GB" dirty="0">
                <a:latin typeface="Cooper Black" panose="0208090404030B020404" pitchFamily="18" charset="0"/>
              </a:rPr>
              <a:t> (1784–1818) </a:t>
            </a:r>
          </a:p>
        </p:txBody>
      </p:sp>
    </p:spTree>
    <p:extLst>
      <p:ext uri="{BB962C8B-B14F-4D97-AF65-F5344CB8AC3E}">
        <p14:creationId xmlns:p14="http://schemas.microsoft.com/office/powerpoint/2010/main" val="1359886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61912"/>
            <a:ext cx="5990897" cy="43434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0897" y="2479362"/>
            <a:ext cx="3153103" cy="4457219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7AA0C5CE-862C-4C0D-AA99-128CEBC63481}"/>
              </a:ext>
            </a:extLst>
          </p:cNvPr>
          <p:cNvSpPr/>
          <p:nvPr/>
        </p:nvSpPr>
        <p:spPr>
          <a:xfrm>
            <a:off x="493486" y="4707971"/>
            <a:ext cx="1548589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latin typeface="Cooper Black" panose="0208090404030B020404" pitchFamily="18" charset="0"/>
              </a:rPr>
              <a:t>Tom </a:t>
            </a:r>
            <a:r>
              <a:rPr lang="en-GB" dirty="0" err="1" smtClean="0">
                <a:latin typeface="Cooper Black" panose="0208090404030B020404" pitchFamily="18" charset="0"/>
              </a:rPr>
              <a:t>Cribb</a:t>
            </a:r>
            <a:endParaRPr lang="en-GB" dirty="0" smtClean="0">
              <a:latin typeface="Cooper Black" panose="0208090404030B020404" pitchFamily="18" charset="0"/>
            </a:endParaRPr>
          </a:p>
          <a:p>
            <a:r>
              <a:rPr lang="en-GB" dirty="0" smtClean="0">
                <a:latin typeface="Cooper Black" panose="0208090404030B020404" pitchFamily="18" charset="0"/>
              </a:rPr>
              <a:t>Vs.</a:t>
            </a:r>
          </a:p>
          <a:p>
            <a:r>
              <a:rPr lang="en-GB" dirty="0" smtClean="0">
                <a:latin typeface="Cooper Black" panose="0208090404030B020404" pitchFamily="18" charset="0"/>
              </a:rPr>
              <a:t>Tom </a:t>
            </a:r>
            <a:r>
              <a:rPr lang="en-GB" dirty="0" err="1" smtClean="0">
                <a:latin typeface="Cooper Black" panose="0208090404030B020404" pitchFamily="18" charset="0"/>
              </a:rPr>
              <a:t>Molineaux</a:t>
            </a:r>
            <a:r>
              <a:rPr lang="en-GB" dirty="0" smtClean="0">
                <a:latin typeface="Cooper Black" panose="0208090404030B020404" pitchFamily="18" charset="0"/>
              </a:rPr>
              <a:t> 1810,</a:t>
            </a:r>
          </a:p>
          <a:p>
            <a:r>
              <a:rPr lang="en-GB" dirty="0" smtClean="0">
                <a:latin typeface="Cooper Black" panose="0208090404030B020404" pitchFamily="18" charset="0"/>
              </a:rPr>
              <a:t>1811</a:t>
            </a:r>
            <a:endParaRPr lang="en-GB" dirty="0">
              <a:latin typeface="Cooper Black" panose="0208090404030B0204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7272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788628" cy="68580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559AC920-6271-4399-98CF-8155875AEC70}"/>
              </a:ext>
            </a:extLst>
          </p:cNvPr>
          <p:cNvSpPr/>
          <p:nvPr/>
        </p:nvSpPr>
        <p:spPr>
          <a:xfrm>
            <a:off x="1962246" y="4905828"/>
            <a:ext cx="25154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latin typeface="Cooper Black" panose="0208090404030B020404" pitchFamily="18" charset="0"/>
              </a:rPr>
              <a:t>1900</a:t>
            </a:r>
            <a:endParaRPr lang="en-GB" dirty="0">
              <a:latin typeface="Cooper Black" panose="0208090404030B020404" pitchFamily="18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59AC920-6271-4399-98CF-8155875AEC70}"/>
              </a:ext>
            </a:extLst>
          </p:cNvPr>
          <p:cNvSpPr/>
          <p:nvPr/>
        </p:nvSpPr>
        <p:spPr>
          <a:xfrm>
            <a:off x="5293275" y="4628829"/>
            <a:ext cx="354592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latin typeface="Cooper Black" panose="0208090404030B020404" pitchFamily="18" charset="0"/>
              </a:rPr>
              <a:t>Rules of modern boxing systematised by </a:t>
            </a:r>
            <a:r>
              <a:rPr lang="en-GB" dirty="0" err="1" smtClean="0">
                <a:latin typeface="Cooper Black" panose="0208090404030B020404" pitchFamily="18" charset="0"/>
              </a:rPr>
              <a:t>Marquess</a:t>
            </a:r>
            <a:r>
              <a:rPr lang="en-GB" dirty="0" smtClean="0">
                <a:latin typeface="Cooper Black" panose="0208090404030B020404" pitchFamily="18" charset="0"/>
              </a:rPr>
              <a:t> of Queensberry, 1865  </a:t>
            </a:r>
            <a:endParaRPr lang="en-GB" dirty="0">
              <a:latin typeface="Cooper Black" panose="0208090404030B020404" pitchFamily="18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5812" y="834797"/>
            <a:ext cx="2085975" cy="3533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3573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687" y="356280"/>
            <a:ext cx="3911827" cy="5191167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4218019" y="356280"/>
            <a:ext cx="4505066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dirty="0">
                <a:latin typeface="Cooper Black" panose="0208090404030B020404" pitchFamily="18" charset="0"/>
              </a:rPr>
              <a:t>John </a:t>
            </a:r>
            <a:r>
              <a:rPr lang="en-GB" sz="2800" dirty="0" smtClean="0">
                <a:latin typeface="Cooper Black" panose="0208090404030B020404" pitchFamily="18" charset="0"/>
              </a:rPr>
              <a:t>L Sullivan and ‘the </a:t>
            </a:r>
            <a:r>
              <a:rPr lang="en-GB" sz="2800" dirty="0" err="1" smtClean="0">
                <a:latin typeface="Cooper Black" panose="0208090404030B020404" pitchFamily="18" charset="0"/>
              </a:rPr>
              <a:t>Color</a:t>
            </a:r>
            <a:r>
              <a:rPr lang="en-GB" sz="2800" dirty="0" smtClean="0">
                <a:latin typeface="Cooper Black" panose="0208090404030B020404" pitchFamily="18" charset="0"/>
              </a:rPr>
              <a:t> Line’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Last bareknuckle World Heavyweight Champion; first gloved World Heavyweight Champion (1882–1892)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Drew the ‘</a:t>
            </a:r>
            <a:r>
              <a:rPr lang="en-GB" dirty="0" err="1" smtClean="0"/>
              <a:t>color</a:t>
            </a:r>
            <a:r>
              <a:rPr lang="en-GB" dirty="0" smtClean="0"/>
              <a:t> line’ refusing to face black challengers – retained by next five champions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04852" y="3360343"/>
            <a:ext cx="2095500" cy="2962275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7170059" y="6230492"/>
            <a:ext cx="20955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George Godfrey </a:t>
            </a:r>
            <a:r>
              <a:rPr lang="en-GB" dirty="0" smtClean="0"/>
              <a:t>(1853–1901)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8384" y="3360343"/>
            <a:ext cx="1996963" cy="296791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4868384" y="6162217"/>
            <a:ext cx="145341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Peter Jackson</a:t>
            </a:r>
          </a:p>
          <a:p>
            <a:r>
              <a:rPr lang="en-GB" dirty="0" smtClean="0"/>
              <a:t>(1861– 1901</a:t>
            </a:r>
            <a:r>
              <a:rPr lang="en-GB" dirty="0"/>
              <a:t>)</a:t>
            </a:r>
          </a:p>
        </p:txBody>
      </p:sp>
      <p:sp>
        <p:nvSpPr>
          <p:cNvPr id="10" name="Rectangle 9"/>
          <p:cNvSpPr/>
          <p:nvPr/>
        </p:nvSpPr>
        <p:spPr>
          <a:xfrm>
            <a:off x="152172" y="5682734"/>
            <a:ext cx="154702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John L Sullivan</a:t>
            </a:r>
          </a:p>
          <a:p>
            <a:r>
              <a:rPr lang="en-GB" dirty="0" smtClean="0"/>
              <a:t>(</a:t>
            </a:r>
            <a:r>
              <a:rPr lang="en-GB" dirty="0"/>
              <a:t>1858–1918)</a:t>
            </a:r>
          </a:p>
        </p:txBody>
      </p:sp>
    </p:spTree>
    <p:extLst>
      <p:ext uri="{BB962C8B-B14F-4D97-AF65-F5344CB8AC3E}">
        <p14:creationId xmlns:p14="http://schemas.microsoft.com/office/powerpoint/2010/main" val="3564301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68805" y="365128"/>
            <a:ext cx="7206390" cy="5411558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968805" y="5776686"/>
            <a:ext cx="720639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 smtClean="0"/>
              <a:t>Sam Langford vs Joe Jeanette, 1913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5835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65128"/>
            <a:ext cx="9144000" cy="1325563"/>
          </a:xfrm>
        </p:spPr>
        <p:txBody>
          <a:bodyPr>
            <a:normAutofit/>
          </a:bodyPr>
          <a:lstStyle/>
          <a:p>
            <a:pPr algn="ctr"/>
            <a:r>
              <a:rPr lang="en-GB" dirty="0" smtClean="0">
                <a:latin typeface="Cooper Black" panose="0208090404030B020404" pitchFamily="18" charset="0"/>
              </a:rPr>
              <a:t>Jack Johnson (1878–1946)</a:t>
            </a:r>
            <a:br>
              <a:rPr lang="en-GB" dirty="0" smtClean="0">
                <a:latin typeface="Cooper Black" panose="0208090404030B020404" pitchFamily="18" charset="0"/>
              </a:rPr>
            </a:br>
            <a:r>
              <a:rPr lang="en-GB" sz="2700" dirty="0" smtClean="0">
                <a:latin typeface="Cooper Black" panose="0208090404030B020404" pitchFamily="18" charset="0"/>
              </a:rPr>
              <a:t>World </a:t>
            </a:r>
            <a:r>
              <a:rPr lang="en-GB" sz="2700" dirty="0">
                <a:latin typeface="Cooper Black" panose="0208090404030B020404" pitchFamily="18" charset="0"/>
              </a:rPr>
              <a:t>Heavyweight Champion (1908–1915</a:t>
            </a:r>
            <a:r>
              <a:rPr lang="en-GB" sz="2700" dirty="0" smtClean="0">
                <a:latin typeface="Cooper Black" panose="0208090404030B020404" pitchFamily="18" charset="0"/>
              </a:rPr>
              <a:t>)</a:t>
            </a:r>
            <a:br>
              <a:rPr lang="en-GB" sz="2700" dirty="0" smtClean="0">
                <a:latin typeface="Cooper Black" panose="0208090404030B020404" pitchFamily="18" charset="0"/>
              </a:rPr>
            </a:br>
            <a:endParaRPr lang="en-GB" sz="2700" dirty="0">
              <a:latin typeface="Cooper Black" panose="0208090404030B020404" pitchFamily="18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747656" y="1690691"/>
            <a:ext cx="3286816" cy="3747996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06828" y="1634638"/>
            <a:ext cx="5431301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b</a:t>
            </a:r>
            <a:r>
              <a:rPr lang="en-GB" sz="2400" dirty="0" smtClean="0"/>
              <a:t>. 3</a:t>
            </a:r>
            <a:r>
              <a:rPr lang="en-GB" sz="2400" baseline="30000" dirty="0" smtClean="0"/>
              <a:t>rd</a:t>
            </a:r>
            <a:r>
              <a:rPr lang="en-GB" sz="2400" dirty="0" smtClean="0"/>
              <a:t> child </a:t>
            </a:r>
            <a:r>
              <a:rPr lang="en-GB" sz="2400" dirty="0"/>
              <a:t>of </a:t>
            </a:r>
            <a:r>
              <a:rPr lang="en-GB" sz="2400" dirty="0" smtClean="0"/>
              <a:t>9 to former slaves – father had served as civilian in Union's </a:t>
            </a:r>
            <a:r>
              <a:rPr lang="en-GB" sz="2400" dirty="0"/>
              <a:t>38th </a:t>
            </a:r>
            <a:r>
              <a:rPr lang="en-GB" sz="2400" dirty="0" err="1"/>
              <a:t>Colored</a:t>
            </a:r>
            <a:r>
              <a:rPr lang="en-GB" sz="2400" dirty="0"/>
              <a:t> </a:t>
            </a:r>
            <a:r>
              <a:rPr lang="en-GB" sz="2400" dirty="0" smtClean="0"/>
              <a:t>Infantry during Civil War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Grew up in Galveston, Texas – a port noted for its unusually mixed neighbourhoods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Worked on city’s docks</a:t>
            </a:r>
            <a:endParaRPr lang="en-GB" sz="24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11762" t="4704" r="8909" b="11299"/>
          <a:stretch/>
        </p:blipFill>
        <p:spPr>
          <a:xfrm>
            <a:off x="3672114" y="4070792"/>
            <a:ext cx="2299369" cy="25805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752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757" y="78311"/>
            <a:ext cx="8248650" cy="1325563"/>
          </a:xfrm>
        </p:spPr>
        <p:txBody>
          <a:bodyPr/>
          <a:lstStyle/>
          <a:p>
            <a:r>
              <a:rPr lang="en-GB" dirty="0" smtClean="0">
                <a:latin typeface="Cooper Black" panose="0208090404030B020404" pitchFamily="18" charset="0"/>
              </a:rPr>
              <a:t>Battle Royal</a:t>
            </a:r>
            <a:endParaRPr lang="en-GB" dirty="0">
              <a:latin typeface="Cooper Black" panose="0208090404030B020404" pitchFamily="18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50743" y="173992"/>
            <a:ext cx="2084614" cy="6297931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4670910" y="4944423"/>
            <a:ext cx="280313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757" y="1274652"/>
            <a:ext cx="6039757" cy="3509099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351096" y="4881417"/>
            <a:ext cx="6039757" cy="15081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 smtClean="0"/>
              <a:t>‘Negro </a:t>
            </a:r>
            <a:r>
              <a:rPr lang="en-GB" sz="1400" dirty="0"/>
              <a:t>Troopers Enjoy </a:t>
            </a:r>
            <a:r>
              <a:rPr lang="en-GB" sz="1400" dirty="0" smtClean="0"/>
              <a:t>Battle-Royal,’ </a:t>
            </a:r>
            <a:r>
              <a:rPr lang="en-GB" sz="1400" i="1" dirty="0"/>
              <a:t>The Washington </a:t>
            </a:r>
            <a:r>
              <a:rPr lang="en-GB" sz="1400" i="1" dirty="0" smtClean="0"/>
              <a:t>Herald</a:t>
            </a:r>
            <a:r>
              <a:rPr lang="en-GB" sz="1400" dirty="0" smtClean="0"/>
              <a:t>, 9 December 1918; advert in </a:t>
            </a:r>
            <a:r>
              <a:rPr lang="en-GB" sz="1400" dirty="0"/>
              <a:t>From </a:t>
            </a:r>
            <a:r>
              <a:rPr lang="en-GB" sz="1400" i="1" dirty="0"/>
              <a:t>St Louis Republic</a:t>
            </a:r>
            <a:r>
              <a:rPr lang="en-GB" sz="1400" dirty="0"/>
              <a:t>, 29 April 1900</a:t>
            </a:r>
          </a:p>
          <a:p>
            <a:r>
              <a:rPr lang="en-GB" sz="1400" dirty="0"/>
              <a:t>See: </a:t>
            </a:r>
            <a:r>
              <a:rPr lang="en-GB" sz="1400" dirty="0">
                <a:hlinkClick r:id="rId4"/>
              </a:rPr>
              <a:t>https://www.ferris.edu/HTMLS/news/jimcrow/question/2014/may.htm</a:t>
            </a:r>
            <a:endParaRPr lang="en-GB" sz="1400" dirty="0"/>
          </a:p>
          <a:p>
            <a:endParaRPr lang="en-GB" sz="1400" dirty="0"/>
          </a:p>
          <a:p>
            <a:endParaRPr lang="en-GB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9144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04895" y="1690691"/>
            <a:ext cx="3972610" cy="4351338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486228" y="2071711"/>
            <a:ext cx="246232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February </a:t>
            </a:r>
            <a:r>
              <a:rPr lang="en-GB" dirty="0" smtClean="0"/>
              <a:t>1901</a:t>
            </a:r>
            <a:endParaRPr lang="en-GB" dirty="0"/>
          </a:p>
          <a:p>
            <a:r>
              <a:rPr lang="en-GB" dirty="0" smtClean="0"/>
              <a:t>Johnson arrested in Galveston after illegal bout with Joe </a:t>
            </a:r>
            <a:r>
              <a:rPr lang="en-GB" dirty="0" err="1" smtClean="0"/>
              <a:t>Choynski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9691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533900" cy="6791325"/>
          </a:xfrm>
          <a:prstGeom prst="rect">
            <a:avLst/>
          </a:prstGeom>
        </p:spPr>
      </p:pic>
      <p:sp>
        <p:nvSpPr>
          <p:cNvPr id="3" name="Title 1"/>
          <p:cNvSpPr txBox="1">
            <a:spLocks/>
          </p:cNvSpPr>
          <p:nvPr/>
        </p:nvSpPr>
        <p:spPr>
          <a:xfrm>
            <a:off x="4799693" y="362858"/>
            <a:ext cx="4078514" cy="1542822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dirty="0" smtClean="0">
                <a:latin typeface="Cooper Black" panose="0208090404030B020404" pitchFamily="18" charset="0"/>
              </a:rPr>
              <a:t>Tommy Burns vs. Jack Johnson</a:t>
            </a:r>
          </a:p>
          <a:p>
            <a:pPr algn="ctr"/>
            <a:r>
              <a:rPr lang="en-GB" sz="2700" dirty="0" smtClean="0">
                <a:latin typeface="Cooper Black" panose="0208090404030B020404" pitchFamily="18" charset="0"/>
              </a:rPr>
              <a:t>Sydney, 26 December 1908</a:t>
            </a:r>
            <a:endParaRPr lang="en-GB" sz="2700" dirty="0">
              <a:latin typeface="Cooper Black" panose="0208090404030B0204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4162" y="2481943"/>
            <a:ext cx="4919838" cy="3733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4956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3163" y="0"/>
            <a:ext cx="4491038" cy="6550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7521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30091" t="22694" r="1982" b="13736"/>
          <a:stretch/>
        </p:blipFill>
        <p:spPr>
          <a:xfrm>
            <a:off x="769257" y="377371"/>
            <a:ext cx="7576457" cy="5921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3950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8737" y="243133"/>
            <a:ext cx="2143125" cy="566713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4812" y="272534"/>
            <a:ext cx="3911916" cy="5910263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1785937" y="6455331"/>
            <a:ext cx="72009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https://www.youtube.com/watch?v=5i4YtsnMvIM</a:t>
            </a:r>
          </a:p>
        </p:txBody>
      </p:sp>
    </p:spTree>
    <p:extLst>
      <p:ext uri="{BB962C8B-B14F-4D97-AF65-F5344CB8AC3E}">
        <p14:creationId xmlns:p14="http://schemas.microsoft.com/office/powerpoint/2010/main" val="1943736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latin typeface="Cooper Black" panose="0208090404030B020404" pitchFamily="18" charset="0"/>
              </a:rPr>
              <a:t>Gold Teeth</a:t>
            </a:r>
            <a:endParaRPr lang="en-GB" dirty="0">
              <a:latin typeface="Cooper Black" panose="0208090404030B0204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9260" y="1415208"/>
            <a:ext cx="7185479" cy="4040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0325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Cooper Black" panose="0208090404030B020404" pitchFamily="18" charset="0"/>
              </a:rPr>
              <a:t>Scientific Boxing Style: </a:t>
            </a:r>
            <a:br>
              <a:rPr lang="en-GB" dirty="0" smtClean="0">
                <a:latin typeface="Cooper Black" panose="0208090404030B020404" pitchFamily="18" charset="0"/>
              </a:rPr>
            </a:br>
            <a:r>
              <a:rPr lang="en-GB" dirty="0" smtClean="0">
                <a:latin typeface="Cooper Black" panose="0208090404030B020404" pitchFamily="18" charset="0"/>
              </a:rPr>
              <a:t>Defensive, Counterpunching  </a:t>
            </a:r>
            <a:endParaRPr lang="en-GB" dirty="0">
              <a:latin typeface="Cooper Black" panose="0208090404030B020404" pitchFamily="18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38500" y="3198608"/>
            <a:ext cx="5905500" cy="35433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6114" y="1690691"/>
            <a:ext cx="4018869" cy="3015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8150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Cooper Black" panose="0208090404030B020404" pitchFamily="18" charset="0"/>
              </a:rPr>
              <a:t>Laconic Mannerisms</a:t>
            </a:r>
            <a:r>
              <a:rPr lang="en-GB" dirty="0">
                <a:latin typeface="Cooper Black" panose="0208090404030B020404" pitchFamily="18" charset="0"/>
              </a:rPr>
              <a:t/>
            </a:r>
            <a:br>
              <a:rPr lang="en-GB" dirty="0">
                <a:latin typeface="Cooper Black" panose="0208090404030B020404" pitchFamily="18" charset="0"/>
              </a:rPr>
            </a:br>
            <a:r>
              <a:rPr lang="en-GB" dirty="0" smtClean="0">
                <a:latin typeface="Cooper Black" panose="0208090404030B020404" pitchFamily="18" charset="0"/>
              </a:rPr>
              <a:t>Taunted Opponents &amp; </a:t>
            </a:r>
            <a:r>
              <a:rPr lang="en-GB" dirty="0" err="1" smtClean="0">
                <a:latin typeface="Cooper Black" panose="0208090404030B020404" pitchFamily="18" charset="0"/>
              </a:rPr>
              <a:t>Cornermen</a:t>
            </a:r>
            <a:endParaRPr lang="en-GB" dirty="0">
              <a:latin typeface="Cooper Black" panose="0208090404030B0204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046514" y="6211669"/>
            <a:ext cx="505097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Jack Johnson </a:t>
            </a:r>
            <a:r>
              <a:rPr lang="en-GB" dirty="0" smtClean="0"/>
              <a:t>knockout of Stanley </a:t>
            </a:r>
            <a:r>
              <a:rPr lang="en-GB" dirty="0" err="1" smtClean="0"/>
              <a:t>Ketchel</a:t>
            </a:r>
            <a:r>
              <a:rPr lang="en-GB" dirty="0" smtClean="0"/>
              <a:t>, 1909</a:t>
            </a:r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14500" y="1690691"/>
            <a:ext cx="5715000" cy="4286250"/>
          </a:xfrm>
          <a:prstGeom prst="rect">
            <a:avLst/>
          </a:prstGeom>
        </p:spPr>
      </p:pic>
      <p:sp>
        <p:nvSpPr>
          <p:cNvPr id="7" name="AutoShape 2" descr="Image result for jack johnson stanley ketchel knockou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043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" y="0"/>
            <a:ext cx="3831771" cy="598269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15025" y="0"/>
            <a:ext cx="3228975" cy="40481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9399" y="0"/>
            <a:ext cx="2495626" cy="3200400"/>
          </a:xfrm>
          <a:prstGeom prst="rect">
            <a:avLst/>
          </a:prstGeom>
        </p:spPr>
      </p:pic>
      <p:sp>
        <p:nvSpPr>
          <p:cNvPr id="7" name="Title 1"/>
          <p:cNvSpPr txBox="1">
            <a:spLocks/>
          </p:cNvSpPr>
          <p:nvPr/>
        </p:nvSpPr>
        <p:spPr>
          <a:xfrm>
            <a:off x="3846282" y="3157291"/>
            <a:ext cx="3062515" cy="14189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>
                <a:latin typeface="Cooper Black" panose="0208090404030B020404" pitchFamily="18" charset="0"/>
              </a:rPr>
              <a:t>Flamboyance:</a:t>
            </a:r>
            <a:br>
              <a:rPr lang="en-GB" dirty="0" smtClean="0">
                <a:latin typeface="Cooper Black" panose="0208090404030B020404" pitchFamily="18" charset="0"/>
              </a:rPr>
            </a:br>
            <a:r>
              <a:rPr lang="en-GB" dirty="0" smtClean="0">
                <a:latin typeface="Cooper Black" panose="0208090404030B020404" pitchFamily="18" charset="0"/>
              </a:rPr>
              <a:t>Tailoring</a:t>
            </a:r>
            <a:endParaRPr lang="en-GB" dirty="0">
              <a:latin typeface="Cooper Black" panose="0208090404030B020404" pitchFamily="18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84784" y="4533106"/>
            <a:ext cx="3348371" cy="2324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3971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5531" y="-45908"/>
            <a:ext cx="5048421" cy="2835529"/>
          </a:xfrm>
          <a:prstGeom prst="rect">
            <a:avLst/>
          </a:prstGeom>
        </p:spPr>
      </p:pic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388708" y="-45908"/>
            <a:ext cx="4755292" cy="4224894"/>
          </a:xfrm>
          <a:prstGeom prst="rect">
            <a:avLst/>
          </a:prstGeom>
        </p:spPr>
      </p:pic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231431" y="3146081"/>
            <a:ext cx="3159579" cy="790805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latin typeface="Cooper Black" panose="0208090404030B020404" pitchFamily="18" charset="0"/>
              </a:rPr>
              <a:t>Flamboyance:</a:t>
            </a:r>
            <a:br>
              <a:rPr lang="en-GB" dirty="0" smtClean="0">
                <a:latin typeface="Cooper Black" panose="0208090404030B020404" pitchFamily="18" charset="0"/>
              </a:rPr>
            </a:br>
            <a:r>
              <a:rPr lang="en-GB" dirty="0" smtClean="0">
                <a:latin typeface="Cooper Black" panose="0208090404030B020404" pitchFamily="18" charset="0"/>
              </a:rPr>
              <a:t>Fast Cars</a:t>
            </a:r>
            <a:endParaRPr lang="en-GB" dirty="0">
              <a:latin typeface="Cooper Black" panose="0208090404030B020404" pitchFamily="18" charset="0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73986" y="3880829"/>
            <a:ext cx="2170014" cy="293907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46823" y="4178987"/>
            <a:ext cx="3827163" cy="267901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16839" y="4293346"/>
            <a:ext cx="3407959" cy="2664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7505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027164"/>
            <a:ext cx="4789714" cy="383083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65829" y="0"/>
            <a:ext cx="6778171" cy="3812721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4989015" y="5214648"/>
            <a:ext cx="38293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Sugar Ray Robinson </a:t>
            </a:r>
            <a:r>
              <a:rPr lang="en-GB" dirty="0" smtClean="0"/>
              <a:t>pink Cadillac, 1950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" y="0"/>
            <a:ext cx="2365829" cy="2862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2978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4869" y="0"/>
            <a:ext cx="6549131" cy="4672012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7336147" y="4790104"/>
            <a:ext cx="180785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Jack Johnson at Showboat Nightclub, Los Angeles, 1931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3566469" cy="363353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4382808"/>
            <a:ext cx="4737003" cy="247519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3633531"/>
            <a:ext cx="4887492" cy="631185"/>
          </a:xfrm>
          <a:prstGeom prst="rect">
            <a:avLst/>
          </a:prstGeom>
        </p:spPr>
      </p:pic>
      <p:sp>
        <p:nvSpPr>
          <p:cNvPr id="8" name="Title 1"/>
          <p:cNvSpPr txBox="1">
            <a:spLocks/>
          </p:cNvSpPr>
          <p:nvPr/>
        </p:nvSpPr>
        <p:spPr>
          <a:xfrm>
            <a:off x="5080494" y="5990433"/>
            <a:ext cx="3159579" cy="790805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>
                <a:latin typeface="Cooper Black" panose="0208090404030B020404" pitchFamily="18" charset="0"/>
              </a:rPr>
              <a:t>Night Clubs</a:t>
            </a:r>
            <a:endParaRPr lang="en-GB" dirty="0">
              <a:latin typeface="Cooper Black" panose="0208090404030B0204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9915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1818" r="2600" b="3841"/>
          <a:stretch/>
        </p:blipFill>
        <p:spPr>
          <a:xfrm>
            <a:off x="508000" y="387812"/>
            <a:ext cx="4005943" cy="621618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l="14435" t="9571" r="17445" b="10238"/>
          <a:stretch/>
        </p:blipFill>
        <p:spPr>
          <a:xfrm>
            <a:off x="4756243" y="387812"/>
            <a:ext cx="3676558" cy="6216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6923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3543899" y="220058"/>
            <a:ext cx="3274143" cy="1120877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>
                <a:latin typeface="Cooper Black" panose="0208090404030B020404" pitchFamily="18" charset="0"/>
              </a:rPr>
              <a:t>International Superstar</a:t>
            </a:r>
            <a:endParaRPr lang="en-GB" dirty="0">
              <a:latin typeface="Cooper Black" panose="0208090404030B0204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r="49499" b="-54"/>
          <a:stretch/>
        </p:blipFill>
        <p:spPr>
          <a:xfrm>
            <a:off x="6818042" y="98444"/>
            <a:ext cx="2178473" cy="644259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63863" y="98444"/>
            <a:ext cx="3533938" cy="515198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43899" y="2459038"/>
            <a:ext cx="3200319" cy="4398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8128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971550" y="6047718"/>
            <a:ext cx="321759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Jack Johnson and Etta Duryea (</a:t>
            </a:r>
            <a:r>
              <a:rPr lang="en-GB" dirty="0" smtClean="0"/>
              <a:t>1881–1912</a:t>
            </a:r>
            <a:r>
              <a:rPr lang="en-GB" dirty="0"/>
              <a:t>) in 1910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9146" y="1200150"/>
            <a:ext cx="4954854" cy="565785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0" y="2559958"/>
            <a:ext cx="29718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Jack </a:t>
            </a:r>
            <a:r>
              <a:rPr lang="en-GB" dirty="0"/>
              <a:t>Johnson marries Lucille Cameron in 1912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206289"/>
            <a:ext cx="4358883" cy="267747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4551037" cy="2559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024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26419"/>
            <a:ext cx="7886700" cy="1325563"/>
          </a:xfrm>
        </p:spPr>
        <p:txBody>
          <a:bodyPr/>
          <a:lstStyle/>
          <a:p>
            <a:pPr algn="ctr"/>
            <a:r>
              <a:rPr lang="en-GB" dirty="0" smtClean="0">
                <a:latin typeface="Cooper Black" panose="0208090404030B020404" pitchFamily="18" charset="0"/>
              </a:rPr>
              <a:t>Search for ‘the Great White Hope’</a:t>
            </a:r>
            <a:endParaRPr lang="en-GB" dirty="0">
              <a:latin typeface="Cooper Black" panose="0208090404030B0204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35312" t="39025" r="10000" b="16260"/>
          <a:stretch/>
        </p:blipFill>
        <p:spPr>
          <a:xfrm>
            <a:off x="1384375" y="1342348"/>
            <a:ext cx="6616626" cy="4159022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524001" y="5693969"/>
            <a:ext cx="6477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dirty="0" smtClean="0"/>
              <a:t>William A Philon, cited in </a:t>
            </a:r>
            <a:r>
              <a:rPr lang="en-GB" dirty="0"/>
              <a:t>Geoffrey </a:t>
            </a:r>
            <a:r>
              <a:rPr lang="en-GB" dirty="0" smtClean="0"/>
              <a:t>Ward, </a:t>
            </a:r>
            <a:r>
              <a:rPr lang="en-GB" i="1" dirty="0" smtClean="0"/>
              <a:t>Unforgivable </a:t>
            </a:r>
            <a:r>
              <a:rPr lang="en-GB" i="1" dirty="0"/>
              <a:t>Blackness: The Rise and Fall of Jack </a:t>
            </a:r>
            <a:r>
              <a:rPr lang="en-GB" i="1" dirty="0" smtClean="0"/>
              <a:t>Johnson</a:t>
            </a:r>
            <a:r>
              <a:rPr lang="en-GB" dirty="0" smtClean="0"/>
              <a:t> (London: </a:t>
            </a:r>
            <a:r>
              <a:rPr lang="en-GB" dirty="0" err="1" smtClean="0"/>
              <a:t>Yelloe</a:t>
            </a:r>
            <a:r>
              <a:rPr lang="en-GB" dirty="0" smtClean="0"/>
              <a:t> Press, 2015 [2004]), p. 274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212079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>
                <a:latin typeface="Cooper Black" panose="0208090404030B020404" pitchFamily="18" charset="0"/>
              </a:rPr>
              <a:t>James J Jeffries</a:t>
            </a:r>
            <a:r>
              <a:rPr lang="en-GB" dirty="0">
                <a:latin typeface="Cooper Black" panose="0208090404030B020404" pitchFamily="18" charset="0"/>
              </a:rPr>
              <a:t> </a:t>
            </a:r>
            <a:r>
              <a:rPr lang="en-GB" dirty="0" smtClean="0">
                <a:latin typeface="Cooper Black" panose="0208090404030B020404" pitchFamily="18" charset="0"/>
              </a:rPr>
              <a:t>(1875–1953)</a:t>
            </a:r>
            <a:br>
              <a:rPr lang="en-GB" dirty="0" smtClean="0">
                <a:latin typeface="Cooper Black" panose="0208090404030B020404" pitchFamily="18" charset="0"/>
              </a:rPr>
            </a:br>
            <a:r>
              <a:rPr lang="en-GB" sz="2700" dirty="0" smtClean="0">
                <a:latin typeface="Cooper Black" panose="0208090404030B020404" pitchFamily="18" charset="0"/>
              </a:rPr>
              <a:t>Undefeated World Heavyweight Champion (1899–1905)</a:t>
            </a:r>
            <a:br>
              <a:rPr lang="en-GB" sz="2700" dirty="0" smtClean="0">
                <a:latin typeface="Cooper Black" panose="0208090404030B020404" pitchFamily="18" charset="0"/>
              </a:rPr>
            </a:br>
            <a:endParaRPr lang="en-GB" sz="2700" dirty="0">
              <a:latin typeface="Cooper Black" panose="0208090404030B020404" pitchFamily="18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36496" y="1690691"/>
            <a:ext cx="2071008" cy="482385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690691"/>
            <a:ext cx="3433872" cy="431640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0128" y="1690691"/>
            <a:ext cx="3336697" cy="2706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9939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latin typeface="Cooper Black" panose="0208090404030B020404" pitchFamily="18" charset="0"/>
              </a:rPr>
              <a:t>Jack Johnson vs James Jeffries,</a:t>
            </a:r>
            <a:br>
              <a:rPr lang="en-GB" dirty="0" smtClean="0">
                <a:latin typeface="Cooper Black" panose="0208090404030B020404" pitchFamily="18" charset="0"/>
              </a:rPr>
            </a:br>
            <a:r>
              <a:rPr lang="en-GB" dirty="0" smtClean="0">
                <a:latin typeface="Cooper Black" panose="0208090404030B020404" pitchFamily="18" charset="0"/>
              </a:rPr>
              <a:t>Reno, Nevada, 4 July 1910</a:t>
            </a:r>
            <a:endParaRPr lang="en-GB" dirty="0">
              <a:latin typeface="Cooper Black" panose="0208090404030B020404" pitchFamily="18" charset="0"/>
            </a:endParaRP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543959" y="2506662"/>
            <a:ext cx="3555182" cy="435133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4671" y="1690691"/>
            <a:ext cx="2891634" cy="385127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6112" y="1644431"/>
            <a:ext cx="3562404" cy="245110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3702210" y="6321363"/>
            <a:ext cx="17395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i="1" dirty="0" smtClean="0"/>
              <a:t>Puck, </a:t>
            </a:r>
            <a:r>
              <a:rPr lang="en-GB" dirty="0" smtClean="0"/>
              <a:t>June </a:t>
            </a:r>
            <a:r>
              <a:rPr lang="en-GB" dirty="0"/>
              <a:t>1910 </a:t>
            </a:r>
          </a:p>
        </p:txBody>
      </p:sp>
    </p:spTree>
    <p:extLst>
      <p:ext uri="{BB962C8B-B14F-4D97-AF65-F5344CB8AC3E}">
        <p14:creationId xmlns:p14="http://schemas.microsoft.com/office/powerpoint/2010/main" val="1884967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" y="3648073"/>
            <a:ext cx="2232831" cy="320992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26996" y="0"/>
            <a:ext cx="4864096" cy="364807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92072" y="0"/>
            <a:ext cx="4751928" cy="259715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5"/>
          <a:srcRect t="13542" b="12755"/>
          <a:stretch/>
        </p:blipFill>
        <p:spPr>
          <a:xfrm>
            <a:off x="3055658" y="3492500"/>
            <a:ext cx="6088342" cy="336550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4737100" y="2675493"/>
            <a:ext cx="388438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6"/>
              </a:rPr>
              <a:t>https://</a:t>
            </a:r>
            <a:r>
              <a:rPr lang="en-GB" dirty="0" smtClean="0">
                <a:hlinkClick r:id="rId6"/>
              </a:rPr>
              <a:t>www.youtube.com/watch?v=xzAS-wihuVI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0987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5577" y="181999"/>
            <a:ext cx="2883807" cy="1347558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latin typeface="Cooper Black" panose="0208090404030B020404" pitchFamily="18" charset="0"/>
              </a:rPr>
              <a:t>Johnson-Jeffries Riots</a:t>
            </a:r>
            <a:endParaRPr lang="en-GB" b="1" dirty="0">
              <a:latin typeface="Cooper Black" panose="0208090404030B020404" pitchFamily="18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290908" y="0"/>
            <a:ext cx="4853092" cy="405579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529557"/>
            <a:ext cx="4405072" cy="532844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80630" y="2027899"/>
            <a:ext cx="95148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 dirty="0" smtClean="0"/>
              <a:t>Los Angeles Times</a:t>
            </a:r>
            <a:r>
              <a:rPr lang="en-GB" dirty="0"/>
              <a:t>, 7 July 1910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28983" y="4055798"/>
            <a:ext cx="3391117" cy="2899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6945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53" y="-499470"/>
            <a:ext cx="5392964" cy="1958268"/>
          </a:xfrm>
        </p:spPr>
        <p:txBody>
          <a:bodyPr>
            <a:normAutofit/>
          </a:bodyPr>
          <a:lstStyle/>
          <a:p>
            <a:r>
              <a:rPr lang="en-GB" sz="2800" dirty="0" smtClean="0">
                <a:latin typeface="Cooper Black" panose="0208090404030B020404" pitchFamily="18" charset="0"/>
              </a:rPr>
              <a:t>Mann Act and Run from Law</a:t>
            </a:r>
            <a:endParaRPr lang="en-GB" sz="2800" dirty="0">
              <a:latin typeface="Cooper Black" panose="0208090404030B0204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1110" y="990600"/>
            <a:ext cx="5048250" cy="5715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1912</a:t>
            </a:r>
          </a:p>
          <a:p>
            <a:r>
              <a:rPr lang="en-GB" dirty="0" smtClean="0"/>
              <a:t>Sims </a:t>
            </a:r>
            <a:r>
              <a:rPr lang="en-GB" dirty="0"/>
              <a:t>Act was signed into </a:t>
            </a:r>
            <a:r>
              <a:rPr lang="en-GB" dirty="0" smtClean="0"/>
              <a:t>law, prohibiting </a:t>
            </a:r>
            <a:r>
              <a:rPr lang="en-GB" dirty="0"/>
              <a:t>the interstate transportation of </a:t>
            </a:r>
            <a:r>
              <a:rPr lang="en-GB" dirty="0" smtClean="0"/>
              <a:t>“films </a:t>
            </a:r>
            <a:r>
              <a:rPr lang="en-GB" dirty="0"/>
              <a:t>or other pictorial representations of prize </a:t>
            </a:r>
            <a:r>
              <a:rPr lang="en-GB" dirty="0" smtClean="0"/>
              <a:t>fights”</a:t>
            </a:r>
          </a:p>
          <a:p>
            <a:r>
              <a:rPr lang="en-GB" dirty="0" smtClean="0"/>
              <a:t>Johnson </a:t>
            </a:r>
            <a:r>
              <a:rPr lang="en-GB" dirty="0"/>
              <a:t>charged under Mann Act (aka White-Slave Traffic Act of </a:t>
            </a:r>
            <a:r>
              <a:rPr lang="en-GB" dirty="0" smtClean="0"/>
              <a:t>1910), which </a:t>
            </a:r>
            <a:r>
              <a:rPr lang="en-GB" dirty="0"/>
              <a:t>forbade transporting a woman across state lines for “immoral </a:t>
            </a:r>
            <a:r>
              <a:rPr lang="en-GB" dirty="0" smtClean="0"/>
              <a:t>purposes”</a:t>
            </a:r>
          </a:p>
          <a:p>
            <a:pPr lvl="1">
              <a:buFontTx/>
              <a:buChar char="-"/>
            </a:pPr>
            <a:r>
              <a:rPr lang="en-GB" dirty="0" smtClean="0"/>
              <a:t>Accused of kidnapping (future wife) Lucille Cameron across state borders</a:t>
            </a:r>
          </a:p>
          <a:p>
            <a:pPr lvl="1">
              <a:buFontTx/>
              <a:buChar char="-"/>
            </a:pPr>
            <a:r>
              <a:rPr lang="en-GB" dirty="0"/>
              <a:t>Charged with </a:t>
            </a:r>
            <a:r>
              <a:rPr lang="en-GB" dirty="0" smtClean="0"/>
              <a:t>transporting prostitute Belle Schreiber across state borders in 1909, 1910</a:t>
            </a:r>
          </a:p>
          <a:p>
            <a:pPr marL="0" indent="0">
              <a:buNone/>
            </a:pPr>
            <a:r>
              <a:rPr lang="en-GB" dirty="0" smtClean="0"/>
              <a:t>1913</a:t>
            </a:r>
          </a:p>
          <a:p>
            <a:r>
              <a:rPr lang="en-GB" dirty="0" smtClean="0"/>
              <a:t>Johnson convicted; escaped to Canada; lived in exile until 1920 (served short sentence on return)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1717" y="0"/>
            <a:ext cx="3706776" cy="345099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/>
          <a:srcRect l="11297" r="7949" b="1229"/>
          <a:stretch/>
        </p:blipFill>
        <p:spPr>
          <a:xfrm>
            <a:off x="5491843" y="2323396"/>
            <a:ext cx="3676650" cy="4594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788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284686" y="187972"/>
            <a:ext cx="2526633" cy="428243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36957" t="37029" r="4715" b="49537"/>
          <a:stretch/>
        </p:blipFill>
        <p:spPr>
          <a:xfrm>
            <a:off x="0" y="-48755"/>
            <a:ext cx="5900056" cy="11348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/>
          <a:srcRect l="21112" t="27992" r="23323" b="8282"/>
          <a:stretch/>
        </p:blipFill>
        <p:spPr>
          <a:xfrm>
            <a:off x="0" y="1086070"/>
            <a:ext cx="5900057" cy="5651343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6096000" y="4647557"/>
            <a:ext cx="3002643" cy="20898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 smtClean="0"/>
              <a:t>From </a:t>
            </a:r>
            <a:r>
              <a:rPr lang="en-GB" sz="1600" i="1" dirty="0" smtClean="0"/>
              <a:t>The </a:t>
            </a:r>
            <a:r>
              <a:rPr lang="en-GB" sz="1600" i="1" dirty="0" err="1"/>
              <a:t>Unlevel</a:t>
            </a:r>
            <a:r>
              <a:rPr lang="en-GB" sz="1600" i="1" dirty="0"/>
              <a:t> Playing Field: A Documentary History of the African American </a:t>
            </a:r>
            <a:r>
              <a:rPr lang="en-GB" sz="1600" i="1" dirty="0" smtClean="0"/>
              <a:t>Experience in Sport </a:t>
            </a:r>
            <a:r>
              <a:rPr lang="en-GB" sz="1600" dirty="0" smtClean="0"/>
              <a:t>ed. by David </a:t>
            </a:r>
            <a:r>
              <a:rPr lang="en-GB" sz="1600" dirty="0"/>
              <a:t>Kenneth Wiggins, Patrick </a:t>
            </a:r>
            <a:r>
              <a:rPr lang="en-GB" sz="1600" dirty="0" smtClean="0"/>
              <a:t>B Mill (Chicago: University of Illinois Press, 2003), pp. 78–79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3550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52588" t="4539" r="-42" b="31011"/>
          <a:stretch/>
        </p:blipFill>
        <p:spPr>
          <a:xfrm>
            <a:off x="4559300" y="0"/>
            <a:ext cx="4232403" cy="6667487"/>
          </a:xfrm>
          <a:prstGeom prst="rect">
            <a:avLst/>
          </a:prstGeom>
        </p:spPr>
      </p:pic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148468" y="5827257"/>
            <a:ext cx="4410832" cy="8402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800" dirty="0" smtClean="0"/>
              <a:t>WEB Du Bois, ‘The </a:t>
            </a:r>
            <a:r>
              <a:rPr lang="en-GB" sz="1800" dirty="0" err="1" smtClean="0"/>
              <a:t>Prizefighter</a:t>
            </a:r>
            <a:r>
              <a:rPr lang="en-GB" sz="1800" dirty="0" smtClean="0"/>
              <a:t>,’ </a:t>
            </a:r>
            <a:r>
              <a:rPr lang="en-GB" sz="1800" i="1" dirty="0" smtClean="0"/>
              <a:t>The Crisis </a:t>
            </a:r>
            <a:r>
              <a:rPr lang="pt-BR" sz="1800" dirty="0" smtClean="0"/>
              <a:t>8:4 </a:t>
            </a:r>
            <a:r>
              <a:rPr lang="pt-BR" sz="1800" dirty="0"/>
              <a:t>(August, 1914</a:t>
            </a:r>
            <a:r>
              <a:rPr lang="pt-BR" sz="1800" dirty="0" smtClean="0"/>
              <a:t>), p. 181. Accessed via </a:t>
            </a:r>
            <a:r>
              <a:rPr lang="pt-BR" sz="1800" dirty="0" smtClean="0">
                <a:hlinkClick r:id="rId3"/>
              </a:rPr>
              <a:t>Marxists.org</a:t>
            </a:r>
            <a:endParaRPr lang="en-GB" sz="1800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"/>
          <a:srcRect l="9209" t="36055" r="45504" b="3419"/>
          <a:stretch/>
        </p:blipFill>
        <p:spPr>
          <a:xfrm>
            <a:off x="571843" y="0"/>
            <a:ext cx="3711104" cy="5753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5098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latin typeface="Cooper Black" panose="0208090404030B020404" pitchFamily="18" charset="0"/>
              </a:rPr>
              <a:t>Jack Johnson vs Jess Willard</a:t>
            </a:r>
            <a:r>
              <a:rPr lang="en-GB" dirty="0">
                <a:latin typeface="Cooper Black" panose="0208090404030B020404" pitchFamily="18" charset="0"/>
              </a:rPr>
              <a:t>, Havana, April </a:t>
            </a:r>
            <a:r>
              <a:rPr lang="en-GB" dirty="0" smtClean="0">
                <a:latin typeface="Cooper Black" panose="0208090404030B020404" pitchFamily="18" charset="0"/>
              </a:rPr>
              <a:t>5 1915</a:t>
            </a:r>
            <a:endParaRPr lang="en-GB" dirty="0">
              <a:latin typeface="Cooper Black" panose="0208090404030B020404" pitchFamily="18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66837" y="1905794"/>
            <a:ext cx="6410325" cy="4191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894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-1" y="155578"/>
            <a:ext cx="91440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 smtClean="0">
                <a:latin typeface="Cooper Black" panose="0208090404030B020404" pitchFamily="18" charset="0"/>
              </a:rPr>
              <a:t>Joe Louis (1914–1981</a:t>
            </a:r>
            <a:r>
              <a:rPr lang="en-GB" dirty="0" smtClean="0">
                <a:latin typeface="Cooper Black" panose="0208090404030B020404" pitchFamily="18" charset="0"/>
              </a:rPr>
              <a:t>)</a:t>
            </a:r>
            <a:br>
              <a:rPr lang="en-GB" dirty="0" smtClean="0">
                <a:latin typeface="Cooper Black" panose="0208090404030B020404" pitchFamily="18" charset="0"/>
              </a:rPr>
            </a:br>
            <a:r>
              <a:rPr lang="en-GB" sz="3100" dirty="0" smtClean="0">
                <a:latin typeface="Cooper Black" panose="0208090404030B020404" pitchFamily="18" charset="0"/>
              </a:rPr>
              <a:t>World Heavyweight Champion (1937–1949)</a:t>
            </a:r>
            <a:r>
              <a:rPr lang="en-GB" b="1" dirty="0" smtClean="0">
                <a:latin typeface="Cooper Black" panose="0208090404030B020404" pitchFamily="18" charset="0"/>
              </a:rPr>
              <a:t/>
            </a:r>
            <a:br>
              <a:rPr lang="en-GB" b="1" dirty="0" smtClean="0">
                <a:latin typeface="Cooper Black" panose="0208090404030B020404" pitchFamily="18" charset="0"/>
              </a:rPr>
            </a:br>
            <a:endParaRPr lang="en-GB" b="1" dirty="0">
              <a:latin typeface="Cooper Black" panose="0208090404030B020404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261519" y="1481141"/>
            <a:ext cx="3920456" cy="51706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b. Joseph Louis Barrow in La Fayette, Alabama to sharecroppers; grandparents were slaves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Family moved to Detroit in 1926 – part of the Great Migration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First African American to fight for World Heavyweight Championship since Jack Johnson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015" y="1485106"/>
            <a:ext cx="3830229" cy="5032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9721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-1" y="155578"/>
            <a:ext cx="9144000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latin typeface="Cooper Black" panose="0208090404030B020404" pitchFamily="18" charset="0"/>
              </a:rPr>
              <a:t>Joe </a:t>
            </a:r>
            <a:r>
              <a:rPr lang="en-GB" sz="4000" dirty="0" smtClean="0">
                <a:latin typeface="Cooper Black" panose="0208090404030B020404" pitchFamily="18" charset="0"/>
              </a:rPr>
              <a:t>Louis vs Jack </a:t>
            </a:r>
            <a:r>
              <a:rPr lang="en-GB" sz="4000" dirty="0" err="1" smtClean="0">
                <a:latin typeface="Cooper Black" panose="0208090404030B020404" pitchFamily="18" charset="0"/>
              </a:rPr>
              <a:t>Johsnon</a:t>
            </a:r>
            <a:r>
              <a:rPr lang="en-GB" b="1" dirty="0" smtClean="0">
                <a:latin typeface="Cooper Black" panose="0208090404030B020404" pitchFamily="18" charset="0"/>
              </a:rPr>
              <a:t/>
            </a:r>
            <a:br>
              <a:rPr lang="en-GB" b="1" dirty="0" smtClean="0">
                <a:latin typeface="Cooper Black" panose="0208090404030B020404" pitchFamily="18" charset="0"/>
              </a:rPr>
            </a:br>
            <a:endParaRPr lang="en-GB" b="1" dirty="0">
              <a:latin typeface="Cooper Black" panose="0208090404030B020404" pitchFamily="18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876416"/>
            <a:ext cx="2806801" cy="3964607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441371" y="1262743"/>
            <a:ext cx="4513944" cy="52577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 smtClean="0"/>
              <a:t>Manager John </a:t>
            </a:r>
            <a:r>
              <a:rPr lang="en-GB" sz="2400" dirty="0" err="1" smtClean="0"/>
              <a:t>Roxborough</a:t>
            </a:r>
            <a:r>
              <a:rPr lang="en-GB" sz="2400" dirty="0" smtClean="0"/>
              <a:t>  </a:t>
            </a:r>
          </a:p>
          <a:p>
            <a:r>
              <a:rPr lang="en-GB" sz="2400" dirty="0"/>
              <a:t>(1892-1975</a:t>
            </a:r>
            <a:r>
              <a:rPr lang="en-GB" sz="2400" dirty="0" smtClean="0"/>
              <a:t>) ‘Commandments’</a:t>
            </a:r>
          </a:p>
          <a:p>
            <a:endParaRPr lang="en-GB" sz="2400" dirty="0" smtClean="0"/>
          </a:p>
          <a:p>
            <a:pPr marL="342900" indent="-342900">
              <a:buFont typeface="+mj-lt"/>
              <a:buAutoNum type="arabicPeriod"/>
            </a:pPr>
            <a:r>
              <a:rPr lang="en-GB" sz="2400" dirty="0"/>
              <a:t>Never be photographed with a white woman</a:t>
            </a:r>
            <a:r>
              <a:rPr lang="en-GB" sz="2400" dirty="0" smtClean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 smtClean="0"/>
              <a:t>Never go to a night club alone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 smtClean="0"/>
              <a:t>Never </a:t>
            </a:r>
            <a:r>
              <a:rPr lang="en-GB" sz="2400" dirty="0"/>
              <a:t>gloat over a fallen </a:t>
            </a:r>
            <a:r>
              <a:rPr lang="en-GB" sz="2400" dirty="0" smtClean="0"/>
              <a:t>opponent.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 smtClean="0"/>
              <a:t>No ‘soft’ fights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 smtClean="0"/>
              <a:t>Never </a:t>
            </a:r>
            <a:r>
              <a:rPr lang="en-GB" sz="2400" dirty="0"/>
              <a:t>engage in fixed </a:t>
            </a:r>
            <a:r>
              <a:rPr lang="en-GB" sz="2400" dirty="0" smtClean="0"/>
              <a:t>fights.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 smtClean="0"/>
              <a:t>Keep a deadpan in front of camera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 smtClean="0"/>
              <a:t>Live </a:t>
            </a:r>
            <a:r>
              <a:rPr lang="en-GB" sz="2400" dirty="0"/>
              <a:t>clean and fight clean.</a:t>
            </a:r>
            <a:endParaRPr lang="en-GB" sz="2400" dirty="0" smtClean="0"/>
          </a:p>
          <a:p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9248" y="4553790"/>
            <a:ext cx="2895105" cy="2304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2590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362149" y="449036"/>
            <a:ext cx="4558211" cy="569776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640" y="347436"/>
            <a:ext cx="4072587" cy="5799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4144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76914" y="0"/>
            <a:ext cx="5167086" cy="372768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82" y="1"/>
            <a:ext cx="3223078" cy="23141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1582" y="2314172"/>
            <a:ext cx="270161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2400" dirty="0">
                <a:latin typeface="Cooper Black" panose="0208090404030B020404" pitchFamily="18" charset="0"/>
              </a:rPr>
              <a:t>Joe Louis </a:t>
            </a:r>
            <a:r>
              <a:rPr lang="en-GB" sz="2400" dirty="0" smtClean="0">
                <a:latin typeface="Cooper Black" panose="0208090404030B020404" pitchFamily="18" charset="0"/>
              </a:rPr>
              <a:t>vs Max Schmeling I, 1936</a:t>
            </a:r>
            <a:endParaRPr lang="en-GB" sz="2400" dirty="0">
              <a:latin typeface="Cooper Black" panose="0208090404030B020404" pitchFamily="18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7522936" y="0"/>
            <a:ext cx="1621064" cy="1938992"/>
          </a:xfrm>
          <a:prstGeom prst="rect">
            <a:avLst/>
          </a:prstGeom>
          <a:solidFill>
            <a:schemeClr val="bg2">
              <a:alpha val="58000"/>
            </a:schemeClr>
          </a:solidFill>
        </p:spPr>
        <p:txBody>
          <a:bodyPr wrap="square">
            <a:spAutoFit/>
          </a:bodyPr>
          <a:lstStyle/>
          <a:p>
            <a:pPr algn="r"/>
            <a:r>
              <a:rPr lang="en-GB" sz="2400" dirty="0">
                <a:latin typeface="Cooper Black" panose="0208090404030B020404" pitchFamily="18" charset="0"/>
              </a:rPr>
              <a:t>Joe Louis </a:t>
            </a:r>
            <a:r>
              <a:rPr lang="en-GB" sz="2400" dirty="0" smtClean="0">
                <a:latin typeface="Cooper Black" panose="0208090404030B020404" pitchFamily="18" charset="0"/>
              </a:rPr>
              <a:t>vs Primo </a:t>
            </a:r>
            <a:r>
              <a:rPr lang="en-GB" sz="2400" dirty="0" err="1" smtClean="0">
                <a:latin typeface="Cooper Black" panose="0208090404030B020404" pitchFamily="18" charset="0"/>
              </a:rPr>
              <a:t>Carnera</a:t>
            </a:r>
            <a:r>
              <a:rPr lang="en-GB" sz="2400" dirty="0" smtClean="0">
                <a:latin typeface="Cooper Black" panose="0208090404030B020404" pitchFamily="18" charset="0"/>
              </a:rPr>
              <a:t>, 1935</a:t>
            </a:r>
            <a:endParaRPr lang="en-GB" sz="2400" dirty="0">
              <a:latin typeface="Cooper Black" panose="0208090404030B020404" pitchFamily="18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703186"/>
            <a:ext cx="4443400" cy="3154814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9086" y="3703186"/>
            <a:ext cx="4484914" cy="3193802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3833800" y="4514835"/>
            <a:ext cx="1928371" cy="1569660"/>
          </a:xfrm>
          <a:prstGeom prst="rect">
            <a:avLst/>
          </a:prstGeom>
          <a:solidFill>
            <a:schemeClr val="bg2">
              <a:alpha val="63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GB" sz="2400" dirty="0">
                <a:latin typeface="Cooper Black" panose="0208090404030B020404" pitchFamily="18" charset="0"/>
              </a:rPr>
              <a:t>Joe Louis </a:t>
            </a:r>
            <a:r>
              <a:rPr lang="en-GB" sz="2400" dirty="0" smtClean="0">
                <a:latin typeface="Cooper Black" panose="0208090404030B020404" pitchFamily="18" charset="0"/>
              </a:rPr>
              <a:t>vs Max Schmeling II, 1938</a:t>
            </a:r>
            <a:endParaRPr lang="en-GB" sz="2400" dirty="0">
              <a:latin typeface="Cooper Black" panose="0208090404030B0204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463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69099" y="0"/>
            <a:ext cx="6374902" cy="48768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066891"/>
            <a:ext cx="5448300" cy="3791109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0" y="933281"/>
            <a:ext cx="270161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2400" dirty="0" smtClean="0">
                <a:latin typeface="Cooper Black" panose="0208090404030B020404" pitchFamily="18" charset="0"/>
              </a:rPr>
              <a:t>Jesse Owens, 1936 Olympics</a:t>
            </a:r>
            <a:endParaRPr lang="en-GB" sz="2400" dirty="0">
              <a:latin typeface="Cooper Black" panose="0208090404030B0204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91350" y="4062351"/>
            <a:ext cx="2152650" cy="2795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6991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 Maya Angelou, </a:t>
            </a:r>
            <a:r>
              <a:rPr lang="en-GB" sz="2800" i="1" dirty="0"/>
              <a:t>I Know Why the Caged Bird Sings </a:t>
            </a:r>
            <a:r>
              <a:rPr lang="en-GB" sz="2800" dirty="0"/>
              <a:t>(1969), chapter </a:t>
            </a:r>
            <a:r>
              <a:rPr lang="en-GB" sz="2800" dirty="0" smtClean="0"/>
              <a:t>19</a:t>
            </a:r>
          </a:p>
          <a:p>
            <a:endParaRPr lang="en-GB" sz="2800" dirty="0"/>
          </a:p>
          <a:p>
            <a:r>
              <a:rPr lang="en-GB" sz="2800" dirty="0" smtClean="0"/>
              <a:t>What does this chapter tell us about the importance of Joe Louis in African American culture and history?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466429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249</TotalTime>
  <Words>720</Words>
  <Application>Microsoft Office PowerPoint</Application>
  <PresentationFormat>On-screen Show (4:3)</PresentationFormat>
  <Paragraphs>113</Paragraphs>
  <Slides>41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6" baseType="lpstr">
      <vt:lpstr>Arial</vt:lpstr>
      <vt:lpstr>Calibri</vt:lpstr>
      <vt:lpstr>Calibri Light</vt:lpstr>
      <vt:lpstr>Cooper Black</vt:lpstr>
      <vt:lpstr>2_Office Theme</vt:lpstr>
      <vt:lpstr>HPHI5006, 6006 Routes &amp; Roots of the Black Atlantic   Lecture 11: Rings and Boundaries: Sport in African Diasporic Culture  Part One: Boxing in African American Culture, from Tom Molyneaux to Joe Louis     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Jack Johnson (1878–1946) World Heavyweight Champion (1908–1915) </vt:lpstr>
      <vt:lpstr>Battle Royal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Gold Teeth</vt:lpstr>
      <vt:lpstr>Scientific Boxing Style:  Defensive, Counterpunching  </vt:lpstr>
      <vt:lpstr>Laconic Mannerisms Taunted Opponents &amp; Cornermen</vt:lpstr>
      <vt:lpstr>PowerPoint Presentation</vt:lpstr>
      <vt:lpstr>Flamboyance: Fast Cars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Search for ‘the Great White Hope’</vt:lpstr>
      <vt:lpstr>James J Jeffries (1875–1953) Undefeated World Heavyweight Champion (1899–1905) </vt:lpstr>
      <vt:lpstr>Jack Johnson vs James Jeffries, Reno, Nevada, 4 July 1910</vt:lpstr>
      <vt:lpstr>PowerPoint Presentation</vt:lpstr>
      <vt:lpstr>Johnson-Jeffries Riots</vt:lpstr>
      <vt:lpstr>Mann Act and Run from Law</vt:lpstr>
      <vt:lpstr>PowerPoint Presentation</vt:lpstr>
      <vt:lpstr>PowerPoint Presentation</vt:lpstr>
      <vt:lpstr>Jack Johnson vs Jess Willard, Havana, April 5 1915</vt:lpstr>
      <vt:lpstr>Joe Louis (1914–1981) World Heavyweight Champion (1937–1949) </vt:lpstr>
      <vt:lpstr>Joe Louis vs Jack Johsnon 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HPHI5006, 6006 Routes &amp; Roots of the Black Atlantic   Lecture 11: Rings and Boundaries: Sport in African Diasporic Culture  Part One: Boxing in African American Culture, from Tom Molyneaux to Joe Louis</dc:title>
  <dc:creator>Alexander Scott</dc:creator>
  <cp:lastModifiedBy>Alexander Scott</cp:lastModifiedBy>
  <cp:revision>28</cp:revision>
  <dcterms:created xsi:type="dcterms:W3CDTF">2020-01-21T14:16:08Z</dcterms:created>
  <dcterms:modified xsi:type="dcterms:W3CDTF">2020-01-21T18:25:53Z</dcterms:modified>
</cp:coreProperties>
</file>