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45"/>
  </p:notesMasterIdLst>
  <p:sldIdLst>
    <p:sldId id="256" r:id="rId5"/>
    <p:sldId id="265" r:id="rId6"/>
    <p:sldId id="266" r:id="rId7"/>
    <p:sldId id="267" r:id="rId8"/>
    <p:sldId id="268" r:id="rId9"/>
    <p:sldId id="273" r:id="rId10"/>
    <p:sldId id="269" r:id="rId11"/>
    <p:sldId id="270" r:id="rId12"/>
    <p:sldId id="271" r:id="rId13"/>
    <p:sldId id="272" r:id="rId14"/>
    <p:sldId id="257" r:id="rId15"/>
    <p:sldId id="258" r:id="rId16"/>
    <p:sldId id="259" r:id="rId17"/>
    <p:sldId id="260" r:id="rId18"/>
    <p:sldId id="261" r:id="rId19"/>
    <p:sldId id="262" r:id="rId20"/>
    <p:sldId id="263" r:id="rId21"/>
    <p:sldId id="264" r:id="rId22"/>
    <p:sldId id="275" r:id="rId23"/>
    <p:sldId id="274"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17DE04E9-0C8C-4D39-91FD-E072AC6694C8}"/>
    <pc:docChg chg="custSel addSld modSld">
      <pc:chgData name="Nathan Morgan" userId="72fd7c22-3ae8-4a57-b9f9-9fbe9cf82915" providerId="ADAL" clId="{17DE04E9-0C8C-4D39-91FD-E072AC6694C8}" dt="2024-11-21T10:44:49.678" v="295" actId="20577"/>
      <pc:docMkLst>
        <pc:docMk/>
      </pc:docMkLst>
      <pc:sldChg chg="modSp mod">
        <pc:chgData name="Nathan Morgan" userId="72fd7c22-3ae8-4a57-b9f9-9fbe9cf82915" providerId="ADAL" clId="{17DE04E9-0C8C-4D39-91FD-E072AC6694C8}" dt="2024-11-21T10:21:00.321" v="0" actId="20577"/>
        <pc:sldMkLst>
          <pc:docMk/>
          <pc:sldMk cId="1813269231" sldId="280"/>
        </pc:sldMkLst>
        <pc:spChg chg="mod">
          <ac:chgData name="Nathan Morgan" userId="72fd7c22-3ae8-4a57-b9f9-9fbe9cf82915" providerId="ADAL" clId="{17DE04E9-0C8C-4D39-91FD-E072AC6694C8}" dt="2024-11-21T10:21:00.321" v="0" actId="20577"/>
          <ac:spMkLst>
            <pc:docMk/>
            <pc:sldMk cId="1813269231" sldId="280"/>
            <ac:spMk id="3" creationId="{ED56D2FF-433A-73E6-0DC2-6BB01B5F16BB}"/>
          </ac:spMkLst>
        </pc:spChg>
      </pc:sldChg>
      <pc:sldChg chg="modSp mod">
        <pc:chgData name="Nathan Morgan" userId="72fd7c22-3ae8-4a57-b9f9-9fbe9cf82915" providerId="ADAL" clId="{17DE04E9-0C8C-4D39-91FD-E072AC6694C8}" dt="2024-11-21T10:28:28.880" v="33" actId="20577"/>
        <pc:sldMkLst>
          <pc:docMk/>
          <pc:sldMk cId="624009611" sldId="282"/>
        </pc:sldMkLst>
        <pc:spChg chg="mod">
          <ac:chgData name="Nathan Morgan" userId="72fd7c22-3ae8-4a57-b9f9-9fbe9cf82915" providerId="ADAL" clId="{17DE04E9-0C8C-4D39-91FD-E072AC6694C8}" dt="2024-11-21T10:28:28.880" v="33" actId="20577"/>
          <ac:spMkLst>
            <pc:docMk/>
            <pc:sldMk cId="624009611" sldId="282"/>
            <ac:spMk id="2" creationId="{E9A90B1F-0F81-E672-74B6-3660EDFE8887}"/>
          </ac:spMkLst>
        </pc:spChg>
      </pc:sldChg>
      <pc:sldChg chg="modSp new mod">
        <pc:chgData name="Nathan Morgan" userId="72fd7c22-3ae8-4a57-b9f9-9fbe9cf82915" providerId="ADAL" clId="{17DE04E9-0C8C-4D39-91FD-E072AC6694C8}" dt="2024-11-21T10:29:21.668" v="44" actId="20577"/>
        <pc:sldMkLst>
          <pc:docMk/>
          <pc:sldMk cId="188792951" sldId="283"/>
        </pc:sldMkLst>
        <pc:spChg chg="mod">
          <ac:chgData name="Nathan Morgan" userId="72fd7c22-3ae8-4a57-b9f9-9fbe9cf82915" providerId="ADAL" clId="{17DE04E9-0C8C-4D39-91FD-E072AC6694C8}" dt="2024-11-21T10:28:59.154" v="39" actId="20577"/>
          <ac:spMkLst>
            <pc:docMk/>
            <pc:sldMk cId="188792951" sldId="283"/>
            <ac:spMk id="2" creationId="{7967C544-FCE6-62E5-4230-5367A4856665}"/>
          </ac:spMkLst>
        </pc:spChg>
        <pc:spChg chg="mod">
          <ac:chgData name="Nathan Morgan" userId="72fd7c22-3ae8-4a57-b9f9-9fbe9cf82915" providerId="ADAL" clId="{17DE04E9-0C8C-4D39-91FD-E072AC6694C8}" dt="2024-11-21T10:29:21.668" v="44" actId="20577"/>
          <ac:spMkLst>
            <pc:docMk/>
            <pc:sldMk cId="188792951" sldId="283"/>
            <ac:spMk id="3" creationId="{13AB23B3-D27C-B793-1F59-4303F1953D2D}"/>
          </ac:spMkLst>
        </pc:spChg>
      </pc:sldChg>
      <pc:sldChg chg="modSp new mod">
        <pc:chgData name="Nathan Morgan" userId="72fd7c22-3ae8-4a57-b9f9-9fbe9cf82915" providerId="ADAL" clId="{17DE04E9-0C8C-4D39-91FD-E072AC6694C8}" dt="2024-11-21T10:30:04.666" v="51" actId="20577"/>
        <pc:sldMkLst>
          <pc:docMk/>
          <pc:sldMk cId="429336169" sldId="284"/>
        </pc:sldMkLst>
        <pc:spChg chg="mod">
          <ac:chgData name="Nathan Morgan" userId="72fd7c22-3ae8-4a57-b9f9-9fbe9cf82915" providerId="ADAL" clId="{17DE04E9-0C8C-4D39-91FD-E072AC6694C8}" dt="2024-11-21T10:29:35.104" v="46"/>
          <ac:spMkLst>
            <pc:docMk/>
            <pc:sldMk cId="429336169" sldId="284"/>
            <ac:spMk id="2" creationId="{31C35E62-5066-6D18-FDB0-48BD1E22A844}"/>
          </ac:spMkLst>
        </pc:spChg>
        <pc:spChg chg="mod">
          <ac:chgData name="Nathan Morgan" userId="72fd7c22-3ae8-4a57-b9f9-9fbe9cf82915" providerId="ADAL" clId="{17DE04E9-0C8C-4D39-91FD-E072AC6694C8}" dt="2024-11-21T10:30:04.666" v="51" actId="20577"/>
          <ac:spMkLst>
            <pc:docMk/>
            <pc:sldMk cId="429336169" sldId="284"/>
            <ac:spMk id="3" creationId="{D9982618-B106-4A99-9C34-B78C075DBB7A}"/>
          </ac:spMkLst>
        </pc:spChg>
      </pc:sldChg>
      <pc:sldChg chg="modSp new mod">
        <pc:chgData name="Nathan Morgan" userId="72fd7c22-3ae8-4a57-b9f9-9fbe9cf82915" providerId="ADAL" clId="{17DE04E9-0C8C-4D39-91FD-E072AC6694C8}" dt="2024-11-21T10:30:36.882" v="55" actId="5793"/>
        <pc:sldMkLst>
          <pc:docMk/>
          <pc:sldMk cId="3412445966" sldId="285"/>
        </pc:sldMkLst>
        <pc:spChg chg="mod">
          <ac:chgData name="Nathan Morgan" userId="72fd7c22-3ae8-4a57-b9f9-9fbe9cf82915" providerId="ADAL" clId="{17DE04E9-0C8C-4D39-91FD-E072AC6694C8}" dt="2024-11-21T10:30:17.240" v="53"/>
          <ac:spMkLst>
            <pc:docMk/>
            <pc:sldMk cId="3412445966" sldId="285"/>
            <ac:spMk id="2" creationId="{DD4F94CF-0436-4389-941E-542E41276ED5}"/>
          </ac:spMkLst>
        </pc:spChg>
        <pc:spChg chg="mod">
          <ac:chgData name="Nathan Morgan" userId="72fd7c22-3ae8-4a57-b9f9-9fbe9cf82915" providerId="ADAL" clId="{17DE04E9-0C8C-4D39-91FD-E072AC6694C8}" dt="2024-11-21T10:30:36.882" v="55" actId="5793"/>
          <ac:spMkLst>
            <pc:docMk/>
            <pc:sldMk cId="3412445966" sldId="285"/>
            <ac:spMk id="3" creationId="{2716D537-D143-7C5D-8A9C-BAAC554D6B22}"/>
          </ac:spMkLst>
        </pc:spChg>
      </pc:sldChg>
      <pc:sldChg chg="modSp new mod">
        <pc:chgData name="Nathan Morgan" userId="72fd7c22-3ae8-4a57-b9f9-9fbe9cf82915" providerId="ADAL" clId="{17DE04E9-0C8C-4D39-91FD-E072AC6694C8}" dt="2024-11-21T10:31:23.184" v="60" actId="5793"/>
        <pc:sldMkLst>
          <pc:docMk/>
          <pc:sldMk cId="183401148" sldId="286"/>
        </pc:sldMkLst>
        <pc:spChg chg="mod">
          <ac:chgData name="Nathan Morgan" userId="72fd7c22-3ae8-4a57-b9f9-9fbe9cf82915" providerId="ADAL" clId="{17DE04E9-0C8C-4D39-91FD-E072AC6694C8}" dt="2024-11-21T10:30:58.005" v="58" actId="20577"/>
          <ac:spMkLst>
            <pc:docMk/>
            <pc:sldMk cId="183401148" sldId="286"/>
            <ac:spMk id="2" creationId="{AE15BFB9-781D-5C76-E4A5-3AC7F5DB6376}"/>
          </ac:spMkLst>
        </pc:spChg>
        <pc:spChg chg="mod">
          <ac:chgData name="Nathan Morgan" userId="72fd7c22-3ae8-4a57-b9f9-9fbe9cf82915" providerId="ADAL" clId="{17DE04E9-0C8C-4D39-91FD-E072AC6694C8}" dt="2024-11-21T10:31:23.184" v="60" actId="5793"/>
          <ac:spMkLst>
            <pc:docMk/>
            <pc:sldMk cId="183401148" sldId="286"/>
            <ac:spMk id="3" creationId="{2C23360C-E2A5-3DD8-C424-374AEB74B795}"/>
          </ac:spMkLst>
        </pc:spChg>
      </pc:sldChg>
      <pc:sldChg chg="modSp new mod">
        <pc:chgData name="Nathan Morgan" userId="72fd7c22-3ae8-4a57-b9f9-9fbe9cf82915" providerId="ADAL" clId="{17DE04E9-0C8C-4D39-91FD-E072AC6694C8}" dt="2024-11-21T10:32:26.359" v="71" actId="27636"/>
        <pc:sldMkLst>
          <pc:docMk/>
          <pc:sldMk cId="1088463155" sldId="287"/>
        </pc:sldMkLst>
        <pc:spChg chg="mod">
          <ac:chgData name="Nathan Morgan" userId="72fd7c22-3ae8-4a57-b9f9-9fbe9cf82915" providerId="ADAL" clId="{17DE04E9-0C8C-4D39-91FD-E072AC6694C8}" dt="2024-11-21T10:31:43.169" v="62"/>
          <ac:spMkLst>
            <pc:docMk/>
            <pc:sldMk cId="1088463155" sldId="287"/>
            <ac:spMk id="2" creationId="{BA140C1D-4A2C-8710-D5CD-8783C5414B47}"/>
          </ac:spMkLst>
        </pc:spChg>
        <pc:spChg chg="mod">
          <ac:chgData name="Nathan Morgan" userId="72fd7c22-3ae8-4a57-b9f9-9fbe9cf82915" providerId="ADAL" clId="{17DE04E9-0C8C-4D39-91FD-E072AC6694C8}" dt="2024-11-21T10:32:26.359" v="71" actId="27636"/>
          <ac:spMkLst>
            <pc:docMk/>
            <pc:sldMk cId="1088463155" sldId="287"/>
            <ac:spMk id="3" creationId="{D2329B2A-8AF2-9046-DD7A-2BBF64D879E1}"/>
          </ac:spMkLst>
        </pc:spChg>
      </pc:sldChg>
      <pc:sldChg chg="modSp new mod">
        <pc:chgData name="Nathan Morgan" userId="72fd7c22-3ae8-4a57-b9f9-9fbe9cf82915" providerId="ADAL" clId="{17DE04E9-0C8C-4D39-91FD-E072AC6694C8}" dt="2024-11-21T10:33:44.695" v="98" actId="27636"/>
        <pc:sldMkLst>
          <pc:docMk/>
          <pc:sldMk cId="3136565455" sldId="288"/>
        </pc:sldMkLst>
        <pc:spChg chg="mod">
          <ac:chgData name="Nathan Morgan" userId="72fd7c22-3ae8-4a57-b9f9-9fbe9cf82915" providerId="ADAL" clId="{17DE04E9-0C8C-4D39-91FD-E072AC6694C8}" dt="2024-11-21T10:32:37.987" v="73"/>
          <ac:spMkLst>
            <pc:docMk/>
            <pc:sldMk cId="3136565455" sldId="288"/>
            <ac:spMk id="2" creationId="{8B939515-0495-1C47-CDB2-3E58EFB38334}"/>
          </ac:spMkLst>
        </pc:spChg>
        <pc:spChg chg="mod">
          <ac:chgData name="Nathan Morgan" userId="72fd7c22-3ae8-4a57-b9f9-9fbe9cf82915" providerId="ADAL" clId="{17DE04E9-0C8C-4D39-91FD-E072AC6694C8}" dt="2024-11-21T10:33:44.695" v="98" actId="27636"/>
          <ac:spMkLst>
            <pc:docMk/>
            <pc:sldMk cId="3136565455" sldId="288"/>
            <ac:spMk id="3" creationId="{DCBEC914-7415-E420-BCB8-C6F83D0E7196}"/>
          </ac:spMkLst>
        </pc:spChg>
      </pc:sldChg>
      <pc:sldChg chg="modSp new mod">
        <pc:chgData name="Nathan Morgan" userId="72fd7c22-3ae8-4a57-b9f9-9fbe9cf82915" providerId="ADAL" clId="{17DE04E9-0C8C-4D39-91FD-E072AC6694C8}" dt="2024-11-21T10:34:27.129" v="103" actId="5793"/>
        <pc:sldMkLst>
          <pc:docMk/>
          <pc:sldMk cId="3768615252" sldId="289"/>
        </pc:sldMkLst>
        <pc:spChg chg="mod">
          <ac:chgData name="Nathan Morgan" userId="72fd7c22-3ae8-4a57-b9f9-9fbe9cf82915" providerId="ADAL" clId="{17DE04E9-0C8C-4D39-91FD-E072AC6694C8}" dt="2024-11-21T10:33:56.613" v="100"/>
          <ac:spMkLst>
            <pc:docMk/>
            <pc:sldMk cId="3768615252" sldId="289"/>
            <ac:spMk id="2" creationId="{431855AA-0380-E86A-08A0-4EEA1008F9CA}"/>
          </ac:spMkLst>
        </pc:spChg>
        <pc:spChg chg="mod">
          <ac:chgData name="Nathan Morgan" userId="72fd7c22-3ae8-4a57-b9f9-9fbe9cf82915" providerId="ADAL" clId="{17DE04E9-0C8C-4D39-91FD-E072AC6694C8}" dt="2024-11-21T10:34:27.129" v="103" actId="5793"/>
          <ac:spMkLst>
            <pc:docMk/>
            <pc:sldMk cId="3768615252" sldId="289"/>
            <ac:spMk id="3" creationId="{84F9603D-FAC6-3F72-2356-048335B01725}"/>
          </ac:spMkLst>
        </pc:spChg>
      </pc:sldChg>
      <pc:sldChg chg="modSp new mod">
        <pc:chgData name="Nathan Morgan" userId="72fd7c22-3ae8-4a57-b9f9-9fbe9cf82915" providerId="ADAL" clId="{17DE04E9-0C8C-4D39-91FD-E072AC6694C8}" dt="2024-11-21T10:34:53.526" v="109" actId="27636"/>
        <pc:sldMkLst>
          <pc:docMk/>
          <pc:sldMk cId="3263287144" sldId="290"/>
        </pc:sldMkLst>
        <pc:spChg chg="mod">
          <ac:chgData name="Nathan Morgan" userId="72fd7c22-3ae8-4a57-b9f9-9fbe9cf82915" providerId="ADAL" clId="{17DE04E9-0C8C-4D39-91FD-E072AC6694C8}" dt="2024-11-21T10:34:36.709" v="105"/>
          <ac:spMkLst>
            <pc:docMk/>
            <pc:sldMk cId="3263287144" sldId="290"/>
            <ac:spMk id="2" creationId="{AB0FF623-AE79-D7B1-8FD0-FBCE3763B815}"/>
          </ac:spMkLst>
        </pc:spChg>
        <pc:spChg chg="mod">
          <ac:chgData name="Nathan Morgan" userId="72fd7c22-3ae8-4a57-b9f9-9fbe9cf82915" providerId="ADAL" clId="{17DE04E9-0C8C-4D39-91FD-E072AC6694C8}" dt="2024-11-21T10:34:53.526" v="109" actId="27636"/>
          <ac:spMkLst>
            <pc:docMk/>
            <pc:sldMk cId="3263287144" sldId="290"/>
            <ac:spMk id="3" creationId="{4641CD41-C73B-7684-E850-1F925410315C}"/>
          </ac:spMkLst>
        </pc:spChg>
      </pc:sldChg>
      <pc:sldChg chg="modSp new mod">
        <pc:chgData name="Nathan Morgan" userId="72fd7c22-3ae8-4a57-b9f9-9fbe9cf82915" providerId="ADAL" clId="{17DE04E9-0C8C-4D39-91FD-E072AC6694C8}" dt="2024-11-21T10:35:45.141" v="121" actId="5793"/>
        <pc:sldMkLst>
          <pc:docMk/>
          <pc:sldMk cId="2635703064" sldId="291"/>
        </pc:sldMkLst>
        <pc:spChg chg="mod">
          <ac:chgData name="Nathan Morgan" userId="72fd7c22-3ae8-4a57-b9f9-9fbe9cf82915" providerId="ADAL" clId="{17DE04E9-0C8C-4D39-91FD-E072AC6694C8}" dt="2024-11-21T10:35:19.965" v="115" actId="20577"/>
          <ac:spMkLst>
            <pc:docMk/>
            <pc:sldMk cId="2635703064" sldId="291"/>
            <ac:spMk id="2" creationId="{F3973EAE-F0E9-CD48-01E0-025C44ACD773}"/>
          </ac:spMkLst>
        </pc:spChg>
        <pc:spChg chg="mod">
          <ac:chgData name="Nathan Morgan" userId="72fd7c22-3ae8-4a57-b9f9-9fbe9cf82915" providerId="ADAL" clId="{17DE04E9-0C8C-4D39-91FD-E072AC6694C8}" dt="2024-11-21T10:35:45.141" v="121" actId="5793"/>
          <ac:spMkLst>
            <pc:docMk/>
            <pc:sldMk cId="2635703064" sldId="291"/>
            <ac:spMk id="3" creationId="{C0649009-95E9-035E-2B1A-31695EB0C78F}"/>
          </ac:spMkLst>
        </pc:spChg>
      </pc:sldChg>
      <pc:sldChg chg="modSp new mod">
        <pc:chgData name="Nathan Morgan" userId="72fd7c22-3ae8-4a57-b9f9-9fbe9cf82915" providerId="ADAL" clId="{17DE04E9-0C8C-4D39-91FD-E072AC6694C8}" dt="2024-11-21T10:38:15.513" v="127" actId="27636"/>
        <pc:sldMkLst>
          <pc:docMk/>
          <pc:sldMk cId="524135012" sldId="292"/>
        </pc:sldMkLst>
        <pc:spChg chg="mod">
          <ac:chgData name="Nathan Morgan" userId="72fd7c22-3ae8-4a57-b9f9-9fbe9cf82915" providerId="ADAL" clId="{17DE04E9-0C8C-4D39-91FD-E072AC6694C8}" dt="2024-11-21T10:37:51.507" v="123"/>
          <ac:spMkLst>
            <pc:docMk/>
            <pc:sldMk cId="524135012" sldId="292"/>
            <ac:spMk id="2" creationId="{D01DF4E2-1652-361D-9F88-5A1590C5842A}"/>
          </ac:spMkLst>
        </pc:spChg>
        <pc:spChg chg="mod">
          <ac:chgData name="Nathan Morgan" userId="72fd7c22-3ae8-4a57-b9f9-9fbe9cf82915" providerId="ADAL" clId="{17DE04E9-0C8C-4D39-91FD-E072AC6694C8}" dt="2024-11-21T10:38:15.513" v="127" actId="27636"/>
          <ac:spMkLst>
            <pc:docMk/>
            <pc:sldMk cId="524135012" sldId="292"/>
            <ac:spMk id="3" creationId="{D22D0BCE-420D-9C2B-DB6C-5AB9BD16E2C1}"/>
          </ac:spMkLst>
        </pc:spChg>
      </pc:sldChg>
      <pc:sldChg chg="modSp new mod">
        <pc:chgData name="Nathan Morgan" userId="72fd7c22-3ae8-4a57-b9f9-9fbe9cf82915" providerId="ADAL" clId="{17DE04E9-0C8C-4D39-91FD-E072AC6694C8}" dt="2024-11-21T10:38:58.603" v="132" actId="5793"/>
        <pc:sldMkLst>
          <pc:docMk/>
          <pc:sldMk cId="115319408" sldId="293"/>
        </pc:sldMkLst>
        <pc:spChg chg="mod">
          <ac:chgData name="Nathan Morgan" userId="72fd7c22-3ae8-4a57-b9f9-9fbe9cf82915" providerId="ADAL" clId="{17DE04E9-0C8C-4D39-91FD-E072AC6694C8}" dt="2024-11-21T10:38:25.900" v="129"/>
          <ac:spMkLst>
            <pc:docMk/>
            <pc:sldMk cId="115319408" sldId="293"/>
            <ac:spMk id="2" creationId="{EF23DF14-7320-5E3A-D264-ECB6B0DDCDFD}"/>
          </ac:spMkLst>
        </pc:spChg>
        <pc:spChg chg="mod">
          <ac:chgData name="Nathan Morgan" userId="72fd7c22-3ae8-4a57-b9f9-9fbe9cf82915" providerId="ADAL" clId="{17DE04E9-0C8C-4D39-91FD-E072AC6694C8}" dt="2024-11-21T10:38:58.603" v="132" actId="5793"/>
          <ac:spMkLst>
            <pc:docMk/>
            <pc:sldMk cId="115319408" sldId="293"/>
            <ac:spMk id="3" creationId="{FD74E869-5FCF-F461-5570-C4DFA767ED92}"/>
          </ac:spMkLst>
        </pc:spChg>
      </pc:sldChg>
      <pc:sldChg chg="modSp new mod">
        <pc:chgData name="Nathan Morgan" userId="72fd7c22-3ae8-4a57-b9f9-9fbe9cf82915" providerId="ADAL" clId="{17DE04E9-0C8C-4D39-91FD-E072AC6694C8}" dt="2024-11-21T10:43:50.223" v="135" actId="5793"/>
        <pc:sldMkLst>
          <pc:docMk/>
          <pc:sldMk cId="590358354" sldId="294"/>
        </pc:sldMkLst>
        <pc:spChg chg="mod">
          <ac:chgData name="Nathan Morgan" userId="72fd7c22-3ae8-4a57-b9f9-9fbe9cf82915" providerId="ADAL" clId="{17DE04E9-0C8C-4D39-91FD-E072AC6694C8}" dt="2024-11-21T10:43:50.223" v="135" actId="5793"/>
          <ac:spMkLst>
            <pc:docMk/>
            <pc:sldMk cId="590358354" sldId="294"/>
            <ac:spMk id="3" creationId="{CD0AE46D-5352-EEBB-5860-ECD4D3DEB64F}"/>
          </ac:spMkLst>
        </pc:spChg>
      </pc:sldChg>
      <pc:sldChg chg="modSp new mod">
        <pc:chgData name="Nathan Morgan" userId="72fd7c22-3ae8-4a57-b9f9-9fbe9cf82915" providerId="ADAL" clId="{17DE04E9-0C8C-4D39-91FD-E072AC6694C8}" dt="2024-11-21T10:44:49.678" v="295" actId="20577"/>
        <pc:sldMkLst>
          <pc:docMk/>
          <pc:sldMk cId="3836557382" sldId="295"/>
        </pc:sldMkLst>
        <pc:spChg chg="mod">
          <ac:chgData name="Nathan Morgan" userId="72fd7c22-3ae8-4a57-b9f9-9fbe9cf82915" providerId="ADAL" clId="{17DE04E9-0C8C-4D39-91FD-E072AC6694C8}" dt="2024-11-21T10:44:16.695" v="149" actId="20577"/>
          <ac:spMkLst>
            <pc:docMk/>
            <pc:sldMk cId="3836557382" sldId="295"/>
            <ac:spMk id="2" creationId="{73E24DCE-2874-597E-D2D8-0585E7339A37}"/>
          </ac:spMkLst>
        </pc:spChg>
        <pc:spChg chg="mod">
          <ac:chgData name="Nathan Morgan" userId="72fd7c22-3ae8-4a57-b9f9-9fbe9cf82915" providerId="ADAL" clId="{17DE04E9-0C8C-4D39-91FD-E072AC6694C8}" dt="2024-11-21T10:44:49.678" v="295" actId="20577"/>
          <ac:spMkLst>
            <pc:docMk/>
            <pc:sldMk cId="3836557382" sldId="295"/>
            <ac:spMk id="3" creationId="{FA98166C-A18E-5D57-EEFB-EC362A34FB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06A533-4155-4FDA-8D5B-2C590205BF74}" type="datetimeFigureOut">
              <a:rPr lang="en-GB" smtClean="0"/>
              <a:t>21/11/2024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72F79-CB3C-4874-991B-B98287CB3C07}" type="slidenum">
              <a:rPr lang="en-GB" smtClean="0"/>
              <a:t>‹#›</a:t>
            </a:fld>
            <a:endParaRPr lang="en-GB"/>
          </a:p>
        </p:txBody>
      </p:sp>
    </p:spTree>
    <p:extLst>
      <p:ext uri="{BB962C8B-B14F-4D97-AF65-F5344CB8AC3E}">
        <p14:creationId xmlns:p14="http://schemas.microsoft.com/office/powerpoint/2010/main" val="3001297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TCP</a:t>
            </a:r>
          </a:p>
        </p:txBody>
      </p:sp>
      <p:sp>
        <p:nvSpPr>
          <p:cNvPr id="4" name="Slide Number Placeholder 3"/>
          <p:cNvSpPr>
            <a:spLocks noGrp="1"/>
          </p:cNvSpPr>
          <p:nvPr>
            <p:ph type="sldNum" sz="quarter" idx="5"/>
          </p:nvPr>
        </p:nvSpPr>
        <p:spPr/>
        <p:txBody>
          <a:bodyPr/>
          <a:lstStyle/>
          <a:p>
            <a:fld id="{34672F79-CB3C-4874-991B-B98287CB3C07}" type="slidenum">
              <a:rPr lang="en-GB" smtClean="0"/>
              <a:t>7</a:t>
            </a:fld>
            <a:endParaRPr lang="en-GB"/>
          </a:p>
        </p:txBody>
      </p:sp>
    </p:spTree>
    <p:extLst>
      <p:ext uri="{BB962C8B-B14F-4D97-AF65-F5344CB8AC3E}">
        <p14:creationId xmlns:p14="http://schemas.microsoft.com/office/powerpoint/2010/main" val="174853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UDP</a:t>
            </a:r>
          </a:p>
        </p:txBody>
      </p:sp>
      <p:sp>
        <p:nvSpPr>
          <p:cNvPr id="4" name="Slide Number Placeholder 3"/>
          <p:cNvSpPr>
            <a:spLocks noGrp="1"/>
          </p:cNvSpPr>
          <p:nvPr>
            <p:ph type="sldNum" sz="quarter" idx="5"/>
          </p:nvPr>
        </p:nvSpPr>
        <p:spPr/>
        <p:txBody>
          <a:bodyPr/>
          <a:lstStyle/>
          <a:p>
            <a:fld id="{34672F79-CB3C-4874-991B-B98287CB3C07}" type="slidenum">
              <a:rPr lang="en-GB" smtClean="0"/>
              <a:t>8</a:t>
            </a:fld>
            <a:endParaRPr lang="en-GB"/>
          </a:p>
        </p:txBody>
      </p:sp>
    </p:spTree>
    <p:extLst>
      <p:ext uri="{BB962C8B-B14F-4D97-AF65-F5344CB8AC3E}">
        <p14:creationId xmlns:p14="http://schemas.microsoft.com/office/powerpoint/2010/main" val="170268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Hybrid</a:t>
            </a:r>
          </a:p>
        </p:txBody>
      </p:sp>
      <p:sp>
        <p:nvSpPr>
          <p:cNvPr id="4" name="Slide Number Placeholder 3"/>
          <p:cNvSpPr>
            <a:spLocks noGrp="1"/>
          </p:cNvSpPr>
          <p:nvPr>
            <p:ph type="sldNum" sz="quarter" idx="5"/>
          </p:nvPr>
        </p:nvSpPr>
        <p:spPr/>
        <p:txBody>
          <a:bodyPr/>
          <a:lstStyle/>
          <a:p>
            <a:fld id="{34672F79-CB3C-4874-991B-B98287CB3C07}" type="slidenum">
              <a:rPr lang="en-GB" smtClean="0"/>
              <a:t>9</a:t>
            </a:fld>
            <a:endParaRPr lang="en-GB"/>
          </a:p>
        </p:txBody>
      </p:sp>
    </p:spTree>
    <p:extLst>
      <p:ext uri="{BB962C8B-B14F-4D97-AF65-F5344CB8AC3E}">
        <p14:creationId xmlns:p14="http://schemas.microsoft.com/office/powerpoint/2010/main" val="1249996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UDP</a:t>
            </a:r>
          </a:p>
        </p:txBody>
      </p:sp>
      <p:sp>
        <p:nvSpPr>
          <p:cNvPr id="4" name="Slide Number Placeholder 3"/>
          <p:cNvSpPr>
            <a:spLocks noGrp="1"/>
          </p:cNvSpPr>
          <p:nvPr>
            <p:ph type="sldNum" sz="quarter" idx="5"/>
          </p:nvPr>
        </p:nvSpPr>
        <p:spPr/>
        <p:txBody>
          <a:bodyPr/>
          <a:lstStyle/>
          <a:p>
            <a:fld id="{34672F79-CB3C-4874-991B-B98287CB3C07}" type="slidenum">
              <a:rPr lang="en-GB" smtClean="0"/>
              <a:t>10</a:t>
            </a:fld>
            <a:endParaRPr lang="en-GB"/>
          </a:p>
        </p:txBody>
      </p:sp>
    </p:spTree>
    <p:extLst>
      <p:ext uri="{BB962C8B-B14F-4D97-AF65-F5344CB8AC3E}">
        <p14:creationId xmlns:p14="http://schemas.microsoft.com/office/powerpoint/2010/main" val="2222640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38551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85998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39320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7812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02441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5752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03956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94883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05277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62629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11/21/2024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92518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11/21/2024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68590287"/>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CA65626-8800-667F-9839-9DD6F47361A3}"/>
              </a:ext>
            </a:extLst>
          </p:cNvPr>
          <p:cNvSpPr>
            <a:spLocks noGrp="1"/>
          </p:cNvSpPr>
          <p:nvPr>
            <p:ph type="ctrTitle"/>
          </p:nvPr>
        </p:nvSpPr>
        <p:spPr>
          <a:xfrm>
            <a:off x="6858000" y="753765"/>
            <a:ext cx="4572000" cy="3056235"/>
          </a:xfrm>
        </p:spPr>
        <p:txBody>
          <a:bodyPr>
            <a:normAutofit/>
          </a:bodyPr>
          <a:lstStyle/>
          <a:p>
            <a:pPr algn="l"/>
            <a:r>
              <a:rPr lang="en-GB" sz="4400"/>
              <a:t>Networking</a:t>
            </a:r>
          </a:p>
        </p:txBody>
      </p:sp>
      <p:sp>
        <p:nvSpPr>
          <p:cNvPr id="3" name="Subtitle 2">
            <a:extLst>
              <a:ext uri="{FF2B5EF4-FFF2-40B4-BE49-F238E27FC236}">
                <a16:creationId xmlns:a16="http://schemas.microsoft.com/office/drawing/2014/main" id="{4F30CC12-FECD-A66D-7D32-1B294CF80CD7}"/>
              </a:ext>
            </a:extLst>
          </p:cNvPr>
          <p:cNvSpPr>
            <a:spLocks noGrp="1"/>
          </p:cNvSpPr>
          <p:nvPr>
            <p:ph type="subTitle" idx="1"/>
          </p:nvPr>
        </p:nvSpPr>
        <p:spPr>
          <a:xfrm>
            <a:off x="6857999" y="4571999"/>
            <a:ext cx="4571999" cy="1524000"/>
          </a:xfrm>
        </p:spPr>
        <p:txBody>
          <a:bodyPr>
            <a:normAutofit/>
          </a:bodyPr>
          <a:lstStyle/>
          <a:p>
            <a:pPr algn="l"/>
            <a:r>
              <a:rPr lang="en-GB"/>
              <a:t>For Games</a:t>
            </a:r>
          </a:p>
        </p:txBody>
      </p:sp>
      <p:pic>
        <p:nvPicPr>
          <p:cNvPr id="16" name="Picture 15">
            <a:extLst>
              <a:ext uri="{FF2B5EF4-FFF2-40B4-BE49-F238E27FC236}">
                <a16:creationId xmlns:a16="http://schemas.microsoft.com/office/drawing/2014/main" id="{1D8846B6-3AE1-C555-F717-C88D9D2F35DD}"/>
              </a:ext>
            </a:extLst>
          </p:cNvPr>
          <p:cNvPicPr>
            <a:picLocks noChangeAspect="1"/>
          </p:cNvPicPr>
          <p:nvPr/>
        </p:nvPicPr>
        <p:blipFill>
          <a:blip r:embed="rId2"/>
          <a:srcRect l="22840" r="21865"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7" name="Freeform: Shape 16">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569089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C0BB8-5279-914F-2B48-744698950A11}"/>
              </a:ext>
            </a:extLst>
          </p:cNvPr>
          <p:cNvSpPr>
            <a:spLocks noGrp="1"/>
          </p:cNvSpPr>
          <p:nvPr>
            <p:ph type="title"/>
          </p:nvPr>
        </p:nvSpPr>
        <p:spPr/>
        <p:txBody>
          <a:bodyPr/>
          <a:lstStyle/>
          <a:p>
            <a:r>
              <a:rPr lang="en-GB" dirty="0"/>
              <a:t>Networking Protocols in Games</a:t>
            </a:r>
          </a:p>
        </p:txBody>
      </p:sp>
      <p:sp>
        <p:nvSpPr>
          <p:cNvPr id="3" name="Content Placeholder 2">
            <a:extLst>
              <a:ext uri="{FF2B5EF4-FFF2-40B4-BE49-F238E27FC236}">
                <a16:creationId xmlns:a16="http://schemas.microsoft.com/office/drawing/2014/main" id="{B7D3A0EF-76B9-350C-47AA-2D2CEE8DE204}"/>
              </a:ext>
            </a:extLst>
          </p:cNvPr>
          <p:cNvSpPr>
            <a:spLocks noGrp="1"/>
          </p:cNvSpPr>
          <p:nvPr>
            <p:ph idx="1"/>
          </p:nvPr>
        </p:nvSpPr>
        <p:spPr/>
        <p:txBody>
          <a:bodyPr/>
          <a:lstStyle/>
          <a:p>
            <a:r>
              <a:rPr lang="en-GB" dirty="0"/>
              <a:t>Networking protocols in games define how data is transmitted between players and servers (or peers). The two most commonly used protocols are </a:t>
            </a:r>
            <a:r>
              <a:rPr lang="en-GB" b="1" dirty="0"/>
              <a:t>Transmission Control Protocol (TCP)</a:t>
            </a:r>
            <a:r>
              <a:rPr lang="en-GB" dirty="0"/>
              <a:t> and </a:t>
            </a:r>
            <a:r>
              <a:rPr lang="en-GB" b="1" dirty="0"/>
              <a:t>User Datagram Protocol (UDP).</a:t>
            </a:r>
            <a:endParaRPr lang="en-GB" dirty="0"/>
          </a:p>
        </p:txBody>
      </p:sp>
    </p:spTree>
    <p:extLst>
      <p:ext uri="{BB962C8B-B14F-4D97-AF65-F5344CB8AC3E}">
        <p14:creationId xmlns:p14="http://schemas.microsoft.com/office/powerpoint/2010/main" val="97649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45A1-CDA0-53C0-AEB2-D0738D7E5216}"/>
              </a:ext>
            </a:extLst>
          </p:cNvPr>
          <p:cNvSpPr>
            <a:spLocks noGrp="1"/>
          </p:cNvSpPr>
          <p:nvPr>
            <p:ph type="title"/>
          </p:nvPr>
        </p:nvSpPr>
        <p:spPr/>
        <p:txBody>
          <a:bodyPr/>
          <a:lstStyle/>
          <a:p>
            <a:r>
              <a:rPr lang="en-GB" dirty="0"/>
              <a:t>TCP (Transmission Control Protocol)</a:t>
            </a:r>
          </a:p>
        </p:txBody>
      </p:sp>
      <p:sp>
        <p:nvSpPr>
          <p:cNvPr id="3" name="Content Placeholder 2">
            <a:extLst>
              <a:ext uri="{FF2B5EF4-FFF2-40B4-BE49-F238E27FC236}">
                <a16:creationId xmlns:a16="http://schemas.microsoft.com/office/drawing/2014/main" id="{C7E36E3D-72DA-B659-2436-E56FA634C6A0}"/>
              </a:ext>
            </a:extLst>
          </p:cNvPr>
          <p:cNvSpPr>
            <a:spLocks noGrp="1"/>
          </p:cNvSpPr>
          <p:nvPr>
            <p:ph idx="1"/>
          </p:nvPr>
        </p:nvSpPr>
        <p:spPr/>
        <p:txBody>
          <a:bodyPr>
            <a:normAutofit fontScale="77500" lnSpcReduction="20000"/>
          </a:bodyPr>
          <a:lstStyle/>
          <a:p>
            <a:pPr marL="0" indent="0">
              <a:buNone/>
            </a:pPr>
            <a:r>
              <a:rPr lang="en-GB" dirty="0"/>
              <a:t>TCP (Transmission Control Protocol) is a connection-oriented protocol that ensures reliable and ordered delivery of data. It includes mechanisms like error checking, retransmission of lost packets, and sequencing of out-of-order data. These features make TCP highly reliable but add latency due to acknowledgements and error correction. TCP is ideal for games where reliability and accuracy outweigh speed, such as turn-based games (e.g., chess or card games) or MMORPGs (e.g., World of Warcraft), where maintaining precise synchronisation for inventory and chat is essential. However, TCP’s retransmission mechanisms can introduce delays, making it less suitable for real-time action games.</a:t>
            </a:r>
          </a:p>
        </p:txBody>
      </p:sp>
    </p:spTree>
    <p:extLst>
      <p:ext uri="{BB962C8B-B14F-4D97-AF65-F5344CB8AC3E}">
        <p14:creationId xmlns:p14="http://schemas.microsoft.com/office/powerpoint/2010/main" val="3293275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CE79C-D02D-7F8A-B54A-D2CF1CCA1FEA}"/>
              </a:ext>
            </a:extLst>
          </p:cNvPr>
          <p:cNvSpPr>
            <a:spLocks noGrp="1"/>
          </p:cNvSpPr>
          <p:nvPr>
            <p:ph type="title"/>
          </p:nvPr>
        </p:nvSpPr>
        <p:spPr/>
        <p:txBody>
          <a:bodyPr/>
          <a:lstStyle/>
          <a:p>
            <a:r>
              <a:rPr lang="en-GB" dirty="0"/>
              <a:t>UDP (User Datagram Protocol)</a:t>
            </a:r>
          </a:p>
        </p:txBody>
      </p:sp>
      <p:sp>
        <p:nvSpPr>
          <p:cNvPr id="3" name="Content Placeholder 2">
            <a:extLst>
              <a:ext uri="{FF2B5EF4-FFF2-40B4-BE49-F238E27FC236}">
                <a16:creationId xmlns:a16="http://schemas.microsoft.com/office/drawing/2014/main" id="{5FF147CE-D30F-6D52-83C6-A6334AE22FC3}"/>
              </a:ext>
            </a:extLst>
          </p:cNvPr>
          <p:cNvSpPr>
            <a:spLocks noGrp="1"/>
          </p:cNvSpPr>
          <p:nvPr>
            <p:ph idx="1"/>
          </p:nvPr>
        </p:nvSpPr>
        <p:spPr/>
        <p:txBody>
          <a:bodyPr>
            <a:normAutofit fontScale="85000" lnSpcReduction="20000"/>
          </a:bodyPr>
          <a:lstStyle/>
          <a:p>
            <a:pPr marL="0" indent="0">
              <a:buNone/>
            </a:pPr>
            <a:r>
              <a:rPr lang="en-GB" b="1" dirty="0"/>
              <a:t>UDP (User Datagram Protocol)</a:t>
            </a:r>
            <a:r>
              <a:rPr lang="en-GB" dirty="0"/>
              <a:t> is a connectionless protocol designed for speed. It sends packets without guaranteeing delivery, making it much faster but less reliable than TCP. This protocol is commonly used in real-time multiplayer games like first-person shooters (e.g., Counter-Strike) or racing games, where frequent updates of player positions or actions are more important than ensuring every single packet is received. </a:t>
            </a:r>
          </a:p>
          <a:p>
            <a:pPr marL="0" indent="0">
              <a:buNone/>
            </a:pPr>
            <a:r>
              <a:rPr lang="en-GB" dirty="0"/>
              <a:t>While its low latency is a strength, UDP’s lack of reliability means developers must implement custom mechanisms to handle lost or out-of-order packets for critical data.</a:t>
            </a:r>
          </a:p>
          <a:p>
            <a:pPr marL="0" indent="0">
              <a:buNone/>
            </a:pPr>
            <a:endParaRPr lang="en-GB" dirty="0"/>
          </a:p>
        </p:txBody>
      </p:sp>
    </p:spTree>
    <p:extLst>
      <p:ext uri="{BB962C8B-B14F-4D97-AF65-F5344CB8AC3E}">
        <p14:creationId xmlns:p14="http://schemas.microsoft.com/office/powerpoint/2010/main" val="2463768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42E59-F546-A597-119B-FCFE2555AE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914C0-4C4F-B9F6-57C2-EE1D0E7883DD}"/>
              </a:ext>
            </a:extLst>
          </p:cNvPr>
          <p:cNvSpPr>
            <a:spLocks noGrp="1"/>
          </p:cNvSpPr>
          <p:nvPr>
            <p:ph type="title"/>
          </p:nvPr>
        </p:nvSpPr>
        <p:spPr/>
        <p:txBody>
          <a:bodyPr/>
          <a:lstStyle/>
          <a:p>
            <a:r>
              <a:rPr lang="en-GB" dirty="0"/>
              <a:t>UDP (User Datagram Protocol)</a:t>
            </a:r>
          </a:p>
        </p:txBody>
      </p:sp>
      <p:sp>
        <p:nvSpPr>
          <p:cNvPr id="3" name="Content Placeholder 2">
            <a:extLst>
              <a:ext uri="{FF2B5EF4-FFF2-40B4-BE49-F238E27FC236}">
                <a16:creationId xmlns:a16="http://schemas.microsoft.com/office/drawing/2014/main" id="{C8078C01-694F-095D-0025-1831C86B44D6}"/>
              </a:ext>
            </a:extLst>
          </p:cNvPr>
          <p:cNvSpPr>
            <a:spLocks noGrp="1"/>
          </p:cNvSpPr>
          <p:nvPr>
            <p:ph idx="1"/>
          </p:nvPr>
        </p:nvSpPr>
        <p:spPr/>
        <p:txBody>
          <a:bodyPr>
            <a:normAutofit/>
          </a:bodyPr>
          <a:lstStyle/>
          <a:p>
            <a:pPr marL="0" indent="0">
              <a:buNone/>
            </a:pPr>
            <a:r>
              <a:rPr lang="en-GB" dirty="0"/>
              <a:t>Some games adopt a </a:t>
            </a:r>
            <a:r>
              <a:rPr lang="en-GB" b="1" dirty="0"/>
              <a:t>hybrid approach</a:t>
            </a:r>
            <a:r>
              <a:rPr lang="en-GB" dirty="0"/>
              <a:t>, using TCP for critical tasks like player authentication or matchmaking and UDP for real-time gameplay. For instance, Fortnite and Overwatch use UDP to handle fast-paced updates but rely on TCP for non-time-sensitive operations. </a:t>
            </a:r>
          </a:p>
        </p:txBody>
      </p:sp>
    </p:spTree>
    <p:extLst>
      <p:ext uri="{BB962C8B-B14F-4D97-AF65-F5344CB8AC3E}">
        <p14:creationId xmlns:p14="http://schemas.microsoft.com/office/powerpoint/2010/main" val="2144033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E4D17-771B-B42B-E3FA-05631B192B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448E7-546E-5B19-8944-495758FAD159}"/>
              </a:ext>
            </a:extLst>
          </p:cNvPr>
          <p:cNvSpPr>
            <a:spLocks noGrp="1"/>
          </p:cNvSpPr>
          <p:nvPr>
            <p:ph type="title"/>
          </p:nvPr>
        </p:nvSpPr>
        <p:spPr/>
        <p:txBody>
          <a:bodyPr/>
          <a:lstStyle/>
          <a:p>
            <a:r>
              <a:rPr lang="en-GB" b="1" dirty="0" err="1"/>
              <a:t>WebSockets</a:t>
            </a:r>
            <a:endParaRPr lang="en-GB" dirty="0"/>
          </a:p>
        </p:txBody>
      </p:sp>
      <p:sp>
        <p:nvSpPr>
          <p:cNvPr id="3" name="Content Placeholder 2">
            <a:extLst>
              <a:ext uri="{FF2B5EF4-FFF2-40B4-BE49-F238E27FC236}">
                <a16:creationId xmlns:a16="http://schemas.microsoft.com/office/drawing/2014/main" id="{18E6AF61-F653-6003-8E99-B5C948FF4D3D}"/>
              </a:ext>
            </a:extLst>
          </p:cNvPr>
          <p:cNvSpPr>
            <a:spLocks noGrp="1"/>
          </p:cNvSpPr>
          <p:nvPr>
            <p:ph idx="1"/>
          </p:nvPr>
        </p:nvSpPr>
        <p:spPr/>
        <p:txBody>
          <a:bodyPr>
            <a:normAutofit lnSpcReduction="10000"/>
          </a:bodyPr>
          <a:lstStyle/>
          <a:p>
            <a:pPr marL="0" indent="0">
              <a:buNone/>
            </a:pPr>
            <a:r>
              <a:rPr lang="en-GB" dirty="0" err="1"/>
              <a:t>WebSockets</a:t>
            </a:r>
            <a:r>
              <a:rPr lang="en-GB" b="1" dirty="0"/>
              <a:t> </a:t>
            </a:r>
            <a:r>
              <a:rPr lang="en-GB" dirty="0"/>
              <a:t>provide a persistent, full-duplex communication channel over a single TCP connection. </a:t>
            </a:r>
          </a:p>
          <a:p>
            <a:pPr marL="0" indent="0">
              <a:buNone/>
            </a:pPr>
            <a:r>
              <a:rPr lang="en-GB" dirty="0" err="1"/>
              <a:t>WebSockets</a:t>
            </a:r>
            <a:r>
              <a:rPr lang="en-GB" dirty="0"/>
              <a:t> are increasingly popular for casual browser-based or mobile games due to their simplicity and compatibility with web technologies, though they are less suited for large-scale, performance-intensive games due to higher latency compared to UDP.</a:t>
            </a:r>
          </a:p>
        </p:txBody>
      </p:sp>
    </p:spTree>
    <p:extLst>
      <p:ext uri="{BB962C8B-B14F-4D97-AF65-F5344CB8AC3E}">
        <p14:creationId xmlns:p14="http://schemas.microsoft.com/office/powerpoint/2010/main" val="273088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9CB9-3937-F2EF-BEFB-7047954C2558}"/>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DBE598AF-0FBD-3B11-E3BB-B4D6000BB884}"/>
              </a:ext>
            </a:extLst>
          </p:cNvPr>
          <p:cNvSpPr>
            <a:spLocks noGrp="1"/>
          </p:cNvSpPr>
          <p:nvPr>
            <p:ph idx="1"/>
          </p:nvPr>
        </p:nvSpPr>
        <p:spPr/>
        <p:txBody>
          <a:bodyPr/>
          <a:lstStyle/>
          <a:p>
            <a:pPr marL="0" indent="0">
              <a:buNone/>
            </a:pPr>
            <a:r>
              <a:rPr lang="en-GB" b="1" dirty="0"/>
              <a:t>World of Warcraft</a:t>
            </a:r>
            <a:endParaRPr lang="en-GB" dirty="0"/>
          </a:p>
          <a:p>
            <a:pPr marL="0" indent="0">
              <a:buNone/>
            </a:pPr>
            <a:r>
              <a:rPr lang="en-GB" dirty="0"/>
              <a:t>Which protocol is primarily used to ensure reliable inventory updates and chat messages?</a:t>
            </a:r>
            <a:br>
              <a:rPr lang="en-GB" dirty="0"/>
            </a:br>
            <a:r>
              <a:rPr lang="en-GB" dirty="0"/>
              <a:t>a) UDP</a:t>
            </a:r>
            <a:br>
              <a:rPr lang="en-GB" dirty="0"/>
            </a:br>
            <a:r>
              <a:rPr lang="en-GB" dirty="0"/>
              <a:t>b) TCP</a:t>
            </a:r>
            <a:br>
              <a:rPr lang="en-GB" dirty="0"/>
            </a:br>
            <a:r>
              <a:rPr lang="en-GB" dirty="0"/>
              <a:t>c) Hybrid</a:t>
            </a:r>
          </a:p>
          <a:p>
            <a:endParaRPr lang="en-GB" dirty="0"/>
          </a:p>
        </p:txBody>
      </p:sp>
    </p:spTree>
    <p:extLst>
      <p:ext uri="{BB962C8B-B14F-4D97-AF65-F5344CB8AC3E}">
        <p14:creationId xmlns:p14="http://schemas.microsoft.com/office/powerpoint/2010/main" val="150495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78452-B9FA-36C5-E287-39EDD25E9C70}"/>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2765F474-8706-9244-F459-DD140D4A00E0}"/>
              </a:ext>
            </a:extLst>
          </p:cNvPr>
          <p:cNvSpPr>
            <a:spLocks noGrp="1"/>
          </p:cNvSpPr>
          <p:nvPr>
            <p:ph idx="1"/>
          </p:nvPr>
        </p:nvSpPr>
        <p:spPr/>
        <p:txBody>
          <a:bodyPr/>
          <a:lstStyle/>
          <a:p>
            <a:pPr marL="0" indent="0">
              <a:buNone/>
            </a:pPr>
            <a:r>
              <a:rPr lang="en-GB" b="1" dirty="0"/>
              <a:t>Counter-Strike: Global Offensive</a:t>
            </a:r>
          </a:p>
          <a:p>
            <a:pPr marL="0" indent="0">
              <a:buNone/>
            </a:pPr>
            <a:r>
              <a:rPr lang="en-GB" dirty="0"/>
              <a:t>What</a:t>
            </a:r>
            <a:r>
              <a:rPr lang="en-GB" b="1" dirty="0"/>
              <a:t> </a:t>
            </a:r>
            <a:r>
              <a:rPr lang="en-GB" dirty="0"/>
              <a:t>protocol handles real-time updates of player positions and actions with minimal delay?</a:t>
            </a:r>
          </a:p>
          <a:p>
            <a:pPr marL="514350" indent="-514350">
              <a:buAutoNum type="alphaLcParenR"/>
            </a:pPr>
            <a:r>
              <a:rPr lang="en-GB" dirty="0"/>
              <a:t>TCP</a:t>
            </a:r>
          </a:p>
          <a:p>
            <a:pPr marL="514350" indent="-514350">
              <a:buAutoNum type="alphaLcParenR"/>
            </a:pPr>
            <a:r>
              <a:rPr lang="en-GB" dirty="0"/>
              <a:t>UDP</a:t>
            </a:r>
          </a:p>
          <a:p>
            <a:pPr marL="514350" indent="-514350">
              <a:buAutoNum type="alphaLcParenR"/>
            </a:pPr>
            <a:r>
              <a:rPr lang="en-GB" dirty="0" err="1"/>
              <a:t>WebSockets</a:t>
            </a:r>
            <a:endParaRPr lang="en-GB" dirty="0"/>
          </a:p>
        </p:txBody>
      </p:sp>
    </p:spTree>
    <p:extLst>
      <p:ext uri="{BB962C8B-B14F-4D97-AF65-F5344CB8AC3E}">
        <p14:creationId xmlns:p14="http://schemas.microsoft.com/office/powerpoint/2010/main" val="770472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418F1-8358-70BF-8371-2F3A1F017183}"/>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0DC86502-B94A-DF8D-E0A7-229D65A150F5}"/>
              </a:ext>
            </a:extLst>
          </p:cNvPr>
          <p:cNvSpPr>
            <a:spLocks noGrp="1"/>
          </p:cNvSpPr>
          <p:nvPr>
            <p:ph idx="1"/>
          </p:nvPr>
        </p:nvSpPr>
        <p:spPr/>
        <p:txBody>
          <a:bodyPr/>
          <a:lstStyle/>
          <a:p>
            <a:pPr marL="0" indent="0">
              <a:buNone/>
            </a:pPr>
            <a:r>
              <a:rPr lang="en-GB" dirty="0"/>
              <a:t>Which protocol combination does Fortnite likely use to manage real-time combat while ensuring secure matchmaking?</a:t>
            </a:r>
            <a:br>
              <a:rPr lang="en-GB" dirty="0"/>
            </a:br>
            <a:r>
              <a:rPr lang="en-GB" dirty="0"/>
              <a:t>a) TCP only</a:t>
            </a:r>
            <a:br>
              <a:rPr lang="en-GB" dirty="0"/>
            </a:br>
            <a:r>
              <a:rPr lang="en-GB" dirty="0"/>
              <a:t>b) UDP only</a:t>
            </a:r>
            <a:br>
              <a:rPr lang="en-GB" dirty="0"/>
            </a:br>
            <a:r>
              <a:rPr lang="en-GB" dirty="0"/>
              <a:t>c) Hybrid</a:t>
            </a:r>
          </a:p>
        </p:txBody>
      </p:sp>
    </p:spTree>
    <p:extLst>
      <p:ext uri="{BB962C8B-B14F-4D97-AF65-F5344CB8AC3E}">
        <p14:creationId xmlns:p14="http://schemas.microsoft.com/office/powerpoint/2010/main" val="671434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4A3E4-A590-95C7-DED9-9AB16A851677}"/>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741A4143-D41F-7D2E-62D9-8EC823075915}"/>
              </a:ext>
            </a:extLst>
          </p:cNvPr>
          <p:cNvSpPr>
            <a:spLocks noGrp="1"/>
          </p:cNvSpPr>
          <p:nvPr>
            <p:ph idx="1"/>
          </p:nvPr>
        </p:nvSpPr>
        <p:spPr/>
        <p:txBody>
          <a:bodyPr/>
          <a:lstStyle/>
          <a:p>
            <a:pPr marL="0" indent="0">
              <a:buNone/>
            </a:pPr>
            <a:r>
              <a:rPr lang="en-GB" dirty="0"/>
              <a:t>In Forza which protocol is best for sending fast, frequent position updates during a race?</a:t>
            </a:r>
            <a:br>
              <a:rPr lang="en-GB" dirty="0"/>
            </a:br>
            <a:r>
              <a:rPr lang="en-GB" dirty="0"/>
              <a:t>a) TCP</a:t>
            </a:r>
            <a:br>
              <a:rPr lang="en-GB" dirty="0"/>
            </a:br>
            <a:r>
              <a:rPr lang="en-GB" dirty="0"/>
              <a:t>b) UDP</a:t>
            </a:r>
            <a:br>
              <a:rPr lang="en-GB" dirty="0"/>
            </a:br>
            <a:r>
              <a:rPr lang="en-GB" dirty="0"/>
              <a:t>c) Hybrid</a:t>
            </a:r>
          </a:p>
        </p:txBody>
      </p:sp>
    </p:spTree>
    <p:extLst>
      <p:ext uri="{BB962C8B-B14F-4D97-AF65-F5344CB8AC3E}">
        <p14:creationId xmlns:p14="http://schemas.microsoft.com/office/powerpoint/2010/main" val="443185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EE574-533E-8029-EDA5-409B35E4E70F}"/>
              </a:ext>
            </a:extLst>
          </p:cNvPr>
          <p:cNvSpPr>
            <a:spLocks noGrp="1"/>
          </p:cNvSpPr>
          <p:nvPr>
            <p:ph type="title"/>
          </p:nvPr>
        </p:nvSpPr>
        <p:spPr/>
        <p:txBody>
          <a:bodyPr/>
          <a:lstStyle/>
          <a:p>
            <a:r>
              <a:rPr lang="en-GB" dirty="0"/>
              <a:t>Peer-to-Peer (P2P)</a:t>
            </a:r>
          </a:p>
        </p:txBody>
      </p:sp>
      <p:sp>
        <p:nvSpPr>
          <p:cNvPr id="3" name="Content Placeholder 2">
            <a:extLst>
              <a:ext uri="{FF2B5EF4-FFF2-40B4-BE49-F238E27FC236}">
                <a16:creationId xmlns:a16="http://schemas.microsoft.com/office/drawing/2014/main" id="{AEDA2A6A-2F0E-9679-D23F-001666DDB1A0}"/>
              </a:ext>
            </a:extLst>
          </p:cNvPr>
          <p:cNvSpPr>
            <a:spLocks noGrp="1"/>
          </p:cNvSpPr>
          <p:nvPr>
            <p:ph idx="1"/>
          </p:nvPr>
        </p:nvSpPr>
        <p:spPr/>
        <p:txBody>
          <a:bodyPr>
            <a:normAutofit lnSpcReduction="10000"/>
          </a:bodyPr>
          <a:lstStyle/>
          <a:p>
            <a:r>
              <a:rPr lang="en-GB" dirty="0"/>
              <a:t>Peer-to-peer (P2P) infrastructure allows devices to communicate directly without a central server. </a:t>
            </a:r>
          </a:p>
          <a:p>
            <a:r>
              <a:rPr lang="en-GB" dirty="0"/>
              <a:t>This decentralised approach is cost-effective and offers low latency, making it suitable for small-scale games like turn-based or card games. </a:t>
            </a:r>
          </a:p>
          <a:p>
            <a:pPr marL="0" indent="0">
              <a:buNone/>
            </a:pPr>
            <a:r>
              <a:rPr lang="en-GB" dirty="0"/>
              <a:t>However, it is prone to cheating, synchronisation issues, and scalability challenges.</a:t>
            </a:r>
          </a:p>
        </p:txBody>
      </p:sp>
    </p:spTree>
    <p:extLst>
      <p:ext uri="{BB962C8B-B14F-4D97-AF65-F5344CB8AC3E}">
        <p14:creationId xmlns:p14="http://schemas.microsoft.com/office/powerpoint/2010/main" val="2444779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7E572-4286-8B09-2BCC-B0840711C671}"/>
              </a:ext>
            </a:extLst>
          </p:cNvPr>
          <p:cNvSpPr>
            <a:spLocks noGrp="1"/>
          </p:cNvSpPr>
          <p:nvPr>
            <p:ph type="title"/>
          </p:nvPr>
        </p:nvSpPr>
        <p:spPr/>
        <p:txBody>
          <a:bodyPr/>
          <a:lstStyle/>
          <a:p>
            <a:r>
              <a:rPr lang="en-GB" b="1" dirty="0"/>
              <a:t>Client-server architecture</a:t>
            </a:r>
            <a:endParaRPr lang="en-GB" dirty="0"/>
          </a:p>
        </p:txBody>
      </p:sp>
      <p:sp>
        <p:nvSpPr>
          <p:cNvPr id="3" name="Content Placeholder 2">
            <a:extLst>
              <a:ext uri="{FF2B5EF4-FFF2-40B4-BE49-F238E27FC236}">
                <a16:creationId xmlns:a16="http://schemas.microsoft.com/office/drawing/2014/main" id="{58C469C4-0998-D2F4-42CA-5B0C02A79EAF}"/>
              </a:ext>
            </a:extLst>
          </p:cNvPr>
          <p:cNvSpPr>
            <a:spLocks noGrp="1"/>
          </p:cNvSpPr>
          <p:nvPr>
            <p:ph idx="1"/>
          </p:nvPr>
        </p:nvSpPr>
        <p:spPr/>
        <p:txBody>
          <a:bodyPr>
            <a:normAutofit lnSpcReduction="10000"/>
          </a:bodyPr>
          <a:lstStyle/>
          <a:p>
            <a:r>
              <a:rPr lang="en-GB" dirty="0"/>
              <a:t>Client-server architecture centralises game logic on a server, which maintains authority over the game state. </a:t>
            </a:r>
          </a:p>
          <a:p>
            <a:r>
              <a:rPr lang="en-GB" dirty="0"/>
              <a:t>This model provides better security, consistency, and scalability, making it ideal for large multiplayer games such as MMORPGs or competitive shooters. </a:t>
            </a:r>
          </a:p>
          <a:p>
            <a:pPr marL="0" indent="0">
              <a:buNone/>
            </a:pPr>
            <a:r>
              <a:rPr lang="en-GB" dirty="0"/>
              <a:t>However, it involves server costs, potential latency, and dependency on server uptime. </a:t>
            </a:r>
          </a:p>
        </p:txBody>
      </p:sp>
    </p:spTree>
    <p:extLst>
      <p:ext uri="{BB962C8B-B14F-4D97-AF65-F5344CB8AC3E}">
        <p14:creationId xmlns:p14="http://schemas.microsoft.com/office/powerpoint/2010/main" val="730441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DCAAC-8876-AAAE-6DD7-9025A5111452}"/>
              </a:ext>
            </a:extLst>
          </p:cNvPr>
          <p:cNvSpPr>
            <a:spLocks noGrp="1"/>
          </p:cNvSpPr>
          <p:nvPr>
            <p:ph type="title"/>
          </p:nvPr>
        </p:nvSpPr>
        <p:spPr/>
        <p:txBody>
          <a:bodyPr/>
          <a:lstStyle/>
          <a:p>
            <a:r>
              <a:rPr lang="en-GB" dirty="0"/>
              <a:t>Hybrid model</a:t>
            </a:r>
          </a:p>
        </p:txBody>
      </p:sp>
      <p:sp>
        <p:nvSpPr>
          <p:cNvPr id="3" name="Content Placeholder 2">
            <a:extLst>
              <a:ext uri="{FF2B5EF4-FFF2-40B4-BE49-F238E27FC236}">
                <a16:creationId xmlns:a16="http://schemas.microsoft.com/office/drawing/2014/main" id="{82C8AE45-DC6B-65A9-3F07-91236ED4739D}"/>
              </a:ext>
            </a:extLst>
          </p:cNvPr>
          <p:cNvSpPr>
            <a:spLocks noGrp="1"/>
          </p:cNvSpPr>
          <p:nvPr>
            <p:ph idx="1"/>
          </p:nvPr>
        </p:nvSpPr>
        <p:spPr/>
        <p:txBody>
          <a:bodyPr/>
          <a:lstStyle/>
          <a:p>
            <a:r>
              <a:rPr lang="en-GB" dirty="0"/>
              <a:t>A hybrid model blends P2P and client-server setups, where a central server manages critical tasks (e.g., matchmaking) while peers handle non-critical updates, offering a balance between performance and cost but adding implementation complexity.</a:t>
            </a:r>
          </a:p>
        </p:txBody>
      </p:sp>
    </p:spTree>
    <p:extLst>
      <p:ext uri="{BB962C8B-B14F-4D97-AF65-F5344CB8AC3E}">
        <p14:creationId xmlns:p14="http://schemas.microsoft.com/office/powerpoint/2010/main" val="1954731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81E1-9610-88B9-9B4D-3477FE922929}"/>
              </a:ext>
            </a:extLst>
          </p:cNvPr>
          <p:cNvSpPr>
            <a:spLocks noGrp="1"/>
          </p:cNvSpPr>
          <p:nvPr>
            <p:ph type="title"/>
          </p:nvPr>
        </p:nvSpPr>
        <p:spPr/>
        <p:txBody>
          <a:bodyPr/>
          <a:lstStyle/>
          <a:p>
            <a:r>
              <a:rPr lang="en-GB" dirty="0"/>
              <a:t>Dedicated servers</a:t>
            </a:r>
          </a:p>
        </p:txBody>
      </p:sp>
      <p:sp>
        <p:nvSpPr>
          <p:cNvPr id="3" name="Content Placeholder 2">
            <a:extLst>
              <a:ext uri="{FF2B5EF4-FFF2-40B4-BE49-F238E27FC236}">
                <a16:creationId xmlns:a16="http://schemas.microsoft.com/office/drawing/2014/main" id="{9C997FE8-8977-1804-B79C-2202D8EBD6F6}"/>
              </a:ext>
            </a:extLst>
          </p:cNvPr>
          <p:cNvSpPr>
            <a:spLocks noGrp="1"/>
          </p:cNvSpPr>
          <p:nvPr>
            <p:ph idx="1"/>
          </p:nvPr>
        </p:nvSpPr>
        <p:spPr/>
        <p:txBody>
          <a:bodyPr/>
          <a:lstStyle/>
          <a:p>
            <a:r>
              <a:rPr lang="en-GB" dirty="0"/>
              <a:t>Dedicated servers represent a robust variation of the client-server model, where machines specifically host the game in optimised environments. </a:t>
            </a:r>
          </a:p>
          <a:p>
            <a:r>
              <a:rPr lang="en-GB" dirty="0"/>
              <a:t>These servers offer high performance, reliability, and scalability for large-scale games like battle royales but come with high maintenance costs. </a:t>
            </a:r>
          </a:p>
        </p:txBody>
      </p:sp>
    </p:spTree>
    <p:extLst>
      <p:ext uri="{BB962C8B-B14F-4D97-AF65-F5344CB8AC3E}">
        <p14:creationId xmlns:p14="http://schemas.microsoft.com/office/powerpoint/2010/main" val="3339048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2F6D-D29F-D50A-FC79-5D7FCA1FEFF2}"/>
              </a:ext>
            </a:extLst>
          </p:cNvPr>
          <p:cNvSpPr>
            <a:spLocks noGrp="1"/>
          </p:cNvSpPr>
          <p:nvPr>
            <p:ph type="title"/>
          </p:nvPr>
        </p:nvSpPr>
        <p:spPr/>
        <p:txBody>
          <a:bodyPr/>
          <a:lstStyle/>
          <a:p>
            <a:r>
              <a:rPr lang="en-GB" dirty="0"/>
              <a:t>Authoritative server </a:t>
            </a:r>
          </a:p>
        </p:txBody>
      </p:sp>
      <p:sp>
        <p:nvSpPr>
          <p:cNvPr id="3" name="Content Placeholder 2">
            <a:extLst>
              <a:ext uri="{FF2B5EF4-FFF2-40B4-BE49-F238E27FC236}">
                <a16:creationId xmlns:a16="http://schemas.microsoft.com/office/drawing/2014/main" id="{92FE4C0D-89AE-CFCA-1454-EA9DD8ABAA18}"/>
              </a:ext>
            </a:extLst>
          </p:cNvPr>
          <p:cNvSpPr>
            <a:spLocks noGrp="1"/>
          </p:cNvSpPr>
          <p:nvPr>
            <p:ph idx="1"/>
          </p:nvPr>
        </p:nvSpPr>
        <p:spPr/>
        <p:txBody>
          <a:bodyPr/>
          <a:lstStyle/>
          <a:p>
            <a:r>
              <a:rPr lang="en-GB" dirty="0"/>
              <a:t>An authoritative server goes a step further, strictly enforcing game rules by validating every action from clients, ensuring fairness and strong anti-cheat measures, albeit at the cost of increased latency and server load.</a:t>
            </a:r>
          </a:p>
        </p:txBody>
      </p:sp>
    </p:spTree>
    <p:extLst>
      <p:ext uri="{BB962C8B-B14F-4D97-AF65-F5344CB8AC3E}">
        <p14:creationId xmlns:p14="http://schemas.microsoft.com/office/powerpoint/2010/main" val="3317068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B97E-CA0A-9C9B-63E9-F22BFEFC2CF7}"/>
              </a:ext>
            </a:extLst>
          </p:cNvPr>
          <p:cNvSpPr>
            <a:spLocks noGrp="1"/>
          </p:cNvSpPr>
          <p:nvPr>
            <p:ph type="title"/>
          </p:nvPr>
        </p:nvSpPr>
        <p:spPr/>
        <p:txBody>
          <a:bodyPr/>
          <a:lstStyle/>
          <a:p>
            <a:r>
              <a:rPr lang="en-GB" dirty="0"/>
              <a:t>Cloud-based infrastructure</a:t>
            </a:r>
          </a:p>
        </p:txBody>
      </p:sp>
      <p:sp>
        <p:nvSpPr>
          <p:cNvPr id="3" name="Content Placeholder 2">
            <a:extLst>
              <a:ext uri="{FF2B5EF4-FFF2-40B4-BE49-F238E27FC236}">
                <a16:creationId xmlns:a16="http://schemas.microsoft.com/office/drawing/2014/main" id="{3285AC05-B283-E3F1-AB26-9FE70FB8376C}"/>
              </a:ext>
            </a:extLst>
          </p:cNvPr>
          <p:cNvSpPr>
            <a:spLocks noGrp="1"/>
          </p:cNvSpPr>
          <p:nvPr>
            <p:ph idx="1"/>
          </p:nvPr>
        </p:nvSpPr>
        <p:spPr/>
        <p:txBody>
          <a:bodyPr>
            <a:normAutofit/>
          </a:bodyPr>
          <a:lstStyle/>
          <a:p>
            <a:pPr marL="0" indent="0">
              <a:buNone/>
            </a:pPr>
            <a:r>
              <a:rPr lang="en-GB" dirty="0"/>
              <a:t>Cloud-based infrastructure leverages remote servers to host game logic and streams gameplay to players’ devices, eliminating the need for powerful local hardware. </a:t>
            </a:r>
          </a:p>
          <a:p>
            <a:pPr marL="0" indent="0">
              <a:buNone/>
            </a:pPr>
            <a:r>
              <a:rPr lang="en-GB" dirty="0"/>
              <a:t>While this model centralises updates and expands accessibility, it requires stable, high-speed internet and may introduce latency issues. </a:t>
            </a:r>
          </a:p>
        </p:txBody>
      </p:sp>
    </p:spTree>
    <p:extLst>
      <p:ext uri="{BB962C8B-B14F-4D97-AF65-F5344CB8AC3E}">
        <p14:creationId xmlns:p14="http://schemas.microsoft.com/office/powerpoint/2010/main" val="2176131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08BA4-4405-BD19-E312-24462F33FF78}"/>
              </a:ext>
            </a:extLst>
          </p:cNvPr>
          <p:cNvSpPr>
            <a:spLocks noGrp="1"/>
          </p:cNvSpPr>
          <p:nvPr>
            <p:ph type="title"/>
          </p:nvPr>
        </p:nvSpPr>
        <p:spPr/>
        <p:txBody>
          <a:bodyPr/>
          <a:lstStyle/>
          <a:p>
            <a:r>
              <a:rPr lang="en-GB" dirty="0"/>
              <a:t>What one to choose?</a:t>
            </a:r>
          </a:p>
        </p:txBody>
      </p:sp>
      <p:sp>
        <p:nvSpPr>
          <p:cNvPr id="3" name="Content Placeholder 2">
            <a:extLst>
              <a:ext uri="{FF2B5EF4-FFF2-40B4-BE49-F238E27FC236}">
                <a16:creationId xmlns:a16="http://schemas.microsoft.com/office/drawing/2014/main" id="{4EBA97A0-4776-4FF9-1C9A-AFBCBC0663FE}"/>
              </a:ext>
            </a:extLst>
          </p:cNvPr>
          <p:cNvSpPr>
            <a:spLocks noGrp="1"/>
          </p:cNvSpPr>
          <p:nvPr>
            <p:ph idx="1"/>
          </p:nvPr>
        </p:nvSpPr>
        <p:spPr/>
        <p:txBody>
          <a:bodyPr/>
          <a:lstStyle/>
          <a:p>
            <a:pPr marL="0" indent="0">
              <a:buNone/>
            </a:pPr>
            <a:r>
              <a:rPr lang="en-GB" dirty="0"/>
              <a:t>Each infrastructure has its trade-offs, with the choice depending on factors like the game type, player count, and desired level of fairness and scalability.</a:t>
            </a:r>
          </a:p>
          <a:p>
            <a:endParaRPr lang="en-GB" dirty="0"/>
          </a:p>
        </p:txBody>
      </p:sp>
    </p:spTree>
    <p:extLst>
      <p:ext uri="{BB962C8B-B14F-4D97-AF65-F5344CB8AC3E}">
        <p14:creationId xmlns:p14="http://schemas.microsoft.com/office/powerpoint/2010/main" val="3688806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B7138-B712-1B26-598E-97F9EC2EE229}"/>
              </a:ext>
            </a:extLst>
          </p:cNvPr>
          <p:cNvSpPr>
            <a:spLocks noGrp="1"/>
          </p:cNvSpPr>
          <p:nvPr>
            <p:ph type="title"/>
          </p:nvPr>
        </p:nvSpPr>
        <p:spPr/>
        <p:txBody>
          <a:bodyPr/>
          <a:lstStyle/>
          <a:p>
            <a:r>
              <a:rPr lang="en-GB" dirty="0"/>
              <a:t>Packet Loss</a:t>
            </a:r>
          </a:p>
        </p:txBody>
      </p:sp>
      <p:sp>
        <p:nvSpPr>
          <p:cNvPr id="3" name="Content Placeholder 2">
            <a:extLst>
              <a:ext uri="{FF2B5EF4-FFF2-40B4-BE49-F238E27FC236}">
                <a16:creationId xmlns:a16="http://schemas.microsoft.com/office/drawing/2014/main" id="{DDB23466-0B9C-1DE2-B689-E6133D5F4F08}"/>
              </a:ext>
            </a:extLst>
          </p:cNvPr>
          <p:cNvSpPr>
            <a:spLocks noGrp="1"/>
          </p:cNvSpPr>
          <p:nvPr>
            <p:ph idx="1"/>
          </p:nvPr>
        </p:nvSpPr>
        <p:spPr/>
        <p:txBody>
          <a:bodyPr>
            <a:normAutofit/>
          </a:bodyPr>
          <a:lstStyle/>
          <a:p>
            <a:pPr marL="0" indent="0">
              <a:buNone/>
            </a:pPr>
            <a:r>
              <a:rPr lang="en-GB" dirty="0"/>
              <a:t>Packet loss occurs when one or more data packets fail to reach their intended destination during transmission over a network. </a:t>
            </a:r>
          </a:p>
          <a:p>
            <a:pPr marL="0" indent="0">
              <a:buNone/>
            </a:pPr>
            <a:r>
              <a:rPr lang="en-GB" dirty="0"/>
              <a:t>This can lead to issues like delayed actions, stuttering movement, or outright disconnections. </a:t>
            </a:r>
          </a:p>
        </p:txBody>
      </p:sp>
    </p:spTree>
    <p:extLst>
      <p:ext uri="{BB962C8B-B14F-4D97-AF65-F5344CB8AC3E}">
        <p14:creationId xmlns:p14="http://schemas.microsoft.com/office/powerpoint/2010/main" val="2762552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20D7B-5AE3-5F20-9F11-69F74A03B5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FC410-225E-648C-7FDB-CFA1E97CA0B2}"/>
              </a:ext>
            </a:extLst>
          </p:cNvPr>
          <p:cNvSpPr>
            <a:spLocks noGrp="1"/>
          </p:cNvSpPr>
          <p:nvPr>
            <p:ph type="title"/>
          </p:nvPr>
        </p:nvSpPr>
        <p:spPr/>
        <p:txBody>
          <a:bodyPr/>
          <a:lstStyle/>
          <a:p>
            <a:r>
              <a:rPr lang="en-GB" dirty="0"/>
              <a:t>Packet Loss</a:t>
            </a:r>
          </a:p>
        </p:txBody>
      </p:sp>
      <p:sp>
        <p:nvSpPr>
          <p:cNvPr id="3" name="Content Placeholder 2">
            <a:extLst>
              <a:ext uri="{FF2B5EF4-FFF2-40B4-BE49-F238E27FC236}">
                <a16:creationId xmlns:a16="http://schemas.microsoft.com/office/drawing/2014/main" id="{6C457ACC-2EC9-B48B-D9E4-21CAFAF3B6FD}"/>
              </a:ext>
            </a:extLst>
          </p:cNvPr>
          <p:cNvSpPr>
            <a:spLocks noGrp="1"/>
          </p:cNvSpPr>
          <p:nvPr>
            <p:ph idx="1"/>
          </p:nvPr>
        </p:nvSpPr>
        <p:spPr/>
        <p:txBody>
          <a:bodyPr>
            <a:normAutofit fontScale="92500" lnSpcReduction="20000"/>
          </a:bodyPr>
          <a:lstStyle/>
          <a:p>
            <a:pPr marL="0" indent="0">
              <a:buNone/>
            </a:pPr>
            <a:r>
              <a:rPr lang="en-GB" dirty="0"/>
              <a:t>Packet loss can result from network congestion, hardware limitations, or signal interference, especially in unstable or wireless connections. </a:t>
            </a:r>
          </a:p>
          <a:p>
            <a:pPr marL="0" indent="0">
              <a:buNone/>
            </a:pPr>
            <a:endParaRPr lang="en-GB" dirty="0"/>
          </a:p>
          <a:p>
            <a:pPr marL="0" indent="0">
              <a:buNone/>
            </a:pPr>
            <a:r>
              <a:rPr lang="en-GB" dirty="0"/>
              <a:t>To handle packet loss, developers often implement techniques like retransmission, where missing packets are resent (as done in TCP), or interpolation and prediction, where the client estimates the missing data based on previous states (commonly used with UDP in real-time games).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44841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cook spaghetti | Good Food">
            <a:extLst>
              <a:ext uri="{FF2B5EF4-FFF2-40B4-BE49-F238E27FC236}">
                <a16:creationId xmlns:a16="http://schemas.microsoft.com/office/drawing/2014/main" id="{9C7C2D92-0C9E-B31D-DDEE-295B254C4A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445" r="3339" b="-1"/>
          <a:stretch/>
        </p:blipFill>
        <p:spPr bwMode="auto">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noFill/>
          <a:extLst>
            <a:ext uri="{909E8E84-426E-40DD-AFC4-6F175D3DCCD1}">
              <a14:hiddenFill xmlns:a14="http://schemas.microsoft.com/office/drawing/2010/main">
                <a:solidFill>
                  <a:srgbClr val="FFFFFF"/>
                </a:solidFill>
              </a14:hiddenFill>
            </a:ext>
          </a:extLst>
        </p:spPr>
      </p:pic>
      <p:sp>
        <p:nvSpPr>
          <p:cNvPr id="2066" name="Freeform: Shape 2065">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054" name="Content Placeholder 2053">
            <a:extLst>
              <a:ext uri="{FF2B5EF4-FFF2-40B4-BE49-F238E27FC236}">
                <a16:creationId xmlns:a16="http://schemas.microsoft.com/office/drawing/2014/main" id="{B81EB0CD-4A3B-228D-120D-FEAB16FD6F5B}"/>
              </a:ext>
            </a:extLst>
          </p:cNvPr>
          <p:cNvSpPr>
            <a:spLocks noGrp="1"/>
          </p:cNvSpPr>
          <p:nvPr>
            <p:ph idx="1"/>
          </p:nvPr>
        </p:nvSpPr>
        <p:spPr>
          <a:xfrm>
            <a:off x="762000" y="2286000"/>
            <a:ext cx="5334000" cy="3810001"/>
          </a:xfrm>
        </p:spPr>
        <p:txBody>
          <a:bodyPr>
            <a:normAutofit/>
          </a:bodyPr>
          <a:lstStyle/>
          <a:p>
            <a:endParaRPr lang="en-US" sz="2400"/>
          </a:p>
        </p:txBody>
      </p:sp>
      <p:sp>
        <p:nvSpPr>
          <p:cNvPr id="2" name="Title 1">
            <a:extLst>
              <a:ext uri="{FF2B5EF4-FFF2-40B4-BE49-F238E27FC236}">
                <a16:creationId xmlns:a16="http://schemas.microsoft.com/office/drawing/2014/main" id="{CF9AFF29-B890-81BD-1BE5-168E7DA8BE49}"/>
              </a:ext>
            </a:extLst>
          </p:cNvPr>
          <p:cNvSpPr>
            <a:spLocks noGrp="1"/>
          </p:cNvSpPr>
          <p:nvPr>
            <p:ph type="title"/>
          </p:nvPr>
        </p:nvSpPr>
        <p:spPr>
          <a:xfrm>
            <a:off x="762000" y="762000"/>
            <a:ext cx="5334000" cy="1524000"/>
          </a:xfrm>
        </p:spPr>
        <p:txBody>
          <a:bodyPr>
            <a:normAutofit/>
          </a:bodyPr>
          <a:lstStyle/>
          <a:p>
            <a:r>
              <a:rPr lang="en-GB" sz="3200"/>
              <a:t>Netcode</a:t>
            </a:r>
          </a:p>
        </p:txBody>
      </p:sp>
    </p:spTree>
    <p:extLst>
      <p:ext uri="{BB962C8B-B14F-4D97-AF65-F5344CB8AC3E}">
        <p14:creationId xmlns:p14="http://schemas.microsoft.com/office/powerpoint/2010/main" val="910623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B08F-9D21-C136-9F5A-BDF6BD956ECA}"/>
              </a:ext>
            </a:extLst>
          </p:cNvPr>
          <p:cNvSpPr>
            <a:spLocks noGrp="1"/>
          </p:cNvSpPr>
          <p:nvPr>
            <p:ph type="title"/>
          </p:nvPr>
        </p:nvSpPr>
        <p:spPr/>
        <p:txBody>
          <a:bodyPr/>
          <a:lstStyle/>
          <a:p>
            <a:r>
              <a:rPr lang="en-GB" dirty="0"/>
              <a:t>Optimising</a:t>
            </a:r>
          </a:p>
        </p:txBody>
      </p:sp>
      <p:sp>
        <p:nvSpPr>
          <p:cNvPr id="3" name="Content Placeholder 2">
            <a:extLst>
              <a:ext uri="{FF2B5EF4-FFF2-40B4-BE49-F238E27FC236}">
                <a16:creationId xmlns:a16="http://schemas.microsoft.com/office/drawing/2014/main" id="{1A8A8CB3-B103-6B98-3359-2B6740A0273B}"/>
              </a:ext>
            </a:extLst>
          </p:cNvPr>
          <p:cNvSpPr>
            <a:spLocks noGrp="1"/>
          </p:cNvSpPr>
          <p:nvPr>
            <p:ph idx="1"/>
          </p:nvPr>
        </p:nvSpPr>
        <p:spPr/>
        <p:txBody>
          <a:bodyPr>
            <a:normAutofit lnSpcReduction="10000"/>
          </a:bodyPr>
          <a:lstStyle/>
          <a:p>
            <a:pPr marL="0" indent="0">
              <a:buNone/>
            </a:pPr>
            <a:r>
              <a:rPr lang="en-GB" dirty="0"/>
              <a:t>Optimising </a:t>
            </a:r>
            <a:r>
              <a:rPr lang="en-GB" dirty="0" err="1"/>
              <a:t>netcode</a:t>
            </a:r>
            <a:r>
              <a:rPr lang="en-GB" dirty="0"/>
              <a:t> involves designing the networking systems of a game to ensure efficient, reliable, and low-latency communication between players and servers. </a:t>
            </a:r>
          </a:p>
          <a:p>
            <a:pPr marL="0" indent="0">
              <a:buNone/>
            </a:pPr>
            <a:r>
              <a:rPr lang="en-GB" dirty="0"/>
              <a:t>Key strategies include </a:t>
            </a:r>
            <a:r>
              <a:rPr lang="en-GB" b="1" dirty="0"/>
              <a:t>minimising bandwidth usage</a:t>
            </a:r>
            <a:r>
              <a:rPr lang="en-GB" dirty="0"/>
              <a:t> by sending only essential data, often in compressed or delta-encoded formats, where only changes in game state are transmitted rather than the entire state.</a:t>
            </a:r>
          </a:p>
        </p:txBody>
      </p:sp>
    </p:spTree>
    <p:extLst>
      <p:ext uri="{BB962C8B-B14F-4D97-AF65-F5344CB8AC3E}">
        <p14:creationId xmlns:p14="http://schemas.microsoft.com/office/powerpoint/2010/main" val="3537335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1525-B077-4EAB-6ADE-7A09F971FF66}"/>
              </a:ext>
            </a:extLst>
          </p:cNvPr>
          <p:cNvSpPr>
            <a:spLocks noGrp="1"/>
          </p:cNvSpPr>
          <p:nvPr>
            <p:ph type="title"/>
          </p:nvPr>
        </p:nvSpPr>
        <p:spPr/>
        <p:txBody>
          <a:bodyPr/>
          <a:lstStyle/>
          <a:p>
            <a:r>
              <a:rPr lang="en-GB" dirty="0"/>
              <a:t>Latency compensation techniques</a:t>
            </a:r>
          </a:p>
        </p:txBody>
      </p:sp>
      <p:sp>
        <p:nvSpPr>
          <p:cNvPr id="3" name="Content Placeholder 2">
            <a:extLst>
              <a:ext uri="{FF2B5EF4-FFF2-40B4-BE49-F238E27FC236}">
                <a16:creationId xmlns:a16="http://schemas.microsoft.com/office/drawing/2014/main" id="{334F55EB-9CDE-F177-F790-153195612B29}"/>
              </a:ext>
            </a:extLst>
          </p:cNvPr>
          <p:cNvSpPr>
            <a:spLocks noGrp="1"/>
          </p:cNvSpPr>
          <p:nvPr>
            <p:ph idx="1"/>
          </p:nvPr>
        </p:nvSpPr>
        <p:spPr/>
        <p:txBody>
          <a:bodyPr/>
          <a:lstStyle/>
          <a:p>
            <a:pPr marL="0" indent="0">
              <a:buNone/>
            </a:pPr>
            <a:r>
              <a:rPr lang="en-GB" dirty="0"/>
              <a:t>Latency compensation techniques such as interpolation and prediction, can smooth out the effects of delays or packet loss by estimating future game states or filling in missing data.</a:t>
            </a:r>
          </a:p>
        </p:txBody>
      </p:sp>
    </p:spTree>
    <p:extLst>
      <p:ext uri="{BB962C8B-B14F-4D97-AF65-F5344CB8AC3E}">
        <p14:creationId xmlns:p14="http://schemas.microsoft.com/office/powerpoint/2010/main" val="1895182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03317-D349-646C-3879-2EDA72C6873B}"/>
              </a:ext>
            </a:extLst>
          </p:cNvPr>
          <p:cNvSpPr>
            <a:spLocks noGrp="1"/>
          </p:cNvSpPr>
          <p:nvPr>
            <p:ph type="title"/>
          </p:nvPr>
        </p:nvSpPr>
        <p:spPr/>
        <p:txBody>
          <a:bodyPr/>
          <a:lstStyle/>
          <a:p>
            <a:r>
              <a:rPr lang="en-GB" dirty="0"/>
              <a:t>Rate limiting and prioritisation</a:t>
            </a:r>
          </a:p>
        </p:txBody>
      </p:sp>
      <p:sp>
        <p:nvSpPr>
          <p:cNvPr id="3" name="Content Placeholder 2">
            <a:extLst>
              <a:ext uri="{FF2B5EF4-FFF2-40B4-BE49-F238E27FC236}">
                <a16:creationId xmlns:a16="http://schemas.microsoft.com/office/drawing/2014/main" id="{DFBA1971-66E3-7F42-B279-9EB9B166E985}"/>
              </a:ext>
            </a:extLst>
          </p:cNvPr>
          <p:cNvSpPr>
            <a:spLocks noGrp="1"/>
          </p:cNvSpPr>
          <p:nvPr>
            <p:ph idx="1"/>
          </p:nvPr>
        </p:nvSpPr>
        <p:spPr/>
        <p:txBody>
          <a:bodyPr/>
          <a:lstStyle/>
          <a:p>
            <a:pPr marL="0" indent="0">
              <a:buNone/>
            </a:pPr>
            <a:r>
              <a:rPr lang="en-GB" dirty="0"/>
              <a:t>Developers use rate limiting and prioritisation to control the frequency and importance of updates, ensuring that critical information, like player actions, takes precedence over non-essential data, like cosmetics… Ideally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00957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A6AD5-BE42-1C7C-EFFD-50592FB71732}"/>
              </a:ext>
            </a:extLst>
          </p:cNvPr>
          <p:cNvSpPr>
            <a:spLocks noGrp="1"/>
          </p:cNvSpPr>
          <p:nvPr>
            <p:ph type="title"/>
          </p:nvPr>
        </p:nvSpPr>
        <p:spPr/>
        <p:txBody>
          <a:bodyPr/>
          <a:lstStyle/>
          <a:p>
            <a:r>
              <a:rPr lang="en-GB" dirty="0"/>
              <a:t>Dead reckoning</a:t>
            </a:r>
          </a:p>
        </p:txBody>
      </p:sp>
      <p:sp>
        <p:nvSpPr>
          <p:cNvPr id="3" name="Content Placeholder 2">
            <a:extLst>
              <a:ext uri="{FF2B5EF4-FFF2-40B4-BE49-F238E27FC236}">
                <a16:creationId xmlns:a16="http://schemas.microsoft.com/office/drawing/2014/main" id="{0C1A9C21-CEAA-6B26-4644-9FA9BD612946}"/>
              </a:ext>
            </a:extLst>
          </p:cNvPr>
          <p:cNvSpPr>
            <a:spLocks noGrp="1"/>
          </p:cNvSpPr>
          <p:nvPr>
            <p:ph idx="1"/>
          </p:nvPr>
        </p:nvSpPr>
        <p:spPr/>
        <p:txBody>
          <a:bodyPr/>
          <a:lstStyle/>
          <a:p>
            <a:pPr marL="0" indent="0">
              <a:buNone/>
            </a:pPr>
            <a:r>
              <a:rPr lang="en-GB" dirty="0"/>
              <a:t>Dead reckoning, which predicts an object’s position based on its last known speed and direction… sounds familiar? </a:t>
            </a:r>
          </a:p>
        </p:txBody>
      </p:sp>
    </p:spTree>
    <p:extLst>
      <p:ext uri="{BB962C8B-B14F-4D97-AF65-F5344CB8AC3E}">
        <p14:creationId xmlns:p14="http://schemas.microsoft.com/office/powerpoint/2010/main" val="3414556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663F8-5A06-257D-C2B2-A0E4EDDD47C0}"/>
              </a:ext>
            </a:extLst>
          </p:cNvPr>
          <p:cNvSpPr>
            <a:spLocks noGrp="1"/>
          </p:cNvSpPr>
          <p:nvPr>
            <p:ph type="title"/>
          </p:nvPr>
        </p:nvSpPr>
        <p:spPr/>
        <p:txBody>
          <a:bodyPr/>
          <a:lstStyle/>
          <a:p>
            <a:r>
              <a:rPr lang="en-GB" dirty="0"/>
              <a:t>Efficiency</a:t>
            </a:r>
          </a:p>
        </p:txBody>
      </p:sp>
      <p:sp>
        <p:nvSpPr>
          <p:cNvPr id="3" name="Content Placeholder 2">
            <a:extLst>
              <a:ext uri="{FF2B5EF4-FFF2-40B4-BE49-F238E27FC236}">
                <a16:creationId xmlns:a16="http://schemas.microsoft.com/office/drawing/2014/main" id="{ED56D2FF-433A-73E6-0DC2-6BB01B5F16BB}"/>
              </a:ext>
            </a:extLst>
          </p:cNvPr>
          <p:cNvSpPr>
            <a:spLocks noGrp="1"/>
          </p:cNvSpPr>
          <p:nvPr>
            <p:ph idx="1"/>
          </p:nvPr>
        </p:nvSpPr>
        <p:spPr/>
        <p:txBody>
          <a:bodyPr>
            <a:normAutofit/>
          </a:bodyPr>
          <a:lstStyle/>
          <a:p>
            <a:pPr marL="0" indent="0">
              <a:buNone/>
            </a:pPr>
            <a:r>
              <a:rPr lang="en-GB" dirty="0"/>
              <a:t>Efficient </a:t>
            </a:r>
            <a:r>
              <a:rPr lang="en-GB" dirty="0" err="1"/>
              <a:t>netcode</a:t>
            </a:r>
            <a:r>
              <a:rPr lang="en-GB" dirty="0"/>
              <a:t> also involves leveraging appropriate protocols, such as UDP for real-time updates or hybrid systems for balancing speed and reliability. </a:t>
            </a:r>
          </a:p>
        </p:txBody>
      </p:sp>
    </p:spTree>
    <p:extLst>
      <p:ext uri="{BB962C8B-B14F-4D97-AF65-F5344CB8AC3E}">
        <p14:creationId xmlns:p14="http://schemas.microsoft.com/office/powerpoint/2010/main" val="18132692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33BF-2CC8-5515-9715-DC759FE95CFB}"/>
              </a:ext>
            </a:extLst>
          </p:cNvPr>
          <p:cNvSpPr>
            <a:spLocks noGrp="1"/>
          </p:cNvSpPr>
          <p:nvPr>
            <p:ph type="title"/>
          </p:nvPr>
        </p:nvSpPr>
        <p:spPr/>
        <p:txBody>
          <a:bodyPr/>
          <a:lstStyle/>
          <a:p>
            <a:r>
              <a:rPr lang="en-GB" dirty="0"/>
              <a:t>Delta-encoded formats</a:t>
            </a:r>
          </a:p>
        </p:txBody>
      </p:sp>
      <p:sp>
        <p:nvSpPr>
          <p:cNvPr id="3" name="Content Placeholder 2">
            <a:extLst>
              <a:ext uri="{FF2B5EF4-FFF2-40B4-BE49-F238E27FC236}">
                <a16:creationId xmlns:a16="http://schemas.microsoft.com/office/drawing/2014/main" id="{AF7947A4-F426-AC2A-6668-3A5E7B37E05C}"/>
              </a:ext>
            </a:extLst>
          </p:cNvPr>
          <p:cNvSpPr>
            <a:spLocks noGrp="1"/>
          </p:cNvSpPr>
          <p:nvPr>
            <p:ph idx="1"/>
          </p:nvPr>
        </p:nvSpPr>
        <p:spPr/>
        <p:txBody>
          <a:bodyPr>
            <a:normAutofit fontScale="92500"/>
          </a:bodyPr>
          <a:lstStyle/>
          <a:p>
            <a:pPr marL="0" indent="0">
              <a:buNone/>
            </a:pPr>
            <a:r>
              <a:rPr lang="en-GB" dirty="0"/>
              <a:t>Delta-encoded formats reduce the amount of data transmitted by sending only the differences (or "deltas") between the current state and a previously known state. Instead of transmitting the full game state every time it changes, delta encoding identifies what has changed since the last update and transmits only that data. This significantly reduces bandwidth usage, making it ideal for real-time applications like games where frequent updates are required.</a:t>
            </a:r>
          </a:p>
        </p:txBody>
      </p:sp>
    </p:spTree>
    <p:extLst>
      <p:ext uri="{BB962C8B-B14F-4D97-AF65-F5344CB8AC3E}">
        <p14:creationId xmlns:p14="http://schemas.microsoft.com/office/powerpoint/2010/main" val="1923539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0B1F-0F81-E672-74B6-3660EDFE8887}"/>
              </a:ext>
            </a:extLst>
          </p:cNvPr>
          <p:cNvSpPr>
            <a:spLocks noGrp="1"/>
          </p:cNvSpPr>
          <p:nvPr>
            <p:ph type="title"/>
          </p:nvPr>
        </p:nvSpPr>
        <p:spPr/>
        <p:txBody>
          <a:bodyPr/>
          <a:lstStyle/>
          <a:p>
            <a:r>
              <a:rPr lang="en-GB" dirty="0"/>
              <a:t>Case studies of implementations</a:t>
            </a:r>
          </a:p>
        </p:txBody>
      </p:sp>
      <p:sp>
        <p:nvSpPr>
          <p:cNvPr id="3" name="Content Placeholder 2">
            <a:extLst>
              <a:ext uri="{FF2B5EF4-FFF2-40B4-BE49-F238E27FC236}">
                <a16:creationId xmlns:a16="http://schemas.microsoft.com/office/drawing/2014/main" id="{ABDC08F9-0748-AD69-0A1D-6484649583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24009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7C544-FCE6-62E5-4230-5367A4856665}"/>
              </a:ext>
            </a:extLst>
          </p:cNvPr>
          <p:cNvSpPr>
            <a:spLocks noGrp="1"/>
          </p:cNvSpPr>
          <p:nvPr>
            <p:ph type="title"/>
          </p:nvPr>
        </p:nvSpPr>
        <p:spPr/>
        <p:txBody>
          <a:bodyPr/>
          <a:lstStyle/>
          <a:p>
            <a:r>
              <a:rPr lang="en-GB" dirty="0"/>
              <a:t>Quake</a:t>
            </a:r>
          </a:p>
        </p:txBody>
      </p:sp>
      <p:sp>
        <p:nvSpPr>
          <p:cNvPr id="3" name="Content Placeholder 2">
            <a:extLst>
              <a:ext uri="{FF2B5EF4-FFF2-40B4-BE49-F238E27FC236}">
                <a16:creationId xmlns:a16="http://schemas.microsoft.com/office/drawing/2014/main" id="{13AB23B3-D27C-B793-1F59-4303F1953D2D}"/>
              </a:ext>
            </a:extLst>
          </p:cNvPr>
          <p:cNvSpPr>
            <a:spLocks noGrp="1"/>
          </p:cNvSpPr>
          <p:nvPr>
            <p:ph idx="1"/>
          </p:nvPr>
        </p:nvSpPr>
        <p:spPr/>
        <p:txBody>
          <a:bodyPr>
            <a:normAutofit fontScale="92500"/>
          </a:bodyPr>
          <a:lstStyle/>
          <a:p>
            <a:pPr marL="0" indent="0">
              <a:buNone/>
            </a:pPr>
            <a:r>
              <a:rPr lang="en-GB" dirty="0"/>
              <a:t>Introduced the concept of </a:t>
            </a:r>
            <a:r>
              <a:rPr lang="en-GB" b="1" dirty="0"/>
              <a:t>client-side prediction</a:t>
            </a:r>
            <a:r>
              <a:rPr lang="en-GB" dirty="0"/>
              <a:t>. This innovation allowed the player’s actions, such as movement or firing weapons, to be displayed immediately on their screen without waiting for server confirmation. This technique effectively masked latency and provided a smoother experience, setting a standard for FPS games. However, it also introduced complexities like "</a:t>
            </a:r>
            <a:r>
              <a:rPr lang="en-GB" dirty="0" err="1"/>
              <a:t>rubberbanding</a:t>
            </a:r>
            <a:r>
              <a:rPr lang="en-GB" dirty="0"/>
              <a:t>" when the server corrected </a:t>
            </a:r>
            <a:r>
              <a:rPr lang="en-GB" dirty="0" err="1"/>
              <a:t>mispredicted</a:t>
            </a:r>
            <a:r>
              <a:rPr lang="en-GB" dirty="0"/>
              <a:t> states.</a:t>
            </a:r>
          </a:p>
        </p:txBody>
      </p:sp>
    </p:spTree>
    <p:extLst>
      <p:ext uri="{BB962C8B-B14F-4D97-AF65-F5344CB8AC3E}">
        <p14:creationId xmlns:p14="http://schemas.microsoft.com/office/powerpoint/2010/main" val="188792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5E62-5066-6D18-FDB0-48BD1E22A844}"/>
              </a:ext>
            </a:extLst>
          </p:cNvPr>
          <p:cNvSpPr>
            <a:spLocks noGrp="1"/>
          </p:cNvSpPr>
          <p:nvPr>
            <p:ph type="title"/>
          </p:nvPr>
        </p:nvSpPr>
        <p:spPr/>
        <p:txBody>
          <a:bodyPr/>
          <a:lstStyle/>
          <a:p>
            <a:r>
              <a:rPr lang="en-GB" dirty="0"/>
              <a:t>World of Warcraft</a:t>
            </a:r>
          </a:p>
        </p:txBody>
      </p:sp>
      <p:sp>
        <p:nvSpPr>
          <p:cNvPr id="3" name="Content Placeholder 2">
            <a:extLst>
              <a:ext uri="{FF2B5EF4-FFF2-40B4-BE49-F238E27FC236}">
                <a16:creationId xmlns:a16="http://schemas.microsoft.com/office/drawing/2014/main" id="{D9982618-B106-4A99-9C34-B78C075DBB7A}"/>
              </a:ext>
            </a:extLst>
          </p:cNvPr>
          <p:cNvSpPr>
            <a:spLocks noGrp="1"/>
          </p:cNvSpPr>
          <p:nvPr>
            <p:ph idx="1"/>
          </p:nvPr>
        </p:nvSpPr>
        <p:spPr/>
        <p:txBody>
          <a:bodyPr/>
          <a:lstStyle/>
          <a:p>
            <a:pPr marL="0" indent="0">
              <a:buNone/>
            </a:pPr>
            <a:r>
              <a:rPr lang="en-GB" dirty="0"/>
              <a:t>Uses a </a:t>
            </a:r>
            <a:r>
              <a:rPr lang="en-GB" b="1" dirty="0"/>
              <a:t>hybrid approach</a:t>
            </a:r>
            <a:r>
              <a:rPr lang="en-GB" dirty="0"/>
              <a:t> combining TCP and UDP protocols. For non-time-sensitive tasks like chat, inventory updates, and login authentication, the game relies on TCP for its reliability. </a:t>
            </a:r>
          </a:p>
          <a:p>
            <a:pPr marL="0" indent="0">
              <a:buNone/>
            </a:pPr>
            <a:r>
              <a:rPr lang="en-GB" dirty="0"/>
              <a:t>However, for real-time combat interactions, it switches to UDP, ensuring low latency during massive PvP battles.</a:t>
            </a:r>
          </a:p>
        </p:txBody>
      </p:sp>
    </p:spTree>
    <p:extLst>
      <p:ext uri="{BB962C8B-B14F-4D97-AF65-F5344CB8AC3E}">
        <p14:creationId xmlns:p14="http://schemas.microsoft.com/office/powerpoint/2010/main" val="429336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F94CF-0436-4389-941E-542E41276ED5}"/>
              </a:ext>
            </a:extLst>
          </p:cNvPr>
          <p:cNvSpPr>
            <a:spLocks noGrp="1"/>
          </p:cNvSpPr>
          <p:nvPr>
            <p:ph type="title"/>
          </p:nvPr>
        </p:nvSpPr>
        <p:spPr/>
        <p:txBody>
          <a:bodyPr/>
          <a:lstStyle/>
          <a:p>
            <a:r>
              <a:rPr lang="en-GB" dirty="0"/>
              <a:t>PUBG (</a:t>
            </a:r>
            <a:r>
              <a:rPr lang="en-GB" dirty="0" err="1"/>
              <a:t>PlayerUnknown's</a:t>
            </a:r>
            <a:r>
              <a:rPr lang="en-GB" dirty="0"/>
              <a:t> Battlegrounds)</a:t>
            </a:r>
          </a:p>
        </p:txBody>
      </p:sp>
      <p:sp>
        <p:nvSpPr>
          <p:cNvPr id="3" name="Content Placeholder 2">
            <a:extLst>
              <a:ext uri="{FF2B5EF4-FFF2-40B4-BE49-F238E27FC236}">
                <a16:creationId xmlns:a16="http://schemas.microsoft.com/office/drawing/2014/main" id="{2716D537-D143-7C5D-8A9C-BAAC554D6B22}"/>
              </a:ext>
            </a:extLst>
          </p:cNvPr>
          <p:cNvSpPr>
            <a:spLocks noGrp="1"/>
          </p:cNvSpPr>
          <p:nvPr>
            <p:ph idx="1"/>
          </p:nvPr>
        </p:nvSpPr>
        <p:spPr/>
        <p:txBody>
          <a:bodyPr/>
          <a:lstStyle/>
          <a:p>
            <a:pPr marL="0" indent="0">
              <a:buNone/>
            </a:pPr>
            <a:r>
              <a:rPr lang="en-GB" dirty="0"/>
              <a:t>The developers optimised </a:t>
            </a:r>
            <a:r>
              <a:rPr lang="en-GB" dirty="0" err="1"/>
              <a:t>netcode</a:t>
            </a:r>
            <a:r>
              <a:rPr lang="en-GB" dirty="0"/>
              <a:t> using </a:t>
            </a:r>
            <a:r>
              <a:rPr lang="en-GB" b="1" dirty="0"/>
              <a:t>area-of-interest management</a:t>
            </a:r>
            <a:r>
              <a:rPr lang="en-GB" dirty="0"/>
              <a:t> to send updates only for objects and players within a relevant radius. Additionally, they implemented </a:t>
            </a:r>
            <a:r>
              <a:rPr lang="en-GB" b="1" dirty="0"/>
              <a:t>dead reckoning</a:t>
            </a:r>
            <a:r>
              <a:rPr lang="en-GB" dirty="0"/>
              <a:t> for player movement, reducing server load by predicting positions between updates and correcting discrepancies periodically.</a:t>
            </a:r>
          </a:p>
        </p:txBody>
      </p:sp>
    </p:spTree>
    <p:extLst>
      <p:ext uri="{BB962C8B-B14F-4D97-AF65-F5344CB8AC3E}">
        <p14:creationId xmlns:p14="http://schemas.microsoft.com/office/powerpoint/2010/main" val="3412445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BFB9-781D-5C76-E4A5-3AC7F5DB6376}"/>
              </a:ext>
            </a:extLst>
          </p:cNvPr>
          <p:cNvSpPr>
            <a:spLocks noGrp="1"/>
          </p:cNvSpPr>
          <p:nvPr>
            <p:ph type="title"/>
          </p:nvPr>
        </p:nvSpPr>
        <p:spPr/>
        <p:txBody>
          <a:bodyPr/>
          <a:lstStyle/>
          <a:p>
            <a:r>
              <a:rPr lang="en-GB" b="1" dirty="0"/>
              <a:t>Fortnite</a:t>
            </a:r>
            <a:endParaRPr lang="en-GB" dirty="0"/>
          </a:p>
        </p:txBody>
      </p:sp>
      <p:sp>
        <p:nvSpPr>
          <p:cNvPr id="3" name="Content Placeholder 2">
            <a:extLst>
              <a:ext uri="{FF2B5EF4-FFF2-40B4-BE49-F238E27FC236}">
                <a16:creationId xmlns:a16="http://schemas.microsoft.com/office/drawing/2014/main" id="{2C23360C-E2A5-3DD8-C424-374AEB74B795}"/>
              </a:ext>
            </a:extLst>
          </p:cNvPr>
          <p:cNvSpPr>
            <a:spLocks noGrp="1"/>
          </p:cNvSpPr>
          <p:nvPr>
            <p:ph idx="1"/>
          </p:nvPr>
        </p:nvSpPr>
        <p:spPr/>
        <p:txBody>
          <a:bodyPr/>
          <a:lstStyle/>
          <a:p>
            <a:pPr marL="0" indent="0">
              <a:buNone/>
            </a:pPr>
            <a:r>
              <a:rPr lang="en-GB" dirty="0"/>
              <a:t>Epic Games developed a custom </a:t>
            </a:r>
            <a:r>
              <a:rPr lang="en-GB" b="1" dirty="0"/>
              <a:t>high-performance replication system</a:t>
            </a:r>
            <a:r>
              <a:rPr lang="en-GB" dirty="0"/>
              <a:t> using Unreal Engine’s </a:t>
            </a:r>
            <a:r>
              <a:rPr lang="en-GB" dirty="0" err="1"/>
              <a:t>netcode</a:t>
            </a:r>
            <a:r>
              <a:rPr lang="en-GB" dirty="0"/>
              <a:t>, enabling players on vastly different hardware (e.g., PCs, consoles, mobile devices) to interact in real time.</a:t>
            </a:r>
          </a:p>
        </p:txBody>
      </p:sp>
    </p:spTree>
    <p:extLst>
      <p:ext uri="{BB962C8B-B14F-4D97-AF65-F5344CB8AC3E}">
        <p14:creationId xmlns:p14="http://schemas.microsoft.com/office/powerpoint/2010/main" val="1834011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40C1D-4A2C-8710-D5CD-8783C5414B47}"/>
              </a:ext>
            </a:extLst>
          </p:cNvPr>
          <p:cNvSpPr>
            <a:spLocks noGrp="1"/>
          </p:cNvSpPr>
          <p:nvPr>
            <p:ph type="title"/>
          </p:nvPr>
        </p:nvSpPr>
        <p:spPr/>
        <p:txBody>
          <a:bodyPr/>
          <a:lstStyle/>
          <a:p>
            <a:r>
              <a:rPr lang="en-GB" b="1" dirty="0"/>
              <a:t>Counter-Strike: Global Offensive (CS:GO)</a:t>
            </a:r>
            <a:endParaRPr lang="en-GB" dirty="0"/>
          </a:p>
        </p:txBody>
      </p:sp>
      <p:sp>
        <p:nvSpPr>
          <p:cNvPr id="3" name="Content Placeholder 2">
            <a:extLst>
              <a:ext uri="{FF2B5EF4-FFF2-40B4-BE49-F238E27FC236}">
                <a16:creationId xmlns:a16="http://schemas.microsoft.com/office/drawing/2014/main" id="{D2329B2A-8AF2-9046-DD7A-2BBF64D879E1}"/>
              </a:ext>
            </a:extLst>
          </p:cNvPr>
          <p:cNvSpPr>
            <a:spLocks noGrp="1"/>
          </p:cNvSpPr>
          <p:nvPr>
            <p:ph idx="1"/>
          </p:nvPr>
        </p:nvSpPr>
        <p:spPr/>
        <p:txBody>
          <a:bodyPr>
            <a:normAutofit lnSpcReduction="10000"/>
          </a:bodyPr>
          <a:lstStyle/>
          <a:p>
            <a:pPr marL="0" indent="0">
              <a:buNone/>
            </a:pPr>
            <a:r>
              <a:rPr lang="en-GB" dirty="0"/>
              <a:t>Valve introduced </a:t>
            </a:r>
            <a:r>
              <a:rPr lang="en-GB" b="1" dirty="0"/>
              <a:t>server-side hit registration</a:t>
            </a:r>
            <a:r>
              <a:rPr lang="en-GB" dirty="0"/>
              <a:t>, ensuring that all bullet hits are validated by the server rather than relying on the client’s calculations. </a:t>
            </a:r>
          </a:p>
          <a:p>
            <a:pPr marL="0" indent="0">
              <a:buNone/>
            </a:pPr>
            <a:endParaRPr lang="en-GB" dirty="0"/>
          </a:p>
          <a:p>
            <a:pPr marL="0" indent="0">
              <a:buNone/>
            </a:pPr>
            <a:r>
              <a:rPr lang="en-GB" dirty="0"/>
              <a:t>To address latency, Valve employs techniques like </a:t>
            </a:r>
            <a:r>
              <a:rPr lang="en-GB" b="1" dirty="0"/>
              <a:t>lag compensation</a:t>
            </a:r>
            <a:r>
              <a:rPr lang="en-GB" dirty="0"/>
              <a:t>, where the server uses historical data to account for differences in player ping. </a:t>
            </a:r>
          </a:p>
        </p:txBody>
      </p:sp>
    </p:spTree>
    <p:extLst>
      <p:ext uri="{BB962C8B-B14F-4D97-AF65-F5344CB8AC3E}">
        <p14:creationId xmlns:p14="http://schemas.microsoft.com/office/powerpoint/2010/main" val="1088463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39515-0495-1C47-CDB2-3E58EFB38334}"/>
              </a:ext>
            </a:extLst>
          </p:cNvPr>
          <p:cNvSpPr>
            <a:spLocks noGrp="1"/>
          </p:cNvSpPr>
          <p:nvPr>
            <p:ph type="title"/>
          </p:nvPr>
        </p:nvSpPr>
        <p:spPr/>
        <p:txBody>
          <a:bodyPr/>
          <a:lstStyle/>
          <a:p>
            <a:r>
              <a:rPr lang="en-GB" dirty="0"/>
              <a:t>Call of Duty</a:t>
            </a:r>
          </a:p>
        </p:txBody>
      </p:sp>
      <p:sp>
        <p:nvSpPr>
          <p:cNvPr id="3" name="Content Placeholder 2">
            <a:extLst>
              <a:ext uri="{FF2B5EF4-FFF2-40B4-BE49-F238E27FC236}">
                <a16:creationId xmlns:a16="http://schemas.microsoft.com/office/drawing/2014/main" id="{DCBEC914-7415-E420-BCB8-C6F83D0E7196}"/>
              </a:ext>
            </a:extLst>
          </p:cNvPr>
          <p:cNvSpPr>
            <a:spLocks noGrp="1"/>
          </p:cNvSpPr>
          <p:nvPr>
            <p:ph idx="1"/>
          </p:nvPr>
        </p:nvSpPr>
        <p:spPr/>
        <p:txBody>
          <a:bodyPr>
            <a:normAutofit fontScale="70000" lnSpcReduction="20000"/>
          </a:bodyPr>
          <a:lstStyle/>
          <a:p>
            <a:pPr marL="0" indent="0">
              <a:buNone/>
            </a:pPr>
            <a:r>
              <a:rPr lang="en-GB" dirty="0"/>
              <a:t>Implemented a unique </a:t>
            </a:r>
            <a:r>
              <a:rPr lang="en-GB" b="1" dirty="0"/>
              <a:t>peer-to-peer (P2P) matchmaking system</a:t>
            </a:r>
            <a:r>
              <a:rPr lang="en-GB" dirty="0"/>
              <a:t> for hosting games. </a:t>
            </a:r>
          </a:p>
          <a:p>
            <a:pPr marL="0" indent="0">
              <a:buNone/>
            </a:pPr>
            <a:r>
              <a:rPr lang="en-GB" dirty="0"/>
              <a:t>Unlike traditional server-based games, early Call of Duty titles designated one player's console as the host, with other players acting as clients. </a:t>
            </a:r>
          </a:p>
          <a:p>
            <a:pPr marL="0" indent="0">
              <a:buNone/>
            </a:pPr>
            <a:r>
              <a:rPr lang="en-GB" dirty="0"/>
              <a:t>This reduced infrastructure costs but presented challenges like host advantage and stability issues. </a:t>
            </a:r>
          </a:p>
          <a:p>
            <a:pPr marL="0" indent="0">
              <a:buNone/>
            </a:pPr>
            <a:r>
              <a:rPr lang="en-GB" dirty="0"/>
              <a:t>To mitigate these, later iterations introduced </a:t>
            </a:r>
            <a:r>
              <a:rPr lang="en-GB" b="1" dirty="0"/>
              <a:t>host migration</a:t>
            </a:r>
            <a:r>
              <a:rPr lang="en-GB" dirty="0"/>
              <a:t>, allowing the game to seamlessly transfer hosting duties to another player if the original host disconnected. </a:t>
            </a:r>
          </a:p>
          <a:p>
            <a:pPr marL="0" indent="0">
              <a:buNone/>
            </a:pPr>
            <a:r>
              <a:rPr lang="en-GB" dirty="0"/>
              <a:t>More recent titles, like Warzone, have shifted to a hybrid model.</a:t>
            </a:r>
          </a:p>
        </p:txBody>
      </p:sp>
    </p:spTree>
    <p:extLst>
      <p:ext uri="{BB962C8B-B14F-4D97-AF65-F5344CB8AC3E}">
        <p14:creationId xmlns:p14="http://schemas.microsoft.com/office/powerpoint/2010/main" val="31365654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55AA-0380-E86A-08A0-4EEA1008F9CA}"/>
              </a:ext>
            </a:extLst>
          </p:cNvPr>
          <p:cNvSpPr>
            <a:spLocks noGrp="1"/>
          </p:cNvSpPr>
          <p:nvPr>
            <p:ph type="title"/>
          </p:nvPr>
        </p:nvSpPr>
        <p:spPr/>
        <p:txBody>
          <a:bodyPr/>
          <a:lstStyle/>
          <a:p>
            <a:r>
              <a:rPr lang="en-GB" dirty="0"/>
              <a:t>Apex Legends</a:t>
            </a:r>
          </a:p>
        </p:txBody>
      </p:sp>
      <p:sp>
        <p:nvSpPr>
          <p:cNvPr id="3" name="Content Placeholder 2">
            <a:extLst>
              <a:ext uri="{FF2B5EF4-FFF2-40B4-BE49-F238E27FC236}">
                <a16:creationId xmlns:a16="http://schemas.microsoft.com/office/drawing/2014/main" id="{84F9603D-FAC6-3F72-2356-048335B01725}"/>
              </a:ext>
            </a:extLst>
          </p:cNvPr>
          <p:cNvSpPr>
            <a:spLocks noGrp="1"/>
          </p:cNvSpPr>
          <p:nvPr>
            <p:ph idx="1"/>
          </p:nvPr>
        </p:nvSpPr>
        <p:spPr/>
        <p:txBody>
          <a:bodyPr>
            <a:normAutofit fontScale="92500" lnSpcReduction="10000"/>
          </a:bodyPr>
          <a:lstStyle/>
          <a:p>
            <a:pPr marL="0" indent="0">
              <a:buNone/>
            </a:pPr>
            <a:r>
              <a:rPr lang="en-GB" dirty="0"/>
              <a:t>Respawn Entertainment optimised the game for </a:t>
            </a:r>
            <a:r>
              <a:rPr lang="en-GB" b="1" dirty="0"/>
              <a:t>high server tick rates</a:t>
            </a:r>
            <a:r>
              <a:rPr lang="en-GB" dirty="0"/>
              <a:t>, processing updates at 20 Hz (higher than many battle royale games). They implemented </a:t>
            </a:r>
            <a:r>
              <a:rPr lang="en-GB" b="1" dirty="0"/>
              <a:t>adaptive throttling</a:t>
            </a:r>
            <a:r>
              <a:rPr lang="en-GB" dirty="0"/>
              <a:t>, where updates for far-away players or non-critical objects are sent less frequently, focusing bandwidth on nearby interactions. Apex also uses </a:t>
            </a:r>
            <a:r>
              <a:rPr lang="en-GB" b="1" dirty="0"/>
              <a:t>rollback </a:t>
            </a:r>
            <a:r>
              <a:rPr lang="en-GB" b="1" dirty="0" err="1"/>
              <a:t>netcode</a:t>
            </a:r>
            <a:r>
              <a:rPr lang="en-GB" dirty="0"/>
              <a:t> for certain gameplay elements, allowing the server to retroactively apply actions based on late-arriving input data, ensuring consistent outcomes even in high-latency scenarios.</a:t>
            </a:r>
          </a:p>
        </p:txBody>
      </p:sp>
    </p:spTree>
    <p:extLst>
      <p:ext uri="{BB962C8B-B14F-4D97-AF65-F5344CB8AC3E}">
        <p14:creationId xmlns:p14="http://schemas.microsoft.com/office/powerpoint/2010/main" val="37686152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FF623-AE79-D7B1-8FD0-FBCE3763B815}"/>
              </a:ext>
            </a:extLst>
          </p:cNvPr>
          <p:cNvSpPr>
            <a:spLocks noGrp="1"/>
          </p:cNvSpPr>
          <p:nvPr>
            <p:ph type="title"/>
          </p:nvPr>
        </p:nvSpPr>
        <p:spPr/>
        <p:txBody>
          <a:bodyPr/>
          <a:lstStyle/>
          <a:p>
            <a:r>
              <a:rPr lang="en-GB" dirty="0"/>
              <a:t>Rocket League</a:t>
            </a:r>
          </a:p>
        </p:txBody>
      </p:sp>
      <p:sp>
        <p:nvSpPr>
          <p:cNvPr id="3" name="Content Placeholder 2">
            <a:extLst>
              <a:ext uri="{FF2B5EF4-FFF2-40B4-BE49-F238E27FC236}">
                <a16:creationId xmlns:a16="http://schemas.microsoft.com/office/drawing/2014/main" id="{4641CD41-C73B-7684-E850-1F925410315C}"/>
              </a:ext>
            </a:extLst>
          </p:cNvPr>
          <p:cNvSpPr>
            <a:spLocks noGrp="1"/>
          </p:cNvSpPr>
          <p:nvPr>
            <p:ph idx="1"/>
          </p:nvPr>
        </p:nvSpPr>
        <p:spPr/>
        <p:txBody>
          <a:bodyPr>
            <a:normAutofit fontScale="85000" lnSpcReduction="10000"/>
          </a:bodyPr>
          <a:lstStyle/>
          <a:p>
            <a:pPr marL="0" indent="0">
              <a:buNone/>
            </a:pPr>
            <a:r>
              <a:rPr lang="en-GB" dirty="0"/>
              <a:t>Rocket League's </a:t>
            </a:r>
            <a:r>
              <a:rPr lang="en-GB" dirty="0" err="1"/>
              <a:t>netcode</a:t>
            </a:r>
            <a:r>
              <a:rPr lang="en-GB" dirty="0"/>
              <a:t> is particularly notable for its reliance on </a:t>
            </a:r>
            <a:r>
              <a:rPr lang="en-GB" b="1" dirty="0"/>
              <a:t>physics-based gameplay</a:t>
            </a:r>
            <a:r>
              <a:rPr lang="en-GB" dirty="0"/>
              <a:t>, where every player's interactions with the ball are crucial. </a:t>
            </a:r>
            <a:r>
              <a:rPr lang="en-GB" dirty="0" err="1"/>
              <a:t>Psyonix</a:t>
            </a:r>
            <a:r>
              <a:rPr lang="en-GB" dirty="0"/>
              <a:t> adopted a </a:t>
            </a:r>
            <a:r>
              <a:rPr lang="en-GB" b="1" dirty="0"/>
              <a:t>deterministic physics model</a:t>
            </a:r>
            <a:r>
              <a:rPr lang="en-GB" dirty="0"/>
              <a:t>, where all calculations are handled server-side to ensure synchronisation. The game uses a hybrid of </a:t>
            </a:r>
            <a:r>
              <a:rPr lang="en-GB" b="1" dirty="0"/>
              <a:t>UDP for movement data</a:t>
            </a:r>
            <a:r>
              <a:rPr lang="en-GB" dirty="0"/>
              <a:t> and periodic full-state updates to correct errors or </a:t>
            </a:r>
            <a:r>
              <a:rPr lang="en-GB" dirty="0" err="1"/>
              <a:t>desynchronisations</a:t>
            </a:r>
            <a:r>
              <a:rPr lang="en-GB" dirty="0"/>
              <a:t>. Rocket League’s highly competitive nature required finely tuned latency handling, with features like client-side prediction and rollback corrections to maintain the fast-paced experience.</a:t>
            </a:r>
          </a:p>
        </p:txBody>
      </p:sp>
    </p:spTree>
    <p:extLst>
      <p:ext uri="{BB962C8B-B14F-4D97-AF65-F5344CB8AC3E}">
        <p14:creationId xmlns:p14="http://schemas.microsoft.com/office/powerpoint/2010/main" val="32632871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73EAE-F0E9-CD48-01E0-025C44ACD773}"/>
              </a:ext>
            </a:extLst>
          </p:cNvPr>
          <p:cNvSpPr>
            <a:spLocks noGrp="1"/>
          </p:cNvSpPr>
          <p:nvPr>
            <p:ph type="title"/>
          </p:nvPr>
        </p:nvSpPr>
        <p:spPr/>
        <p:txBody>
          <a:bodyPr/>
          <a:lstStyle/>
          <a:p>
            <a:r>
              <a:rPr lang="en-GB" dirty="0"/>
              <a:t>Destiny</a:t>
            </a:r>
          </a:p>
        </p:txBody>
      </p:sp>
      <p:sp>
        <p:nvSpPr>
          <p:cNvPr id="3" name="Content Placeholder 2">
            <a:extLst>
              <a:ext uri="{FF2B5EF4-FFF2-40B4-BE49-F238E27FC236}">
                <a16:creationId xmlns:a16="http://schemas.microsoft.com/office/drawing/2014/main" id="{C0649009-95E9-035E-2B1A-31695EB0C78F}"/>
              </a:ext>
            </a:extLst>
          </p:cNvPr>
          <p:cNvSpPr>
            <a:spLocks noGrp="1"/>
          </p:cNvSpPr>
          <p:nvPr>
            <p:ph idx="1"/>
          </p:nvPr>
        </p:nvSpPr>
        <p:spPr/>
        <p:txBody>
          <a:bodyPr>
            <a:normAutofit fontScale="92500" lnSpcReduction="20000"/>
          </a:bodyPr>
          <a:lstStyle/>
          <a:p>
            <a:pPr marL="0" indent="0">
              <a:buNone/>
            </a:pPr>
            <a:r>
              <a:rPr lang="en-GB" dirty="0"/>
              <a:t>Bungie, use a unique </a:t>
            </a:r>
            <a:r>
              <a:rPr lang="en-GB" b="1" dirty="0"/>
              <a:t>hybrid peer-to-peer and client-server model</a:t>
            </a:r>
            <a:r>
              <a:rPr lang="en-GB" dirty="0"/>
              <a:t>. The game employs dedicated servers for matchmaking, activity coordination, and validation, while actual in-game interactions like combat rely on peer-to-peer connections. </a:t>
            </a:r>
          </a:p>
          <a:p>
            <a:pPr marL="0" indent="0">
              <a:buNone/>
            </a:pPr>
            <a:r>
              <a:rPr lang="en-GB" dirty="0"/>
              <a:t>This reduces server costs while still maintaining some level of server-side authority. However, this approach has been criticised for allowing potential exploits like lag-switching due to its partial reliance on peer connections.</a:t>
            </a:r>
          </a:p>
        </p:txBody>
      </p:sp>
    </p:spTree>
    <p:extLst>
      <p:ext uri="{BB962C8B-B14F-4D97-AF65-F5344CB8AC3E}">
        <p14:creationId xmlns:p14="http://schemas.microsoft.com/office/powerpoint/2010/main" val="26357030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DF4E2-1652-361D-9F88-5A1590C5842A}"/>
              </a:ext>
            </a:extLst>
          </p:cNvPr>
          <p:cNvSpPr>
            <a:spLocks noGrp="1"/>
          </p:cNvSpPr>
          <p:nvPr>
            <p:ph type="title"/>
          </p:nvPr>
        </p:nvSpPr>
        <p:spPr/>
        <p:txBody>
          <a:bodyPr/>
          <a:lstStyle/>
          <a:p>
            <a:r>
              <a:rPr lang="en-GB" dirty="0"/>
              <a:t>Splatoon </a:t>
            </a:r>
          </a:p>
        </p:txBody>
      </p:sp>
      <p:sp>
        <p:nvSpPr>
          <p:cNvPr id="3" name="Content Placeholder 2">
            <a:extLst>
              <a:ext uri="{FF2B5EF4-FFF2-40B4-BE49-F238E27FC236}">
                <a16:creationId xmlns:a16="http://schemas.microsoft.com/office/drawing/2014/main" id="{D22D0BCE-420D-9C2B-DB6C-5AB9BD16E2C1}"/>
              </a:ext>
            </a:extLst>
          </p:cNvPr>
          <p:cNvSpPr>
            <a:spLocks noGrp="1"/>
          </p:cNvSpPr>
          <p:nvPr>
            <p:ph idx="1"/>
          </p:nvPr>
        </p:nvSpPr>
        <p:spPr/>
        <p:txBody>
          <a:bodyPr>
            <a:normAutofit lnSpcReduction="10000"/>
          </a:bodyPr>
          <a:lstStyle/>
          <a:p>
            <a:pPr marL="0" indent="0">
              <a:buNone/>
            </a:pPr>
            <a:r>
              <a:rPr lang="en-GB" dirty="0"/>
              <a:t>Splatoon uses a </a:t>
            </a:r>
            <a:r>
              <a:rPr lang="en-GB" b="1" dirty="0"/>
              <a:t>peer-to-peer model</a:t>
            </a:r>
            <a:r>
              <a:rPr lang="en-GB" dirty="0"/>
              <a:t>, where players’ consoles act as both clients and hosts, with no dedicated servers. </a:t>
            </a:r>
          </a:p>
          <a:p>
            <a:pPr marL="0" indent="0">
              <a:buNone/>
            </a:pPr>
            <a:r>
              <a:rPr lang="en-GB" dirty="0"/>
              <a:t>To ensure smooth gameplay, Splatoon uses </a:t>
            </a:r>
            <a:r>
              <a:rPr lang="en-GB" b="1" dirty="0"/>
              <a:t>client-side hit detection</a:t>
            </a:r>
            <a:r>
              <a:rPr lang="en-GB" dirty="0"/>
              <a:t>, where the shooter’s console determines whether a shot hit an opponent, prioritising responsiveness. While this can lead to "laggy kills" (where an opponent appears to die after moving out of harm’s way),</a:t>
            </a:r>
          </a:p>
        </p:txBody>
      </p:sp>
    </p:spTree>
    <p:extLst>
      <p:ext uri="{BB962C8B-B14F-4D97-AF65-F5344CB8AC3E}">
        <p14:creationId xmlns:p14="http://schemas.microsoft.com/office/powerpoint/2010/main" val="5241350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DF14-7320-5E3A-D264-ECB6B0DDCDFD}"/>
              </a:ext>
            </a:extLst>
          </p:cNvPr>
          <p:cNvSpPr>
            <a:spLocks noGrp="1"/>
          </p:cNvSpPr>
          <p:nvPr>
            <p:ph type="title"/>
          </p:nvPr>
        </p:nvSpPr>
        <p:spPr/>
        <p:txBody>
          <a:bodyPr/>
          <a:lstStyle/>
          <a:p>
            <a:r>
              <a:rPr lang="en-GB" dirty="0"/>
              <a:t>Overwatch</a:t>
            </a:r>
          </a:p>
        </p:txBody>
      </p:sp>
      <p:sp>
        <p:nvSpPr>
          <p:cNvPr id="3" name="Content Placeholder 2">
            <a:extLst>
              <a:ext uri="{FF2B5EF4-FFF2-40B4-BE49-F238E27FC236}">
                <a16:creationId xmlns:a16="http://schemas.microsoft.com/office/drawing/2014/main" id="{FD74E869-5FCF-F461-5570-C4DFA767ED92}"/>
              </a:ext>
            </a:extLst>
          </p:cNvPr>
          <p:cNvSpPr>
            <a:spLocks noGrp="1"/>
          </p:cNvSpPr>
          <p:nvPr>
            <p:ph idx="1"/>
          </p:nvPr>
        </p:nvSpPr>
        <p:spPr/>
        <p:txBody>
          <a:bodyPr>
            <a:normAutofit fontScale="77500" lnSpcReduction="20000"/>
          </a:bodyPr>
          <a:lstStyle/>
          <a:p>
            <a:pPr marL="0" indent="0">
              <a:buNone/>
            </a:pPr>
            <a:r>
              <a:rPr lang="en-GB" dirty="0"/>
              <a:t>Overwatch is lauded for its precise handling of competitive gameplay with a mix of </a:t>
            </a:r>
            <a:r>
              <a:rPr lang="en-GB" b="1" dirty="0"/>
              <a:t>server-side hit registration</a:t>
            </a:r>
            <a:r>
              <a:rPr lang="en-GB" dirty="0"/>
              <a:t> and robust </a:t>
            </a:r>
            <a:r>
              <a:rPr lang="en-GB" b="1" dirty="0"/>
              <a:t>lag compensation</a:t>
            </a:r>
            <a:r>
              <a:rPr lang="en-GB" dirty="0"/>
              <a:t>. Blizzard uses high-frequency servers (typically running at 63 Hz or higher) to process game updates rapidly, ensuring fair interactions between players. The game also applies </a:t>
            </a:r>
            <a:r>
              <a:rPr lang="en-GB" b="1" dirty="0"/>
              <a:t>area-of-interest filtering</a:t>
            </a:r>
            <a:r>
              <a:rPr lang="en-GB" dirty="0"/>
              <a:t>, reducing bandwidth usage by sending data only for players and objects relevant to each client. Overwatch’s </a:t>
            </a:r>
            <a:r>
              <a:rPr lang="en-GB" dirty="0" err="1"/>
              <a:t>netcode</a:t>
            </a:r>
            <a:r>
              <a:rPr lang="en-GB" dirty="0"/>
              <a:t> ensures consistency across varying pings by applying server-side logic to simulate past player states, allowing hits to register accurately even if the shooter and target are on different latency levels.</a:t>
            </a:r>
          </a:p>
        </p:txBody>
      </p:sp>
    </p:spTree>
    <p:extLst>
      <p:ext uri="{BB962C8B-B14F-4D97-AF65-F5344CB8AC3E}">
        <p14:creationId xmlns:p14="http://schemas.microsoft.com/office/powerpoint/2010/main" val="1153194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E4497-7226-58E7-4C9D-433C1E1D34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0AE46D-5352-EEBB-5860-ECD4D3DEB64F}"/>
              </a:ext>
            </a:extLst>
          </p:cNvPr>
          <p:cNvSpPr>
            <a:spLocks noGrp="1"/>
          </p:cNvSpPr>
          <p:nvPr>
            <p:ph idx="1"/>
          </p:nvPr>
        </p:nvSpPr>
        <p:spPr/>
        <p:txBody>
          <a:bodyPr/>
          <a:lstStyle/>
          <a:p>
            <a:pPr marL="0" indent="0">
              <a:buNone/>
            </a:pPr>
            <a:r>
              <a:rPr lang="en-GB" dirty="0"/>
              <a:t>Networking in games isn’t just about technology; it’s about connecting players and enabling shared experiences. As developers, we hold the power to build worlds that bring people closer, one packet at a time.</a:t>
            </a:r>
          </a:p>
        </p:txBody>
      </p:sp>
    </p:spTree>
    <p:extLst>
      <p:ext uri="{BB962C8B-B14F-4D97-AF65-F5344CB8AC3E}">
        <p14:creationId xmlns:p14="http://schemas.microsoft.com/office/powerpoint/2010/main" val="5903583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24DCE-2874-597E-D2D8-0585E7339A37}"/>
              </a:ext>
            </a:extLst>
          </p:cNvPr>
          <p:cNvSpPr>
            <a:spLocks noGrp="1"/>
          </p:cNvSpPr>
          <p:nvPr>
            <p:ph type="title"/>
          </p:nvPr>
        </p:nvSpPr>
        <p:spPr/>
        <p:txBody>
          <a:bodyPr/>
          <a:lstStyle/>
          <a:p>
            <a:r>
              <a:rPr lang="en-GB" dirty="0"/>
              <a:t>Research task</a:t>
            </a:r>
          </a:p>
        </p:txBody>
      </p:sp>
      <p:sp>
        <p:nvSpPr>
          <p:cNvPr id="3" name="Content Placeholder 2">
            <a:extLst>
              <a:ext uri="{FF2B5EF4-FFF2-40B4-BE49-F238E27FC236}">
                <a16:creationId xmlns:a16="http://schemas.microsoft.com/office/drawing/2014/main" id="{FA98166C-A18E-5D57-EEFB-EC362A34FB16}"/>
              </a:ext>
            </a:extLst>
          </p:cNvPr>
          <p:cNvSpPr>
            <a:spLocks noGrp="1"/>
          </p:cNvSpPr>
          <p:nvPr>
            <p:ph idx="1"/>
          </p:nvPr>
        </p:nvSpPr>
        <p:spPr/>
        <p:txBody>
          <a:bodyPr/>
          <a:lstStyle/>
          <a:p>
            <a:r>
              <a:rPr lang="en-GB" dirty="0"/>
              <a:t>Explore network optimisations, explore what makes a game slow, explore what other developers are doing to make their </a:t>
            </a:r>
            <a:r>
              <a:rPr lang="en-GB"/>
              <a:t>networks fast</a:t>
            </a:r>
          </a:p>
        </p:txBody>
      </p:sp>
    </p:spTree>
    <p:extLst>
      <p:ext uri="{BB962C8B-B14F-4D97-AF65-F5344CB8AC3E}">
        <p14:creationId xmlns:p14="http://schemas.microsoft.com/office/powerpoint/2010/main" val="3836557382"/>
      </p:ext>
    </p:extLst>
  </p:cSld>
  <p:clrMapOvr>
    <a:masterClrMapping/>
  </p:clrMapOvr>
</p:sld>
</file>

<file path=ppt/theme/theme1.xml><?xml version="1.0" encoding="utf-8"?>
<a:theme xmlns:a="http://schemas.openxmlformats.org/drawingml/2006/main" name="PebbleVTI">
  <a:themeElements>
    <a:clrScheme name="AnalogousFromLightSeedRightStep">
      <a:dk1>
        <a:srgbClr val="000000"/>
      </a:dk1>
      <a:lt1>
        <a:srgbClr val="FFFFFF"/>
      </a:lt1>
      <a:dk2>
        <a:srgbClr val="41243A"/>
      </a:dk2>
      <a:lt2>
        <a:srgbClr val="E2E8E3"/>
      </a:lt2>
      <a:accent1>
        <a:srgbClr val="CA92BD"/>
      </a:accent1>
      <a:accent2>
        <a:srgbClr val="BF7A91"/>
      </a:accent2>
      <a:accent3>
        <a:srgbClr val="CA9692"/>
      </a:accent3>
      <a:accent4>
        <a:srgbClr val="BF9C7A"/>
      </a:accent4>
      <a:accent5>
        <a:srgbClr val="A9A57A"/>
      </a:accent5>
      <a:accent6>
        <a:srgbClr val="97AB6E"/>
      </a:accent6>
      <a:hlink>
        <a:srgbClr val="568E64"/>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B4B42934-B43B-45BB-A6D9-A0B4FEA4EB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0C1217-6C4B-489A-A7E2-8E171F99EAB3}">
  <ds:schemaRefs>
    <ds:schemaRef ds:uri="http://schemas.microsoft.com/sharepoint/v3/contenttype/forms"/>
  </ds:schemaRefs>
</ds:datastoreItem>
</file>

<file path=customXml/itemProps3.xml><?xml version="1.0" encoding="utf-8"?>
<ds:datastoreItem xmlns:ds="http://schemas.openxmlformats.org/officeDocument/2006/customXml" ds:itemID="{7C6D9934-7454-4814-90A0-5EF5EE42E2E5}">
  <ds:schemaRefs>
    <ds:schemaRef ds:uri="http://www.w3.org/XML/1998/namespace"/>
    <ds:schemaRef ds:uri="http://schemas.microsoft.com/office/infopath/2007/PartnerControls"/>
    <ds:schemaRef ds:uri="http://schemas.microsoft.com/office/2006/metadata/properties"/>
    <ds:schemaRef ds:uri="http://purl.org/dc/terms/"/>
    <ds:schemaRef ds:uri="http://schemas.openxmlformats.org/package/2006/metadata/core-properties"/>
    <ds:schemaRef ds:uri="http://schemas.microsoft.com/office/2006/documentManagement/types"/>
    <ds:schemaRef ds:uri="e89b0d28-101f-4150-bb20-b1c24cca2db8"/>
    <ds:schemaRef ds:uri="97e90ac9-f7c9-4ef0-b151-0ad37f9b04e3"/>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54</TotalTime>
  <Words>2037</Words>
  <Application>Microsoft Office PowerPoint</Application>
  <PresentationFormat>Widescreen</PresentationFormat>
  <Paragraphs>111</Paragraphs>
  <Slides>40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Arial</vt:lpstr>
      <vt:lpstr>Avenir Next LT Pro</vt:lpstr>
      <vt:lpstr>Avenir Next LT Pro Light</vt:lpstr>
      <vt:lpstr>Sitka Subheading</vt:lpstr>
      <vt:lpstr>PebbleVTI</vt:lpstr>
      <vt:lpstr>Networking</vt:lpstr>
      <vt:lpstr>Networking Protocols in Games</vt:lpstr>
      <vt:lpstr>TCP (Transmission Control Protocol)</vt:lpstr>
      <vt:lpstr>UDP (User Datagram Protocol)</vt:lpstr>
      <vt:lpstr>UDP (User Datagram Protocol)</vt:lpstr>
      <vt:lpstr>WebSockets</vt:lpstr>
      <vt:lpstr>Quiz</vt:lpstr>
      <vt:lpstr>Quiz</vt:lpstr>
      <vt:lpstr>Quiz</vt:lpstr>
      <vt:lpstr>Quiz</vt:lpstr>
      <vt:lpstr>Peer-to-Peer (P2P)</vt:lpstr>
      <vt:lpstr>Client-server architecture</vt:lpstr>
      <vt:lpstr>Hybrid model</vt:lpstr>
      <vt:lpstr>Dedicated servers</vt:lpstr>
      <vt:lpstr>Authoritative server </vt:lpstr>
      <vt:lpstr>Cloud-based infrastructure</vt:lpstr>
      <vt:lpstr>What one to choose?</vt:lpstr>
      <vt:lpstr>Packet Loss</vt:lpstr>
      <vt:lpstr>Packet Loss</vt:lpstr>
      <vt:lpstr>Netcode</vt:lpstr>
      <vt:lpstr>Optimising</vt:lpstr>
      <vt:lpstr>Latency compensation techniques</vt:lpstr>
      <vt:lpstr>Rate limiting and prioritisation</vt:lpstr>
      <vt:lpstr>Dead reckoning</vt:lpstr>
      <vt:lpstr>Efficiency</vt:lpstr>
      <vt:lpstr>Delta-encoded formats</vt:lpstr>
      <vt:lpstr>Case studies of implementations</vt:lpstr>
      <vt:lpstr>Quake</vt:lpstr>
      <vt:lpstr>World of Warcraft</vt:lpstr>
      <vt:lpstr>PUBG (PlayerUnknown's Battlegrounds)</vt:lpstr>
      <vt:lpstr>Fortnite</vt:lpstr>
      <vt:lpstr>Counter-Strike: Global Offensive (CS:GO)</vt:lpstr>
      <vt:lpstr>Call of Duty</vt:lpstr>
      <vt:lpstr>Apex Legends</vt:lpstr>
      <vt:lpstr>Rocket League</vt:lpstr>
      <vt:lpstr>Destiny</vt:lpstr>
      <vt:lpstr>Splatoon </vt:lpstr>
      <vt:lpstr>Overwatch</vt:lpstr>
      <vt:lpstr>PowerPoint Presentation</vt:lpstr>
      <vt:lpstr>Research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2</cp:revision>
  <dcterms:created xsi:type="dcterms:W3CDTF">2024-11-20T19:43:41Z</dcterms:created>
  <dcterms:modified xsi:type="dcterms:W3CDTF">2024-11-21T10:44:56Z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