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47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24/10/2023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24/10/2023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24/10/2023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24/10/2023</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bigissue.org.uk/"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conservatives.com/our-plan" TargetMode="External"/><Relationship Id="rId2" Type="http://schemas.openxmlformats.org/officeDocument/2006/relationships/image" Target="../media/image11.png"/><Relationship Id="rId1" Type="http://schemas.openxmlformats.org/officeDocument/2006/relationships/slideLayout" Target="../slideLayouts/slideLayout6.xml"/><Relationship Id="rId4" Type="http://schemas.openxmlformats.org/officeDocument/2006/relationships/hyperlink" Target="https://labour.org.uk/manifesto-2019/"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dx.doi.org/10.4135/9781412958660" TargetMode="External"/><Relationship Id="rId2" Type="http://schemas.openxmlformats.org/officeDocument/2006/relationships/hyperlink" Target="https://www.nationalarchives.gov.uk/education/resources/attlees-britain/five-giants/" TargetMode="External"/><Relationship Id="rId1" Type="http://schemas.openxmlformats.org/officeDocument/2006/relationships/slideLayout" Target="../slideLayouts/slideLayout6.xml"/><Relationship Id="rId6" Type="http://schemas.openxmlformats.org/officeDocument/2006/relationships/hyperlink" Target="https://www-jstor-org.ezproxy.uwtsd.ac.uk/stable/1600786?seq=7#metadata_info_tab_contents" TargetMode="External"/><Relationship Id="rId5" Type="http://schemas.openxmlformats.org/officeDocument/2006/relationships/hyperlink" Target="https://www-oxfordreference-com.ezproxy.uwtsd.ac.uk/view/10.1093/acref/9780199683581.001.0001/acref-9780199683581-e-2486?rskey=cmXVfd&amp;result=1" TargetMode="External"/><Relationship Id="rId4" Type="http://schemas.openxmlformats.org/officeDocument/2006/relationships/hyperlink" Target="https://www-oxfordreference-com.ezproxy.uwtsd.ac.uk/view/10.1093/acref/9780199670840.001.0001/acref-9780199670840-e-7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765866" y="309870"/>
            <a:ext cx="1152128"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4151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112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159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639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5899024"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4151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879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847528" y="4797153"/>
            <a:ext cx="8496944" cy="461665"/>
          </a:xfrm>
          <a:prstGeom prst="rect">
            <a:avLst/>
          </a:prstGeom>
          <a:noFill/>
        </p:spPr>
        <p:txBody>
          <a:bodyPr wrap="square" rtlCol="0">
            <a:spAutoFit/>
          </a:bodyPr>
          <a:lstStyle/>
          <a:p>
            <a:r>
              <a:rPr lang="en-GB" sz="2400" b="1" dirty="0"/>
              <a:t>ECED7007: Political Influences in Inequality &amp; Diversity</a:t>
            </a:r>
          </a:p>
        </p:txBody>
      </p:sp>
      <p:sp>
        <p:nvSpPr>
          <p:cNvPr id="18" name="TextBox 17"/>
          <p:cNvSpPr txBox="1"/>
          <p:nvPr/>
        </p:nvSpPr>
        <p:spPr>
          <a:xfrm>
            <a:off x="1823809" y="5213078"/>
            <a:ext cx="8496944" cy="830997"/>
          </a:xfrm>
          <a:prstGeom prst="rect">
            <a:avLst/>
          </a:prstGeom>
          <a:noFill/>
        </p:spPr>
        <p:txBody>
          <a:bodyPr wrap="square" rtlCol="0">
            <a:spAutoFit/>
          </a:bodyPr>
          <a:lstStyle/>
          <a:p>
            <a:r>
              <a:rPr lang="en-GB" sz="2400" b="1" dirty="0"/>
              <a:t>Theme 5 – Distributive Justice – ideological approaches to welfare </a:t>
            </a:r>
          </a:p>
        </p:txBody>
      </p:sp>
      <p:pic>
        <p:nvPicPr>
          <p:cNvPr id="19" name="Picture 1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177337" y="2035040"/>
            <a:ext cx="2106085" cy="1609985"/>
          </a:xfrm>
          <a:prstGeom prst="rect">
            <a:avLst/>
          </a:prstGeom>
        </p:spPr>
      </p:pic>
      <p:sp>
        <p:nvSpPr>
          <p:cNvPr id="20" name="Rectangle 19"/>
          <p:cNvSpPr/>
          <p:nvPr/>
        </p:nvSpPr>
        <p:spPr>
          <a:xfrm>
            <a:off x="8112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1" name="Picture 20"/>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709317" y="3045205"/>
            <a:ext cx="2884934" cy="1442467"/>
          </a:xfrm>
          <a:prstGeom prst="rect">
            <a:avLst/>
          </a:prstGeom>
        </p:spPr>
      </p:pic>
      <p:sp>
        <p:nvSpPr>
          <p:cNvPr id="22" name="Rectangle 21"/>
          <p:cNvSpPr/>
          <p:nvPr/>
        </p:nvSpPr>
        <p:spPr>
          <a:xfrm>
            <a:off x="1847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229091" y="1957115"/>
            <a:ext cx="1392942" cy="783530"/>
          </a:xfrm>
          <a:prstGeom prst="rect">
            <a:avLst/>
          </a:prstGeom>
        </p:spPr>
      </p:pic>
      <p:pic>
        <p:nvPicPr>
          <p:cNvPr id="24" name="Picture 2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214950" y="483059"/>
            <a:ext cx="1501046" cy="2219474"/>
          </a:xfrm>
          <a:prstGeom prst="rect">
            <a:avLst/>
          </a:prstGeom>
        </p:spPr>
      </p:pic>
      <p:pic>
        <p:nvPicPr>
          <p:cNvPr id="25" name="Picture 24"/>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856994" y="425934"/>
            <a:ext cx="988993" cy="984597"/>
          </a:xfrm>
          <a:prstGeom prst="rect">
            <a:avLst/>
          </a:prstGeom>
        </p:spPr>
      </p:pic>
      <p:sp>
        <p:nvSpPr>
          <p:cNvPr id="26" name="Rectangle 25"/>
          <p:cNvSpPr/>
          <p:nvPr/>
        </p:nvSpPr>
        <p:spPr>
          <a:xfrm>
            <a:off x="9192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15580" y="476673"/>
            <a:ext cx="7560840" cy="1323439"/>
          </a:xfrm>
          <a:prstGeom prst="rect">
            <a:avLst/>
          </a:prstGeom>
          <a:noFill/>
        </p:spPr>
        <p:txBody>
          <a:bodyPr wrap="square" rtlCol="0">
            <a:spAutoFit/>
          </a:bodyPr>
          <a:lstStyle/>
          <a:p>
            <a:pPr algn="ctr"/>
            <a:r>
              <a:rPr lang="en-GB" sz="8000" b="1" dirty="0"/>
              <a:t>Welfare</a:t>
            </a:r>
          </a:p>
        </p:txBody>
      </p:sp>
      <p:sp>
        <p:nvSpPr>
          <p:cNvPr id="2" name="TextBox 1"/>
          <p:cNvSpPr txBox="1"/>
          <p:nvPr/>
        </p:nvSpPr>
        <p:spPr>
          <a:xfrm>
            <a:off x="2063552" y="2636912"/>
            <a:ext cx="7920880" cy="2554545"/>
          </a:xfrm>
          <a:prstGeom prst="rect">
            <a:avLst/>
          </a:prstGeom>
          <a:noFill/>
        </p:spPr>
        <p:txBody>
          <a:bodyPr wrap="square" rtlCol="0">
            <a:spAutoFit/>
          </a:bodyPr>
          <a:lstStyle/>
          <a:p>
            <a:pPr algn="ctr"/>
            <a:r>
              <a:rPr lang="en-GB" sz="3200" dirty="0"/>
              <a:t>N.B. In looking at ideological approaches to welfare we will necessarily also be looking at attitudes to poverty.</a:t>
            </a:r>
          </a:p>
          <a:p>
            <a:pPr algn="ctr"/>
            <a:endParaRPr lang="en-GB" sz="3200" dirty="0"/>
          </a:p>
          <a:p>
            <a:pPr algn="ctr"/>
            <a:r>
              <a:rPr lang="en-GB" sz="3200" i="1" dirty="0"/>
              <a:t>Why do you think this is?</a:t>
            </a:r>
          </a:p>
        </p:txBody>
      </p:sp>
    </p:spTree>
    <p:extLst>
      <p:ext uri="{BB962C8B-B14F-4D97-AF65-F5344CB8AC3E}">
        <p14:creationId xmlns:p14="http://schemas.microsoft.com/office/powerpoint/2010/main" val="1469809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8848" y="-27384"/>
            <a:ext cx="8229600" cy="864096"/>
          </a:xfrm>
        </p:spPr>
        <p:txBody>
          <a:bodyPr/>
          <a:lstStyle/>
          <a:p>
            <a:r>
              <a:rPr lang="en-GB" b="1" dirty="0"/>
              <a:t>What is Welfare?</a:t>
            </a:r>
          </a:p>
        </p:txBody>
      </p:sp>
      <p:sp>
        <p:nvSpPr>
          <p:cNvPr id="3" name="TextBox 2"/>
          <p:cNvSpPr txBox="1"/>
          <p:nvPr/>
        </p:nvSpPr>
        <p:spPr>
          <a:xfrm>
            <a:off x="1919536" y="2103240"/>
            <a:ext cx="8352928" cy="461665"/>
          </a:xfrm>
          <a:prstGeom prst="rect">
            <a:avLst/>
          </a:prstGeom>
          <a:noFill/>
        </p:spPr>
        <p:txBody>
          <a:bodyPr wrap="square" rtlCol="0">
            <a:spAutoFit/>
          </a:bodyPr>
          <a:lstStyle/>
          <a:p>
            <a:r>
              <a:rPr lang="en-GB" sz="2400" dirty="0"/>
              <a:t>According to Scott (2014), Welfare;</a:t>
            </a:r>
          </a:p>
        </p:txBody>
      </p:sp>
      <p:sp>
        <p:nvSpPr>
          <p:cNvPr id="4" name="TextBox 3"/>
          <p:cNvSpPr txBox="1"/>
          <p:nvPr/>
        </p:nvSpPr>
        <p:spPr>
          <a:xfrm>
            <a:off x="1919536" y="2992884"/>
            <a:ext cx="8208912" cy="2308324"/>
          </a:xfrm>
          <a:prstGeom prst="rect">
            <a:avLst/>
          </a:prstGeom>
          <a:noFill/>
        </p:spPr>
        <p:txBody>
          <a:bodyPr wrap="square" rtlCol="0">
            <a:spAutoFit/>
          </a:bodyPr>
          <a:lstStyle/>
          <a:p>
            <a:pPr algn="ctr"/>
            <a:r>
              <a:rPr lang="en-GB" sz="2400" dirty="0"/>
              <a:t>‘Refers to the well-being of individuals or groups and, by implication, those measures which can help to ensure levels of well-being through provision of education, health services, managed housing, and social security benefits. Thus where the state takes responsibility for such measures we can speak of a welfare state’.</a:t>
            </a:r>
          </a:p>
        </p:txBody>
      </p:sp>
    </p:spTree>
    <p:extLst>
      <p:ext uri="{BB962C8B-B14F-4D97-AF65-F5344CB8AC3E}">
        <p14:creationId xmlns:p14="http://schemas.microsoft.com/office/powerpoint/2010/main" val="282257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119336" y="746694"/>
            <a:ext cx="6645424" cy="461665"/>
          </a:xfrm>
          <a:prstGeom prst="rect">
            <a:avLst/>
          </a:prstGeom>
          <a:noFill/>
        </p:spPr>
        <p:txBody>
          <a:bodyPr wrap="square" rtlCol="0">
            <a:spAutoFit/>
          </a:bodyPr>
          <a:lstStyle/>
          <a:p>
            <a:r>
              <a:rPr lang="en-GB" sz="2400" b="1" dirty="0"/>
              <a:t>Welfare in the UK: Mediaeval and Tudor period</a:t>
            </a:r>
          </a:p>
        </p:txBody>
      </p:sp>
      <p:sp>
        <p:nvSpPr>
          <p:cNvPr id="5" name="TextBox 4"/>
          <p:cNvSpPr txBox="1"/>
          <p:nvPr/>
        </p:nvSpPr>
        <p:spPr>
          <a:xfrm>
            <a:off x="335360" y="1700808"/>
            <a:ext cx="11521280" cy="390876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In the Mediaeval period the church (Roman Catholic) ran hospitals</a:t>
            </a:r>
          </a:p>
          <a:p>
            <a:pPr marL="342900" indent="-342900">
              <a:spcBef>
                <a:spcPts val="600"/>
              </a:spcBef>
              <a:spcAft>
                <a:spcPts val="600"/>
              </a:spcAft>
              <a:buFont typeface="Arial" panose="020B0604020202020204" pitchFamily="34" charset="0"/>
              <a:buChar char="•"/>
            </a:pPr>
            <a:r>
              <a:rPr lang="en-GB" sz="2600" dirty="0"/>
              <a:t>These were not hospitals as we know them but were communities where the elderly and infirm were cared for my monks</a:t>
            </a:r>
          </a:p>
          <a:p>
            <a:pPr marL="342900" indent="-342900">
              <a:spcBef>
                <a:spcPts val="600"/>
              </a:spcBef>
              <a:spcAft>
                <a:spcPts val="600"/>
              </a:spcAft>
              <a:buFont typeface="Arial" panose="020B0604020202020204" pitchFamily="34" charset="0"/>
              <a:buChar char="•"/>
            </a:pPr>
            <a:r>
              <a:rPr lang="en-GB" sz="2600" dirty="0"/>
              <a:t>Church parishes were also responsible for caring for their own poor</a:t>
            </a:r>
          </a:p>
          <a:p>
            <a:pPr marL="342900" indent="-342900">
              <a:spcBef>
                <a:spcPts val="600"/>
              </a:spcBef>
              <a:spcAft>
                <a:spcPts val="600"/>
              </a:spcAft>
              <a:buFont typeface="Arial" panose="020B0604020202020204" pitchFamily="34" charset="0"/>
              <a:buChar char="•"/>
            </a:pPr>
            <a:r>
              <a:rPr lang="en-GB" sz="2600" dirty="0"/>
              <a:t>This established a clear link between those in need and their community and was enshrined in the 1601 Poor Law</a:t>
            </a:r>
          </a:p>
          <a:p>
            <a:pPr marL="342900" indent="-342900">
              <a:spcBef>
                <a:spcPts val="600"/>
              </a:spcBef>
              <a:spcAft>
                <a:spcPts val="600"/>
              </a:spcAft>
              <a:buFont typeface="Arial" panose="020B0604020202020204" pitchFamily="34" charset="0"/>
              <a:buChar char="•"/>
            </a:pPr>
            <a:r>
              <a:rPr lang="en-GB" sz="2600" dirty="0"/>
              <a:t>This meant that beggars could be sent back to their parish of origin for that parish to care for</a:t>
            </a:r>
          </a:p>
        </p:txBody>
      </p:sp>
    </p:spTree>
    <p:extLst>
      <p:ext uri="{BB962C8B-B14F-4D97-AF65-F5344CB8AC3E}">
        <p14:creationId xmlns:p14="http://schemas.microsoft.com/office/powerpoint/2010/main" val="4077754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263352" y="692696"/>
            <a:ext cx="6645424" cy="461665"/>
          </a:xfrm>
          <a:prstGeom prst="rect">
            <a:avLst/>
          </a:prstGeom>
          <a:noFill/>
        </p:spPr>
        <p:txBody>
          <a:bodyPr wrap="square" rtlCol="0">
            <a:spAutoFit/>
          </a:bodyPr>
          <a:lstStyle/>
          <a:p>
            <a:r>
              <a:rPr lang="en-GB" sz="2400" b="1" dirty="0"/>
              <a:t>Welfare in the UK: The 17</a:t>
            </a:r>
            <a:r>
              <a:rPr lang="en-GB" sz="2400" b="1" baseline="30000" dirty="0"/>
              <a:t>th</a:t>
            </a:r>
            <a:r>
              <a:rPr lang="en-GB" sz="2400" b="1" dirty="0"/>
              <a:t> &amp; 18</a:t>
            </a:r>
            <a:r>
              <a:rPr lang="en-GB" sz="2400" b="1" baseline="30000" dirty="0"/>
              <a:t>th</a:t>
            </a:r>
            <a:r>
              <a:rPr lang="en-GB" sz="2400" b="1" dirty="0"/>
              <a:t> Centuries</a:t>
            </a:r>
          </a:p>
        </p:txBody>
      </p:sp>
      <p:sp>
        <p:nvSpPr>
          <p:cNvPr id="5" name="TextBox 4"/>
          <p:cNvSpPr txBox="1"/>
          <p:nvPr/>
        </p:nvSpPr>
        <p:spPr>
          <a:xfrm>
            <a:off x="407368" y="1484784"/>
            <a:ext cx="11521280" cy="430887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Over the course of the 17</a:t>
            </a:r>
            <a:r>
              <a:rPr lang="en-GB" sz="2600" baseline="30000" dirty="0"/>
              <a:t>th</a:t>
            </a:r>
            <a:r>
              <a:rPr lang="en-GB" sz="2600" dirty="0"/>
              <a:t> &amp; 18</a:t>
            </a:r>
            <a:r>
              <a:rPr lang="en-GB" sz="2600" baseline="30000" dirty="0"/>
              <a:t>th</a:t>
            </a:r>
            <a:r>
              <a:rPr lang="en-GB" sz="2600" dirty="0"/>
              <a:t> century this system was increasingly criticised (e.g. by the </a:t>
            </a:r>
            <a:r>
              <a:rPr lang="en-GB" sz="2600" b="1" dirty="0" err="1"/>
              <a:t>Utilitarians</a:t>
            </a:r>
            <a:r>
              <a:rPr lang="en-GB" sz="2600" dirty="0"/>
              <a:t>)</a:t>
            </a:r>
          </a:p>
          <a:p>
            <a:pPr marL="342900" indent="-342900">
              <a:spcBef>
                <a:spcPts val="600"/>
              </a:spcBef>
              <a:spcAft>
                <a:spcPts val="600"/>
              </a:spcAft>
              <a:buFont typeface="Arial" panose="020B0604020202020204" pitchFamily="34" charset="0"/>
              <a:buChar char="•"/>
            </a:pPr>
            <a:r>
              <a:rPr lang="en-GB" sz="2600" dirty="0"/>
              <a:t>The growth of industrialisation and the factory system meant that people were drawn to towns &amp; cities</a:t>
            </a:r>
          </a:p>
          <a:p>
            <a:pPr marL="342900" indent="-342900">
              <a:spcBef>
                <a:spcPts val="600"/>
              </a:spcBef>
              <a:spcAft>
                <a:spcPts val="600"/>
              </a:spcAft>
              <a:buFont typeface="Arial" panose="020B0604020202020204" pitchFamily="34" charset="0"/>
              <a:buChar char="•"/>
            </a:pPr>
            <a:r>
              <a:rPr lang="en-GB" sz="2600" dirty="0"/>
              <a:t>Rural parishes became poorer but were still expected to care for poor people who were returned to them</a:t>
            </a:r>
          </a:p>
          <a:p>
            <a:pPr marL="342900" indent="-342900">
              <a:spcBef>
                <a:spcPts val="600"/>
              </a:spcBef>
              <a:spcAft>
                <a:spcPts val="600"/>
              </a:spcAft>
              <a:buFont typeface="Arial" panose="020B0604020202020204" pitchFamily="34" charset="0"/>
              <a:buChar char="•"/>
            </a:pPr>
            <a:r>
              <a:rPr lang="en-GB" sz="2600" dirty="0"/>
              <a:t>The </a:t>
            </a:r>
            <a:r>
              <a:rPr lang="en-GB" sz="2600" dirty="0" err="1"/>
              <a:t>Utilitarians</a:t>
            </a:r>
            <a:r>
              <a:rPr lang="en-GB" sz="2600" dirty="0"/>
              <a:t> argued that society should seek ‘the greatest happiness of the greatest number’ (Bentham, cited in Scott, 2014)</a:t>
            </a:r>
          </a:p>
          <a:p>
            <a:pPr marL="342900" indent="-342900">
              <a:spcBef>
                <a:spcPts val="600"/>
              </a:spcBef>
              <a:spcAft>
                <a:spcPts val="600"/>
              </a:spcAft>
              <a:buFont typeface="Arial" panose="020B0604020202020204" pitchFamily="34" charset="0"/>
              <a:buChar char="•"/>
            </a:pPr>
            <a:r>
              <a:rPr lang="en-GB" sz="2600" dirty="0"/>
              <a:t>Eventually a new Poor Law was passed in 1834.</a:t>
            </a:r>
          </a:p>
        </p:txBody>
      </p:sp>
    </p:spTree>
    <p:extLst>
      <p:ext uri="{BB962C8B-B14F-4D97-AF65-F5344CB8AC3E}">
        <p14:creationId xmlns:p14="http://schemas.microsoft.com/office/powerpoint/2010/main" val="3251087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263352" y="765844"/>
            <a:ext cx="6645424" cy="461665"/>
          </a:xfrm>
          <a:prstGeom prst="rect">
            <a:avLst/>
          </a:prstGeom>
          <a:noFill/>
        </p:spPr>
        <p:txBody>
          <a:bodyPr wrap="square" rtlCol="0">
            <a:spAutoFit/>
          </a:bodyPr>
          <a:lstStyle/>
          <a:p>
            <a:r>
              <a:rPr lang="en-GB" sz="2400" b="1" dirty="0"/>
              <a:t>Welfare in the UK: The Victorian Period</a:t>
            </a:r>
          </a:p>
        </p:txBody>
      </p:sp>
      <p:sp>
        <p:nvSpPr>
          <p:cNvPr id="5" name="TextBox 4"/>
          <p:cNvSpPr txBox="1"/>
          <p:nvPr/>
        </p:nvSpPr>
        <p:spPr>
          <a:xfrm>
            <a:off x="335360" y="1316893"/>
            <a:ext cx="8640960" cy="49244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Proponents of the 1834 Poor Law argued that it would;</a:t>
            </a:r>
          </a:p>
        </p:txBody>
      </p:sp>
      <p:sp>
        <p:nvSpPr>
          <p:cNvPr id="2" name="TextBox 1"/>
          <p:cNvSpPr txBox="1"/>
          <p:nvPr/>
        </p:nvSpPr>
        <p:spPr>
          <a:xfrm>
            <a:off x="1898848" y="1936392"/>
            <a:ext cx="6912768" cy="15081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Reduce the cost of caring for the poor</a:t>
            </a:r>
          </a:p>
          <a:p>
            <a:pPr marL="342900" indent="-342900">
              <a:spcBef>
                <a:spcPts val="600"/>
              </a:spcBef>
              <a:spcAft>
                <a:spcPts val="600"/>
              </a:spcAft>
              <a:buFont typeface="Arial" panose="020B0604020202020204" pitchFamily="34" charset="0"/>
              <a:buChar char="•"/>
            </a:pPr>
            <a:r>
              <a:rPr lang="en-GB" sz="2400" dirty="0"/>
              <a:t>Remove beggars from the streets of towns &amp; cities</a:t>
            </a:r>
          </a:p>
          <a:p>
            <a:pPr marL="342900" indent="-342900">
              <a:spcBef>
                <a:spcPts val="600"/>
              </a:spcBef>
              <a:spcAft>
                <a:spcPts val="600"/>
              </a:spcAft>
              <a:buFont typeface="Arial" panose="020B0604020202020204" pitchFamily="34" charset="0"/>
              <a:buChar char="•"/>
            </a:pPr>
            <a:r>
              <a:rPr lang="en-GB" sz="2400" dirty="0"/>
              <a:t>Encourage the poor to support themselves by work</a:t>
            </a:r>
          </a:p>
        </p:txBody>
      </p:sp>
      <p:sp>
        <p:nvSpPr>
          <p:cNvPr id="6" name="TextBox 5"/>
          <p:cNvSpPr txBox="1"/>
          <p:nvPr/>
        </p:nvSpPr>
        <p:spPr>
          <a:xfrm>
            <a:off x="335360" y="3569456"/>
            <a:ext cx="8640960" cy="240065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Under the new Poor Law, parishes were grouped together into Poor Law Unions</a:t>
            </a:r>
          </a:p>
          <a:p>
            <a:pPr marL="342900" indent="-342900">
              <a:spcBef>
                <a:spcPts val="600"/>
              </a:spcBef>
              <a:spcAft>
                <a:spcPts val="600"/>
              </a:spcAft>
              <a:buFont typeface="Arial" panose="020B0604020202020204" pitchFamily="34" charset="0"/>
              <a:buChar char="•"/>
            </a:pPr>
            <a:r>
              <a:rPr lang="en-GB" sz="2600" dirty="0"/>
              <a:t>These Unions built workhouses in which the poor could housed and put to work</a:t>
            </a:r>
          </a:p>
          <a:p>
            <a:pPr marL="342900" indent="-342900">
              <a:spcBef>
                <a:spcPts val="600"/>
              </a:spcBef>
              <a:spcAft>
                <a:spcPts val="600"/>
              </a:spcAft>
              <a:buFont typeface="Arial" panose="020B0604020202020204" pitchFamily="34" charset="0"/>
              <a:buChar char="•"/>
            </a:pPr>
            <a:r>
              <a:rPr lang="en-GB" sz="2600" dirty="0"/>
              <a:t>They were paid for by a local tax raised by the Union.</a:t>
            </a:r>
          </a:p>
        </p:txBody>
      </p:sp>
    </p:spTree>
    <p:extLst>
      <p:ext uri="{BB962C8B-B14F-4D97-AF65-F5344CB8AC3E}">
        <p14:creationId xmlns:p14="http://schemas.microsoft.com/office/powerpoint/2010/main" val="294913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2" grpId="0" build="p"/>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16632"/>
            <a:ext cx="8229600" cy="922114"/>
          </a:xfrm>
        </p:spPr>
        <p:txBody>
          <a:bodyPr/>
          <a:lstStyle/>
          <a:p>
            <a:r>
              <a:rPr lang="en-GB" b="1" dirty="0"/>
              <a:t>The Workhouse</a:t>
            </a:r>
          </a:p>
        </p:txBody>
      </p:sp>
      <p:pic>
        <p:nvPicPr>
          <p:cNvPr id="3" name="Picture 2"/>
          <p:cNvPicPr>
            <a:picLocks noChangeAspect="1"/>
          </p:cNvPicPr>
          <p:nvPr/>
        </p:nvPicPr>
        <p:blipFill>
          <a:blip r:embed="rId2"/>
          <a:stretch>
            <a:fillRect/>
          </a:stretch>
        </p:blipFill>
        <p:spPr>
          <a:xfrm>
            <a:off x="1847528" y="1073907"/>
            <a:ext cx="6696744" cy="4456379"/>
          </a:xfrm>
          <a:prstGeom prst="rect">
            <a:avLst/>
          </a:prstGeom>
        </p:spPr>
      </p:pic>
      <p:pic>
        <p:nvPicPr>
          <p:cNvPr id="4" name="Picture 3"/>
          <p:cNvPicPr>
            <a:picLocks noChangeAspect="1"/>
          </p:cNvPicPr>
          <p:nvPr/>
        </p:nvPicPr>
        <p:blipFill>
          <a:blip r:embed="rId3"/>
          <a:stretch>
            <a:fillRect/>
          </a:stretch>
        </p:blipFill>
        <p:spPr>
          <a:xfrm>
            <a:off x="2135560" y="1268760"/>
            <a:ext cx="7200800" cy="4896544"/>
          </a:xfrm>
          <a:prstGeom prst="rect">
            <a:avLst/>
          </a:prstGeom>
        </p:spPr>
      </p:pic>
      <p:pic>
        <p:nvPicPr>
          <p:cNvPr id="5" name="Picture 4"/>
          <p:cNvPicPr>
            <a:picLocks noChangeAspect="1"/>
          </p:cNvPicPr>
          <p:nvPr/>
        </p:nvPicPr>
        <p:blipFill>
          <a:blip r:embed="rId4"/>
          <a:stretch>
            <a:fillRect/>
          </a:stretch>
        </p:blipFill>
        <p:spPr>
          <a:xfrm>
            <a:off x="2495600" y="1663364"/>
            <a:ext cx="8097921" cy="4696794"/>
          </a:xfrm>
          <a:prstGeom prst="rect">
            <a:avLst/>
          </a:prstGeom>
        </p:spPr>
      </p:pic>
    </p:spTree>
    <p:extLst>
      <p:ext uri="{BB962C8B-B14F-4D97-AF65-F5344CB8AC3E}">
        <p14:creationId xmlns:p14="http://schemas.microsoft.com/office/powerpoint/2010/main" val="137479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263352" y="777472"/>
            <a:ext cx="6645424" cy="461665"/>
          </a:xfrm>
          <a:prstGeom prst="rect">
            <a:avLst/>
          </a:prstGeom>
          <a:noFill/>
        </p:spPr>
        <p:txBody>
          <a:bodyPr wrap="square" rtlCol="0">
            <a:spAutoFit/>
          </a:bodyPr>
          <a:lstStyle/>
          <a:p>
            <a:r>
              <a:rPr lang="en-GB" sz="2400" b="1" dirty="0"/>
              <a:t>Welfare in the UK: A brief history</a:t>
            </a:r>
          </a:p>
        </p:txBody>
      </p:sp>
      <p:sp>
        <p:nvSpPr>
          <p:cNvPr id="5" name="TextBox 4"/>
          <p:cNvSpPr txBox="1"/>
          <p:nvPr/>
        </p:nvSpPr>
        <p:spPr>
          <a:xfrm>
            <a:off x="263352" y="1340769"/>
            <a:ext cx="11809312" cy="470898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 workhouse regime was deliberately harsh so that only those who had no other option would use them</a:t>
            </a:r>
          </a:p>
          <a:p>
            <a:pPr marL="342900" indent="-342900">
              <a:spcBef>
                <a:spcPts val="600"/>
              </a:spcBef>
              <a:spcAft>
                <a:spcPts val="600"/>
              </a:spcAft>
              <a:buFont typeface="Arial" panose="020B0604020202020204" pitchFamily="34" charset="0"/>
              <a:buChar char="•"/>
            </a:pPr>
            <a:r>
              <a:rPr lang="en-GB" sz="2400" dirty="0"/>
              <a:t>Giving rise to the idea of the ‘deserving’ and the ‘undeserving’ poor</a:t>
            </a:r>
          </a:p>
          <a:p>
            <a:pPr marL="342900" indent="-342900">
              <a:spcBef>
                <a:spcPts val="600"/>
              </a:spcBef>
              <a:spcAft>
                <a:spcPts val="600"/>
              </a:spcAft>
              <a:buFont typeface="Arial" panose="020B0604020202020204" pitchFamily="34" charset="0"/>
              <a:buChar char="•"/>
            </a:pPr>
            <a:r>
              <a:rPr lang="en-GB" sz="2400" dirty="0"/>
              <a:t>Families were split up and lived separately</a:t>
            </a:r>
          </a:p>
          <a:p>
            <a:pPr marL="342900" indent="-342900">
              <a:spcBef>
                <a:spcPts val="600"/>
              </a:spcBef>
              <a:spcAft>
                <a:spcPts val="600"/>
              </a:spcAft>
              <a:buFont typeface="Arial" panose="020B0604020202020204" pitchFamily="34" charset="0"/>
              <a:buChar char="•"/>
            </a:pPr>
            <a:r>
              <a:rPr lang="en-GB" sz="2400" dirty="0"/>
              <a:t>Work was monotonous and often unhealthy</a:t>
            </a:r>
          </a:p>
          <a:p>
            <a:pPr marL="342900" indent="-342900">
              <a:spcBef>
                <a:spcPts val="600"/>
              </a:spcBef>
              <a:spcAft>
                <a:spcPts val="600"/>
              </a:spcAft>
              <a:buFont typeface="Arial" panose="020B0604020202020204" pitchFamily="34" charset="0"/>
              <a:buChar char="•"/>
            </a:pPr>
            <a:r>
              <a:rPr lang="en-GB" sz="2400" dirty="0"/>
              <a:t>Workhouses were regularly criticised for violence (both physical and sexual) towards ‘inmates’, unhealthy and starving conditions and corrupt staff</a:t>
            </a:r>
          </a:p>
          <a:p>
            <a:pPr marL="342900" indent="-342900">
              <a:spcBef>
                <a:spcPts val="600"/>
              </a:spcBef>
              <a:spcAft>
                <a:spcPts val="600"/>
              </a:spcAft>
              <a:buFont typeface="Arial" panose="020B0604020202020204" pitchFamily="34" charset="0"/>
              <a:buChar char="•"/>
            </a:pPr>
            <a:r>
              <a:rPr lang="en-GB" sz="2400" dirty="0"/>
              <a:t>Legislation was regularly passed to try to reform workhouses</a:t>
            </a:r>
          </a:p>
          <a:p>
            <a:pPr marL="342900" indent="-342900">
              <a:spcBef>
                <a:spcPts val="600"/>
              </a:spcBef>
              <a:spcAft>
                <a:spcPts val="600"/>
              </a:spcAft>
              <a:buFont typeface="Arial" panose="020B0604020202020204" pitchFamily="34" charset="0"/>
              <a:buChar char="•"/>
            </a:pPr>
            <a:r>
              <a:rPr lang="en-GB" sz="2400" dirty="0"/>
              <a:t>However, is was not until 1929 that the Local Government Act abolished the Poor Law Authorities</a:t>
            </a:r>
          </a:p>
        </p:txBody>
      </p:sp>
    </p:spTree>
    <p:extLst>
      <p:ext uri="{BB962C8B-B14F-4D97-AF65-F5344CB8AC3E}">
        <p14:creationId xmlns:p14="http://schemas.microsoft.com/office/powerpoint/2010/main" val="82113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191344" y="741759"/>
            <a:ext cx="6645424" cy="461665"/>
          </a:xfrm>
          <a:prstGeom prst="rect">
            <a:avLst/>
          </a:prstGeom>
          <a:noFill/>
        </p:spPr>
        <p:txBody>
          <a:bodyPr wrap="square" rtlCol="0">
            <a:spAutoFit/>
          </a:bodyPr>
          <a:lstStyle/>
          <a:p>
            <a:r>
              <a:rPr lang="en-GB" sz="2400" b="1" dirty="0"/>
              <a:t>Welfare in the UK: early 20</a:t>
            </a:r>
            <a:r>
              <a:rPr lang="en-GB" sz="2400" b="1" baseline="30000" dirty="0"/>
              <a:t>th</a:t>
            </a:r>
            <a:r>
              <a:rPr lang="en-GB" sz="2400" b="1" dirty="0"/>
              <a:t> Century</a:t>
            </a:r>
          </a:p>
        </p:txBody>
      </p:sp>
      <p:sp>
        <p:nvSpPr>
          <p:cNvPr id="2" name="TextBox 1"/>
          <p:cNvSpPr txBox="1"/>
          <p:nvPr/>
        </p:nvSpPr>
        <p:spPr>
          <a:xfrm>
            <a:off x="767408" y="1412776"/>
            <a:ext cx="10297144" cy="4216539"/>
          </a:xfrm>
          <a:prstGeom prst="rect">
            <a:avLst/>
          </a:prstGeom>
          <a:noFill/>
        </p:spPr>
        <p:txBody>
          <a:bodyPr wrap="square" rtlCol="0">
            <a:spAutoFit/>
          </a:bodyPr>
          <a:lstStyle/>
          <a:p>
            <a:pPr marL="342900" indent="-342900">
              <a:spcBef>
                <a:spcPts val="1200"/>
              </a:spcBef>
              <a:spcAft>
                <a:spcPts val="1200"/>
              </a:spcAft>
              <a:buFont typeface="Arial" panose="020B0604020202020204" pitchFamily="34" charset="0"/>
              <a:buChar char="•"/>
            </a:pPr>
            <a:r>
              <a:rPr lang="en-GB" sz="2600" dirty="0"/>
              <a:t>The first significant steps towards a modern welfare system were taken by Liberal Governments in the period before WW1</a:t>
            </a:r>
          </a:p>
          <a:p>
            <a:pPr marL="342900" indent="-342900">
              <a:spcBef>
                <a:spcPts val="1200"/>
              </a:spcBef>
              <a:spcAft>
                <a:spcPts val="1200"/>
              </a:spcAft>
              <a:buFont typeface="Arial" panose="020B0604020202020204" pitchFamily="34" charset="0"/>
              <a:buChar char="•"/>
            </a:pPr>
            <a:r>
              <a:rPr lang="en-GB" sz="2600" dirty="0"/>
              <a:t>Old Age Pensions Act (1908) gave a pension to people over 70 (life expectancy was 48 at the time).</a:t>
            </a:r>
          </a:p>
          <a:p>
            <a:pPr marL="342900" indent="-342900">
              <a:spcBef>
                <a:spcPts val="1200"/>
              </a:spcBef>
              <a:spcAft>
                <a:spcPts val="1200"/>
              </a:spcAft>
              <a:buFont typeface="Arial" panose="020B0604020202020204" pitchFamily="34" charset="0"/>
              <a:buChar char="•"/>
            </a:pPr>
            <a:r>
              <a:rPr lang="en-GB" sz="2600" dirty="0"/>
              <a:t>At 1-5 shillings a week it was criticised by campaigners such as Booth &amp; Rowntree for keeping people below the poverty line</a:t>
            </a:r>
          </a:p>
          <a:p>
            <a:pPr marL="342900" indent="-342900">
              <a:spcBef>
                <a:spcPts val="1200"/>
              </a:spcBef>
              <a:spcAft>
                <a:spcPts val="1200"/>
              </a:spcAft>
              <a:buFont typeface="Arial" panose="020B0604020202020204" pitchFamily="34" charset="0"/>
              <a:buChar char="•"/>
            </a:pPr>
            <a:r>
              <a:rPr lang="en-GB" sz="2600" dirty="0"/>
              <a:t>National Insurance Act 1911 introduced unemployment payments but those who did not qualify still had to rely on the Poor Law</a:t>
            </a:r>
          </a:p>
        </p:txBody>
      </p:sp>
    </p:spTree>
    <p:extLst>
      <p:ext uri="{BB962C8B-B14F-4D97-AF65-F5344CB8AC3E}">
        <p14:creationId xmlns:p14="http://schemas.microsoft.com/office/powerpoint/2010/main" val="690780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263352" y="764705"/>
            <a:ext cx="6645424" cy="461665"/>
          </a:xfrm>
          <a:prstGeom prst="rect">
            <a:avLst/>
          </a:prstGeom>
          <a:noFill/>
        </p:spPr>
        <p:txBody>
          <a:bodyPr wrap="square" rtlCol="0">
            <a:spAutoFit/>
          </a:bodyPr>
          <a:lstStyle/>
          <a:p>
            <a:r>
              <a:rPr lang="en-GB" sz="2400" b="1" dirty="0"/>
              <a:t>Welfare in the UK: Creation of the Welfare State</a:t>
            </a:r>
          </a:p>
        </p:txBody>
      </p:sp>
      <p:sp>
        <p:nvSpPr>
          <p:cNvPr id="2" name="TextBox 1"/>
          <p:cNvSpPr txBox="1"/>
          <p:nvPr/>
        </p:nvSpPr>
        <p:spPr>
          <a:xfrm>
            <a:off x="479376" y="1248652"/>
            <a:ext cx="11305256" cy="486287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Beveridge Enquiry  established in 1941 as part of the war effort</a:t>
            </a:r>
          </a:p>
          <a:p>
            <a:pPr marL="342900" indent="-342900">
              <a:spcBef>
                <a:spcPts val="600"/>
              </a:spcBef>
              <a:spcAft>
                <a:spcPts val="600"/>
              </a:spcAft>
              <a:buFont typeface="Arial" panose="020B0604020202020204" pitchFamily="34" charset="0"/>
              <a:buChar char="•"/>
            </a:pPr>
            <a:r>
              <a:rPr lang="en-GB" sz="2600" dirty="0"/>
              <a:t>Rationing, bombing and other factors created a sense that the state need to support the populace</a:t>
            </a:r>
          </a:p>
          <a:p>
            <a:pPr marL="342900" indent="-342900">
              <a:spcBef>
                <a:spcPts val="600"/>
              </a:spcBef>
              <a:spcAft>
                <a:spcPts val="600"/>
              </a:spcAft>
              <a:buFont typeface="Arial" panose="020B0604020202020204" pitchFamily="34" charset="0"/>
              <a:buChar char="•"/>
            </a:pPr>
            <a:r>
              <a:rPr lang="en-GB" sz="2600" dirty="0"/>
              <a:t>William Beveridge identified what he called the five giants threatening the country</a:t>
            </a:r>
          </a:p>
          <a:p>
            <a:pPr marL="342900" indent="-342900">
              <a:spcBef>
                <a:spcPts val="600"/>
              </a:spcBef>
              <a:spcAft>
                <a:spcPts val="600"/>
              </a:spcAft>
              <a:buFont typeface="Arial" panose="020B0604020202020204" pitchFamily="34" charset="0"/>
              <a:buChar char="•"/>
            </a:pPr>
            <a:r>
              <a:rPr lang="en-GB" sz="2600" dirty="0"/>
              <a:t>These were Want, Disease, Ignorance, Squalor and Idleness</a:t>
            </a:r>
          </a:p>
          <a:p>
            <a:pPr marL="342900" indent="-342900">
              <a:spcBef>
                <a:spcPts val="600"/>
              </a:spcBef>
              <a:spcAft>
                <a:spcPts val="600"/>
              </a:spcAft>
              <a:buFont typeface="Arial" panose="020B0604020202020204" pitchFamily="34" charset="0"/>
              <a:buChar char="•"/>
            </a:pPr>
            <a:r>
              <a:rPr lang="en-GB" sz="2600" dirty="0"/>
              <a:t>The report of his enquiry committee argued that is was the role of the state to address these issues</a:t>
            </a:r>
          </a:p>
          <a:p>
            <a:pPr marL="342900" indent="-342900">
              <a:spcBef>
                <a:spcPts val="600"/>
              </a:spcBef>
              <a:spcAft>
                <a:spcPts val="600"/>
              </a:spcAft>
              <a:buFont typeface="Arial" panose="020B0604020202020204" pitchFamily="34" charset="0"/>
              <a:buChar char="•"/>
            </a:pPr>
            <a:r>
              <a:rPr lang="en-GB" sz="2600" dirty="0"/>
              <a:t>In some cases the mechanisms already existed but the report called for radical change</a:t>
            </a:r>
          </a:p>
        </p:txBody>
      </p:sp>
      <p:sp>
        <p:nvSpPr>
          <p:cNvPr id="5" name="TextBox 4"/>
          <p:cNvSpPr txBox="1"/>
          <p:nvPr/>
        </p:nvSpPr>
        <p:spPr>
          <a:xfrm>
            <a:off x="5519936" y="6195359"/>
            <a:ext cx="4248472" cy="461665"/>
          </a:xfrm>
          <a:prstGeom prst="rect">
            <a:avLst/>
          </a:prstGeom>
          <a:noFill/>
        </p:spPr>
        <p:txBody>
          <a:bodyPr wrap="square" rtlCol="0">
            <a:spAutoFit/>
          </a:bodyPr>
          <a:lstStyle/>
          <a:p>
            <a:pPr algn="r"/>
            <a:r>
              <a:rPr lang="en-GB" sz="2400" dirty="0"/>
              <a:t>(Beveridge, 1942)</a:t>
            </a:r>
          </a:p>
        </p:txBody>
      </p:sp>
    </p:spTree>
    <p:extLst>
      <p:ext uri="{BB962C8B-B14F-4D97-AF65-F5344CB8AC3E}">
        <p14:creationId xmlns:p14="http://schemas.microsoft.com/office/powerpoint/2010/main" val="933633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191344" y="798194"/>
            <a:ext cx="6645424" cy="461665"/>
          </a:xfrm>
          <a:prstGeom prst="rect">
            <a:avLst/>
          </a:prstGeom>
          <a:noFill/>
        </p:spPr>
        <p:txBody>
          <a:bodyPr wrap="square" rtlCol="0">
            <a:spAutoFit/>
          </a:bodyPr>
          <a:lstStyle/>
          <a:p>
            <a:r>
              <a:rPr lang="en-GB" sz="2400" b="1" dirty="0"/>
              <a:t>Welfare in the UK: Creation of the Welfare State</a:t>
            </a:r>
          </a:p>
        </p:txBody>
      </p:sp>
      <p:sp>
        <p:nvSpPr>
          <p:cNvPr id="2" name="TextBox 1"/>
          <p:cNvSpPr txBox="1"/>
          <p:nvPr/>
        </p:nvSpPr>
        <p:spPr>
          <a:xfrm>
            <a:off x="263352" y="1313675"/>
            <a:ext cx="7992888" cy="83099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For Beveridge the solutions lay in the state (Government) planning and control of the following;</a:t>
            </a:r>
          </a:p>
        </p:txBody>
      </p:sp>
      <p:sp>
        <p:nvSpPr>
          <p:cNvPr id="5" name="TextBox 4"/>
          <p:cNvSpPr txBox="1"/>
          <p:nvPr/>
        </p:nvSpPr>
        <p:spPr>
          <a:xfrm>
            <a:off x="5735960" y="6093297"/>
            <a:ext cx="4248472" cy="461665"/>
          </a:xfrm>
          <a:prstGeom prst="rect">
            <a:avLst/>
          </a:prstGeom>
          <a:noFill/>
        </p:spPr>
        <p:txBody>
          <a:bodyPr wrap="square" rtlCol="0">
            <a:spAutoFit/>
          </a:bodyPr>
          <a:lstStyle/>
          <a:p>
            <a:pPr algn="r"/>
            <a:r>
              <a:rPr lang="en-GB" sz="2400" dirty="0"/>
              <a:t>(Beveridge, 1942)</a:t>
            </a:r>
          </a:p>
        </p:txBody>
      </p:sp>
      <p:sp>
        <p:nvSpPr>
          <p:cNvPr id="6" name="TextBox 5"/>
          <p:cNvSpPr txBox="1"/>
          <p:nvPr/>
        </p:nvSpPr>
        <p:spPr>
          <a:xfrm>
            <a:off x="2063552" y="2144672"/>
            <a:ext cx="8435280" cy="424731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Want – improvements in the payment of benefits etc. so that the standard of living was above the </a:t>
            </a:r>
            <a:r>
              <a:rPr lang="en-GB" sz="2200" u="sng" dirty="0"/>
              <a:t>national minimum</a:t>
            </a:r>
          </a:p>
          <a:p>
            <a:pPr marL="342900" indent="-342900">
              <a:spcBef>
                <a:spcPts val="600"/>
              </a:spcBef>
              <a:spcAft>
                <a:spcPts val="600"/>
              </a:spcAft>
              <a:buFont typeface="Arial" panose="020B0604020202020204" pitchFamily="34" charset="0"/>
              <a:buChar char="•"/>
            </a:pPr>
            <a:r>
              <a:rPr lang="en-GB" sz="2200" dirty="0"/>
              <a:t>Disease – improvement to the organisation of health services to both prevent and cure illness</a:t>
            </a:r>
          </a:p>
          <a:p>
            <a:pPr marL="342900" indent="-342900">
              <a:spcBef>
                <a:spcPts val="600"/>
              </a:spcBef>
              <a:spcAft>
                <a:spcPts val="600"/>
              </a:spcAft>
              <a:buFont typeface="Arial" panose="020B0604020202020204" pitchFamily="34" charset="0"/>
              <a:buChar char="•"/>
            </a:pPr>
            <a:r>
              <a:rPr lang="en-GB" sz="2200" dirty="0"/>
              <a:t>Ignorance – improved access to education for all (children and adults)</a:t>
            </a:r>
          </a:p>
          <a:p>
            <a:pPr marL="342900" indent="-342900">
              <a:spcBef>
                <a:spcPts val="600"/>
              </a:spcBef>
              <a:spcAft>
                <a:spcPts val="600"/>
              </a:spcAft>
              <a:buFont typeface="Arial" panose="020B0604020202020204" pitchFamily="34" charset="0"/>
              <a:buChar char="•"/>
            </a:pPr>
            <a:r>
              <a:rPr lang="en-GB" sz="2200" dirty="0"/>
              <a:t>Squalor – improved town planning, better housing and the re-organisation of local government</a:t>
            </a:r>
          </a:p>
          <a:p>
            <a:pPr marL="342900" indent="-342900">
              <a:spcBef>
                <a:spcPts val="600"/>
              </a:spcBef>
              <a:spcAft>
                <a:spcPts val="600"/>
              </a:spcAft>
              <a:buFont typeface="Arial" panose="020B0604020202020204" pitchFamily="34" charset="0"/>
              <a:buChar char="•"/>
            </a:pPr>
            <a:r>
              <a:rPr lang="en-GB" sz="2200" dirty="0"/>
              <a:t>Idleness – the creation of worthwhile jobs and the nationalisation of essential services</a:t>
            </a:r>
          </a:p>
          <a:p>
            <a:pPr marL="342900" indent="-342900">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4210051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191344" y="714761"/>
            <a:ext cx="6645424" cy="461665"/>
          </a:xfrm>
          <a:prstGeom prst="rect">
            <a:avLst/>
          </a:prstGeom>
          <a:noFill/>
        </p:spPr>
        <p:txBody>
          <a:bodyPr wrap="square" rtlCol="0">
            <a:spAutoFit/>
          </a:bodyPr>
          <a:lstStyle/>
          <a:p>
            <a:r>
              <a:rPr lang="en-GB" sz="2400" b="1" dirty="0"/>
              <a:t>Welfare in the UK: Creation of the Welfare State</a:t>
            </a:r>
          </a:p>
        </p:txBody>
      </p:sp>
      <p:sp>
        <p:nvSpPr>
          <p:cNvPr id="2" name="TextBox 1"/>
          <p:cNvSpPr txBox="1"/>
          <p:nvPr/>
        </p:nvSpPr>
        <p:spPr>
          <a:xfrm>
            <a:off x="263352" y="1316667"/>
            <a:ext cx="10261140" cy="120032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These recommendations were taken up by the wartime Government and the Labour Government of 1945, giving rise to the concept of social security ‘from the cradle to the grave’ and the following legislation;</a:t>
            </a:r>
          </a:p>
        </p:txBody>
      </p:sp>
      <p:sp>
        <p:nvSpPr>
          <p:cNvPr id="6" name="TextBox 5"/>
          <p:cNvSpPr txBox="1"/>
          <p:nvPr/>
        </p:nvSpPr>
        <p:spPr>
          <a:xfrm>
            <a:off x="479376" y="2564904"/>
            <a:ext cx="10041061" cy="350865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Education Act 1944 – free schooling for all up to the age of 15 (previously leaving age had been 14 and many left before this</a:t>
            </a:r>
          </a:p>
          <a:p>
            <a:pPr marL="342900" indent="-342900">
              <a:spcBef>
                <a:spcPts val="600"/>
              </a:spcBef>
              <a:spcAft>
                <a:spcPts val="600"/>
              </a:spcAft>
              <a:buFont typeface="Arial" panose="020B0604020202020204" pitchFamily="34" charset="0"/>
              <a:buChar char="•"/>
            </a:pPr>
            <a:r>
              <a:rPr lang="en-GB" sz="2400" dirty="0"/>
              <a:t>Family Allowance Act 1945 – for the first time allowances paid to a family were not paid directly to the father</a:t>
            </a:r>
          </a:p>
          <a:p>
            <a:pPr marL="342900" indent="-342900">
              <a:spcBef>
                <a:spcPts val="600"/>
              </a:spcBef>
              <a:spcAft>
                <a:spcPts val="600"/>
              </a:spcAft>
              <a:buFont typeface="Arial" panose="020B0604020202020204" pitchFamily="34" charset="0"/>
              <a:buChar char="•"/>
            </a:pPr>
            <a:r>
              <a:rPr lang="en-GB" sz="2400" dirty="0"/>
              <a:t>National Insurance Act 1946 – established the compulsory payments towards sickness, unemployment and pension benefits1948 </a:t>
            </a:r>
          </a:p>
          <a:p>
            <a:pPr marL="342900" indent="-342900">
              <a:spcBef>
                <a:spcPts val="600"/>
              </a:spcBef>
              <a:spcAft>
                <a:spcPts val="600"/>
              </a:spcAft>
              <a:buFont typeface="Arial" panose="020B0604020202020204" pitchFamily="34" charset="0"/>
              <a:buChar char="•"/>
            </a:pPr>
            <a:r>
              <a:rPr lang="en-GB" sz="2400" dirty="0"/>
              <a:t>National Health Act 1948 – Came into effect 1948 and for the first time provide health and prevention services ‘free at the point of use’</a:t>
            </a:r>
          </a:p>
        </p:txBody>
      </p:sp>
    </p:spTree>
    <p:extLst>
      <p:ext uri="{BB962C8B-B14F-4D97-AF65-F5344CB8AC3E}">
        <p14:creationId xmlns:p14="http://schemas.microsoft.com/office/powerpoint/2010/main" val="2902402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335360" y="849900"/>
            <a:ext cx="6645424" cy="461665"/>
          </a:xfrm>
          <a:prstGeom prst="rect">
            <a:avLst/>
          </a:prstGeom>
          <a:noFill/>
        </p:spPr>
        <p:txBody>
          <a:bodyPr wrap="square" rtlCol="0">
            <a:spAutoFit/>
          </a:bodyPr>
          <a:lstStyle/>
          <a:p>
            <a:r>
              <a:rPr lang="en-GB" sz="2400" b="1" dirty="0"/>
              <a:t>Welfare in the UK: Late 20</a:t>
            </a:r>
            <a:r>
              <a:rPr lang="en-GB" sz="2400" b="1" baseline="30000" dirty="0"/>
              <a:t>th</a:t>
            </a:r>
            <a:r>
              <a:rPr lang="en-GB" sz="2400" b="1" dirty="0"/>
              <a:t> &amp; 21</a:t>
            </a:r>
            <a:r>
              <a:rPr lang="en-GB" sz="2400" b="1" baseline="30000" dirty="0"/>
              <a:t>st</a:t>
            </a:r>
            <a:r>
              <a:rPr lang="en-GB" sz="2400" b="1" dirty="0"/>
              <a:t> Centuries</a:t>
            </a:r>
          </a:p>
        </p:txBody>
      </p:sp>
      <p:sp>
        <p:nvSpPr>
          <p:cNvPr id="2" name="TextBox 1"/>
          <p:cNvSpPr txBox="1"/>
          <p:nvPr/>
        </p:nvSpPr>
        <p:spPr>
          <a:xfrm>
            <a:off x="325016" y="1699228"/>
            <a:ext cx="11377264" cy="430887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The Beveridge Report lead to what has been called the ‘post war consensus’</a:t>
            </a:r>
          </a:p>
          <a:p>
            <a:pPr marL="342900" indent="-342900">
              <a:spcBef>
                <a:spcPts val="600"/>
              </a:spcBef>
              <a:spcAft>
                <a:spcPts val="600"/>
              </a:spcAft>
              <a:buFont typeface="Arial" panose="020B0604020202020204" pitchFamily="34" charset="0"/>
              <a:buChar char="•"/>
            </a:pPr>
            <a:r>
              <a:rPr lang="en-GB" sz="2600" dirty="0"/>
              <a:t>This meant that both Conservative and Labour Governments has a commitment to the principles set out in the report</a:t>
            </a:r>
          </a:p>
          <a:p>
            <a:pPr marL="342900" indent="-342900">
              <a:spcBef>
                <a:spcPts val="600"/>
              </a:spcBef>
              <a:spcAft>
                <a:spcPts val="600"/>
              </a:spcAft>
              <a:buFont typeface="Arial" panose="020B0604020202020204" pitchFamily="34" charset="0"/>
              <a:buChar char="•"/>
            </a:pPr>
            <a:r>
              <a:rPr lang="en-GB" sz="2600" dirty="0"/>
              <a:t>Since the 1960’s there have been too many changes to the welfare system to list here.</a:t>
            </a:r>
          </a:p>
          <a:p>
            <a:pPr marL="342900" indent="-342900">
              <a:spcBef>
                <a:spcPts val="600"/>
              </a:spcBef>
              <a:spcAft>
                <a:spcPts val="600"/>
              </a:spcAft>
              <a:buFont typeface="Arial" panose="020B0604020202020204" pitchFamily="34" charset="0"/>
              <a:buChar char="•"/>
            </a:pPr>
            <a:r>
              <a:rPr lang="en-GB" sz="2600" dirty="0"/>
              <a:t>However, since the late 1970’s when Margaret Thatcher introduced a new brand of Conservatism there has been a growing ideological debate regarding the funding and provision of welfare</a:t>
            </a:r>
          </a:p>
          <a:p>
            <a:pPr marL="342900" indent="-342900">
              <a:spcBef>
                <a:spcPts val="600"/>
              </a:spcBef>
              <a:spcAft>
                <a:spcPts val="600"/>
              </a:spcAft>
              <a:buFont typeface="Arial" panose="020B0604020202020204" pitchFamily="34" charset="0"/>
              <a:buChar char="•"/>
            </a:pPr>
            <a:endParaRPr lang="en-GB" sz="2600" dirty="0"/>
          </a:p>
        </p:txBody>
      </p:sp>
    </p:spTree>
    <p:extLst>
      <p:ext uri="{BB962C8B-B14F-4D97-AF65-F5344CB8AC3E}">
        <p14:creationId xmlns:p14="http://schemas.microsoft.com/office/powerpoint/2010/main" val="424288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4" name="TextBox 3"/>
          <p:cNvSpPr txBox="1"/>
          <p:nvPr/>
        </p:nvSpPr>
        <p:spPr>
          <a:xfrm>
            <a:off x="325016" y="745764"/>
            <a:ext cx="6645424" cy="461665"/>
          </a:xfrm>
          <a:prstGeom prst="rect">
            <a:avLst/>
          </a:prstGeom>
          <a:noFill/>
        </p:spPr>
        <p:txBody>
          <a:bodyPr wrap="square" rtlCol="0">
            <a:spAutoFit/>
          </a:bodyPr>
          <a:lstStyle/>
          <a:p>
            <a:r>
              <a:rPr lang="en-GB" sz="2400" b="1" dirty="0"/>
              <a:t>‘Classical’ ideological Approaches</a:t>
            </a:r>
          </a:p>
        </p:txBody>
      </p:sp>
      <p:sp>
        <p:nvSpPr>
          <p:cNvPr id="2" name="TextBox 1"/>
          <p:cNvSpPr txBox="1"/>
          <p:nvPr/>
        </p:nvSpPr>
        <p:spPr>
          <a:xfrm>
            <a:off x="181000" y="1755799"/>
            <a:ext cx="11665296" cy="375487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The concept of the Welfare State did not feature largely in the work of the founders of sociology</a:t>
            </a:r>
          </a:p>
          <a:p>
            <a:pPr marL="342900" indent="-342900">
              <a:spcBef>
                <a:spcPts val="600"/>
              </a:spcBef>
              <a:spcAft>
                <a:spcPts val="600"/>
              </a:spcAft>
              <a:buFont typeface="Arial" panose="020B0604020202020204" pitchFamily="34" charset="0"/>
              <a:buChar char="•"/>
            </a:pPr>
            <a:r>
              <a:rPr lang="en-GB" sz="2600" dirty="0"/>
              <a:t>However, a Functionalist and a Marxist approach to welfare have been developed</a:t>
            </a:r>
          </a:p>
          <a:p>
            <a:pPr marL="342900" indent="-342900">
              <a:spcBef>
                <a:spcPts val="600"/>
              </a:spcBef>
              <a:spcAft>
                <a:spcPts val="600"/>
              </a:spcAft>
              <a:buFont typeface="Arial" panose="020B0604020202020204" pitchFamily="34" charset="0"/>
              <a:buChar char="•"/>
            </a:pPr>
            <a:r>
              <a:rPr lang="en-GB" sz="2600" dirty="0"/>
              <a:t>Broadly speaking the functionalist approach would be that welfare systems help to integrate individuals in the development of a successful industrial society</a:t>
            </a:r>
          </a:p>
          <a:p>
            <a:pPr marL="342900" indent="-342900">
              <a:spcBef>
                <a:spcPts val="600"/>
              </a:spcBef>
              <a:spcAft>
                <a:spcPts val="600"/>
              </a:spcAft>
              <a:buFont typeface="Arial" panose="020B0604020202020204" pitchFamily="34" charset="0"/>
              <a:buChar char="•"/>
            </a:pPr>
            <a:r>
              <a:rPr lang="en-GB" sz="2600" dirty="0"/>
              <a:t>A Marxist view might be summed up as seeing welfare as both necessary for the maintenance of a healthy work-force to be exploited by the capitalists as well as attempting to avoid the ‘alienation’ that would lead to revolution</a:t>
            </a:r>
          </a:p>
        </p:txBody>
      </p:sp>
      <p:sp>
        <p:nvSpPr>
          <p:cNvPr id="5" name="TextBox 4"/>
          <p:cNvSpPr txBox="1"/>
          <p:nvPr/>
        </p:nvSpPr>
        <p:spPr>
          <a:xfrm>
            <a:off x="3575720" y="6105333"/>
            <a:ext cx="6120680" cy="400110"/>
          </a:xfrm>
          <a:prstGeom prst="rect">
            <a:avLst/>
          </a:prstGeom>
          <a:noFill/>
        </p:spPr>
        <p:txBody>
          <a:bodyPr wrap="square" rtlCol="0">
            <a:spAutoFit/>
          </a:bodyPr>
          <a:lstStyle/>
          <a:p>
            <a:pPr algn="ctr"/>
            <a:r>
              <a:rPr lang="en-GB" sz="2000" i="1" dirty="0"/>
              <a:t>Any questions at this point?</a:t>
            </a:r>
          </a:p>
        </p:txBody>
      </p:sp>
    </p:spTree>
    <p:extLst>
      <p:ext uri="{BB962C8B-B14F-4D97-AF65-F5344CB8AC3E}">
        <p14:creationId xmlns:p14="http://schemas.microsoft.com/office/powerpoint/2010/main" val="249459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4" name="TextBox 3"/>
          <p:cNvSpPr txBox="1"/>
          <p:nvPr/>
        </p:nvSpPr>
        <p:spPr>
          <a:xfrm>
            <a:off x="263352" y="836712"/>
            <a:ext cx="6645424" cy="461665"/>
          </a:xfrm>
          <a:prstGeom prst="rect">
            <a:avLst/>
          </a:prstGeom>
          <a:noFill/>
        </p:spPr>
        <p:txBody>
          <a:bodyPr wrap="square" rtlCol="0">
            <a:spAutoFit/>
          </a:bodyPr>
          <a:lstStyle/>
          <a:p>
            <a:r>
              <a:rPr lang="en-GB" sz="2400" b="1" dirty="0"/>
              <a:t>T.H. Marshall – a UK perspective</a:t>
            </a:r>
          </a:p>
        </p:txBody>
      </p:sp>
      <p:sp>
        <p:nvSpPr>
          <p:cNvPr id="2" name="TextBox 1"/>
          <p:cNvSpPr txBox="1"/>
          <p:nvPr/>
        </p:nvSpPr>
        <p:spPr>
          <a:xfrm>
            <a:off x="325016" y="1628800"/>
            <a:ext cx="11377264" cy="433965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British Sociologist (1893-1981)</a:t>
            </a:r>
          </a:p>
          <a:p>
            <a:pPr marL="342900" indent="-342900">
              <a:spcBef>
                <a:spcPts val="600"/>
              </a:spcBef>
              <a:spcAft>
                <a:spcPts val="600"/>
              </a:spcAft>
              <a:buFont typeface="Arial" panose="020B0604020202020204" pitchFamily="34" charset="0"/>
              <a:buChar char="•"/>
            </a:pPr>
            <a:r>
              <a:rPr lang="en-GB" sz="2400" dirty="0"/>
              <a:t>Developed a theory that ‘social insurance’ would develop alongside and compliment the process of industrialisation</a:t>
            </a:r>
          </a:p>
          <a:p>
            <a:pPr marL="342900" indent="-342900">
              <a:spcBef>
                <a:spcPts val="600"/>
              </a:spcBef>
              <a:spcAft>
                <a:spcPts val="600"/>
              </a:spcAft>
              <a:buFont typeface="Arial" panose="020B0604020202020204" pitchFamily="34" charset="0"/>
              <a:buChar char="•"/>
            </a:pPr>
            <a:r>
              <a:rPr lang="en-GB" sz="2400" dirty="0"/>
              <a:t>Part of a process of the development of rights;</a:t>
            </a:r>
          </a:p>
          <a:p>
            <a:pPr marL="342900" indent="-342900">
              <a:spcBef>
                <a:spcPts val="600"/>
              </a:spcBef>
              <a:spcAft>
                <a:spcPts val="600"/>
              </a:spcAft>
              <a:buFont typeface="Arial" panose="020B0604020202020204" pitchFamily="34" charset="0"/>
              <a:buChar char="•"/>
            </a:pPr>
            <a:r>
              <a:rPr lang="en-GB" sz="2400" dirty="0"/>
              <a:t>17</a:t>
            </a:r>
            <a:r>
              <a:rPr lang="en-GB" sz="2400" baseline="30000" dirty="0"/>
              <a:t>th</a:t>
            </a:r>
            <a:r>
              <a:rPr lang="en-GB" sz="2400" dirty="0"/>
              <a:t> century Civil Rights (freedom of speech, thought and religion)</a:t>
            </a:r>
          </a:p>
          <a:p>
            <a:pPr marL="342900" indent="-342900">
              <a:spcBef>
                <a:spcPts val="600"/>
              </a:spcBef>
              <a:spcAft>
                <a:spcPts val="600"/>
              </a:spcAft>
              <a:buFont typeface="Arial" panose="020B0604020202020204" pitchFamily="34" charset="0"/>
              <a:buChar char="•"/>
            </a:pPr>
            <a:r>
              <a:rPr lang="en-GB" sz="2400" dirty="0"/>
              <a:t>19</a:t>
            </a:r>
            <a:r>
              <a:rPr lang="en-GB" sz="2400" baseline="30000" dirty="0"/>
              <a:t>th</a:t>
            </a:r>
            <a:r>
              <a:rPr lang="en-GB" sz="2400" dirty="0"/>
              <a:t> century Political Rights (right to vote and hold office)</a:t>
            </a:r>
          </a:p>
          <a:p>
            <a:pPr marL="342900" indent="-342900">
              <a:spcBef>
                <a:spcPts val="600"/>
              </a:spcBef>
              <a:spcAft>
                <a:spcPts val="600"/>
              </a:spcAft>
              <a:buFont typeface="Arial" panose="020B0604020202020204" pitchFamily="34" charset="0"/>
              <a:buChar char="•"/>
            </a:pPr>
            <a:r>
              <a:rPr lang="en-GB" sz="2400" dirty="0"/>
              <a:t>20</a:t>
            </a:r>
            <a:r>
              <a:rPr lang="en-GB" sz="2400" baseline="30000" dirty="0"/>
              <a:t>th</a:t>
            </a:r>
            <a:r>
              <a:rPr lang="en-GB" sz="2400" dirty="0"/>
              <a:t> century Social Rights (economic and social security</a:t>
            </a:r>
          </a:p>
          <a:p>
            <a:pPr marL="342900" indent="-342900">
              <a:spcBef>
                <a:spcPts val="600"/>
              </a:spcBef>
              <a:spcAft>
                <a:spcPts val="600"/>
              </a:spcAft>
              <a:buFont typeface="Arial" panose="020B0604020202020204" pitchFamily="34" charset="0"/>
              <a:buChar char="•"/>
            </a:pPr>
            <a:r>
              <a:rPr lang="en-GB" sz="2400" dirty="0"/>
              <a:t>Criticised for having a naïve, liberal, ‘teleological’ view, ignoring the often violent struggle to obtain these rights and the fact that they didn’t apply to all</a:t>
            </a:r>
          </a:p>
        </p:txBody>
      </p:sp>
    </p:spTree>
    <p:extLst>
      <p:ext uri="{BB962C8B-B14F-4D97-AF65-F5344CB8AC3E}">
        <p14:creationId xmlns:p14="http://schemas.microsoft.com/office/powerpoint/2010/main" val="212549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4" name="TextBox 3"/>
          <p:cNvSpPr txBox="1"/>
          <p:nvPr/>
        </p:nvSpPr>
        <p:spPr>
          <a:xfrm>
            <a:off x="263352" y="764704"/>
            <a:ext cx="6645424" cy="461665"/>
          </a:xfrm>
          <a:prstGeom prst="rect">
            <a:avLst/>
          </a:prstGeom>
          <a:noFill/>
        </p:spPr>
        <p:txBody>
          <a:bodyPr wrap="square" rtlCol="0">
            <a:spAutoFit/>
          </a:bodyPr>
          <a:lstStyle/>
          <a:p>
            <a:r>
              <a:rPr lang="en-GB" sz="2400" b="1" dirty="0"/>
              <a:t>G. </a:t>
            </a:r>
            <a:r>
              <a:rPr lang="en-GB" sz="2400" b="1" dirty="0" err="1"/>
              <a:t>Esping</a:t>
            </a:r>
            <a:r>
              <a:rPr lang="en-GB" sz="2400" b="1" dirty="0"/>
              <a:t>-Andersen – a neo-</a:t>
            </a:r>
            <a:r>
              <a:rPr lang="en-GB" sz="2400" b="1" dirty="0" err="1"/>
              <a:t>marxist</a:t>
            </a:r>
            <a:r>
              <a:rPr lang="en-GB" sz="2400" b="1" dirty="0"/>
              <a:t> view</a:t>
            </a:r>
          </a:p>
        </p:txBody>
      </p:sp>
      <p:sp>
        <p:nvSpPr>
          <p:cNvPr id="2" name="TextBox 1"/>
          <p:cNvSpPr txBox="1"/>
          <p:nvPr/>
        </p:nvSpPr>
        <p:spPr>
          <a:xfrm>
            <a:off x="335360" y="1340769"/>
            <a:ext cx="11844300" cy="446276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Danish Sociologist (b. 1947)</a:t>
            </a:r>
          </a:p>
          <a:p>
            <a:pPr marL="342900" indent="-342900">
              <a:spcBef>
                <a:spcPts val="600"/>
              </a:spcBef>
              <a:spcAft>
                <a:spcPts val="600"/>
              </a:spcAft>
              <a:buFont typeface="Arial" panose="020B0604020202020204" pitchFamily="34" charset="0"/>
              <a:buChar char="•"/>
            </a:pPr>
            <a:r>
              <a:rPr lang="en-GB" sz="2600" dirty="0"/>
              <a:t>Developed theories based on the criticisms of Marshall</a:t>
            </a:r>
          </a:p>
          <a:p>
            <a:pPr marL="342900" indent="-342900">
              <a:spcBef>
                <a:spcPts val="600"/>
              </a:spcBef>
              <a:spcAft>
                <a:spcPts val="600"/>
              </a:spcAft>
              <a:buFont typeface="Arial" panose="020B0604020202020204" pitchFamily="34" charset="0"/>
              <a:buChar char="•"/>
            </a:pPr>
            <a:r>
              <a:rPr lang="en-GB" sz="2600" dirty="0"/>
              <a:t>Different societies followed different paths to citizenship and rights</a:t>
            </a:r>
          </a:p>
          <a:p>
            <a:pPr marL="342900" indent="-342900">
              <a:spcBef>
                <a:spcPts val="600"/>
              </a:spcBef>
              <a:spcAft>
                <a:spcPts val="600"/>
              </a:spcAft>
              <a:buFont typeface="Arial" panose="020B0604020202020204" pitchFamily="34" charset="0"/>
              <a:buChar char="•"/>
            </a:pPr>
            <a:r>
              <a:rPr lang="en-GB" sz="2600" dirty="0"/>
              <a:t>Therefore one needs to compare different systems to construct a descriptive typology of welfare systems</a:t>
            </a:r>
          </a:p>
          <a:p>
            <a:pPr marL="342900" indent="-342900">
              <a:spcBef>
                <a:spcPts val="600"/>
              </a:spcBef>
              <a:spcAft>
                <a:spcPts val="600"/>
              </a:spcAft>
              <a:buFont typeface="Arial" panose="020B0604020202020204" pitchFamily="34" charset="0"/>
              <a:buChar char="•"/>
            </a:pPr>
            <a:r>
              <a:rPr lang="en-GB" sz="2600" dirty="0"/>
              <a:t>Chose to do this by evaluating the level of ‘decommodification’  present in a welfare system</a:t>
            </a:r>
          </a:p>
          <a:p>
            <a:pPr marL="342900" indent="-342900">
              <a:spcBef>
                <a:spcPts val="600"/>
              </a:spcBef>
              <a:spcAft>
                <a:spcPts val="600"/>
              </a:spcAft>
              <a:buFont typeface="Arial" panose="020B0604020202020204" pitchFamily="34" charset="0"/>
              <a:buChar char="•"/>
            </a:pPr>
            <a:r>
              <a:rPr lang="en-GB" sz="2600" dirty="0"/>
              <a:t>Decommodification basically means the amount to which the provision of welfare is free from market economics</a:t>
            </a:r>
          </a:p>
        </p:txBody>
      </p:sp>
      <p:sp>
        <p:nvSpPr>
          <p:cNvPr id="5" name="TextBox 4"/>
          <p:cNvSpPr txBox="1"/>
          <p:nvPr/>
        </p:nvSpPr>
        <p:spPr>
          <a:xfrm>
            <a:off x="3431704" y="6021287"/>
            <a:ext cx="6120680" cy="400110"/>
          </a:xfrm>
          <a:prstGeom prst="rect">
            <a:avLst/>
          </a:prstGeom>
          <a:noFill/>
        </p:spPr>
        <p:txBody>
          <a:bodyPr wrap="square" rtlCol="0">
            <a:spAutoFit/>
          </a:bodyPr>
          <a:lstStyle/>
          <a:p>
            <a:pPr algn="ctr"/>
            <a:r>
              <a:rPr lang="en-GB" sz="2000" i="1" dirty="0"/>
              <a:t>What do you think this last point means?</a:t>
            </a:r>
          </a:p>
        </p:txBody>
      </p:sp>
    </p:spTree>
    <p:extLst>
      <p:ext uri="{BB962C8B-B14F-4D97-AF65-F5344CB8AC3E}">
        <p14:creationId xmlns:p14="http://schemas.microsoft.com/office/powerpoint/2010/main" val="4182294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4" name="TextBox 3"/>
          <p:cNvSpPr txBox="1"/>
          <p:nvPr/>
        </p:nvSpPr>
        <p:spPr>
          <a:xfrm>
            <a:off x="263352" y="760923"/>
            <a:ext cx="6645424" cy="461665"/>
          </a:xfrm>
          <a:prstGeom prst="rect">
            <a:avLst/>
          </a:prstGeom>
          <a:noFill/>
        </p:spPr>
        <p:txBody>
          <a:bodyPr wrap="square" rtlCol="0">
            <a:spAutoFit/>
          </a:bodyPr>
          <a:lstStyle/>
          <a:p>
            <a:r>
              <a:rPr lang="en-GB" sz="2400" b="1" dirty="0"/>
              <a:t>G. </a:t>
            </a:r>
            <a:r>
              <a:rPr lang="en-GB" sz="2400" b="1" dirty="0" err="1"/>
              <a:t>Esping</a:t>
            </a:r>
            <a:r>
              <a:rPr lang="en-GB" sz="2400" b="1" dirty="0"/>
              <a:t>-Andersen – a neo-</a:t>
            </a:r>
            <a:r>
              <a:rPr lang="en-GB" sz="2400" b="1" dirty="0" err="1"/>
              <a:t>marxist</a:t>
            </a:r>
            <a:r>
              <a:rPr lang="en-GB" sz="2400" b="1" dirty="0"/>
              <a:t> view</a:t>
            </a:r>
          </a:p>
        </p:txBody>
      </p:sp>
      <p:sp>
        <p:nvSpPr>
          <p:cNvPr id="2" name="TextBox 1"/>
          <p:cNvSpPr txBox="1"/>
          <p:nvPr/>
        </p:nvSpPr>
        <p:spPr>
          <a:xfrm>
            <a:off x="407368" y="1340768"/>
            <a:ext cx="11305256" cy="4524315"/>
          </a:xfrm>
          <a:prstGeom prst="rect">
            <a:avLst/>
          </a:prstGeom>
          <a:noFill/>
        </p:spPr>
        <p:txBody>
          <a:bodyPr wrap="square" rtlCol="0">
            <a:spAutoFit/>
          </a:bodyPr>
          <a:lstStyle/>
          <a:p>
            <a:pPr marL="342900" indent="-342900">
              <a:spcBef>
                <a:spcPts val="1200"/>
              </a:spcBef>
              <a:spcAft>
                <a:spcPts val="1200"/>
              </a:spcAft>
              <a:buFont typeface="Arial" panose="020B0604020202020204" pitchFamily="34" charset="0"/>
              <a:buChar char="•"/>
            </a:pPr>
            <a:r>
              <a:rPr lang="en-GB" sz="2600" dirty="0"/>
              <a:t>In a highly decommodified system welfare is funded publicly</a:t>
            </a:r>
          </a:p>
          <a:p>
            <a:pPr marL="342900" indent="-342900">
              <a:spcBef>
                <a:spcPts val="1200"/>
              </a:spcBef>
              <a:spcAft>
                <a:spcPts val="1200"/>
              </a:spcAft>
              <a:buFont typeface="Arial" panose="020B0604020202020204" pitchFamily="34" charset="0"/>
              <a:buChar char="•"/>
            </a:pPr>
            <a:r>
              <a:rPr lang="en-GB" sz="2600" dirty="0"/>
              <a:t>The right to welfare is not linked in any way to income or economic resources (e.g. property, wealth etc.)</a:t>
            </a:r>
          </a:p>
          <a:p>
            <a:pPr marL="342900" indent="-342900">
              <a:spcBef>
                <a:spcPts val="1200"/>
              </a:spcBef>
              <a:spcAft>
                <a:spcPts val="1200"/>
              </a:spcAft>
              <a:buFont typeface="Arial" panose="020B0604020202020204" pitchFamily="34" charset="0"/>
              <a:buChar char="•"/>
            </a:pPr>
            <a:r>
              <a:rPr lang="en-GB" sz="2600" dirty="0"/>
              <a:t>In a highly commodified system welfare is treated like any other commodity (food, clothes, technology etc.) which can be subjected to market forces</a:t>
            </a:r>
          </a:p>
          <a:p>
            <a:pPr marL="342900" indent="-342900">
              <a:spcBef>
                <a:spcPts val="1200"/>
              </a:spcBef>
              <a:spcAft>
                <a:spcPts val="1200"/>
              </a:spcAft>
              <a:buFont typeface="Arial" panose="020B0604020202020204" pitchFamily="34" charset="0"/>
              <a:buChar char="•"/>
            </a:pPr>
            <a:r>
              <a:rPr lang="en-GB" sz="2600" dirty="0"/>
              <a:t>Using this continuum </a:t>
            </a:r>
            <a:r>
              <a:rPr lang="en-GB" sz="2600" dirty="0" err="1"/>
              <a:t>Esping</a:t>
            </a:r>
            <a:r>
              <a:rPr lang="en-GB" sz="2600" dirty="0"/>
              <a:t>-Andersen identified three types of welfare system</a:t>
            </a:r>
          </a:p>
          <a:p>
            <a:pPr marL="342900" indent="-342900">
              <a:spcBef>
                <a:spcPts val="1200"/>
              </a:spcBef>
              <a:spcAft>
                <a:spcPts val="1200"/>
              </a:spcAft>
              <a:buFont typeface="Arial" panose="020B0604020202020204" pitchFamily="34" charset="0"/>
              <a:buChar char="•"/>
            </a:pPr>
            <a:r>
              <a:rPr lang="en-GB" sz="2600" dirty="0"/>
              <a:t>He outlined these systems in his work </a:t>
            </a:r>
            <a:r>
              <a:rPr lang="en-GB" sz="2600" i="1" dirty="0"/>
              <a:t>The Three Worlds of Welfare Capitalism</a:t>
            </a:r>
            <a:r>
              <a:rPr lang="en-GB" sz="2600" dirty="0"/>
              <a:t> (</a:t>
            </a:r>
            <a:r>
              <a:rPr lang="en-GB" sz="2600" dirty="0" err="1"/>
              <a:t>Esping</a:t>
            </a:r>
            <a:r>
              <a:rPr lang="en-GB" sz="2600" dirty="0"/>
              <a:t>-Andersen, 1990), as follows;  </a:t>
            </a:r>
          </a:p>
        </p:txBody>
      </p:sp>
      <p:sp>
        <p:nvSpPr>
          <p:cNvPr id="5" name="TextBox 4"/>
          <p:cNvSpPr txBox="1"/>
          <p:nvPr/>
        </p:nvSpPr>
        <p:spPr>
          <a:xfrm>
            <a:off x="3586064" y="6090860"/>
            <a:ext cx="6120680" cy="400110"/>
          </a:xfrm>
          <a:prstGeom prst="rect">
            <a:avLst/>
          </a:prstGeom>
          <a:noFill/>
        </p:spPr>
        <p:txBody>
          <a:bodyPr wrap="square" rtlCol="0">
            <a:spAutoFit/>
          </a:bodyPr>
          <a:lstStyle/>
          <a:p>
            <a:pPr algn="ctr"/>
            <a:r>
              <a:rPr lang="en-GB" sz="2000" i="1" dirty="0"/>
              <a:t>Any questions at this point?</a:t>
            </a:r>
          </a:p>
        </p:txBody>
      </p:sp>
    </p:spTree>
    <p:extLst>
      <p:ext uri="{BB962C8B-B14F-4D97-AF65-F5344CB8AC3E}">
        <p14:creationId xmlns:p14="http://schemas.microsoft.com/office/powerpoint/2010/main" val="3287391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4" name="TextBox 3"/>
          <p:cNvSpPr txBox="1"/>
          <p:nvPr/>
        </p:nvSpPr>
        <p:spPr>
          <a:xfrm>
            <a:off x="191344" y="765313"/>
            <a:ext cx="8640960" cy="461665"/>
          </a:xfrm>
          <a:prstGeom prst="rect">
            <a:avLst/>
          </a:prstGeom>
          <a:noFill/>
        </p:spPr>
        <p:txBody>
          <a:bodyPr wrap="square" rtlCol="0">
            <a:spAutoFit/>
          </a:bodyPr>
          <a:lstStyle/>
          <a:p>
            <a:r>
              <a:rPr lang="en-GB" sz="2400" b="1" i="1" dirty="0"/>
              <a:t>The Three Worlds of Welfare Capitalism </a:t>
            </a:r>
            <a:r>
              <a:rPr lang="en-GB" sz="2400" b="1" dirty="0"/>
              <a:t>(</a:t>
            </a:r>
            <a:r>
              <a:rPr lang="en-GB" sz="2400" b="1" dirty="0" err="1"/>
              <a:t>Esping</a:t>
            </a:r>
            <a:r>
              <a:rPr lang="en-GB" sz="2400" b="1" dirty="0"/>
              <a:t>-Andersen 1990) </a:t>
            </a:r>
            <a:endParaRPr lang="en-GB" sz="2400" b="1" i="1" dirty="0"/>
          </a:p>
        </p:txBody>
      </p:sp>
      <p:sp>
        <p:nvSpPr>
          <p:cNvPr id="2" name="TextBox 1"/>
          <p:cNvSpPr txBox="1"/>
          <p:nvPr/>
        </p:nvSpPr>
        <p:spPr>
          <a:xfrm>
            <a:off x="1857872" y="1283878"/>
            <a:ext cx="8342584" cy="461665"/>
          </a:xfrm>
          <a:prstGeom prst="rect">
            <a:avLst/>
          </a:prstGeom>
          <a:noFill/>
        </p:spPr>
        <p:txBody>
          <a:bodyPr wrap="square" rtlCol="0">
            <a:spAutoFit/>
          </a:bodyPr>
          <a:lstStyle/>
          <a:p>
            <a:pPr>
              <a:spcBef>
                <a:spcPts val="600"/>
              </a:spcBef>
              <a:spcAft>
                <a:spcPts val="600"/>
              </a:spcAft>
            </a:pPr>
            <a:r>
              <a:rPr lang="en-GB" sz="2400" b="1" dirty="0"/>
              <a:t>Social Democratic systems (e.g. Norway, Sweden)</a:t>
            </a:r>
          </a:p>
        </p:txBody>
      </p:sp>
      <p:sp>
        <p:nvSpPr>
          <p:cNvPr id="5" name="TextBox 4"/>
          <p:cNvSpPr txBox="1"/>
          <p:nvPr/>
        </p:nvSpPr>
        <p:spPr>
          <a:xfrm>
            <a:off x="2567608" y="1745542"/>
            <a:ext cx="6768752"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Highly decommodified</a:t>
            </a:r>
          </a:p>
          <a:p>
            <a:pPr marL="342900" indent="-342900">
              <a:buFont typeface="Arial" panose="020B0604020202020204" pitchFamily="34" charset="0"/>
              <a:buChar char="•"/>
            </a:pPr>
            <a:r>
              <a:rPr lang="en-GB" sz="2400" dirty="0"/>
              <a:t>Heavily subsidized by the state</a:t>
            </a:r>
          </a:p>
          <a:p>
            <a:pPr marL="342900" indent="-342900">
              <a:buFont typeface="Arial" panose="020B0604020202020204" pitchFamily="34" charset="0"/>
              <a:buChar char="•"/>
            </a:pPr>
            <a:r>
              <a:rPr lang="en-GB" sz="2400" dirty="0"/>
              <a:t>Available to all citizens (universal benefits)</a:t>
            </a:r>
          </a:p>
          <a:p>
            <a:pPr marL="342900" indent="-342900">
              <a:buFont typeface="Arial" panose="020B0604020202020204" pitchFamily="34" charset="0"/>
              <a:buChar char="•"/>
            </a:pPr>
            <a:r>
              <a:rPr lang="en-GB" sz="2400" dirty="0"/>
              <a:t>Primary aim is removal of inequalities  </a:t>
            </a:r>
          </a:p>
        </p:txBody>
      </p:sp>
      <p:sp>
        <p:nvSpPr>
          <p:cNvPr id="6" name="TextBox 5"/>
          <p:cNvSpPr txBox="1"/>
          <p:nvPr/>
        </p:nvSpPr>
        <p:spPr>
          <a:xfrm>
            <a:off x="1929880" y="3429001"/>
            <a:ext cx="8414592" cy="461665"/>
          </a:xfrm>
          <a:prstGeom prst="rect">
            <a:avLst/>
          </a:prstGeom>
          <a:noFill/>
        </p:spPr>
        <p:txBody>
          <a:bodyPr wrap="square" rtlCol="0">
            <a:spAutoFit/>
          </a:bodyPr>
          <a:lstStyle/>
          <a:p>
            <a:pPr>
              <a:spcBef>
                <a:spcPts val="600"/>
              </a:spcBef>
              <a:spcAft>
                <a:spcPts val="600"/>
              </a:spcAft>
            </a:pPr>
            <a:r>
              <a:rPr lang="en-GB" sz="2400" b="1" dirty="0"/>
              <a:t>Conservative-corporatist systems (e.g. France, Germany)</a:t>
            </a:r>
          </a:p>
        </p:txBody>
      </p:sp>
      <p:sp>
        <p:nvSpPr>
          <p:cNvPr id="7" name="TextBox 6"/>
          <p:cNvSpPr txBox="1"/>
          <p:nvPr/>
        </p:nvSpPr>
        <p:spPr>
          <a:xfrm>
            <a:off x="2639616" y="3890665"/>
            <a:ext cx="6768752"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Highly decommodified</a:t>
            </a:r>
          </a:p>
          <a:p>
            <a:pPr marL="342900" indent="-342900">
              <a:buFont typeface="Arial" panose="020B0604020202020204" pitchFamily="34" charset="0"/>
              <a:buChar char="•"/>
            </a:pPr>
            <a:r>
              <a:rPr lang="en-GB" sz="2400" dirty="0"/>
              <a:t>Access to welfare depends on position in society</a:t>
            </a:r>
          </a:p>
          <a:p>
            <a:pPr marL="342900" indent="-342900">
              <a:buFont typeface="Arial" panose="020B0604020202020204" pitchFamily="34" charset="0"/>
              <a:buChar char="•"/>
            </a:pPr>
            <a:r>
              <a:rPr lang="en-GB" sz="2400" dirty="0"/>
              <a:t>Therefore not Universal</a:t>
            </a:r>
          </a:p>
          <a:p>
            <a:pPr marL="342900" indent="-342900">
              <a:buFont typeface="Arial" panose="020B0604020202020204" pitchFamily="34" charset="0"/>
              <a:buChar char="•"/>
            </a:pPr>
            <a:r>
              <a:rPr lang="en-GB" sz="2400" dirty="0"/>
              <a:t>Primary aim is maintaining social stability, strong families and state loyalty  </a:t>
            </a:r>
          </a:p>
        </p:txBody>
      </p:sp>
    </p:spTree>
    <p:extLst>
      <p:ext uri="{BB962C8B-B14F-4D97-AF65-F5344CB8AC3E}">
        <p14:creationId xmlns:p14="http://schemas.microsoft.com/office/powerpoint/2010/main" val="1170105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build="p"/>
      <p:bldP spid="6" grpId="0" build="p"/>
      <p:bldP spid="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4" name="TextBox 3"/>
          <p:cNvSpPr txBox="1"/>
          <p:nvPr/>
        </p:nvSpPr>
        <p:spPr>
          <a:xfrm>
            <a:off x="1631504" y="836713"/>
            <a:ext cx="8640960" cy="461665"/>
          </a:xfrm>
          <a:prstGeom prst="rect">
            <a:avLst/>
          </a:prstGeom>
          <a:noFill/>
        </p:spPr>
        <p:txBody>
          <a:bodyPr wrap="square" rtlCol="0">
            <a:spAutoFit/>
          </a:bodyPr>
          <a:lstStyle/>
          <a:p>
            <a:r>
              <a:rPr lang="en-GB" sz="2400" i="1" dirty="0"/>
              <a:t>The Three Worlds of Welfare Capitalism </a:t>
            </a:r>
            <a:r>
              <a:rPr lang="en-GB" sz="2400" dirty="0"/>
              <a:t>(</a:t>
            </a:r>
            <a:r>
              <a:rPr lang="en-GB" sz="2400" dirty="0" err="1"/>
              <a:t>Esping</a:t>
            </a:r>
            <a:r>
              <a:rPr lang="en-GB" sz="2400" dirty="0"/>
              <a:t>-Andersen 1990) </a:t>
            </a:r>
            <a:endParaRPr lang="en-GB" sz="2400" i="1" dirty="0"/>
          </a:p>
        </p:txBody>
      </p:sp>
      <p:sp>
        <p:nvSpPr>
          <p:cNvPr id="2" name="TextBox 1"/>
          <p:cNvSpPr txBox="1"/>
          <p:nvPr/>
        </p:nvSpPr>
        <p:spPr>
          <a:xfrm>
            <a:off x="1857872" y="1283878"/>
            <a:ext cx="8342584" cy="461665"/>
          </a:xfrm>
          <a:prstGeom prst="rect">
            <a:avLst/>
          </a:prstGeom>
          <a:noFill/>
        </p:spPr>
        <p:txBody>
          <a:bodyPr wrap="square" rtlCol="0">
            <a:spAutoFit/>
          </a:bodyPr>
          <a:lstStyle/>
          <a:p>
            <a:pPr>
              <a:spcBef>
                <a:spcPts val="600"/>
              </a:spcBef>
              <a:spcAft>
                <a:spcPts val="600"/>
              </a:spcAft>
            </a:pPr>
            <a:r>
              <a:rPr lang="en-GB" sz="2400" b="1" dirty="0"/>
              <a:t>Liberal systems (e.g. U.S.A.)</a:t>
            </a:r>
          </a:p>
        </p:txBody>
      </p:sp>
      <p:sp>
        <p:nvSpPr>
          <p:cNvPr id="5" name="TextBox 4"/>
          <p:cNvSpPr txBox="1"/>
          <p:nvPr/>
        </p:nvSpPr>
        <p:spPr>
          <a:xfrm>
            <a:off x="2567608" y="1745542"/>
            <a:ext cx="6768752"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a:t>Highly commodified</a:t>
            </a:r>
          </a:p>
          <a:p>
            <a:pPr marL="342900" indent="-342900">
              <a:buFont typeface="Arial" panose="020B0604020202020204" pitchFamily="34" charset="0"/>
              <a:buChar char="•"/>
            </a:pPr>
            <a:r>
              <a:rPr lang="en-GB" sz="2400" dirty="0"/>
              <a:t>Welfare is ‘sold’ via the market (i.e. you get the care you can afford)</a:t>
            </a:r>
          </a:p>
          <a:p>
            <a:pPr marL="342900" indent="-342900">
              <a:buFont typeface="Arial" panose="020B0604020202020204" pitchFamily="34" charset="0"/>
              <a:buChar char="•"/>
            </a:pPr>
            <a:r>
              <a:rPr lang="en-GB" sz="2400" dirty="0"/>
              <a:t>Citizens need to take out private insurance to pay for welfare</a:t>
            </a:r>
          </a:p>
          <a:p>
            <a:pPr marL="342900" indent="-342900">
              <a:buFont typeface="Arial" panose="020B0604020202020204" pitchFamily="34" charset="0"/>
              <a:buChar char="•"/>
            </a:pPr>
            <a:r>
              <a:rPr lang="en-GB" sz="2400" dirty="0"/>
              <a:t>Means-tested benefits are available for those in desperate need but these are stigmatised </a:t>
            </a:r>
          </a:p>
        </p:txBody>
      </p:sp>
      <p:sp>
        <p:nvSpPr>
          <p:cNvPr id="8" name="TextBox 7"/>
          <p:cNvSpPr txBox="1"/>
          <p:nvPr/>
        </p:nvSpPr>
        <p:spPr>
          <a:xfrm>
            <a:off x="3647728" y="5174012"/>
            <a:ext cx="6120680" cy="400110"/>
          </a:xfrm>
          <a:prstGeom prst="rect">
            <a:avLst/>
          </a:prstGeom>
          <a:noFill/>
        </p:spPr>
        <p:txBody>
          <a:bodyPr wrap="square" rtlCol="0">
            <a:spAutoFit/>
          </a:bodyPr>
          <a:lstStyle/>
          <a:p>
            <a:pPr algn="ctr"/>
            <a:r>
              <a:rPr lang="en-GB" sz="2000" i="1" dirty="0"/>
              <a:t>What do we mean by the term ‘means tested’?</a:t>
            </a:r>
          </a:p>
        </p:txBody>
      </p:sp>
      <p:sp>
        <p:nvSpPr>
          <p:cNvPr id="11" name="TextBox 10"/>
          <p:cNvSpPr txBox="1"/>
          <p:nvPr/>
        </p:nvSpPr>
        <p:spPr>
          <a:xfrm>
            <a:off x="3647728" y="5621475"/>
            <a:ext cx="6120680" cy="400110"/>
          </a:xfrm>
          <a:prstGeom prst="rect">
            <a:avLst/>
          </a:prstGeom>
          <a:noFill/>
        </p:spPr>
        <p:txBody>
          <a:bodyPr wrap="square" rtlCol="0">
            <a:spAutoFit/>
          </a:bodyPr>
          <a:lstStyle/>
          <a:p>
            <a:pPr algn="ctr"/>
            <a:r>
              <a:rPr lang="en-GB" sz="2000" i="1" dirty="0"/>
              <a:t>Can you think of examples?</a:t>
            </a:r>
          </a:p>
        </p:txBody>
      </p:sp>
    </p:spTree>
    <p:extLst>
      <p:ext uri="{BB962C8B-B14F-4D97-AF65-F5344CB8AC3E}">
        <p14:creationId xmlns:p14="http://schemas.microsoft.com/office/powerpoint/2010/main" val="628517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build="p"/>
      <p:bldP spid="8"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88640"/>
            <a:ext cx="8229600" cy="706090"/>
          </a:xfrm>
        </p:spPr>
        <p:txBody>
          <a:bodyPr>
            <a:normAutofit/>
          </a:bodyPr>
          <a:lstStyle/>
          <a:p>
            <a:r>
              <a:rPr lang="en-GB" sz="3600" b="1" dirty="0"/>
              <a:t>The debate regarding Welfare provision</a:t>
            </a:r>
          </a:p>
        </p:txBody>
      </p:sp>
      <p:sp>
        <p:nvSpPr>
          <p:cNvPr id="3" name="TextBox 2"/>
          <p:cNvSpPr txBox="1"/>
          <p:nvPr/>
        </p:nvSpPr>
        <p:spPr>
          <a:xfrm>
            <a:off x="407368" y="1197620"/>
            <a:ext cx="11397952" cy="446276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As we have already seen different systems can take a universal  or a means-tested approach to benefits</a:t>
            </a:r>
          </a:p>
          <a:p>
            <a:pPr marL="342900" indent="-342900">
              <a:spcBef>
                <a:spcPts val="600"/>
              </a:spcBef>
              <a:spcAft>
                <a:spcPts val="600"/>
              </a:spcAft>
              <a:buFont typeface="Arial" panose="020B0604020202020204" pitchFamily="34" charset="0"/>
              <a:buChar char="•"/>
            </a:pPr>
            <a:r>
              <a:rPr lang="en-GB" sz="2600" dirty="0"/>
              <a:t>Governments which support universal benefits are known as </a:t>
            </a:r>
            <a:r>
              <a:rPr lang="en-GB" sz="2600" i="1" dirty="0"/>
              <a:t>‘institutionalists’</a:t>
            </a:r>
            <a:endParaRPr lang="en-GB" sz="2600" dirty="0"/>
          </a:p>
          <a:p>
            <a:pPr marL="342900" indent="-342900">
              <a:spcBef>
                <a:spcPts val="600"/>
              </a:spcBef>
              <a:spcAft>
                <a:spcPts val="600"/>
              </a:spcAft>
              <a:buFont typeface="Arial" panose="020B0604020202020204" pitchFamily="34" charset="0"/>
              <a:buChar char="•"/>
            </a:pPr>
            <a:r>
              <a:rPr lang="en-GB" sz="2600" dirty="0"/>
              <a:t>Those which prefer means-testing are known as </a:t>
            </a:r>
            <a:r>
              <a:rPr lang="en-GB" sz="2600" i="1" dirty="0"/>
              <a:t>‘residualists’</a:t>
            </a:r>
            <a:endParaRPr lang="en-GB" sz="2600" dirty="0"/>
          </a:p>
          <a:p>
            <a:pPr marL="342900" indent="-342900">
              <a:spcBef>
                <a:spcPts val="600"/>
              </a:spcBef>
              <a:spcAft>
                <a:spcPts val="600"/>
              </a:spcAft>
              <a:buFont typeface="Arial" panose="020B0604020202020204" pitchFamily="34" charset="0"/>
              <a:buChar char="•"/>
            </a:pPr>
            <a:r>
              <a:rPr lang="en-GB" sz="2600" dirty="0"/>
              <a:t>This is because the former argue that benefits should be available as a right for everyone (i.e. they should be </a:t>
            </a:r>
            <a:r>
              <a:rPr lang="en-GB" sz="2600" i="1" dirty="0"/>
              <a:t>institutionalised</a:t>
            </a:r>
            <a:r>
              <a:rPr lang="en-GB" sz="2600" dirty="0"/>
              <a:t>)</a:t>
            </a:r>
          </a:p>
          <a:p>
            <a:pPr marL="342900" indent="-342900">
              <a:spcBef>
                <a:spcPts val="600"/>
              </a:spcBef>
              <a:spcAft>
                <a:spcPts val="600"/>
              </a:spcAft>
              <a:buFont typeface="Arial" panose="020B0604020202020204" pitchFamily="34" charset="0"/>
              <a:buChar char="•"/>
            </a:pPr>
            <a:r>
              <a:rPr lang="en-GB" sz="2600" dirty="0"/>
              <a:t>The latter argue that benefit should only be available for those who truly cannot fend for themselves (i.e. the </a:t>
            </a:r>
            <a:r>
              <a:rPr lang="en-GB" sz="2600" i="1" dirty="0"/>
              <a:t>residue)</a:t>
            </a:r>
          </a:p>
          <a:p>
            <a:pPr marL="342900" indent="-342900">
              <a:spcBef>
                <a:spcPts val="600"/>
              </a:spcBef>
              <a:spcAft>
                <a:spcPts val="600"/>
              </a:spcAft>
              <a:buFont typeface="Arial" panose="020B0604020202020204" pitchFamily="34" charset="0"/>
              <a:buChar char="•"/>
            </a:pPr>
            <a:r>
              <a:rPr lang="en-GB" sz="2600" dirty="0"/>
              <a:t>This is also known as the ‘safety net’ approach </a:t>
            </a:r>
          </a:p>
        </p:txBody>
      </p:sp>
      <p:sp>
        <p:nvSpPr>
          <p:cNvPr id="4" name="TextBox 3"/>
          <p:cNvSpPr txBox="1"/>
          <p:nvPr/>
        </p:nvSpPr>
        <p:spPr>
          <a:xfrm>
            <a:off x="7556848" y="6093296"/>
            <a:ext cx="2664296" cy="369332"/>
          </a:xfrm>
          <a:prstGeom prst="rect">
            <a:avLst/>
          </a:prstGeom>
          <a:noFill/>
        </p:spPr>
        <p:txBody>
          <a:bodyPr wrap="square" rtlCol="0">
            <a:spAutoFit/>
          </a:bodyPr>
          <a:lstStyle/>
          <a:p>
            <a:r>
              <a:rPr lang="en-GB" dirty="0"/>
              <a:t>(Giddens &amp; Sutton, 2013)</a:t>
            </a:r>
          </a:p>
        </p:txBody>
      </p:sp>
    </p:spTree>
    <p:extLst>
      <p:ext uri="{BB962C8B-B14F-4D97-AF65-F5344CB8AC3E}">
        <p14:creationId xmlns:p14="http://schemas.microsoft.com/office/powerpoint/2010/main" val="42577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88640"/>
            <a:ext cx="8229600" cy="706090"/>
          </a:xfrm>
        </p:spPr>
        <p:txBody>
          <a:bodyPr>
            <a:normAutofit/>
          </a:bodyPr>
          <a:lstStyle/>
          <a:p>
            <a:r>
              <a:rPr lang="en-GB" sz="3600" b="1" dirty="0"/>
              <a:t>The debate regarding Welfare provision</a:t>
            </a:r>
          </a:p>
        </p:txBody>
      </p:sp>
      <p:sp>
        <p:nvSpPr>
          <p:cNvPr id="3" name="TextBox 2"/>
          <p:cNvSpPr txBox="1"/>
          <p:nvPr/>
        </p:nvSpPr>
        <p:spPr>
          <a:xfrm>
            <a:off x="551384" y="1482723"/>
            <a:ext cx="10297144" cy="187743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 market system can create extreme poverty, which is not the fault of the individual</a:t>
            </a:r>
          </a:p>
          <a:p>
            <a:pPr marL="342900" indent="-342900">
              <a:spcBef>
                <a:spcPts val="600"/>
              </a:spcBef>
              <a:spcAft>
                <a:spcPts val="600"/>
              </a:spcAft>
              <a:buFont typeface="Arial" panose="020B0604020202020204" pitchFamily="34" charset="0"/>
              <a:buChar char="•"/>
            </a:pPr>
            <a:r>
              <a:rPr lang="en-GB" sz="2400" dirty="0"/>
              <a:t>It is the duty of a civilised society to protect its citizens</a:t>
            </a:r>
          </a:p>
          <a:p>
            <a:pPr marL="342900" indent="-342900">
              <a:spcBef>
                <a:spcPts val="600"/>
              </a:spcBef>
              <a:spcAft>
                <a:spcPts val="600"/>
              </a:spcAft>
              <a:buFont typeface="Arial" panose="020B0604020202020204" pitchFamily="34" charset="0"/>
              <a:buChar char="•"/>
            </a:pPr>
            <a:r>
              <a:rPr lang="en-GB" sz="2400" dirty="0"/>
              <a:t>Higher tax is worth paying to improve people’s lives</a:t>
            </a:r>
          </a:p>
        </p:txBody>
      </p:sp>
      <p:sp>
        <p:nvSpPr>
          <p:cNvPr id="5" name="TextBox 4"/>
          <p:cNvSpPr txBox="1"/>
          <p:nvPr/>
        </p:nvSpPr>
        <p:spPr>
          <a:xfrm>
            <a:off x="479376" y="941766"/>
            <a:ext cx="5976664" cy="461665"/>
          </a:xfrm>
          <a:prstGeom prst="rect">
            <a:avLst/>
          </a:prstGeom>
          <a:noFill/>
        </p:spPr>
        <p:txBody>
          <a:bodyPr wrap="square" rtlCol="0">
            <a:spAutoFit/>
          </a:bodyPr>
          <a:lstStyle/>
          <a:p>
            <a:r>
              <a:rPr lang="en-GB" sz="2400" b="1" dirty="0"/>
              <a:t>The Institutionalist approach</a:t>
            </a:r>
          </a:p>
        </p:txBody>
      </p:sp>
      <p:sp>
        <p:nvSpPr>
          <p:cNvPr id="6" name="TextBox 5"/>
          <p:cNvSpPr txBox="1"/>
          <p:nvPr/>
        </p:nvSpPr>
        <p:spPr>
          <a:xfrm>
            <a:off x="551384" y="4008019"/>
            <a:ext cx="11017224" cy="203132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Only those most in need should receive state benefits</a:t>
            </a:r>
          </a:p>
          <a:p>
            <a:pPr marL="342900" indent="-342900">
              <a:spcBef>
                <a:spcPts val="600"/>
              </a:spcBef>
              <a:spcAft>
                <a:spcPts val="600"/>
              </a:spcAft>
              <a:buFont typeface="Arial" panose="020B0604020202020204" pitchFamily="34" charset="0"/>
              <a:buChar char="•"/>
            </a:pPr>
            <a:r>
              <a:rPr lang="en-GB" sz="2400" dirty="0"/>
              <a:t>Need has to be proven (i.e. means testing)</a:t>
            </a:r>
          </a:p>
          <a:p>
            <a:pPr marL="342900" indent="-342900">
              <a:spcBef>
                <a:spcPts val="600"/>
              </a:spcBef>
              <a:spcAft>
                <a:spcPts val="600"/>
              </a:spcAft>
              <a:buFont typeface="Arial" panose="020B0604020202020204" pitchFamily="34" charset="0"/>
              <a:buChar char="•"/>
            </a:pPr>
            <a:r>
              <a:rPr lang="en-GB" sz="2400" dirty="0"/>
              <a:t>Welfare is expensive and needs higher taxation to pay for it</a:t>
            </a:r>
          </a:p>
          <a:p>
            <a:pPr marL="342900" indent="-342900">
              <a:spcBef>
                <a:spcPts val="600"/>
              </a:spcBef>
              <a:spcAft>
                <a:spcPts val="600"/>
              </a:spcAft>
              <a:buFont typeface="Arial" panose="020B0604020202020204" pitchFamily="34" charset="0"/>
              <a:buChar char="•"/>
            </a:pPr>
            <a:r>
              <a:rPr lang="en-GB" sz="2400" dirty="0"/>
              <a:t>Large welfare systems are inefficient and bureaucratic</a:t>
            </a:r>
          </a:p>
        </p:txBody>
      </p:sp>
      <p:sp>
        <p:nvSpPr>
          <p:cNvPr id="7" name="TextBox 6"/>
          <p:cNvSpPr txBox="1"/>
          <p:nvPr/>
        </p:nvSpPr>
        <p:spPr>
          <a:xfrm>
            <a:off x="551384" y="3439452"/>
            <a:ext cx="5976664" cy="461665"/>
          </a:xfrm>
          <a:prstGeom prst="rect">
            <a:avLst/>
          </a:prstGeom>
          <a:noFill/>
        </p:spPr>
        <p:txBody>
          <a:bodyPr wrap="square" rtlCol="0">
            <a:spAutoFit/>
          </a:bodyPr>
          <a:lstStyle/>
          <a:p>
            <a:r>
              <a:rPr lang="en-GB" sz="2400" b="1" dirty="0"/>
              <a:t>The Residualist approach</a:t>
            </a:r>
          </a:p>
        </p:txBody>
      </p:sp>
    </p:spTree>
    <p:extLst>
      <p:ext uri="{BB962C8B-B14F-4D97-AF65-F5344CB8AC3E}">
        <p14:creationId xmlns:p14="http://schemas.microsoft.com/office/powerpoint/2010/main" val="165652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build="p"/>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91544" y="188640"/>
            <a:ext cx="8229600" cy="706090"/>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The UK debate regarding Welfare provision</a:t>
            </a:r>
          </a:p>
        </p:txBody>
      </p:sp>
      <p:sp>
        <p:nvSpPr>
          <p:cNvPr id="3" name="TextBox 2"/>
          <p:cNvSpPr txBox="1"/>
          <p:nvPr/>
        </p:nvSpPr>
        <p:spPr>
          <a:xfrm>
            <a:off x="119336" y="924010"/>
            <a:ext cx="11737304" cy="510909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We have already discussed the ‘post-war’ consensus that lead to the welfare state and a broadly </a:t>
            </a:r>
            <a:r>
              <a:rPr lang="en-GB" sz="2600" b="1" dirty="0"/>
              <a:t>institutionalist</a:t>
            </a:r>
            <a:r>
              <a:rPr lang="en-GB" sz="2600" dirty="0"/>
              <a:t> approach by both Conservative &amp; Labour governments</a:t>
            </a:r>
          </a:p>
          <a:p>
            <a:pPr marL="342900" indent="-342900">
              <a:spcBef>
                <a:spcPts val="600"/>
              </a:spcBef>
              <a:spcAft>
                <a:spcPts val="600"/>
              </a:spcAft>
              <a:buFont typeface="Arial" panose="020B0604020202020204" pitchFamily="34" charset="0"/>
              <a:buChar char="•"/>
            </a:pPr>
            <a:r>
              <a:rPr lang="en-GB" sz="2600" dirty="0"/>
              <a:t>This equates to a more </a:t>
            </a:r>
            <a:r>
              <a:rPr lang="en-GB" sz="2600" b="1" dirty="0"/>
              <a:t>social democratic</a:t>
            </a:r>
            <a:r>
              <a:rPr lang="en-GB" sz="2600" dirty="0"/>
              <a:t> system of welfare in </a:t>
            </a:r>
            <a:r>
              <a:rPr lang="en-GB" sz="2600" dirty="0" err="1"/>
              <a:t>Esping</a:t>
            </a:r>
            <a:r>
              <a:rPr lang="en-GB" sz="2600" dirty="0"/>
              <a:t>-Andersen’s model</a:t>
            </a:r>
          </a:p>
          <a:p>
            <a:pPr marL="342900" indent="-342900">
              <a:spcBef>
                <a:spcPts val="600"/>
              </a:spcBef>
              <a:spcAft>
                <a:spcPts val="600"/>
              </a:spcAft>
              <a:buFont typeface="Arial" panose="020B0604020202020204" pitchFamily="34" charset="0"/>
              <a:buChar char="•"/>
            </a:pPr>
            <a:r>
              <a:rPr lang="en-GB" sz="2600" dirty="0"/>
              <a:t>Since the government of Margaret Thatcher we can detect a move to a more </a:t>
            </a:r>
            <a:r>
              <a:rPr lang="en-GB" sz="2600" b="1" dirty="0"/>
              <a:t>Residualist</a:t>
            </a:r>
            <a:r>
              <a:rPr lang="en-GB" sz="2600" dirty="0"/>
              <a:t> approach</a:t>
            </a:r>
          </a:p>
          <a:p>
            <a:pPr marL="342900" indent="-342900">
              <a:spcBef>
                <a:spcPts val="600"/>
              </a:spcBef>
              <a:spcAft>
                <a:spcPts val="600"/>
              </a:spcAft>
              <a:buFont typeface="Arial" panose="020B0604020202020204" pitchFamily="34" charset="0"/>
              <a:buChar char="•"/>
            </a:pPr>
            <a:r>
              <a:rPr lang="en-GB" sz="2600" dirty="0"/>
              <a:t>Which equates more closely to the </a:t>
            </a:r>
            <a:r>
              <a:rPr lang="en-GB" sz="2600" b="1" dirty="0"/>
              <a:t>liberal</a:t>
            </a:r>
            <a:r>
              <a:rPr lang="en-GB" sz="2600" dirty="0"/>
              <a:t> system of welfare in </a:t>
            </a:r>
            <a:r>
              <a:rPr lang="en-GB" sz="2600" dirty="0" err="1"/>
              <a:t>Esping</a:t>
            </a:r>
            <a:r>
              <a:rPr lang="en-GB" sz="2600" dirty="0"/>
              <a:t>-Andersen’s model</a:t>
            </a:r>
          </a:p>
          <a:p>
            <a:pPr marL="342900" indent="-342900">
              <a:spcBef>
                <a:spcPts val="600"/>
              </a:spcBef>
              <a:spcAft>
                <a:spcPts val="600"/>
              </a:spcAft>
              <a:buFont typeface="Arial" panose="020B0604020202020204" pitchFamily="34" charset="0"/>
              <a:buChar char="•"/>
            </a:pPr>
            <a:r>
              <a:rPr lang="en-GB" sz="2600" dirty="0"/>
              <a:t>The policy of different governments has made welfare a very complex issue and given rise to a number of policies and debates</a:t>
            </a:r>
          </a:p>
        </p:txBody>
      </p:sp>
    </p:spTree>
    <p:extLst>
      <p:ext uri="{BB962C8B-B14F-4D97-AF65-F5344CB8AC3E}">
        <p14:creationId xmlns:p14="http://schemas.microsoft.com/office/powerpoint/2010/main" val="201896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91544" y="188640"/>
            <a:ext cx="8229600" cy="706090"/>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The UK debate regarding Welfare provision</a:t>
            </a:r>
          </a:p>
        </p:txBody>
      </p:sp>
      <p:sp>
        <p:nvSpPr>
          <p:cNvPr id="3" name="TextBox 2"/>
          <p:cNvSpPr txBox="1"/>
          <p:nvPr/>
        </p:nvSpPr>
        <p:spPr>
          <a:xfrm>
            <a:off x="551384" y="1040543"/>
            <a:ext cx="11161240" cy="89255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Many have criticised the welfare state for creating a culture of ‘welfare dependency’.</a:t>
            </a:r>
          </a:p>
        </p:txBody>
      </p:sp>
      <p:sp>
        <p:nvSpPr>
          <p:cNvPr id="4" name="TextBox 3"/>
          <p:cNvSpPr txBox="1"/>
          <p:nvPr/>
        </p:nvSpPr>
        <p:spPr>
          <a:xfrm>
            <a:off x="2855640" y="1933672"/>
            <a:ext cx="6768752" cy="707886"/>
          </a:xfrm>
          <a:prstGeom prst="rect">
            <a:avLst/>
          </a:prstGeom>
          <a:noFill/>
        </p:spPr>
        <p:txBody>
          <a:bodyPr wrap="square" rtlCol="0">
            <a:spAutoFit/>
          </a:bodyPr>
          <a:lstStyle/>
          <a:p>
            <a:pPr algn="ctr"/>
            <a:r>
              <a:rPr lang="en-GB" sz="2000" i="1" dirty="0"/>
              <a:t>What do you understand this term to mean?</a:t>
            </a:r>
          </a:p>
          <a:p>
            <a:pPr algn="ctr"/>
            <a:r>
              <a:rPr lang="en-GB" sz="2000" i="1" dirty="0"/>
              <a:t>Please type your responses in the Chat facility in Teams.</a:t>
            </a:r>
          </a:p>
        </p:txBody>
      </p:sp>
      <p:sp>
        <p:nvSpPr>
          <p:cNvPr id="5" name="TextBox 4"/>
          <p:cNvSpPr txBox="1"/>
          <p:nvPr/>
        </p:nvSpPr>
        <p:spPr>
          <a:xfrm>
            <a:off x="551384" y="4370907"/>
            <a:ext cx="10873208" cy="144655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This debate has led to policies such as ‘welfare to work’ which was introduced by the New Labour government after 1997</a:t>
            </a:r>
          </a:p>
          <a:p>
            <a:pPr marL="342900" indent="-342900">
              <a:spcBef>
                <a:spcPts val="600"/>
              </a:spcBef>
              <a:spcAft>
                <a:spcPts val="600"/>
              </a:spcAft>
              <a:buFont typeface="Arial" panose="020B0604020202020204" pitchFamily="34" charset="0"/>
              <a:buChar char="•"/>
            </a:pPr>
            <a:r>
              <a:rPr lang="en-GB" sz="2600" dirty="0"/>
              <a:t>This phrase also appeared in the Conservative manifesto in 2019.</a:t>
            </a:r>
          </a:p>
        </p:txBody>
      </p:sp>
      <p:sp>
        <p:nvSpPr>
          <p:cNvPr id="7" name="TextBox 6"/>
          <p:cNvSpPr txBox="1"/>
          <p:nvPr/>
        </p:nvSpPr>
        <p:spPr>
          <a:xfrm>
            <a:off x="551384" y="2742020"/>
            <a:ext cx="9793088" cy="49244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Welfare was seen as providing a ‘hand out’ instead of a ‘hand up’.</a:t>
            </a:r>
          </a:p>
        </p:txBody>
      </p:sp>
      <p:sp>
        <p:nvSpPr>
          <p:cNvPr id="8" name="TextBox 7"/>
          <p:cNvSpPr txBox="1"/>
          <p:nvPr/>
        </p:nvSpPr>
        <p:spPr>
          <a:xfrm>
            <a:off x="2711624" y="3544270"/>
            <a:ext cx="6768752" cy="400110"/>
          </a:xfrm>
          <a:prstGeom prst="rect">
            <a:avLst/>
          </a:prstGeom>
          <a:noFill/>
        </p:spPr>
        <p:txBody>
          <a:bodyPr wrap="square" rtlCol="0">
            <a:spAutoFit/>
          </a:bodyPr>
          <a:lstStyle/>
          <a:p>
            <a:pPr algn="ctr"/>
            <a:r>
              <a:rPr lang="en-GB" sz="2000" i="1" dirty="0"/>
              <a:t>Does that phrase sound familiar?</a:t>
            </a:r>
          </a:p>
        </p:txBody>
      </p:sp>
      <p:pic>
        <p:nvPicPr>
          <p:cNvPr id="11" name="Picture 10">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56240" y="3414324"/>
            <a:ext cx="689620" cy="684960"/>
          </a:xfrm>
          <a:prstGeom prst="rect">
            <a:avLst/>
          </a:prstGeom>
        </p:spPr>
      </p:pic>
    </p:spTree>
    <p:extLst>
      <p:ext uri="{BB962C8B-B14F-4D97-AF65-F5344CB8AC3E}">
        <p14:creationId xmlns:p14="http://schemas.microsoft.com/office/powerpoint/2010/main" val="309659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P spid="7" grpId="0"/>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91544" y="188640"/>
            <a:ext cx="8229600" cy="706090"/>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The UK debate regarding Welfare provision</a:t>
            </a:r>
          </a:p>
        </p:txBody>
      </p:sp>
      <p:sp>
        <p:nvSpPr>
          <p:cNvPr id="3" name="TextBox 2"/>
          <p:cNvSpPr txBox="1"/>
          <p:nvPr/>
        </p:nvSpPr>
        <p:spPr>
          <a:xfrm>
            <a:off x="1991544" y="980729"/>
            <a:ext cx="8229600" cy="461665"/>
          </a:xfrm>
          <a:prstGeom prst="rect">
            <a:avLst/>
          </a:prstGeom>
          <a:noFill/>
        </p:spPr>
        <p:txBody>
          <a:bodyPr wrap="square" rtlCol="0">
            <a:spAutoFit/>
          </a:bodyPr>
          <a:lstStyle/>
          <a:p>
            <a:pPr algn="ctr"/>
            <a:r>
              <a:rPr lang="en-GB" sz="2400" i="1" dirty="0"/>
              <a:t>What is a ‘manifesto’</a:t>
            </a:r>
            <a:r>
              <a:rPr lang="en-GB" sz="2400" dirty="0"/>
              <a:t>?</a:t>
            </a:r>
            <a:endParaRPr lang="en-GB" sz="2400" i="1" dirty="0"/>
          </a:p>
        </p:txBody>
      </p:sp>
      <p:sp>
        <p:nvSpPr>
          <p:cNvPr id="6" name="TextBox 5"/>
          <p:cNvSpPr txBox="1"/>
          <p:nvPr/>
        </p:nvSpPr>
        <p:spPr>
          <a:xfrm>
            <a:off x="695400" y="2420888"/>
            <a:ext cx="11124218" cy="320087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A document in which a political party sets out the programme it proposes to follow if returned to office. </a:t>
            </a:r>
          </a:p>
          <a:p>
            <a:pPr marL="342900" indent="-342900">
              <a:spcBef>
                <a:spcPts val="600"/>
              </a:spcBef>
              <a:spcAft>
                <a:spcPts val="600"/>
              </a:spcAft>
              <a:buFont typeface="Arial" panose="020B0604020202020204" pitchFamily="34" charset="0"/>
              <a:buChar char="•"/>
            </a:pPr>
            <a:r>
              <a:rPr lang="en-GB" sz="2600" dirty="0"/>
              <a:t>The document may reflect compromises between different party groupings, rather than an agreed programme of action. </a:t>
            </a:r>
          </a:p>
          <a:p>
            <a:pPr marL="342900" indent="-342900">
              <a:spcBef>
                <a:spcPts val="600"/>
              </a:spcBef>
              <a:spcAft>
                <a:spcPts val="600"/>
              </a:spcAft>
              <a:buFont typeface="Arial" panose="020B0604020202020204" pitchFamily="34" charset="0"/>
              <a:buChar char="•"/>
            </a:pPr>
            <a:r>
              <a:rPr lang="en-GB" sz="2600" dirty="0"/>
              <a:t>The manifesto can be seen as establishing the mandate for a governing party, although governments are often reluctant to be constrained by manifesto commitments.</a:t>
            </a:r>
          </a:p>
        </p:txBody>
      </p:sp>
      <p:sp>
        <p:nvSpPr>
          <p:cNvPr id="7" name="TextBox 6"/>
          <p:cNvSpPr txBox="1"/>
          <p:nvPr/>
        </p:nvSpPr>
        <p:spPr>
          <a:xfrm>
            <a:off x="8040216" y="6006772"/>
            <a:ext cx="1800200" cy="369332"/>
          </a:xfrm>
          <a:prstGeom prst="rect">
            <a:avLst/>
          </a:prstGeom>
          <a:noFill/>
        </p:spPr>
        <p:txBody>
          <a:bodyPr wrap="square" rtlCol="0">
            <a:spAutoFit/>
          </a:bodyPr>
          <a:lstStyle/>
          <a:p>
            <a:r>
              <a:rPr lang="en-GB" dirty="0"/>
              <a:t>(Grant, 2018)</a:t>
            </a:r>
          </a:p>
        </p:txBody>
      </p:sp>
      <p:sp>
        <p:nvSpPr>
          <p:cNvPr id="8" name="TextBox 7"/>
          <p:cNvSpPr txBox="1"/>
          <p:nvPr/>
        </p:nvSpPr>
        <p:spPr>
          <a:xfrm>
            <a:off x="695400" y="1628800"/>
            <a:ext cx="2952328" cy="461665"/>
          </a:xfrm>
          <a:prstGeom prst="rect">
            <a:avLst/>
          </a:prstGeom>
          <a:noFill/>
        </p:spPr>
        <p:txBody>
          <a:bodyPr wrap="square" rtlCol="0">
            <a:spAutoFit/>
          </a:bodyPr>
          <a:lstStyle/>
          <a:p>
            <a:r>
              <a:rPr lang="en-GB" sz="2400" b="1" dirty="0"/>
              <a:t>Manifesto</a:t>
            </a:r>
          </a:p>
        </p:txBody>
      </p:sp>
    </p:spTree>
    <p:extLst>
      <p:ext uri="{BB962C8B-B14F-4D97-AF65-F5344CB8AC3E}">
        <p14:creationId xmlns:p14="http://schemas.microsoft.com/office/powerpoint/2010/main" val="293811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build="p"/>
      <p:bldP spid="7"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88640"/>
            <a:ext cx="8229600" cy="778098"/>
          </a:xfrm>
        </p:spPr>
        <p:txBody>
          <a:bodyPr>
            <a:normAutofit/>
          </a:bodyPr>
          <a:lstStyle/>
          <a:p>
            <a:r>
              <a:rPr lang="en-GB" sz="3600" b="1" dirty="0"/>
              <a:t>The Welfare Debate: Present Context</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15681" y="1196753"/>
            <a:ext cx="676443" cy="676443"/>
          </a:xfrm>
          <a:prstGeom prst="rect">
            <a:avLst/>
          </a:prstGeom>
        </p:spPr>
      </p:pic>
      <p:sp>
        <p:nvSpPr>
          <p:cNvPr id="4" name="TextBox 3"/>
          <p:cNvSpPr txBox="1"/>
          <p:nvPr/>
        </p:nvSpPr>
        <p:spPr>
          <a:xfrm>
            <a:off x="3935760" y="1334918"/>
            <a:ext cx="4752528" cy="400110"/>
          </a:xfrm>
          <a:prstGeom prst="rect">
            <a:avLst/>
          </a:prstGeom>
          <a:noFill/>
        </p:spPr>
        <p:txBody>
          <a:bodyPr wrap="square" rtlCol="0">
            <a:spAutoFit/>
          </a:bodyPr>
          <a:lstStyle/>
          <a:p>
            <a:r>
              <a:rPr lang="en-GB" sz="2000" dirty="0"/>
              <a:t>Guided Study Activity: Party Manifestos </a:t>
            </a:r>
          </a:p>
        </p:txBody>
      </p:sp>
      <p:sp>
        <p:nvSpPr>
          <p:cNvPr id="5" name="TextBox 4"/>
          <p:cNvSpPr txBox="1"/>
          <p:nvPr/>
        </p:nvSpPr>
        <p:spPr>
          <a:xfrm>
            <a:off x="1775520" y="1988840"/>
            <a:ext cx="8568952" cy="2369880"/>
          </a:xfrm>
          <a:prstGeom prst="rect">
            <a:avLst/>
          </a:prstGeom>
          <a:noFill/>
        </p:spPr>
        <p:txBody>
          <a:bodyPr wrap="square" rtlCol="0">
            <a:spAutoFit/>
          </a:bodyPr>
          <a:lstStyle/>
          <a:p>
            <a:pPr>
              <a:spcBef>
                <a:spcPts val="600"/>
              </a:spcBef>
              <a:spcAft>
                <a:spcPts val="600"/>
              </a:spcAft>
            </a:pPr>
            <a:r>
              <a:rPr lang="en-GB" dirty="0"/>
              <a:t>1. Between now and the next session, read the Conservative and Labour manifestos that were published for the 2019.      </a:t>
            </a:r>
          </a:p>
          <a:p>
            <a:pPr>
              <a:spcBef>
                <a:spcPts val="600"/>
              </a:spcBef>
              <a:spcAft>
                <a:spcPts val="600"/>
              </a:spcAft>
            </a:pPr>
            <a:r>
              <a:rPr lang="en-GB" dirty="0"/>
              <a:t>These are available on Moodle or can be downloaded from;</a:t>
            </a:r>
          </a:p>
          <a:p>
            <a:pPr lvl="1">
              <a:spcBef>
                <a:spcPts val="600"/>
              </a:spcBef>
              <a:spcAft>
                <a:spcPts val="600"/>
              </a:spcAft>
            </a:pPr>
            <a:r>
              <a:rPr lang="en-GB" dirty="0"/>
              <a:t>Conservative: </a:t>
            </a:r>
            <a:r>
              <a:rPr lang="en-GB" dirty="0">
                <a:hlinkClick r:id="rId3"/>
              </a:rPr>
              <a:t>https://www.conservatives.com/our-plan</a:t>
            </a:r>
            <a:r>
              <a:rPr lang="en-GB" dirty="0"/>
              <a:t>  </a:t>
            </a:r>
          </a:p>
          <a:p>
            <a:pPr lvl="1">
              <a:spcBef>
                <a:spcPts val="600"/>
              </a:spcBef>
              <a:spcAft>
                <a:spcPts val="600"/>
              </a:spcAft>
            </a:pPr>
            <a:r>
              <a:rPr lang="en-GB" dirty="0"/>
              <a:t>Labour:           </a:t>
            </a:r>
            <a:r>
              <a:rPr lang="en-GB" dirty="0">
                <a:hlinkClick r:id="rId4"/>
              </a:rPr>
              <a:t>https://labour.org.uk/manifesto-2019/</a:t>
            </a:r>
            <a:r>
              <a:rPr lang="en-GB" dirty="0"/>
              <a:t>  </a:t>
            </a:r>
          </a:p>
          <a:p>
            <a:pPr>
              <a:spcBef>
                <a:spcPts val="600"/>
              </a:spcBef>
              <a:spcAft>
                <a:spcPts val="600"/>
              </a:spcAft>
            </a:pPr>
            <a:r>
              <a:rPr lang="en-GB" dirty="0"/>
              <a:t> As you read through them make a note of what they say about welfare or benefits</a:t>
            </a:r>
          </a:p>
        </p:txBody>
      </p:sp>
      <p:sp>
        <p:nvSpPr>
          <p:cNvPr id="6" name="TextBox 5"/>
          <p:cNvSpPr txBox="1"/>
          <p:nvPr/>
        </p:nvSpPr>
        <p:spPr>
          <a:xfrm>
            <a:off x="1775520" y="4293097"/>
            <a:ext cx="8568952" cy="646331"/>
          </a:xfrm>
          <a:prstGeom prst="rect">
            <a:avLst/>
          </a:prstGeom>
          <a:noFill/>
        </p:spPr>
        <p:txBody>
          <a:bodyPr wrap="square" rtlCol="0">
            <a:spAutoFit/>
          </a:bodyPr>
          <a:lstStyle/>
          <a:p>
            <a:pPr>
              <a:spcBef>
                <a:spcPts val="600"/>
              </a:spcBef>
              <a:spcAft>
                <a:spcPts val="600"/>
              </a:spcAft>
            </a:pPr>
            <a:r>
              <a:rPr lang="en-GB" dirty="0"/>
              <a:t>2. Now decide whether you can find examples of either  institutionist or residualist thinking in these manifestos. </a:t>
            </a:r>
          </a:p>
        </p:txBody>
      </p:sp>
      <p:sp>
        <p:nvSpPr>
          <p:cNvPr id="7" name="TextBox 6"/>
          <p:cNvSpPr txBox="1"/>
          <p:nvPr/>
        </p:nvSpPr>
        <p:spPr>
          <a:xfrm>
            <a:off x="1794313" y="5170898"/>
            <a:ext cx="8568952" cy="646331"/>
          </a:xfrm>
          <a:prstGeom prst="rect">
            <a:avLst/>
          </a:prstGeom>
          <a:noFill/>
        </p:spPr>
        <p:txBody>
          <a:bodyPr wrap="square" rtlCol="0">
            <a:spAutoFit/>
          </a:bodyPr>
          <a:lstStyle/>
          <a:p>
            <a:pPr>
              <a:spcBef>
                <a:spcPts val="600"/>
              </a:spcBef>
              <a:spcAft>
                <a:spcPts val="600"/>
              </a:spcAft>
            </a:pPr>
            <a:r>
              <a:rPr lang="en-GB" dirty="0"/>
              <a:t>3. In the next Theme we will share our thoughts with the group. </a:t>
            </a:r>
            <a:r>
              <a:rPr lang="en-GB" i="1" dirty="0"/>
              <a:t>N.B. You should be prepared to support your thoughts with specific reference to the manifestos.</a:t>
            </a:r>
          </a:p>
        </p:txBody>
      </p:sp>
    </p:spTree>
    <p:extLst>
      <p:ext uri="{BB962C8B-B14F-4D97-AF65-F5344CB8AC3E}">
        <p14:creationId xmlns:p14="http://schemas.microsoft.com/office/powerpoint/2010/main" val="796728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14801"/>
          </a:xfrm>
        </p:spPr>
        <p:txBody>
          <a:bodyPr>
            <a:normAutofit fontScale="90000"/>
          </a:bodyPr>
          <a:lstStyle/>
          <a:p>
            <a:r>
              <a:rPr lang="en-GB" b="1" dirty="0"/>
              <a:t>References</a:t>
            </a:r>
          </a:p>
        </p:txBody>
      </p:sp>
      <p:sp>
        <p:nvSpPr>
          <p:cNvPr id="9" name="TextBox 8"/>
          <p:cNvSpPr txBox="1"/>
          <p:nvPr/>
        </p:nvSpPr>
        <p:spPr>
          <a:xfrm>
            <a:off x="1888158" y="980728"/>
            <a:ext cx="8496944" cy="523220"/>
          </a:xfrm>
          <a:prstGeom prst="rect">
            <a:avLst/>
          </a:prstGeom>
          <a:noFill/>
        </p:spPr>
        <p:txBody>
          <a:bodyPr wrap="square" rtlCol="0">
            <a:spAutoFit/>
          </a:bodyPr>
          <a:lstStyle/>
          <a:p>
            <a:r>
              <a:rPr lang="en-GB" sz="1400" dirty="0"/>
              <a:t>Beveridge, W. (1942) </a:t>
            </a:r>
            <a:r>
              <a:rPr lang="en-GB" sz="1400" i="1" dirty="0"/>
              <a:t>Reconstruction Problems: The Five Giants</a:t>
            </a:r>
            <a:r>
              <a:rPr lang="en-GB" sz="1400" dirty="0"/>
              <a:t> Available at: </a:t>
            </a:r>
            <a:r>
              <a:rPr lang="en-GB" sz="1400" dirty="0">
                <a:hlinkClick r:id="rId2"/>
              </a:rPr>
              <a:t>https://www.nationalarchives.gov.uk/education/resources/attlees-britain/five-giants/</a:t>
            </a:r>
            <a:r>
              <a:rPr lang="en-GB" sz="1400" dirty="0"/>
              <a:t>  [Accessed 15/12/2020]</a:t>
            </a:r>
          </a:p>
        </p:txBody>
      </p:sp>
      <p:sp>
        <p:nvSpPr>
          <p:cNvPr id="10" name="TextBox 9"/>
          <p:cNvSpPr txBox="1"/>
          <p:nvPr/>
        </p:nvSpPr>
        <p:spPr>
          <a:xfrm>
            <a:off x="1886108" y="1628800"/>
            <a:ext cx="8496944" cy="523220"/>
          </a:xfrm>
          <a:prstGeom prst="rect">
            <a:avLst/>
          </a:prstGeom>
          <a:noFill/>
        </p:spPr>
        <p:txBody>
          <a:bodyPr wrap="square" rtlCol="0">
            <a:spAutoFit/>
          </a:bodyPr>
          <a:lstStyle/>
          <a:p>
            <a:r>
              <a:rPr lang="en-GB" sz="1400" dirty="0" err="1"/>
              <a:t>Bevir</a:t>
            </a:r>
            <a:r>
              <a:rPr lang="en-GB" sz="1400" dirty="0"/>
              <a:t>, M. (Ed.) (2010) (1942) </a:t>
            </a:r>
            <a:r>
              <a:rPr lang="en-GB" sz="1400" i="1" dirty="0"/>
              <a:t>Encyclopedia of Political Theory </a:t>
            </a:r>
            <a:r>
              <a:rPr lang="en-GB" sz="1400" dirty="0"/>
              <a:t>Available at: </a:t>
            </a:r>
            <a:r>
              <a:rPr lang="en-GB" sz="1400" dirty="0">
                <a:hlinkClick r:id="rId3"/>
              </a:rPr>
              <a:t>http://dx.doi.org/10.4135/9781412958660</a:t>
            </a:r>
            <a:r>
              <a:rPr lang="en-GB" sz="1400" dirty="0"/>
              <a:t> </a:t>
            </a:r>
          </a:p>
        </p:txBody>
      </p:sp>
      <p:sp>
        <p:nvSpPr>
          <p:cNvPr id="11" name="TextBox 10"/>
          <p:cNvSpPr txBox="1"/>
          <p:nvPr/>
        </p:nvSpPr>
        <p:spPr>
          <a:xfrm>
            <a:off x="1886108" y="2276873"/>
            <a:ext cx="8496944" cy="307777"/>
          </a:xfrm>
          <a:prstGeom prst="rect">
            <a:avLst/>
          </a:prstGeom>
          <a:noFill/>
        </p:spPr>
        <p:txBody>
          <a:bodyPr wrap="square" rtlCol="0">
            <a:spAutoFit/>
          </a:bodyPr>
          <a:lstStyle/>
          <a:p>
            <a:r>
              <a:rPr lang="en-GB" sz="1400" dirty="0"/>
              <a:t>Giddens, A. &amp; Sutton, P.W.(2010) (2013) Sociology (7</a:t>
            </a:r>
            <a:r>
              <a:rPr lang="en-GB" sz="1400" baseline="30000" dirty="0"/>
              <a:t>th</a:t>
            </a:r>
            <a:r>
              <a:rPr lang="en-GB" sz="1400" dirty="0"/>
              <a:t> Ed)</a:t>
            </a:r>
            <a:r>
              <a:rPr lang="en-GB" sz="1400" i="1" dirty="0"/>
              <a:t> </a:t>
            </a:r>
            <a:r>
              <a:rPr lang="en-GB" sz="1400" dirty="0"/>
              <a:t>Cambridge: Polity Press</a:t>
            </a:r>
          </a:p>
        </p:txBody>
      </p:sp>
      <p:sp>
        <p:nvSpPr>
          <p:cNvPr id="3" name="TextBox 2"/>
          <p:cNvSpPr txBox="1"/>
          <p:nvPr/>
        </p:nvSpPr>
        <p:spPr>
          <a:xfrm>
            <a:off x="1880956" y="2619490"/>
            <a:ext cx="8463516" cy="954107"/>
          </a:xfrm>
          <a:prstGeom prst="rect">
            <a:avLst/>
          </a:prstGeom>
          <a:noFill/>
        </p:spPr>
        <p:txBody>
          <a:bodyPr wrap="square" rtlCol="0">
            <a:spAutoFit/>
          </a:bodyPr>
          <a:lstStyle/>
          <a:p>
            <a:r>
              <a:rPr lang="en-GB" sz="1400" dirty="0"/>
              <a:t>Grant, W. (2018). </a:t>
            </a:r>
            <a:r>
              <a:rPr lang="en-GB" sz="1400" i="1" dirty="0"/>
              <a:t>Concise Oxford Dictionary of Politics and International Relations</a:t>
            </a:r>
            <a:r>
              <a:rPr lang="en-GB" sz="1400" dirty="0"/>
              <a:t>. : Oxford University Press., Available at; </a:t>
            </a:r>
            <a:r>
              <a:rPr lang="en-GB" sz="1400" dirty="0">
                <a:hlinkClick r:id="rId4"/>
              </a:rPr>
              <a:t>https://www-oxfordreference-com.ezproxy.uwtsd.ac.uk/view/10.1093/acref/9780199670840.001.0001/acref-9780199670840-e-787</a:t>
            </a:r>
            <a:r>
              <a:rPr lang="en-GB" sz="1400" dirty="0"/>
              <a:t>. [Accessed 17/12/2020]</a:t>
            </a:r>
          </a:p>
        </p:txBody>
      </p:sp>
      <p:sp>
        <p:nvSpPr>
          <p:cNvPr id="7" name="TextBox 6"/>
          <p:cNvSpPr txBox="1"/>
          <p:nvPr/>
        </p:nvSpPr>
        <p:spPr>
          <a:xfrm>
            <a:off x="1880956" y="3625280"/>
            <a:ext cx="8496944" cy="307777"/>
          </a:xfrm>
          <a:prstGeom prst="rect">
            <a:avLst/>
          </a:prstGeom>
          <a:noFill/>
        </p:spPr>
        <p:txBody>
          <a:bodyPr wrap="square" rtlCol="0">
            <a:spAutoFit/>
          </a:bodyPr>
          <a:lstStyle/>
          <a:p>
            <a:r>
              <a:rPr lang="en-GB" sz="1400" dirty="0"/>
              <a:t>Marshall, T. H. (1973) </a:t>
            </a:r>
            <a:r>
              <a:rPr lang="en-GB" sz="1400" i="1" dirty="0"/>
              <a:t>Class, Citizenship and Social Development </a:t>
            </a:r>
            <a:r>
              <a:rPr lang="en-GB" sz="1400" dirty="0"/>
              <a:t>Westport, Connecticut: Greenwood Press</a:t>
            </a:r>
          </a:p>
        </p:txBody>
      </p:sp>
      <p:sp>
        <p:nvSpPr>
          <p:cNvPr id="8" name="TextBox 7"/>
          <p:cNvSpPr txBox="1"/>
          <p:nvPr/>
        </p:nvSpPr>
        <p:spPr>
          <a:xfrm>
            <a:off x="1889955" y="3986480"/>
            <a:ext cx="8496944" cy="738664"/>
          </a:xfrm>
          <a:prstGeom prst="rect">
            <a:avLst/>
          </a:prstGeom>
          <a:noFill/>
        </p:spPr>
        <p:txBody>
          <a:bodyPr wrap="square" rtlCol="0">
            <a:spAutoFit/>
          </a:bodyPr>
          <a:lstStyle/>
          <a:p>
            <a:r>
              <a:rPr lang="en-GB" sz="1400" dirty="0"/>
              <a:t>Scott, J. (2014) </a:t>
            </a:r>
            <a:r>
              <a:rPr lang="en-GB" sz="1400" i="1" dirty="0"/>
              <a:t>Oxford Dictionary of Sociology</a:t>
            </a:r>
            <a:r>
              <a:rPr lang="en-GB" sz="1400" dirty="0"/>
              <a:t> Available at: </a:t>
            </a:r>
            <a:r>
              <a:rPr lang="en-GB" sz="1400" dirty="0">
                <a:hlinkClick r:id="rId5"/>
              </a:rPr>
              <a:t>https://www-oxfordreference-com.ezproxy.uwtsd.ac.uk/view/10.1093/acref/9780199683581.001.0001/acref-9780199683581-e-2486?rskey=cmXVfd&amp;result=1</a:t>
            </a:r>
            <a:r>
              <a:rPr lang="en-GB" sz="1400" dirty="0"/>
              <a:t>  [Accessed 15/12/2020] </a:t>
            </a:r>
          </a:p>
        </p:txBody>
      </p:sp>
      <p:sp>
        <p:nvSpPr>
          <p:cNvPr id="12" name="TextBox 11"/>
          <p:cNvSpPr txBox="1"/>
          <p:nvPr/>
        </p:nvSpPr>
        <p:spPr>
          <a:xfrm>
            <a:off x="1909130" y="4869160"/>
            <a:ext cx="8496944" cy="738664"/>
          </a:xfrm>
          <a:prstGeom prst="rect">
            <a:avLst/>
          </a:prstGeom>
          <a:noFill/>
        </p:spPr>
        <p:txBody>
          <a:bodyPr wrap="square" rtlCol="0">
            <a:spAutoFit/>
          </a:bodyPr>
          <a:lstStyle/>
          <a:p>
            <a:r>
              <a:rPr lang="en-GB" sz="1400" dirty="0" err="1"/>
              <a:t>Therborn</a:t>
            </a:r>
            <a:r>
              <a:rPr lang="en-GB" sz="1400" dirty="0"/>
              <a:t> G. Karl Marx Returning: The Welfare State and Neo-Marxist, Corporatist and Statist Theories</a:t>
            </a:r>
            <a:r>
              <a:rPr lang="en-GB" sz="1400" i="1" dirty="0"/>
              <a:t>. International Political Science Review</a:t>
            </a:r>
            <a:r>
              <a:rPr lang="en-GB" sz="1400" dirty="0"/>
              <a:t>. 1986;7(2):131-164. Available at: </a:t>
            </a:r>
            <a:r>
              <a:rPr lang="en-GB" sz="1400" dirty="0">
                <a:hlinkClick r:id="rId6"/>
              </a:rPr>
              <a:t>https://www-jstor-org.ezproxy.uwtsd.ac.uk/stable/1600786?seq=7#metadata_info_tab_contents</a:t>
            </a:r>
            <a:r>
              <a:rPr lang="en-GB" sz="1400" dirty="0"/>
              <a:t> [Accessed 15/12/2020]</a:t>
            </a:r>
          </a:p>
        </p:txBody>
      </p:sp>
    </p:spTree>
    <p:extLst>
      <p:ext uri="{BB962C8B-B14F-4D97-AF65-F5344CB8AC3E}">
        <p14:creationId xmlns:p14="http://schemas.microsoft.com/office/powerpoint/2010/main" val="71731035"/>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35</TotalTime>
  <Words>2547</Words>
  <Application>Microsoft Office PowerPoint</Application>
  <PresentationFormat>Widescreen</PresentationFormat>
  <Paragraphs>189</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Calibri</vt:lpstr>
      <vt:lpstr>UWTSD blue background</vt:lpstr>
      <vt:lpstr>PowerPoint Presentation</vt:lpstr>
      <vt:lpstr>PowerPoint Presentation</vt:lpstr>
      <vt:lpstr>What is Welfare?</vt:lpstr>
      <vt:lpstr>PowerPoint Presentation</vt:lpstr>
      <vt:lpstr>PowerPoint Presentation</vt:lpstr>
      <vt:lpstr>PowerPoint Presentation</vt:lpstr>
      <vt:lpstr>The Workhouse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debate regarding Welfare provision</vt:lpstr>
      <vt:lpstr>The debate regarding Welfare provision</vt:lpstr>
      <vt:lpstr>PowerPoint Presentation</vt:lpstr>
      <vt:lpstr>PowerPoint Presentation</vt:lpstr>
      <vt:lpstr>PowerPoint Presentation</vt:lpstr>
      <vt:lpstr>The Welfare Debate: Present Context</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6</cp:revision>
  <dcterms:created xsi:type="dcterms:W3CDTF">2021-02-09T14:04:40Z</dcterms:created>
  <dcterms:modified xsi:type="dcterms:W3CDTF">2023-10-24T17:05:26Z</dcterms:modified>
</cp:coreProperties>
</file>