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4630400" cy="103457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1445" y="2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ofdementiacare.co.uk/issue/nov-dec-2025" TargetMode="External"/><Relationship Id="rId13" Type="http://schemas.openxmlformats.org/officeDocument/2006/relationships/hyperlink" Target="https://www.nice.org.uk/guidance/ng97" TargetMode="External"/><Relationship Id="rId18" Type="http://schemas.openxmlformats.org/officeDocument/2006/relationships/hyperlink" Target="https://www.who.int/news-room/fact-sheets/detail/dementia" TargetMode="External"/><Relationship Id="rId3" Type="http://schemas.openxmlformats.org/officeDocument/2006/relationships/hyperlink" Target="https://doi.org/10.1371/journal.pdig.0000053" TargetMode="External"/><Relationship Id="rId7" Type="http://schemas.openxmlformats.org/officeDocument/2006/relationships/hyperlink" Target="https://doi.org/10.1177/14713012241249793" TargetMode="External"/><Relationship Id="rId12" Type="http://schemas.openxmlformats.org/officeDocument/2006/relationships/hyperlink" Target="https://doi.org/10.1186/1748-5908-6-42" TargetMode="External"/><Relationship Id="rId17" Type="http://schemas.openxmlformats.org/officeDocument/2006/relationships/hyperlink" Target="https://www.who.int/teams/health-promotion/enhanced-wellbeing/first-global-conference" TargetMode="External"/><Relationship Id="rId2" Type="http://schemas.openxmlformats.org/officeDocument/2006/relationships/hyperlink" Target="https://www.alzheimers.org.uk/what-we-do/policy-and-influencing/economic-impact-of-dementia" TargetMode="External"/><Relationship Id="rId16" Type="http://schemas.openxmlformats.org/officeDocument/2006/relationships/hyperlink" Target="https://doi.org/10.2196/8112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93/ageing/afag030" TargetMode="External"/><Relationship Id="rId11" Type="http://schemas.openxmlformats.org/officeDocument/2006/relationships/hyperlink" Target="https://doi.org/10.1016/S0140-6736(24)01296-0" TargetMode="External"/><Relationship Id="rId5" Type="http://schemas.openxmlformats.org/officeDocument/2006/relationships/hyperlink" Target="https://doi.org/10.1016/j.trci.2018.08.003" TargetMode="External"/><Relationship Id="rId15" Type="http://schemas.openxmlformats.org/officeDocument/2006/relationships/hyperlink" Target="https://doi.org/10.1002/gps.70191" TargetMode="External"/><Relationship Id="rId10" Type="http://schemas.openxmlformats.org/officeDocument/2006/relationships/hyperlink" Target="https://doi.org/10.1017/S1041610223000121" TargetMode="External"/><Relationship Id="rId4" Type="http://schemas.openxmlformats.org/officeDocument/2006/relationships/hyperlink" Target="https://www.mobihealthnews.com/news/anz/digital-dementia-support-project-gets-2m-federal-funding-and-more-briefs" TargetMode="External"/><Relationship Id="rId9" Type="http://schemas.openxmlformats.org/officeDocument/2006/relationships/hyperlink" Target="https://doi.org/10.1002/gps.5730" TargetMode="External"/><Relationship Id="rId14" Type="http://schemas.openxmlformats.org/officeDocument/2006/relationships/hyperlink" Target="https://www.england.nhs.uk/long-read/inclusive-digital-healthcare-a-framework-for-nhs-action-on-digital-inclus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4630400" cy="128016"/>
          </a:xfrm>
          <a:prstGeom prst="rect">
            <a:avLst/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0149840"/>
            <a:ext cx="14630400" cy="182880"/>
          </a:xfrm>
          <a:prstGeom prst="rect">
            <a:avLst/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128016"/>
            <a:ext cx="14630400" cy="2651760"/>
          </a:xfrm>
          <a:prstGeom prst="rect">
            <a:avLst/>
          </a:prstGeom>
          <a:solidFill>
            <a:srgbClr val="17394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11795760" y="128016"/>
            <a:ext cx="2834640" cy="2651760"/>
          </a:xfrm>
          <a:prstGeom prst="rect">
            <a:avLst/>
          </a:prstGeom>
          <a:solidFill>
            <a:srgbClr val="2E998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58368" y="512064"/>
            <a:ext cx="10744200" cy="704808"/>
          </a:xfrm>
          <a:prstGeom prst="rect">
            <a:avLst/>
          </a:prstGeom>
          <a:noFill/>
        </p:spPr>
        <p:txBody>
          <a:bodyPr wrap="square" lIns="9144" tIns="13716" rIns="9144" bIns="13716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  <a:defRPr sz="3400" b="1">
                <a:solidFill>
                  <a:srgbClr val="FFFFFF"/>
                </a:solidFill>
                <a:latin typeface="Aptos"/>
              </a:defRPr>
            </a:pPr>
            <a:r>
              <a:rPr sz="4400"/>
              <a:t>MemoryBridge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7512" y="1252728"/>
            <a:ext cx="10149840" cy="458587"/>
          </a:xfrm>
          <a:prstGeom prst="rect">
            <a:avLst/>
          </a:prstGeom>
          <a:noFill/>
        </p:spPr>
        <p:txBody>
          <a:bodyPr wrap="square" lIns="9144" tIns="13716" rIns="9144" bIns="13716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  <a:defRPr sz="1900" b="0">
                <a:solidFill>
                  <a:srgbClr val="D9F2F0"/>
                </a:solidFill>
                <a:latin typeface="Aptos"/>
              </a:defRPr>
            </a:pPr>
            <a:r>
              <a:rPr sz="2800"/>
              <a:t>Culturally inclusive dementia support and social connection</a:t>
            </a:r>
          </a:p>
        </p:txBody>
      </p:sp>
      <p:pic>
        <p:nvPicPr>
          <p:cNvPr id="71" name="Picture 70">
            <a:extLst>
              <a:ext uri="{FF2B5EF4-FFF2-40B4-BE49-F238E27FC236}">
                <a16:creationId xmlns:a16="http://schemas.microsoft.com/office/drawing/2014/main" id="{00E282B2-5439-A5D8-B24C-B0E77C7CA5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290"/>
          <a:stretch>
            <a:fillRect/>
          </a:stretch>
        </p:blipFill>
        <p:spPr>
          <a:xfrm>
            <a:off x="8290658" y="2907793"/>
            <a:ext cx="5956284" cy="6743001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8C0B6D32-11DF-A55A-F295-143DE383E8EC}"/>
              </a:ext>
            </a:extLst>
          </p:cNvPr>
          <p:cNvSpPr txBox="1"/>
          <p:nvPr/>
        </p:nvSpPr>
        <p:spPr>
          <a:xfrm>
            <a:off x="8293608" y="9720072"/>
            <a:ext cx="5971032" cy="246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Bef>
                <a:spcPts val="0"/>
              </a:spcBef>
              <a:spcAft>
                <a:spcPts val="0"/>
              </a:spcAft>
            </a:pPr>
            <a:r>
              <a:rPr sz="980">
                <a:latin typeface="Aptos"/>
              </a:rPr>
              <a:t>Image source: Dementia Community (2025), Journal of Dementia Care, 33(6), cover.</a:t>
            </a:r>
          </a:p>
        </p:txBody>
      </p:sp>
      <p:sp>
        <p:nvSpPr>
          <p:cNvPr id="9" name="Shape 10">
            <a:extLst>
              <a:ext uri="{FF2B5EF4-FFF2-40B4-BE49-F238E27FC236}">
                <a16:creationId xmlns:a16="http://schemas.microsoft.com/office/drawing/2014/main" id="{6DAA87DB-692B-F120-9913-652555FEBF50}"/>
              </a:ext>
            </a:extLst>
          </p:cNvPr>
          <p:cNvSpPr/>
          <p:nvPr/>
        </p:nvSpPr>
        <p:spPr>
          <a:xfrm>
            <a:off x="777240" y="3366379"/>
            <a:ext cx="6766560" cy="5715000"/>
          </a:xfrm>
          <a:prstGeom prst="roundRect">
            <a:avLst>
              <a:gd name="adj" fmla="val 1920"/>
            </a:avLst>
          </a:prstGeom>
          <a:solidFill>
            <a:srgbClr val="FFFFFF"/>
          </a:solidFill>
          <a:ln w="15240">
            <a:solidFill>
              <a:srgbClr val="B6D7D8"/>
            </a:solidFill>
            <a:prstDash val="solid"/>
          </a:ln>
          <a:effectLst>
            <a:outerShdw blurRad="12700" dist="50800" dir="2700000" algn="bl" rotWithShape="0">
              <a:srgbClr val="C7D5D8">
                <a:alpha val="25000"/>
              </a:srgbClr>
            </a:outerShdw>
          </a:effectLst>
        </p:spPr>
        <p:txBody>
          <a:bodyPr/>
          <a:lstStyle/>
          <a:p>
            <a:endParaRPr sz="6000"/>
          </a:p>
        </p:txBody>
      </p:sp>
      <p:sp>
        <p:nvSpPr>
          <p:cNvPr id="42" name="Text 11">
            <a:extLst>
              <a:ext uri="{FF2B5EF4-FFF2-40B4-BE49-F238E27FC236}">
                <a16:creationId xmlns:a16="http://schemas.microsoft.com/office/drawing/2014/main" id="{587484C4-247E-737F-FCA6-D7D57B16ECB8}"/>
              </a:ext>
            </a:extLst>
          </p:cNvPr>
          <p:cNvSpPr/>
          <p:nvPr/>
        </p:nvSpPr>
        <p:spPr>
          <a:xfrm>
            <a:off x="1143000" y="3668131"/>
            <a:ext cx="60350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25E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Course and student details</a:t>
            </a:r>
            <a:endParaRPr lang="en-US" dirty="0"/>
          </a:p>
        </p:txBody>
      </p:sp>
      <p:sp>
        <p:nvSpPr>
          <p:cNvPr id="44" name="Shape 12">
            <a:extLst>
              <a:ext uri="{FF2B5EF4-FFF2-40B4-BE49-F238E27FC236}">
                <a16:creationId xmlns:a16="http://schemas.microsoft.com/office/drawing/2014/main" id="{85F21B3E-A787-6DAD-9454-B9D35802AF4D}"/>
              </a:ext>
            </a:extLst>
          </p:cNvPr>
          <p:cNvSpPr/>
          <p:nvPr/>
        </p:nvSpPr>
        <p:spPr>
          <a:xfrm>
            <a:off x="1078992" y="4308211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EAF8F7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2000"/>
          </a:p>
        </p:txBody>
      </p:sp>
      <p:sp>
        <p:nvSpPr>
          <p:cNvPr id="46" name="Shape 13">
            <a:extLst>
              <a:ext uri="{FF2B5EF4-FFF2-40B4-BE49-F238E27FC236}">
                <a16:creationId xmlns:a16="http://schemas.microsoft.com/office/drawing/2014/main" id="{29A64F56-59F8-8160-B828-6F886D31FF58}"/>
              </a:ext>
            </a:extLst>
          </p:cNvPr>
          <p:cNvSpPr/>
          <p:nvPr/>
        </p:nvSpPr>
        <p:spPr>
          <a:xfrm>
            <a:off x="3182112" y="4308211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4800"/>
          </a:p>
        </p:txBody>
      </p:sp>
      <p:sp>
        <p:nvSpPr>
          <p:cNvPr id="48" name="Text 14">
            <a:extLst>
              <a:ext uri="{FF2B5EF4-FFF2-40B4-BE49-F238E27FC236}">
                <a16:creationId xmlns:a16="http://schemas.microsoft.com/office/drawing/2014/main" id="{8211DE59-17FC-CF83-2C84-BFDFC6BC7BC6}"/>
              </a:ext>
            </a:extLst>
          </p:cNvPr>
          <p:cNvSpPr/>
          <p:nvPr/>
        </p:nvSpPr>
        <p:spPr>
          <a:xfrm>
            <a:off x="1207008" y="4408795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Programme</a:t>
            </a:r>
            <a:endParaRPr lang="en-US" sz="2000" dirty="0"/>
          </a:p>
        </p:txBody>
      </p:sp>
      <p:sp>
        <p:nvSpPr>
          <p:cNvPr id="50" name="Text 15">
            <a:extLst>
              <a:ext uri="{FF2B5EF4-FFF2-40B4-BE49-F238E27FC236}">
                <a16:creationId xmlns:a16="http://schemas.microsoft.com/office/drawing/2014/main" id="{EB60DB93-2924-9AB1-FB29-BD4D122692ED}"/>
              </a:ext>
            </a:extLst>
          </p:cNvPr>
          <p:cNvSpPr/>
          <p:nvPr/>
        </p:nvSpPr>
        <p:spPr>
          <a:xfrm>
            <a:off x="3319272" y="4399651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02A30"/>
                </a:solidFill>
                <a:ea typeface="Arial" pitchFamily="34" charset="-122"/>
                <a:cs typeface="Arial" pitchFamily="34" charset="-120"/>
              </a:rPr>
              <a:t>MSc Public Health and Social Care in Practice</a:t>
            </a:r>
            <a:endParaRPr lang="en-US" sz="2000" b="1" dirty="0"/>
          </a:p>
        </p:txBody>
      </p:sp>
      <p:sp>
        <p:nvSpPr>
          <p:cNvPr id="52" name="Shape 16">
            <a:extLst>
              <a:ext uri="{FF2B5EF4-FFF2-40B4-BE49-F238E27FC236}">
                <a16:creationId xmlns:a16="http://schemas.microsoft.com/office/drawing/2014/main" id="{EB0C26D1-59EC-B953-6936-F478B4D55787}"/>
              </a:ext>
            </a:extLst>
          </p:cNvPr>
          <p:cNvSpPr/>
          <p:nvPr/>
        </p:nvSpPr>
        <p:spPr>
          <a:xfrm>
            <a:off x="1078992" y="4838563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F6FCFC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2000"/>
          </a:p>
        </p:txBody>
      </p:sp>
      <p:sp>
        <p:nvSpPr>
          <p:cNvPr id="54" name="Shape 17">
            <a:extLst>
              <a:ext uri="{FF2B5EF4-FFF2-40B4-BE49-F238E27FC236}">
                <a16:creationId xmlns:a16="http://schemas.microsoft.com/office/drawing/2014/main" id="{5071807D-116D-0EFF-8204-AB443998ECFA}"/>
              </a:ext>
            </a:extLst>
          </p:cNvPr>
          <p:cNvSpPr/>
          <p:nvPr/>
        </p:nvSpPr>
        <p:spPr>
          <a:xfrm>
            <a:off x="3182112" y="4838563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4800"/>
          </a:p>
        </p:txBody>
      </p:sp>
      <p:sp>
        <p:nvSpPr>
          <p:cNvPr id="56" name="Text 18">
            <a:extLst>
              <a:ext uri="{FF2B5EF4-FFF2-40B4-BE49-F238E27FC236}">
                <a16:creationId xmlns:a16="http://schemas.microsoft.com/office/drawing/2014/main" id="{C974DC95-61BF-3632-1E66-2BD4EDF906C5}"/>
              </a:ext>
            </a:extLst>
          </p:cNvPr>
          <p:cNvSpPr/>
          <p:nvPr/>
        </p:nvSpPr>
        <p:spPr>
          <a:xfrm>
            <a:off x="1207008" y="4939147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Module code</a:t>
            </a:r>
            <a:endParaRPr lang="en-US" sz="2000" dirty="0"/>
          </a:p>
        </p:txBody>
      </p:sp>
      <p:sp>
        <p:nvSpPr>
          <p:cNvPr id="58" name="Text 19">
            <a:extLst>
              <a:ext uri="{FF2B5EF4-FFF2-40B4-BE49-F238E27FC236}">
                <a16:creationId xmlns:a16="http://schemas.microsoft.com/office/drawing/2014/main" id="{37FBA106-449E-2072-EDA4-5064936A1CD1}"/>
              </a:ext>
            </a:extLst>
          </p:cNvPr>
          <p:cNvSpPr/>
          <p:nvPr/>
        </p:nvSpPr>
        <p:spPr>
          <a:xfrm>
            <a:off x="3319272" y="4930003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02A30"/>
                </a:solidFill>
                <a:ea typeface="Arial" pitchFamily="34" charset="-122"/>
                <a:cs typeface="Arial" pitchFamily="34" charset="-120"/>
              </a:rPr>
              <a:t>LCHS7009</a:t>
            </a:r>
            <a:endParaRPr lang="en-US" sz="2000" b="1" dirty="0"/>
          </a:p>
        </p:txBody>
      </p:sp>
      <p:sp>
        <p:nvSpPr>
          <p:cNvPr id="60" name="Shape 20">
            <a:extLst>
              <a:ext uri="{FF2B5EF4-FFF2-40B4-BE49-F238E27FC236}">
                <a16:creationId xmlns:a16="http://schemas.microsoft.com/office/drawing/2014/main" id="{63D82352-BA75-2863-3B44-73CB711236F6}"/>
              </a:ext>
            </a:extLst>
          </p:cNvPr>
          <p:cNvSpPr/>
          <p:nvPr/>
        </p:nvSpPr>
        <p:spPr>
          <a:xfrm>
            <a:off x="1078992" y="5368915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EAF8F7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2000"/>
          </a:p>
        </p:txBody>
      </p:sp>
      <p:sp>
        <p:nvSpPr>
          <p:cNvPr id="62" name="Shape 21">
            <a:extLst>
              <a:ext uri="{FF2B5EF4-FFF2-40B4-BE49-F238E27FC236}">
                <a16:creationId xmlns:a16="http://schemas.microsoft.com/office/drawing/2014/main" id="{8E1FB3D6-3495-105C-A1F6-1FA49768CC44}"/>
              </a:ext>
            </a:extLst>
          </p:cNvPr>
          <p:cNvSpPr/>
          <p:nvPr/>
        </p:nvSpPr>
        <p:spPr>
          <a:xfrm>
            <a:off x="3182112" y="5368915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2000"/>
          </a:p>
        </p:txBody>
      </p:sp>
      <p:sp>
        <p:nvSpPr>
          <p:cNvPr id="64" name="Text 22">
            <a:extLst>
              <a:ext uri="{FF2B5EF4-FFF2-40B4-BE49-F238E27FC236}">
                <a16:creationId xmlns:a16="http://schemas.microsoft.com/office/drawing/2014/main" id="{3F11CBC1-6BFE-43DF-0672-6FB7C2711EFE}"/>
              </a:ext>
            </a:extLst>
          </p:cNvPr>
          <p:cNvSpPr/>
          <p:nvPr/>
        </p:nvSpPr>
        <p:spPr>
          <a:xfrm>
            <a:off x="1207008" y="5469499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Module title</a:t>
            </a:r>
            <a:endParaRPr lang="en-US" sz="2000" dirty="0"/>
          </a:p>
        </p:txBody>
      </p:sp>
      <p:sp>
        <p:nvSpPr>
          <p:cNvPr id="66" name="Text 23">
            <a:extLst>
              <a:ext uri="{FF2B5EF4-FFF2-40B4-BE49-F238E27FC236}">
                <a16:creationId xmlns:a16="http://schemas.microsoft.com/office/drawing/2014/main" id="{9D74BF96-2417-AF01-0BB9-E01DF93940AC}"/>
              </a:ext>
            </a:extLst>
          </p:cNvPr>
          <p:cNvSpPr/>
          <p:nvPr/>
        </p:nvSpPr>
        <p:spPr>
          <a:xfrm>
            <a:off x="3319272" y="5460355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02A30"/>
                </a:solidFill>
                <a:ea typeface="Arial" pitchFamily="34" charset="-122"/>
                <a:cs typeface="Arial" pitchFamily="34" charset="-120"/>
              </a:rPr>
              <a:t>Population Health and Digital Health Promotion</a:t>
            </a:r>
            <a:endParaRPr lang="en-US" sz="2000" b="1" dirty="0"/>
          </a:p>
        </p:txBody>
      </p:sp>
      <p:sp>
        <p:nvSpPr>
          <p:cNvPr id="68" name="Shape 24">
            <a:extLst>
              <a:ext uri="{FF2B5EF4-FFF2-40B4-BE49-F238E27FC236}">
                <a16:creationId xmlns:a16="http://schemas.microsoft.com/office/drawing/2014/main" id="{2596BA40-B6ED-4CE1-3F97-1A4211E3A1D6}"/>
              </a:ext>
            </a:extLst>
          </p:cNvPr>
          <p:cNvSpPr/>
          <p:nvPr/>
        </p:nvSpPr>
        <p:spPr>
          <a:xfrm>
            <a:off x="1078992" y="5899267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F6FCFC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2000"/>
          </a:p>
        </p:txBody>
      </p:sp>
      <p:sp>
        <p:nvSpPr>
          <p:cNvPr id="70" name="Shape 25">
            <a:extLst>
              <a:ext uri="{FF2B5EF4-FFF2-40B4-BE49-F238E27FC236}">
                <a16:creationId xmlns:a16="http://schemas.microsoft.com/office/drawing/2014/main" id="{B1347810-E45F-07B8-1859-BDECA4CB1A29}"/>
              </a:ext>
            </a:extLst>
          </p:cNvPr>
          <p:cNvSpPr/>
          <p:nvPr/>
        </p:nvSpPr>
        <p:spPr>
          <a:xfrm>
            <a:off x="3182112" y="5899267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2000"/>
          </a:p>
        </p:txBody>
      </p:sp>
      <p:sp>
        <p:nvSpPr>
          <p:cNvPr id="74" name="Text 26">
            <a:extLst>
              <a:ext uri="{FF2B5EF4-FFF2-40B4-BE49-F238E27FC236}">
                <a16:creationId xmlns:a16="http://schemas.microsoft.com/office/drawing/2014/main" id="{85363C12-DFEF-7462-A771-A99A1F31222F}"/>
              </a:ext>
            </a:extLst>
          </p:cNvPr>
          <p:cNvSpPr/>
          <p:nvPr/>
        </p:nvSpPr>
        <p:spPr>
          <a:xfrm>
            <a:off x="1207008" y="5999851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Assignment title</a:t>
            </a:r>
            <a:endParaRPr lang="en-US" sz="2000" dirty="0"/>
          </a:p>
        </p:txBody>
      </p:sp>
      <p:sp>
        <p:nvSpPr>
          <p:cNvPr id="76" name="Text 27">
            <a:extLst>
              <a:ext uri="{FF2B5EF4-FFF2-40B4-BE49-F238E27FC236}">
                <a16:creationId xmlns:a16="http://schemas.microsoft.com/office/drawing/2014/main" id="{F91EBBCE-ECBE-0E30-0B14-4E3B87EFF0B4}"/>
              </a:ext>
            </a:extLst>
          </p:cNvPr>
          <p:cNvSpPr/>
          <p:nvPr/>
        </p:nvSpPr>
        <p:spPr>
          <a:xfrm>
            <a:off x="3319272" y="5990707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02A30"/>
                </a:solidFill>
                <a:ea typeface="Arial" pitchFamily="34" charset="-122"/>
                <a:cs typeface="Arial" pitchFamily="34" charset="-120"/>
              </a:rPr>
              <a:t>Component 2 Poster</a:t>
            </a:r>
            <a:endParaRPr lang="en-US" sz="2000" b="1" dirty="0"/>
          </a:p>
        </p:txBody>
      </p:sp>
      <p:sp>
        <p:nvSpPr>
          <p:cNvPr id="78" name="Shape 28">
            <a:extLst>
              <a:ext uri="{FF2B5EF4-FFF2-40B4-BE49-F238E27FC236}">
                <a16:creationId xmlns:a16="http://schemas.microsoft.com/office/drawing/2014/main" id="{015F06AA-DE81-BBFC-A23A-07703CA6D76C}"/>
              </a:ext>
            </a:extLst>
          </p:cNvPr>
          <p:cNvSpPr/>
          <p:nvPr/>
        </p:nvSpPr>
        <p:spPr>
          <a:xfrm>
            <a:off x="1078992" y="6429619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EAF8F7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2000"/>
          </a:p>
        </p:txBody>
      </p:sp>
      <p:sp>
        <p:nvSpPr>
          <p:cNvPr id="80" name="Shape 29">
            <a:extLst>
              <a:ext uri="{FF2B5EF4-FFF2-40B4-BE49-F238E27FC236}">
                <a16:creationId xmlns:a16="http://schemas.microsoft.com/office/drawing/2014/main" id="{C3BCA04F-DCCC-A31E-DF63-3B14665BCC65}"/>
              </a:ext>
            </a:extLst>
          </p:cNvPr>
          <p:cNvSpPr/>
          <p:nvPr/>
        </p:nvSpPr>
        <p:spPr>
          <a:xfrm>
            <a:off x="3182112" y="6429619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r>
              <a:rPr lang="en-US" sz="2000" b="1" dirty="0"/>
              <a:t>Ashraf Ullah</a:t>
            </a:r>
            <a:endParaRPr sz="2000" b="1" dirty="0"/>
          </a:p>
        </p:txBody>
      </p:sp>
      <p:sp>
        <p:nvSpPr>
          <p:cNvPr id="82" name="Text 30">
            <a:extLst>
              <a:ext uri="{FF2B5EF4-FFF2-40B4-BE49-F238E27FC236}">
                <a16:creationId xmlns:a16="http://schemas.microsoft.com/office/drawing/2014/main" id="{D01B7FF4-8E06-CD2C-C27C-242AA48DD5C5}"/>
              </a:ext>
            </a:extLst>
          </p:cNvPr>
          <p:cNvSpPr/>
          <p:nvPr/>
        </p:nvSpPr>
        <p:spPr>
          <a:xfrm>
            <a:off x="1207008" y="6530203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Student name</a:t>
            </a:r>
            <a:endParaRPr lang="en-US" sz="2000" dirty="0"/>
          </a:p>
        </p:txBody>
      </p:sp>
      <p:sp>
        <p:nvSpPr>
          <p:cNvPr id="84" name="Text 31">
            <a:extLst>
              <a:ext uri="{FF2B5EF4-FFF2-40B4-BE49-F238E27FC236}">
                <a16:creationId xmlns:a16="http://schemas.microsoft.com/office/drawing/2014/main" id="{52F42431-41E5-F8A9-E959-02526A646BC8}"/>
              </a:ext>
            </a:extLst>
          </p:cNvPr>
          <p:cNvSpPr/>
          <p:nvPr/>
        </p:nvSpPr>
        <p:spPr>
          <a:xfrm>
            <a:off x="3319272" y="6521059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endParaRPr lang="en-US" sz="2000" b="1" dirty="0"/>
          </a:p>
        </p:txBody>
      </p:sp>
      <p:sp>
        <p:nvSpPr>
          <p:cNvPr id="86" name="Shape 32">
            <a:extLst>
              <a:ext uri="{FF2B5EF4-FFF2-40B4-BE49-F238E27FC236}">
                <a16:creationId xmlns:a16="http://schemas.microsoft.com/office/drawing/2014/main" id="{33BE31B6-8D95-61E2-C6F5-88501508919B}"/>
              </a:ext>
            </a:extLst>
          </p:cNvPr>
          <p:cNvSpPr/>
          <p:nvPr/>
        </p:nvSpPr>
        <p:spPr>
          <a:xfrm>
            <a:off x="1078992" y="6959971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F6FCFC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2000"/>
          </a:p>
        </p:txBody>
      </p:sp>
      <p:sp>
        <p:nvSpPr>
          <p:cNvPr id="88" name="Shape 33">
            <a:extLst>
              <a:ext uri="{FF2B5EF4-FFF2-40B4-BE49-F238E27FC236}">
                <a16:creationId xmlns:a16="http://schemas.microsoft.com/office/drawing/2014/main" id="{FAC373EF-788F-35FD-4119-3E4AF1AE7FE3}"/>
              </a:ext>
            </a:extLst>
          </p:cNvPr>
          <p:cNvSpPr/>
          <p:nvPr/>
        </p:nvSpPr>
        <p:spPr>
          <a:xfrm>
            <a:off x="3182112" y="6959971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r>
              <a:rPr lang="en-US" sz="2000" b="1" dirty="0"/>
              <a:t>2503813</a:t>
            </a:r>
            <a:endParaRPr sz="2000" b="1" dirty="0"/>
          </a:p>
        </p:txBody>
      </p:sp>
      <p:sp>
        <p:nvSpPr>
          <p:cNvPr id="90" name="Text 34">
            <a:extLst>
              <a:ext uri="{FF2B5EF4-FFF2-40B4-BE49-F238E27FC236}">
                <a16:creationId xmlns:a16="http://schemas.microsoft.com/office/drawing/2014/main" id="{498CB526-80F9-55F6-46A4-FF3A692A0677}"/>
              </a:ext>
            </a:extLst>
          </p:cNvPr>
          <p:cNvSpPr/>
          <p:nvPr/>
        </p:nvSpPr>
        <p:spPr>
          <a:xfrm>
            <a:off x="1207008" y="7060555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Student ID</a:t>
            </a:r>
            <a:endParaRPr lang="en-US" sz="2000" dirty="0"/>
          </a:p>
        </p:txBody>
      </p:sp>
      <p:sp>
        <p:nvSpPr>
          <p:cNvPr id="92" name="Text 35">
            <a:extLst>
              <a:ext uri="{FF2B5EF4-FFF2-40B4-BE49-F238E27FC236}">
                <a16:creationId xmlns:a16="http://schemas.microsoft.com/office/drawing/2014/main" id="{7A5C2991-2D84-ABCB-27C3-26B4A7901EC1}"/>
              </a:ext>
            </a:extLst>
          </p:cNvPr>
          <p:cNvSpPr/>
          <p:nvPr/>
        </p:nvSpPr>
        <p:spPr>
          <a:xfrm>
            <a:off x="3319272" y="7051411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endParaRPr lang="en-US" sz="2000" b="1" dirty="0"/>
          </a:p>
        </p:txBody>
      </p:sp>
      <p:sp>
        <p:nvSpPr>
          <p:cNvPr id="94" name="Shape 36">
            <a:extLst>
              <a:ext uri="{FF2B5EF4-FFF2-40B4-BE49-F238E27FC236}">
                <a16:creationId xmlns:a16="http://schemas.microsoft.com/office/drawing/2014/main" id="{13BF1335-47F4-4A64-4CE5-EB2C5595522A}"/>
              </a:ext>
            </a:extLst>
          </p:cNvPr>
          <p:cNvSpPr/>
          <p:nvPr/>
        </p:nvSpPr>
        <p:spPr>
          <a:xfrm>
            <a:off x="1078992" y="7490323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EAF8F7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4800"/>
          </a:p>
        </p:txBody>
      </p:sp>
      <p:sp>
        <p:nvSpPr>
          <p:cNvPr id="96" name="Shape 37">
            <a:extLst>
              <a:ext uri="{FF2B5EF4-FFF2-40B4-BE49-F238E27FC236}">
                <a16:creationId xmlns:a16="http://schemas.microsoft.com/office/drawing/2014/main" id="{EFD4389C-998F-AE0B-54AA-6EC193F3D257}"/>
              </a:ext>
            </a:extLst>
          </p:cNvPr>
          <p:cNvSpPr/>
          <p:nvPr/>
        </p:nvSpPr>
        <p:spPr>
          <a:xfrm>
            <a:off x="3182112" y="7490323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4800"/>
          </a:p>
        </p:txBody>
      </p:sp>
      <p:sp>
        <p:nvSpPr>
          <p:cNvPr id="98" name="Text 38">
            <a:extLst>
              <a:ext uri="{FF2B5EF4-FFF2-40B4-BE49-F238E27FC236}">
                <a16:creationId xmlns:a16="http://schemas.microsoft.com/office/drawing/2014/main" id="{EBB6C871-D2DD-4E23-8B12-4C84D9939576}"/>
              </a:ext>
            </a:extLst>
          </p:cNvPr>
          <p:cNvSpPr/>
          <p:nvPr/>
        </p:nvSpPr>
        <p:spPr>
          <a:xfrm>
            <a:off x="1207008" y="7590907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Lecturer</a:t>
            </a:r>
            <a:endParaRPr lang="en-US" sz="2000" b="1" dirty="0"/>
          </a:p>
        </p:txBody>
      </p:sp>
      <p:sp>
        <p:nvSpPr>
          <p:cNvPr id="100" name="Text 39">
            <a:extLst>
              <a:ext uri="{FF2B5EF4-FFF2-40B4-BE49-F238E27FC236}">
                <a16:creationId xmlns:a16="http://schemas.microsoft.com/office/drawing/2014/main" id="{AE67E5F3-2C49-DE0E-3F9A-23F5050CC1C3}"/>
              </a:ext>
            </a:extLst>
          </p:cNvPr>
          <p:cNvSpPr/>
          <p:nvPr/>
        </p:nvSpPr>
        <p:spPr>
          <a:xfrm>
            <a:off x="3319272" y="7581763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2000" b="1" dirty="0"/>
              <a:t>Dr. Raheela Shaikh</a:t>
            </a:r>
          </a:p>
        </p:txBody>
      </p:sp>
      <p:sp>
        <p:nvSpPr>
          <p:cNvPr id="102" name="Shape 36">
            <a:extLst>
              <a:ext uri="{FF2B5EF4-FFF2-40B4-BE49-F238E27FC236}">
                <a16:creationId xmlns:a16="http://schemas.microsoft.com/office/drawing/2014/main" id="{62E771D8-EC9A-438A-D5DB-2621B596FDE3}"/>
              </a:ext>
            </a:extLst>
          </p:cNvPr>
          <p:cNvSpPr/>
          <p:nvPr/>
        </p:nvSpPr>
        <p:spPr>
          <a:xfrm>
            <a:off x="1078992" y="8057251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EAF8F7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r>
              <a:rPr lang="en-US" b="1" dirty="0"/>
              <a:t>Submission Date</a:t>
            </a:r>
            <a:endParaRPr b="1" dirty="0"/>
          </a:p>
        </p:txBody>
      </p:sp>
      <p:sp>
        <p:nvSpPr>
          <p:cNvPr id="104" name="Shape 37">
            <a:extLst>
              <a:ext uri="{FF2B5EF4-FFF2-40B4-BE49-F238E27FC236}">
                <a16:creationId xmlns:a16="http://schemas.microsoft.com/office/drawing/2014/main" id="{EADFC36A-5A23-87A5-6708-090730EDA617}"/>
              </a:ext>
            </a:extLst>
          </p:cNvPr>
          <p:cNvSpPr/>
          <p:nvPr/>
        </p:nvSpPr>
        <p:spPr>
          <a:xfrm>
            <a:off x="3182112" y="8112115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r>
              <a:rPr b="1" dirty="0"/>
              <a:t>23 October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4630400" cy="10345521"/>
          </a:xfrm>
          <a:prstGeom prst="rect">
            <a:avLst/>
          </a:prstGeom>
          <a:solidFill>
            <a:srgbClr val="F7FAF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4630400" cy="109728"/>
          </a:xfrm>
          <a:prstGeom prst="rect">
            <a:avLst/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0177272"/>
            <a:ext cx="14630400" cy="168249"/>
          </a:xfrm>
          <a:prstGeom prst="rect">
            <a:avLst/>
          </a:prstGeom>
          <a:solidFill>
            <a:srgbClr val="17394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292608" y="210312"/>
            <a:ext cx="14045184" cy="777240"/>
          </a:xfrm>
          <a:prstGeom prst="roundRect">
            <a:avLst>
              <a:gd name="adj" fmla="val 8000"/>
            </a:avLst>
          </a:prstGeom>
          <a:solidFill>
            <a:srgbClr val="17394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411480"/>
            <a:ext cx="13533120" cy="32918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FFFFFF"/>
                </a:solidFill>
                <a:latin typeface="Aptos"/>
              </a:rPr>
              <a:t>MEMORYBRIDGE   |   Dementia support through meaningful human connection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92608" y="1115568"/>
            <a:ext cx="4489704" cy="283464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374904" y="1197864"/>
            <a:ext cx="4325112" cy="374904"/>
          </a:xfrm>
          <a:prstGeom prst="roundRect">
            <a:avLst>
              <a:gd name="adj" fmla="val 8000"/>
            </a:avLst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530352" y="1245412"/>
            <a:ext cx="4078224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40" b="1" i="0">
                <a:solidFill>
                  <a:srgbClr val="FFFFFF"/>
                </a:solidFill>
                <a:latin typeface="Aptos"/>
              </a:rPr>
              <a:t>1. Background: dementia and isolation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48056" y="1682496"/>
            <a:ext cx="1353312" cy="822960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61772" y="1801368"/>
            <a:ext cx="1325880" cy="2926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250" b="1" i="0">
                <a:solidFill>
                  <a:srgbClr val="007D80"/>
                </a:solidFill>
                <a:latin typeface="Aptos"/>
              </a:rPr>
              <a:t>982,000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84632" y="2167128"/>
            <a:ext cx="1280160" cy="14630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040" b="0" i="0">
                <a:solidFill>
                  <a:srgbClr val="173949"/>
                </a:solidFill>
                <a:latin typeface="Aptos"/>
              </a:rPr>
              <a:t>UK, 2024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4515" y="2340864"/>
            <a:ext cx="1316736" cy="137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800" b="0" i="0">
                <a:solidFill>
                  <a:srgbClr val="536670"/>
                </a:solidFill>
                <a:latin typeface="Aptos"/>
              </a:rPr>
              <a:t>Alzheimer’s Society (2024)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1883664" y="1682496"/>
            <a:ext cx="1353312" cy="822960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897380" y="1801368"/>
            <a:ext cx="1325880" cy="2926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250" b="1" i="0">
                <a:solidFill>
                  <a:srgbClr val="007D80"/>
                </a:solidFill>
                <a:latin typeface="Aptos"/>
              </a:rPr>
              <a:t>35.4%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920240" y="2167128"/>
            <a:ext cx="1280160" cy="14630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040" b="0" i="0">
                <a:solidFill>
                  <a:srgbClr val="173949"/>
                </a:solidFill>
                <a:latin typeface="Aptos"/>
              </a:rPr>
              <a:t>Felt lonely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900123" y="2340864"/>
            <a:ext cx="1316736" cy="137160"/>
          </a:xfrm>
          <a:prstGeom prst="rect">
            <a:avLst/>
          </a:prstGeom>
          <a:noFill/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800" b="0" i="0">
                <a:solidFill>
                  <a:srgbClr val="536670"/>
                </a:solidFill>
                <a:latin typeface="Aptos"/>
              </a:rPr>
              <a:t>Rippon et al. (2026)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3319272" y="1682496"/>
            <a:ext cx="1353312" cy="822960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3332988" y="1801368"/>
            <a:ext cx="1325880" cy="2926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250" b="1" i="0">
                <a:solidFill>
                  <a:srgbClr val="007D80"/>
                </a:solidFill>
                <a:latin typeface="Aptos"/>
              </a:rPr>
              <a:t>28.8%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355848" y="2167128"/>
            <a:ext cx="1280160" cy="14630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040" b="0" i="0">
                <a:solidFill>
                  <a:srgbClr val="173949"/>
                </a:solidFill>
                <a:latin typeface="Aptos"/>
              </a:rPr>
              <a:t>Isolated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335731" y="2340864"/>
            <a:ext cx="1316736" cy="137160"/>
          </a:xfrm>
          <a:prstGeom prst="rect">
            <a:avLst/>
          </a:prstGeom>
          <a:noFill/>
        </p:spPr>
        <p:txBody>
          <a:bodyPr wrap="square" lIns="0" tIns="0" rIns="0" bIns="0" anchor="ctr"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800" b="0" i="0">
                <a:solidFill>
                  <a:srgbClr val="536670"/>
                </a:solidFill>
                <a:latin typeface="Aptos"/>
              </a:rPr>
              <a:t>Rippon et al. (2026)</a:t>
            </a:r>
          </a:p>
        </p:txBody>
      </p:sp>
      <p:sp>
        <p:nvSpPr>
          <p:cNvPr id="22" name="Oval 21"/>
          <p:cNvSpPr/>
          <p:nvPr/>
        </p:nvSpPr>
        <p:spPr>
          <a:xfrm>
            <a:off x="448056" y="2745028"/>
            <a:ext cx="82296" cy="82296"/>
          </a:xfrm>
          <a:prstGeom prst="ellipse">
            <a:avLst/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30936" y="2660904"/>
            <a:ext cx="3995928" cy="55778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 i="0" dirty="0">
                <a:solidFill>
                  <a:srgbClr val="223944"/>
                </a:solidFill>
                <a:latin typeface="Aptos"/>
              </a:rPr>
              <a:t>Dementia affects memory, thinking, </a:t>
            </a:r>
            <a:r>
              <a:rPr sz="1100" b="0" i="0" dirty="0" err="1">
                <a:solidFill>
                  <a:srgbClr val="223944"/>
                </a:solidFill>
                <a:latin typeface="Aptos"/>
              </a:rPr>
              <a:t>behaviour</a:t>
            </a:r>
            <a:r>
              <a:rPr sz="1100" b="0" i="0" dirty="0">
                <a:solidFill>
                  <a:srgbClr val="223944"/>
                </a:solidFill>
                <a:latin typeface="Aptos"/>
              </a:rPr>
              <a:t> and daily living. Loneliness means feeling alone, while social isolation means having few contacts (World Health Organization, 2026; Livingston et al., 2024).</a:t>
            </a:r>
          </a:p>
        </p:txBody>
      </p:sp>
      <p:sp>
        <p:nvSpPr>
          <p:cNvPr id="24" name="Oval 23"/>
          <p:cNvSpPr/>
          <p:nvPr/>
        </p:nvSpPr>
        <p:spPr>
          <a:xfrm>
            <a:off x="448056" y="3330244"/>
            <a:ext cx="82296" cy="82296"/>
          </a:xfrm>
          <a:prstGeom prst="ellipse">
            <a:avLst/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630936" y="3246120"/>
            <a:ext cx="3995928" cy="62179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0" i="0" dirty="0">
                <a:solidFill>
                  <a:srgbClr val="223944"/>
                </a:solidFill>
                <a:latin typeface="Aptos"/>
              </a:rPr>
              <a:t>These IDEAL findings are from 1,547 participants, not all UK residents. Globally, 57 million people lived with dementia in 2021 (Rippon et al., 2026; World Health Organization, 2026).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292608" y="4069080"/>
            <a:ext cx="4489704" cy="223113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ounded Rectangle 26"/>
          <p:cNvSpPr/>
          <p:nvPr/>
        </p:nvSpPr>
        <p:spPr>
          <a:xfrm>
            <a:off x="374904" y="4151376"/>
            <a:ext cx="4325112" cy="374904"/>
          </a:xfrm>
          <a:prstGeom prst="roundRect">
            <a:avLst>
              <a:gd name="adj" fmla="val 8000"/>
            </a:avLst>
          </a:prstGeom>
          <a:solidFill>
            <a:srgbClr val="2E998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530352" y="4198924"/>
            <a:ext cx="4078224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40" b="1" i="0">
                <a:solidFill>
                  <a:srgbClr val="FFFFFF"/>
                </a:solidFill>
                <a:latin typeface="Aptos"/>
              </a:rPr>
              <a:t>2. Existing interventions and evidence</a:t>
            </a:r>
          </a:p>
        </p:txBody>
      </p:sp>
      <p:sp>
        <p:nvSpPr>
          <p:cNvPr id="29" name="Oval 28"/>
          <p:cNvSpPr/>
          <p:nvPr/>
        </p:nvSpPr>
        <p:spPr>
          <a:xfrm>
            <a:off x="457200" y="4637836"/>
            <a:ext cx="82296" cy="82296"/>
          </a:xfrm>
          <a:prstGeom prst="ellipse">
            <a:avLst/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630936" y="4567370"/>
            <a:ext cx="4041648" cy="48474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0" i="0" dirty="0">
                <a:solidFill>
                  <a:srgbClr val="223944"/>
                </a:solidFill>
                <a:latin typeface="Aptos"/>
              </a:rPr>
              <a:t>Existing support includes reminiscence groups and cognitive stimulation (National Institute for Health and Care Excellence, 2018; Di Lorito et al., 2022).</a:t>
            </a:r>
          </a:p>
        </p:txBody>
      </p:sp>
      <p:sp>
        <p:nvSpPr>
          <p:cNvPr id="31" name="Oval 30"/>
          <p:cNvSpPr/>
          <p:nvPr/>
        </p:nvSpPr>
        <p:spPr>
          <a:xfrm>
            <a:off x="457200" y="5067604"/>
            <a:ext cx="100584" cy="82296"/>
          </a:xfrm>
          <a:prstGeom prst="ellipse">
            <a:avLst/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640080" y="5068668"/>
            <a:ext cx="1865376" cy="106984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60" b="0" i="0" dirty="0">
                <a:solidFill>
                  <a:srgbClr val="223944"/>
                </a:solidFill>
                <a:latin typeface="Aptos"/>
              </a:rPr>
              <a:t>Computer Interactive Reminiscence and Conversation Aid (CIRCA) uses photos and music. In 161 people, thinking and quality of life improved, but loneliness was not measured (Astell et al., 2018).</a:t>
            </a:r>
          </a:p>
        </p:txBody>
      </p:sp>
      <p:pic>
        <p:nvPicPr>
          <p:cNvPr id="33" name="Picture 3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7752" y="4983480"/>
            <a:ext cx="1984248" cy="941832"/>
          </a:xfrm>
          <a:prstGeom prst="rect">
            <a:avLst/>
          </a:prstGeom>
        </p:spPr>
      </p:pic>
      <p:sp>
        <p:nvSpPr>
          <p:cNvPr id="34" name="TextBox 33"/>
          <p:cNvSpPr txBox="1"/>
          <p:nvPr/>
        </p:nvSpPr>
        <p:spPr>
          <a:xfrm>
            <a:off x="2606040" y="5934456"/>
            <a:ext cx="1920240" cy="137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850" b="0" i="0">
                <a:solidFill>
                  <a:srgbClr val="536670"/>
                </a:solidFill>
                <a:latin typeface="Aptos"/>
              </a:rPr>
              <a:t>Assisted tablet use | Ang (2025)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292608" y="6437376"/>
            <a:ext cx="4489704" cy="1901952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Rounded Rectangle 35"/>
          <p:cNvSpPr/>
          <p:nvPr/>
        </p:nvSpPr>
        <p:spPr>
          <a:xfrm>
            <a:off x="374904" y="6519672"/>
            <a:ext cx="4325112" cy="374904"/>
          </a:xfrm>
          <a:prstGeom prst="roundRect">
            <a:avLst>
              <a:gd name="adj" fmla="val 8000"/>
            </a:avLst>
          </a:prstGeom>
          <a:solidFill>
            <a:srgbClr val="9D537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/>
          <p:cNvSpPr txBox="1"/>
          <p:nvPr/>
        </p:nvSpPr>
        <p:spPr>
          <a:xfrm>
            <a:off x="530352" y="6567220"/>
            <a:ext cx="4078224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40" b="1" i="0">
                <a:solidFill>
                  <a:srgbClr val="FFFFFF"/>
                </a:solidFill>
                <a:latin typeface="Aptos"/>
              </a:rPr>
              <a:t>3. Digital inequality and safeguards</a:t>
            </a:r>
          </a:p>
        </p:txBody>
      </p:sp>
      <p:sp>
        <p:nvSpPr>
          <p:cNvPr id="38" name="Oval 37"/>
          <p:cNvSpPr/>
          <p:nvPr/>
        </p:nvSpPr>
        <p:spPr>
          <a:xfrm>
            <a:off x="457200" y="7008876"/>
            <a:ext cx="82296" cy="82296"/>
          </a:xfrm>
          <a:prstGeom prst="ellipse">
            <a:avLst/>
          </a:prstGeom>
          <a:solidFill>
            <a:srgbClr val="9D537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640080" y="6912864"/>
            <a:ext cx="3913632" cy="448056"/>
          </a:xfrm>
          <a:prstGeom prst="rect">
            <a:avLst/>
          </a:prstGeom>
          <a:noFill/>
        </p:spPr>
        <p:txBody>
          <a:bodyPr wrap="square" lIns="0" tIns="0" rIns="0" bIns="0" anchor="ctr">
            <a:no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90" b="0" i="0">
                <a:solidFill>
                  <a:srgbClr val="223944"/>
                </a:solidFill>
                <a:latin typeface="Aptos"/>
              </a:rPr>
              <a:t>Barriers include costs, language and low digital confidence (James et al., 2024; Damant et al., 2024).</a:t>
            </a:r>
          </a:p>
        </p:txBody>
      </p:sp>
      <p:sp>
        <p:nvSpPr>
          <p:cNvPr id="40" name="Oval 39"/>
          <p:cNvSpPr/>
          <p:nvPr/>
        </p:nvSpPr>
        <p:spPr>
          <a:xfrm>
            <a:off x="457200" y="7520940"/>
            <a:ext cx="82296" cy="82296"/>
          </a:xfrm>
          <a:prstGeom prst="ellipse">
            <a:avLst/>
          </a:prstGeom>
          <a:solidFill>
            <a:srgbClr val="9D537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/>
          <p:cNvSpPr txBox="1"/>
          <p:nvPr/>
        </p:nvSpPr>
        <p:spPr>
          <a:xfrm>
            <a:off x="640080" y="7424927"/>
            <a:ext cx="3913632" cy="448056"/>
          </a:xfrm>
          <a:prstGeom prst="rect">
            <a:avLst/>
          </a:prstGeom>
          <a:noFill/>
        </p:spPr>
        <p:txBody>
          <a:bodyPr wrap="square" lIns="0" tIns="0" rIns="0" bIns="0" anchor="ctr">
            <a:no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90" b="0" i="0">
                <a:solidFill>
                  <a:srgbClr val="223944"/>
                </a:solidFill>
                <a:latin typeface="Aptos"/>
              </a:rPr>
              <a:t>Safeguards include translated content, offline stories, set-up help and photo consent (NHS England, 2023).</a:t>
            </a:r>
          </a:p>
        </p:txBody>
      </p:sp>
      <p:sp>
        <p:nvSpPr>
          <p:cNvPr id="42" name="Oval 41"/>
          <p:cNvSpPr/>
          <p:nvPr/>
        </p:nvSpPr>
        <p:spPr>
          <a:xfrm>
            <a:off x="457200" y="8033004"/>
            <a:ext cx="82296" cy="82296"/>
          </a:xfrm>
          <a:prstGeom prst="ellipse">
            <a:avLst/>
          </a:prstGeom>
          <a:solidFill>
            <a:srgbClr val="9D537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TextBox 42"/>
          <p:cNvSpPr txBox="1"/>
          <p:nvPr/>
        </p:nvSpPr>
        <p:spPr>
          <a:xfrm>
            <a:off x="640080" y="7936992"/>
            <a:ext cx="3913632" cy="310896"/>
          </a:xfrm>
          <a:prstGeom prst="rect">
            <a:avLst/>
          </a:prstGeom>
          <a:noFill/>
        </p:spPr>
        <p:txBody>
          <a:bodyPr wrap="square" lIns="0" tIns="0" rIns="0" bIns="0" anchor="ctr">
            <a:no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90" b="0" i="0">
                <a:solidFill>
                  <a:srgbClr val="223944"/>
                </a:solidFill>
                <a:latin typeface="Aptos"/>
              </a:rPr>
              <a:t>Keep telephone and face-to-face support alongside the app (NHS England, 2023).</a:t>
            </a:r>
          </a:p>
        </p:txBody>
      </p:sp>
      <p:sp>
        <p:nvSpPr>
          <p:cNvPr id="44" name="Rounded Rectangle 43"/>
          <p:cNvSpPr/>
          <p:nvPr/>
        </p:nvSpPr>
        <p:spPr>
          <a:xfrm>
            <a:off x="4919472" y="1115568"/>
            <a:ext cx="4690872" cy="4974336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Rounded Rectangle 44"/>
          <p:cNvSpPr/>
          <p:nvPr/>
        </p:nvSpPr>
        <p:spPr>
          <a:xfrm>
            <a:off x="5001768" y="1197864"/>
            <a:ext cx="4526280" cy="374904"/>
          </a:xfrm>
          <a:prstGeom prst="roundRect">
            <a:avLst>
              <a:gd name="adj" fmla="val 8000"/>
            </a:avLst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5157216" y="1245412"/>
            <a:ext cx="4279392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40" b="1" i="0">
                <a:solidFill>
                  <a:srgbClr val="FFFFFF"/>
                </a:solidFill>
                <a:latin typeface="Aptos"/>
              </a:rPr>
              <a:t>4. MemoryBridge: how the app works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5084064" y="1609344"/>
            <a:ext cx="4306824" cy="53949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70" b="0" i="0">
                <a:solidFill>
                  <a:srgbClr val="223944"/>
                </a:solidFill>
                <a:latin typeface="Aptos"/>
              </a:rPr>
              <a:t>A culturally inclusive app designed for people living with mild or moderate dementia and their carers. It supports real contact, not just screen time.</a:t>
            </a:r>
          </a:p>
        </p:txBody>
      </p:sp>
      <p:sp>
        <p:nvSpPr>
          <p:cNvPr id="48" name="Rounded Rectangle 47"/>
          <p:cNvSpPr/>
          <p:nvPr/>
        </p:nvSpPr>
        <p:spPr>
          <a:xfrm>
            <a:off x="5276088" y="2240280"/>
            <a:ext cx="1993392" cy="2697480"/>
          </a:xfrm>
          <a:prstGeom prst="roundRect">
            <a:avLst>
              <a:gd name="adj" fmla="val 8000"/>
            </a:avLst>
          </a:prstGeom>
          <a:solidFill>
            <a:srgbClr val="17394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Rounded Rectangle 48"/>
          <p:cNvSpPr/>
          <p:nvPr/>
        </p:nvSpPr>
        <p:spPr>
          <a:xfrm>
            <a:off x="5376672" y="2340864"/>
            <a:ext cx="1792224" cy="2487168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Rounded Rectangle 49"/>
          <p:cNvSpPr/>
          <p:nvPr/>
        </p:nvSpPr>
        <p:spPr>
          <a:xfrm>
            <a:off x="5897880" y="2395728"/>
            <a:ext cx="758952" cy="50292"/>
          </a:xfrm>
          <a:prstGeom prst="roundRect">
            <a:avLst>
              <a:gd name="adj" fmla="val 8000"/>
            </a:avLst>
          </a:prstGeom>
          <a:solidFill>
            <a:srgbClr val="17394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TextBox 50"/>
          <p:cNvSpPr txBox="1"/>
          <p:nvPr/>
        </p:nvSpPr>
        <p:spPr>
          <a:xfrm>
            <a:off x="5504688" y="2551176"/>
            <a:ext cx="1554480" cy="2743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610" b="1" i="0">
                <a:solidFill>
                  <a:srgbClr val="173949"/>
                </a:solidFill>
                <a:latin typeface="Aptos"/>
              </a:rPr>
              <a:t>MemoryBridge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5486400" y="2834640"/>
            <a:ext cx="1609344" cy="16459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00" b="0" i="0">
                <a:solidFill>
                  <a:srgbClr val="2E9986"/>
                </a:solidFill>
                <a:latin typeface="Aptos"/>
              </a:rPr>
              <a:t>Language: English  ▾</a:t>
            </a:r>
          </a:p>
        </p:txBody>
      </p:sp>
      <p:sp>
        <p:nvSpPr>
          <p:cNvPr id="53" name="Rounded Rectangle 52"/>
          <p:cNvSpPr/>
          <p:nvPr/>
        </p:nvSpPr>
        <p:spPr>
          <a:xfrm>
            <a:off x="5522976" y="3081528"/>
            <a:ext cx="1499616" cy="493776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4" name="TextBox 53"/>
          <p:cNvSpPr txBox="1"/>
          <p:nvPr/>
        </p:nvSpPr>
        <p:spPr>
          <a:xfrm>
            <a:off x="5577840" y="3136392"/>
            <a:ext cx="1408176" cy="1828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1" i="0">
                <a:solidFill>
                  <a:srgbClr val="007D80"/>
                </a:solidFill>
                <a:latin typeface="Aptos"/>
              </a:rPr>
              <a:t>MY STORIES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5577840" y="3337560"/>
            <a:ext cx="1408176" cy="137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19" b="0" i="0">
                <a:solidFill>
                  <a:srgbClr val="536670"/>
                </a:solidFill>
                <a:latin typeface="Aptos"/>
              </a:rPr>
              <a:t>Photos and songs</a:t>
            </a:r>
          </a:p>
        </p:txBody>
      </p:sp>
      <p:sp>
        <p:nvSpPr>
          <p:cNvPr id="56" name="Rounded Rectangle 55"/>
          <p:cNvSpPr/>
          <p:nvPr/>
        </p:nvSpPr>
        <p:spPr>
          <a:xfrm>
            <a:off x="5522976" y="3685032"/>
            <a:ext cx="1499616" cy="493776"/>
          </a:xfrm>
          <a:prstGeom prst="roundRect">
            <a:avLst>
              <a:gd name="adj" fmla="val 8000"/>
            </a:avLst>
          </a:prstGeom>
          <a:solidFill>
            <a:srgbClr val="F7EFF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TextBox 56"/>
          <p:cNvSpPr txBox="1"/>
          <p:nvPr/>
        </p:nvSpPr>
        <p:spPr>
          <a:xfrm>
            <a:off x="5577840" y="3739896"/>
            <a:ext cx="1408176" cy="1828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1" i="0">
                <a:solidFill>
                  <a:srgbClr val="9D5373"/>
                </a:solidFill>
                <a:latin typeface="Aptos"/>
              </a:rPr>
              <a:t>CALL FAMILY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5577840" y="3941064"/>
            <a:ext cx="1408176" cy="137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19" b="0" i="0">
                <a:solidFill>
                  <a:srgbClr val="536670"/>
                </a:solidFill>
                <a:latin typeface="Aptos"/>
              </a:rPr>
              <a:t>Simple one-touch call</a:t>
            </a:r>
          </a:p>
        </p:txBody>
      </p:sp>
      <p:sp>
        <p:nvSpPr>
          <p:cNvPr id="59" name="Rounded Rectangle 58"/>
          <p:cNvSpPr/>
          <p:nvPr/>
        </p:nvSpPr>
        <p:spPr>
          <a:xfrm>
            <a:off x="5522976" y="4288536"/>
            <a:ext cx="1499616" cy="493776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0" name="TextBox 59"/>
          <p:cNvSpPr txBox="1"/>
          <p:nvPr/>
        </p:nvSpPr>
        <p:spPr>
          <a:xfrm>
            <a:off x="5577840" y="4343400"/>
            <a:ext cx="1408176" cy="18288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1" i="0">
                <a:solidFill>
                  <a:srgbClr val="007D80"/>
                </a:solidFill>
                <a:latin typeface="Aptos"/>
              </a:rPr>
              <a:t>LOCAL GROUPS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5577840" y="4544568"/>
            <a:ext cx="1408176" cy="1371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19" b="0" i="0">
                <a:solidFill>
                  <a:srgbClr val="536670"/>
                </a:solidFill>
                <a:latin typeface="Aptos"/>
              </a:rPr>
              <a:t>Community activities</a:t>
            </a:r>
          </a:p>
        </p:txBody>
      </p:sp>
      <p:sp>
        <p:nvSpPr>
          <p:cNvPr id="62" name="Rounded Rectangle 61"/>
          <p:cNvSpPr/>
          <p:nvPr/>
        </p:nvSpPr>
        <p:spPr>
          <a:xfrm>
            <a:off x="7461504" y="2276856"/>
            <a:ext cx="347472" cy="347472"/>
          </a:xfrm>
          <a:prstGeom prst="roundRect">
            <a:avLst>
              <a:gd name="adj" fmla="val 8000"/>
            </a:avLst>
          </a:prstGeom>
          <a:solidFill>
            <a:srgbClr val="2E998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TextBox 62"/>
          <p:cNvSpPr txBox="1"/>
          <p:nvPr/>
        </p:nvSpPr>
        <p:spPr>
          <a:xfrm>
            <a:off x="7470648" y="2322576"/>
            <a:ext cx="320040" cy="2103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FFFFFF"/>
                </a:solidFill>
                <a:latin typeface="Aptos"/>
              </a:rPr>
              <a:t>1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7900416" y="2267712"/>
            <a:ext cx="1426464" cy="2103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30" b="1" i="0">
                <a:solidFill>
                  <a:srgbClr val="173949"/>
                </a:solidFill>
                <a:latin typeface="Aptos"/>
              </a:rPr>
              <a:t>PERSONALISE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7900416" y="2532888"/>
            <a:ext cx="1499616" cy="49377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40" b="0" i="0">
                <a:solidFill>
                  <a:srgbClr val="223944"/>
                </a:solidFill>
                <a:latin typeface="Aptos"/>
              </a:rPr>
              <a:t>Choose language and familiar memories.</a:t>
            </a:r>
          </a:p>
        </p:txBody>
      </p:sp>
      <p:sp>
        <p:nvSpPr>
          <p:cNvPr id="66" name="Rounded Rectangle 65"/>
          <p:cNvSpPr/>
          <p:nvPr/>
        </p:nvSpPr>
        <p:spPr>
          <a:xfrm>
            <a:off x="7461504" y="3163824"/>
            <a:ext cx="347472" cy="347472"/>
          </a:xfrm>
          <a:prstGeom prst="roundRect">
            <a:avLst>
              <a:gd name="adj" fmla="val 8000"/>
            </a:avLst>
          </a:prstGeom>
          <a:solidFill>
            <a:srgbClr val="2E998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TextBox 66"/>
          <p:cNvSpPr txBox="1"/>
          <p:nvPr/>
        </p:nvSpPr>
        <p:spPr>
          <a:xfrm>
            <a:off x="7470648" y="3209544"/>
            <a:ext cx="320040" cy="2103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FFFFFF"/>
                </a:solidFill>
                <a:latin typeface="Aptos"/>
              </a:rPr>
              <a:t>2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7900416" y="3154680"/>
            <a:ext cx="1426464" cy="2103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30" b="1" i="0">
                <a:solidFill>
                  <a:srgbClr val="173949"/>
                </a:solidFill>
                <a:latin typeface="Aptos"/>
              </a:rPr>
              <a:t>SHARE SAFELY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7900416" y="3419856"/>
            <a:ext cx="1499616" cy="49377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40" b="0" i="0">
                <a:solidFill>
                  <a:srgbClr val="223944"/>
                </a:solidFill>
                <a:latin typeface="Aptos"/>
              </a:rPr>
              <a:t>Only approved carers add photos and stories.</a:t>
            </a:r>
          </a:p>
        </p:txBody>
      </p:sp>
      <p:sp>
        <p:nvSpPr>
          <p:cNvPr id="70" name="Rounded Rectangle 69"/>
          <p:cNvSpPr/>
          <p:nvPr/>
        </p:nvSpPr>
        <p:spPr>
          <a:xfrm>
            <a:off x="7461504" y="4050791"/>
            <a:ext cx="347472" cy="347472"/>
          </a:xfrm>
          <a:prstGeom prst="roundRect">
            <a:avLst>
              <a:gd name="adj" fmla="val 8000"/>
            </a:avLst>
          </a:prstGeom>
          <a:solidFill>
            <a:srgbClr val="2E998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TextBox 70"/>
          <p:cNvSpPr txBox="1"/>
          <p:nvPr/>
        </p:nvSpPr>
        <p:spPr>
          <a:xfrm>
            <a:off x="7470648" y="4096511"/>
            <a:ext cx="320040" cy="2103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FFFFFF"/>
                </a:solidFill>
                <a:latin typeface="Aptos"/>
              </a:rPr>
              <a:t>3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7900416" y="4041648"/>
            <a:ext cx="1426464" cy="2103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30" b="1" i="0">
                <a:solidFill>
                  <a:srgbClr val="173949"/>
                </a:solidFill>
                <a:latin typeface="Aptos"/>
              </a:rPr>
              <a:t>CONNECT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7900416" y="4306824"/>
            <a:ext cx="1499616" cy="49377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40" b="0" i="0">
                <a:solidFill>
                  <a:srgbClr val="223944"/>
                </a:solidFill>
                <a:latin typeface="Aptos"/>
              </a:rPr>
              <a:t>Call relatives or join nearby groups.</a:t>
            </a:r>
          </a:p>
        </p:txBody>
      </p:sp>
      <p:sp>
        <p:nvSpPr>
          <p:cNvPr id="74" name="Rounded Rectangle 73"/>
          <p:cNvSpPr/>
          <p:nvPr/>
        </p:nvSpPr>
        <p:spPr>
          <a:xfrm>
            <a:off x="5111496" y="5093208"/>
            <a:ext cx="4279392" cy="384048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5" name="TextBox 74"/>
          <p:cNvSpPr txBox="1"/>
          <p:nvPr/>
        </p:nvSpPr>
        <p:spPr>
          <a:xfrm>
            <a:off x="5221224" y="5175504"/>
            <a:ext cx="4069080" cy="1737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270" b="1" i="0">
                <a:solidFill>
                  <a:srgbClr val="007D80"/>
                </a:solidFill>
                <a:latin typeface="Aptos"/>
              </a:rPr>
              <a:t>TARGET: one meaningful weekly call or visit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5175504" y="5632704"/>
            <a:ext cx="4160520" cy="1737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010" b="0" i="0">
                <a:solidFill>
                  <a:srgbClr val="536670"/>
                </a:solidFill>
                <a:latin typeface="Aptos"/>
              </a:rPr>
              <a:t>Design informed by Astell et al. (2018), James et al. (2024) and Thodis et al. (2026).</a:t>
            </a:r>
          </a:p>
        </p:txBody>
      </p:sp>
      <p:sp>
        <p:nvSpPr>
          <p:cNvPr id="77" name="Rounded Rectangle 76"/>
          <p:cNvSpPr/>
          <p:nvPr/>
        </p:nvSpPr>
        <p:spPr>
          <a:xfrm>
            <a:off x="4919472" y="6208776"/>
            <a:ext cx="4690872" cy="2130552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8" name="Rounded Rectangle 77"/>
          <p:cNvSpPr/>
          <p:nvPr/>
        </p:nvSpPr>
        <p:spPr>
          <a:xfrm>
            <a:off x="5001768" y="6291072"/>
            <a:ext cx="4526280" cy="374904"/>
          </a:xfrm>
          <a:prstGeom prst="roundRect">
            <a:avLst>
              <a:gd name="adj" fmla="val 8000"/>
            </a:avLst>
          </a:prstGeom>
          <a:solidFill>
            <a:srgbClr val="D987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9" name="TextBox 78"/>
          <p:cNvSpPr txBox="1"/>
          <p:nvPr/>
        </p:nvSpPr>
        <p:spPr>
          <a:xfrm>
            <a:off x="5157216" y="6338620"/>
            <a:ext cx="4279392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40" b="1" i="0">
                <a:solidFill>
                  <a:srgbClr val="FFFFFF"/>
                </a:solidFill>
                <a:latin typeface="Aptos"/>
              </a:rPr>
              <a:t>5. Expected outcomes and cautions</a:t>
            </a:r>
          </a:p>
        </p:txBody>
      </p:sp>
      <p:sp>
        <p:nvSpPr>
          <p:cNvPr id="80" name="Rounded Rectangle 79"/>
          <p:cNvSpPr/>
          <p:nvPr/>
        </p:nvSpPr>
        <p:spPr>
          <a:xfrm>
            <a:off x="5074920" y="6665976"/>
            <a:ext cx="1389888" cy="557784"/>
          </a:xfrm>
          <a:prstGeom prst="roundRect">
            <a:avLst>
              <a:gd name="adj" fmla="val 8000"/>
            </a:avLst>
          </a:prstGeom>
          <a:solidFill>
            <a:srgbClr val="FFF3E8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1" name="TextBox 80"/>
          <p:cNvSpPr txBox="1"/>
          <p:nvPr/>
        </p:nvSpPr>
        <p:spPr>
          <a:xfrm>
            <a:off x="5102352" y="6739128"/>
            <a:ext cx="1335024" cy="12801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040" b="1" i="0">
                <a:solidFill>
                  <a:srgbClr val="173949"/>
                </a:solidFill>
                <a:latin typeface="Aptos"/>
              </a:rPr>
              <a:t>CONNECTION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5102352" y="6940296"/>
            <a:ext cx="1335024" cy="2103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69" b="0" i="0">
                <a:solidFill>
                  <a:srgbClr val="536670"/>
                </a:solidFill>
                <a:latin typeface="Aptos"/>
              </a:rPr>
              <a:t>More conversations</a:t>
            </a:r>
          </a:p>
        </p:txBody>
      </p:sp>
      <p:sp>
        <p:nvSpPr>
          <p:cNvPr id="83" name="Rounded Rectangle 82"/>
          <p:cNvSpPr/>
          <p:nvPr/>
        </p:nvSpPr>
        <p:spPr>
          <a:xfrm>
            <a:off x="6537960" y="6665976"/>
            <a:ext cx="1389888" cy="557784"/>
          </a:xfrm>
          <a:prstGeom prst="roundRect">
            <a:avLst>
              <a:gd name="adj" fmla="val 8000"/>
            </a:avLst>
          </a:prstGeom>
          <a:solidFill>
            <a:srgbClr val="FFF3E8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4" name="TextBox 83"/>
          <p:cNvSpPr txBox="1"/>
          <p:nvPr/>
        </p:nvSpPr>
        <p:spPr>
          <a:xfrm>
            <a:off x="6565392" y="6739128"/>
            <a:ext cx="1335024" cy="12801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040" b="1" i="0">
                <a:solidFill>
                  <a:srgbClr val="173949"/>
                </a:solidFill>
                <a:latin typeface="Aptos"/>
              </a:rPr>
              <a:t>PARTICIPATION</a:t>
            </a:r>
          </a:p>
        </p:txBody>
      </p:sp>
      <p:sp>
        <p:nvSpPr>
          <p:cNvPr id="85" name="TextBox 84"/>
          <p:cNvSpPr txBox="1"/>
          <p:nvPr/>
        </p:nvSpPr>
        <p:spPr>
          <a:xfrm>
            <a:off x="6565392" y="6940296"/>
            <a:ext cx="1335024" cy="2103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69" b="0" i="0">
                <a:solidFill>
                  <a:srgbClr val="536670"/>
                </a:solidFill>
                <a:latin typeface="Aptos"/>
              </a:rPr>
              <a:t>Local activities</a:t>
            </a:r>
          </a:p>
        </p:txBody>
      </p:sp>
      <p:sp>
        <p:nvSpPr>
          <p:cNvPr id="86" name="Rounded Rectangle 85"/>
          <p:cNvSpPr/>
          <p:nvPr/>
        </p:nvSpPr>
        <p:spPr>
          <a:xfrm>
            <a:off x="8001000" y="6665976"/>
            <a:ext cx="1389888" cy="557784"/>
          </a:xfrm>
          <a:prstGeom prst="roundRect">
            <a:avLst>
              <a:gd name="adj" fmla="val 8000"/>
            </a:avLst>
          </a:prstGeom>
          <a:solidFill>
            <a:srgbClr val="FFF3E8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7" name="TextBox 86"/>
          <p:cNvSpPr txBox="1"/>
          <p:nvPr/>
        </p:nvSpPr>
        <p:spPr>
          <a:xfrm>
            <a:off x="8028431" y="6739128"/>
            <a:ext cx="1335024" cy="12801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040" b="1" i="0">
                <a:solidFill>
                  <a:srgbClr val="173949"/>
                </a:solidFill>
                <a:latin typeface="Aptos"/>
              </a:rPr>
              <a:t>CONFIDENCE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8028431" y="6940296"/>
            <a:ext cx="1335024" cy="2103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69" b="0" i="0">
                <a:solidFill>
                  <a:srgbClr val="536670"/>
                </a:solidFill>
                <a:latin typeface="Aptos"/>
              </a:rPr>
              <a:t>Assisted engagement</a:t>
            </a:r>
          </a:p>
        </p:txBody>
      </p:sp>
      <p:sp>
        <p:nvSpPr>
          <p:cNvPr id="89" name="Oval 88"/>
          <p:cNvSpPr/>
          <p:nvPr/>
        </p:nvSpPr>
        <p:spPr>
          <a:xfrm>
            <a:off x="5084064" y="7417612"/>
            <a:ext cx="82296" cy="82296"/>
          </a:xfrm>
          <a:prstGeom prst="ellipse">
            <a:avLst/>
          </a:prstGeom>
          <a:solidFill>
            <a:srgbClr val="D987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TextBox 89"/>
          <p:cNvSpPr txBox="1"/>
          <p:nvPr/>
        </p:nvSpPr>
        <p:spPr>
          <a:xfrm>
            <a:off x="5266944" y="7333488"/>
            <a:ext cx="4169663" cy="39319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95" b="0" i="0">
                <a:solidFill>
                  <a:srgbClr val="223944"/>
                </a:solidFill>
                <a:latin typeface="Aptos"/>
              </a:rPr>
              <a:t>MemoryBridge is untested. A separate digital carer trial did not reduce burden or mood (Brijnath et al., 2026).</a:t>
            </a:r>
          </a:p>
        </p:txBody>
      </p:sp>
      <p:sp>
        <p:nvSpPr>
          <p:cNvPr id="91" name="Oval 90"/>
          <p:cNvSpPr/>
          <p:nvPr/>
        </p:nvSpPr>
        <p:spPr>
          <a:xfrm>
            <a:off x="5084064" y="7856524"/>
            <a:ext cx="82296" cy="82296"/>
          </a:xfrm>
          <a:prstGeom prst="ellipse">
            <a:avLst/>
          </a:prstGeom>
          <a:solidFill>
            <a:srgbClr val="D987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2" name="TextBox 91"/>
          <p:cNvSpPr txBox="1"/>
          <p:nvPr/>
        </p:nvSpPr>
        <p:spPr>
          <a:xfrm>
            <a:off x="5266944" y="7772400"/>
            <a:ext cx="4169663" cy="51206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80" b="0" i="0">
                <a:solidFill>
                  <a:srgbClr val="223944"/>
                </a:solidFill>
                <a:latin typeface="Aptos"/>
              </a:rPr>
              <a:t>Eight-week pilot: compare loneliness and weekly contact; check usability, language access and carer effort (Rippon et al., 2026; Thodis et al., 2026).</a:t>
            </a:r>
          </a:p>
        </p:txBody>
      </p:sp>
      <p:sp>
        <p:nvSpPr>
          <p:cNvPr id="93" name="Rounded Rectangle 92"/>
          <p:cNvSpPr/>
          <p:nvPr/>
        </p:nvSpPr>
        <p:spPr>
          <a:xfrm>
            <a:off x="9747504" y="1115568"/>
            <a:ext cx="4590288" cy="3026664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4" name="Rounded Rectangle 93"/>
          <p:cNvSpPr/>
          <p:nvPr/>
        </p:nvSpPr>
        <p:spPr>
          <a:xfrm>
            <a:off x="9829800" y="1197864"/>
            <a:ext cx="4425696" cy="374904"/>
          </a:xfrm>
          <a:prstGeom prst="roundRect">
            <a:avLst>
              <a:gd name="adj" fmla="val 8000"/>
            </a:avLst>
          </a:prstGeom>
          <a:solidFill>
            <a:srgbClr val="2E998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TextBox 94"/>
          <p:cNvSpPr txBox="1"/>
          <p:nvPr/>
        </p:nvSpPr>
        <p:spPr>
          <a:xfrm>
            <a:off x="9985248" y="1245412"/>
            <a:ext cx="4178807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40" b="1" i="0">
                <a:solidFill>
                  <a:srgbClr val="FFFFFF"/>
                </a:solidFill>
                <a:latin typeface="Aptos"/>
              </a:rPr>
              <a:t>6. Health promotion values and principles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9921240" y="1618488"/>
            <a:ext cx="4187952" cy="38404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40" b="0" i="0">
                <a:solidFill>
                  <a:srgbClr val="223944"/>
                </a:solidFill>
                <a:latin typeface="Aptos"/>
              </a:rPr>
              <a:t>Health promotion helps people gain control over their health (World Health Organization, 1986).</a:t>
            </a:r>
          </a:p>
        </p:txBody>
      </p:sp>
      <p:sp>
        <p:nvSpPr>
          <p:cNvPr id="97" name="Rounded Rectangle 96"/>
          <p:cNvSpPr/>
          <p:nvPr/>
        </p:nvSpPr>
        <p:spPr>
          <a:xfrm>
            <a:off x="9921240" y="2112264"/>
            <a:ext cx="2029968" cy="667512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8" name="Rounded Rectangle 97"/>
          <p:cNvSpPr/>
          <p:nvPr/>
        </p:nvSpPr>
        <p:spPr>
          <a:xfrm>
            <a:off x="10003536" y="2203704"/>
            <a:ext cx="91440" cy="91440"/>
          </a:xfrm>
          <a:prstGeom prst="roundRect">
            <a:avLst>
              <a:gd name="adj" fmla="val 8000"/>
            </a:avLst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9" name="TextBox 98"/>
          <p:cNvSpPr txBox="1"/>
          <p:nvPr/>
        </p:nvSpPr>
        <p:spPr>
          <a:xfrm>
            <a:off x="10158984" y="2167128"/>
            <a:ext cx="1728216" cy="1737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30" b="1" i="0">
                <a:solidFill>
                  <a:srgbClr val="007D80"/>
                </a:solidFill>
                <a:latin typeface="Aptos"/>
              </a:rPr>
              <a:t>EMPOWERMENT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10158984" y="2377440"/>
            <a:ext cx="1719072" cy="35661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223944"/>
                </a:solidFill>
                <a:latin typeface="Aptos"/>
              </a:rPr>
              <a:t>Choose goals, language and memories.</a:t>
            </a:r>
          </a:p>
        </p:txBody>
      </p:sp>
      <p:sp>
        <p:nvSpPr>
          <p:cNvPr id="101" name="Rounded Rectangle 100"/>
          <p:cNvSpPr/>
          <p:nvPr/>
        </p:nvSpPr>
        <p:spPr>
          <a:xfrm>
            <a:off x="12033504" y="2112264"/>
            <a:ext cx="2029968" cy="667512"/>
          </a:xfrm>
          <a:prstGeom prst="roundRect">
            <a:avLst>
              <a:gd name="adj" fmla="val 8000"/>
            </a:avLst>
          </a:prstGeom>
          <a:solidFill>
            <a:srgbClr val="FFF3E8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2" name="Rounded Rectangle 101"/>
          <p:cNvSpPr/>
          <p:nvPr/>
        </p:nvSpPr>
        <p:spPr>
          <a:xfrm>
            <a:off x="12115800" y="2203704"/>
            <a:ext cx="91440" cy="91440"/>
          </a:xfrm>
          <a:prstGeom prst="roundRect">
            <a:avLst>
              <a:gd name="adj" fmla="val 8000"/>
            </a:avLst>
          </a:prstGeom>
          <a:solidFill>
            <a:srgbClr val="D987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3" name="TextBox 102"/>
          <p:cNvSpPr txBox="1"/>
          <p:nvPr/>
        </p:nvSpPr>
        <p:spPr>
          <a:xfrm>
            <a:off x="12271248" y="2167128"/>
            <a:ext cx="1728216" cy="1737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30" b="1" i="0">
                <a:solidFill>
                  <a:srgbClr val="D98748"/>
                </a:solidFill>
                <a:latin typeface="Aptos"/>
              </a:rPr>
              <a:t>EQUITY</a:t>
            </a:r>
          </a:p>
        </p:txBody>
      </p:sp>
      <p:sp>
        <p:nvSpPr>
          <p:cNvPr id="104" name="TextBox 103"/>
          <p:cNvSpPr txBox="1"/>
          <p:nvPr/>
        </p:nvSpPr>
        <p:spPr>
          <a:xfrm>
            <a:off x="12271248" y="2377440"/>
            <a:ext cx="1719072" cy="35661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223944"/>
                </a:solidFill>
                <a:latin typeface="Aptos"/>
              </a:rPr>
              <a:t>Support low-data and assisted use.</a:t>
            </a:r>
          </a:p>
        </p:txBody>
      </p:sp>
      <p:sp>
        <p:nvSpPr>
          <p:cNvPr id="105" name="Rounded Rectangle 104"/>
          <p:cNvSpPr/>
          <p:nvPr/>
        </p:nvSpPr>
        <p:spPr>
          <a:xfrm>
            <a:off x="9921240" y="2834640"/>
            <a:ext cx="2029968" cy="667512"/>
          </a:xfrm>
          <a:prstGeom prst="roundRect">
            <a:avLst>
              <a:gd name="adj" fmla="val 8000"/>
            </a:avLst>
          </a:prstGeom>
          <a:solidFill>
            <a:srgbClr val="F7EFF3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6" name="Rounded Rectangle 105"/>
          <p:cNvSpPr/>
          <p:nvPr/>
        </p:nvSpPr>
        <p:spPr>
          <a:xfrm>
            <a:off x="10003536" y="2926080"/>
            <a:ext cx="91440" cy="91440"/>
          </a:xfrm>
          <a:prstGeom prst="roundRect">
            <a:avLst>
              <a:gd name="adj" fmla="val 8000"/>
            </a:avLst>
          </a:prstGeom>
          <a:solidFill>
            <a:srgbClr val="9D537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7" name="TextBox 106"/>
          <p:cNvSpPr txBox="1"/>
          <p:nvPr/>
        </p:nvSpPr>
        <p:spPr>
          <a:xfrm>
            <a:off x="10158984" y="2889504"/>
            <a:ext cx="1728216" cy="1737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30" b="1" i="0">
                <a:solidFill>
                  <a:srgbClr val="9D5373"/>
                </a:solidFill>
                <a:latin typeface="Aptos"/>
              </a:rPr>
              <a:t>PARTICIPATION</a:t>
            </a:r>
          </a:p>
        </p:txBody>
      </p:sp>
      <p:sp>
        <p:nvSpPr>
          <p:cNvPr id="108" name="TextBox 107"/>
          <p:cNvSpPr txBox="1"/>
          <p:nvPr/>
        </p:nvSpPr>
        <p:spPr>
          <a:xfrm>
            <a:off x="10158984" y="3099816"/>
            <a:ext cx="1719072" cy="35661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223944"/>
                </a:solidFill>
                <a:latin typeface="Aptos"/>
              </a:rPr>
              <a:t>Co-design with families and users.</a:t>
            </a:r>
          </a:p>
        </p:txBody>
      </p:sp>
      <p:sp>
        <p:nvSpPr>
          <p:cNvPr id="109" name="Rounded Rectangle 108"/>
          <p:cNvSpPr/>
          <p:nvPr/>
        </p:nvSpPr>
        <p:spPr>
          <a:xfrm>
            <a:off x="12033504" y="2834640"/>
            <a:ext cx="2029968" cy="667512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0" name="Rounded Rectangle 109"/>
          <p:cNvSpPr/>
          <p:nvPr/>
        </p:nvSpPr>
        <p:spPr>
          <a:xfrm>
            <a:off x="12115800" y="2926080"/>
            <a:ext cx="91440" cy="91440"/>
          </a:xfrm>
          <a:prstGeom prst="roundRect">
            <a:avLst>
              <a:gd name="adj" fmla="val 8000"/>
            </a:avLst>
          </a:prstGeom>
          <a:solidFill>
            <a:srgbClr val="2E998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1" name="TextBox 110"/>
          <p:cNvSpPr txBox="1"/>
          <p:nvPr/>
        </p:nvSpPr>
        <p:spPr>
          <a:xfrm>
            <a:off x="12271248" y="2889504"/>
            <a:ext cx="1728216" cy="1737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30" b="1" i="0">
                <a:solidFill>
                  <a:srgbClr val="2E9986"/>
                </a:solidFill>
                <a:latin typeface="Aptos"/>
              </a:rPr>
              <a:t>DIGNITY / PRIVACY</a:t>
            </a:r>
          </a:p>
        </p:txBody>
      </p:sp>
      <p:sp>
        <p:nvSpPr>
          <p:cNvPr id="112" name="TextBox 111"/>
          <p:cNvSpPr txBox="1"/>
          <p:nvPr/>
        </p:nvSpPr>
        <p:spPr>
          <a:xfrm>
            <a:off x="12271248" y="3099816"/>
            <a:ext cx="1719072" cy="35661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0" i="0">
                <a:solidFill>
                  <a:srgbClr val="223944"/>
                </a:solidFill>
                <a:latin typeface="Aptos"/>
              </a:rPr>
              <a:t>Review consent and photo sharing.</a:t>
            </a:r>
          </a:p>
        </p:txBody>
      </p:sp>
      <p:sp>
        <p:nvSpPr>
          <p:cNvPr id="113" name="TextBox 112"/>
          <p:cNvSpPr txBox="1"/>
          <p:nvPr/>
        </p:nvSpPr>
        <p:spPr>
          <a:xfrm>
            <a:off x="9985248" y="3703320"/>
            <a:ext cx="4151376" cy="173736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70" b="0" i="1" dirty="0">
                <a:solidFill>
                  <a:srgbClr val="536670"/>
                </a:solidFill>
                <a:latin typeface="Aptos"/>
              </a:rPr>
              <a:t>Respect individual choices (NICE, 2018).</a:t>
            </a:r>
          </a:p>
        </p:txBody>
      </p:sp>
      <p:sp>
        <p:nvSpPr>
          <p:cNvPr id="114" name="Rounded Rectangle 113"/>
          <p:cNvSpPr/>
          <p:nvPr/>
        </p:nvSpPr>
        <p:spPr>
          <a:xfrm>
            <a:off x="9747504" y="4251960"/>
            <a:ext cx="4590288" cy="4087368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5" name="Rounded Rectangle 114"/>
          <p:cNvSpPr/>
          <p:nvPr/>
        </p:nvSpPr>
        <p:spPr>
          <a:xfrm>
            <a:off x="9829800" y="4334256"/>
            <a:ext cx="4425696" cy="374904"/>
          </a:xfrm>
          <a:prstGeom prst="roundRect">
            <a:avLst>
              <a:gd name="adj" fmla="val 8000"/>
            </a:avLst>
          </a:prstGeom>
          <a:solidFill>
            <a:srgbClr val="9D537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6" name="TextBox 115"/>
          <p:cNvSpPr txBox="1"/>
          <p:nvPr/>
        </p:nvSpPr>
        <p:spPr>
          <a:xfrm>
            <a:off x="9985248" y="4381804"/>
            <a:ext cx="4178807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40" b="1" i="0">
                <a:solidFill>
                  <a:srgbClr val="FFFFFF"/>
                </a:solidFill>
                <a:latin typeface="Aptos"/>
              </a:rPr>
              <a:t>7. COM-B: theory translated into action</a:t>
            </a:r>
          </a:p>
        </p:txBody>
      </p:sp>
      <p:sp>
        <p:nvSpPr>
          <p:cNvPr id="117" name="TextBox 116"/>
          <p:cNvSpPr txBox="1"/>
          <p:nvPr/>
        </p:nvSpPr>
        <p:spPr>
          <a:xfrm>
            <a:off x="9921240" y="4764024"/>
            <a:ext cx="4169663" cy="54864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 i="0">
                <a:solidFill>
                  <a:srgbClr val="223944"/>
                </a:solidFill>
                <a:latin typeface="Aptos"/>
              </a:rPr>
              <a:t>The Capability, Opportunity, Motivation and Behaviour (COM-B) model explains what helps people make contact (Michie, van Stralen and West, 2011).</a:t>
            </a:r>
          </a:p>
        </p:txBody>
      </p:sp>
      <p:sp>
        <p:nvSpPr>
          <p:cNvPr id="118" name="Rounded Rectangle 117"/>
          <p:cNvSpPr/>
          <p:nvPr/>
        </p:nvSpPr>
        <p:spPr>
          <a:xfrm>
            <a:off x="9930384" y="5404104"/>
            <a:ext cx="1234440" cy="557784"/>
          </a:xfrm>
          <a:prstGeom prst="roundRect">
            <a:avLst>
              <a:gd name="adj" fmla="val 8000"/>
            </a:avLst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9" name="TextBox 118"/>
          <p:cNvSpPr txBox="1"/>
          <p:nvPr/>
        </p:nvSpPr>
        <p:spPr>
          <a:xfrm>
            <a:off x="9985248" y="5550408"/>
            <a:ext cx="1115568" cy="1920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70" b="1" i="0">
                <a:solidFill>
                  <a:srgbClr val="FFFFFF"/>
                </a:solidFill>
                <a:latin typeface="Aptos"/>
              </a:rPr>
              <a:t>CAPABILITY</a:t>
            </a:r>
          </a:p>
        </p:txBody>
      </p:sp>
      <p:sp>
        <p:nvSpPr>
          <p:cNvPr id="120" name="Rounded Rectangle 119"/>
          <p:cNvSpPr/>
          <p:nvPr/>
        </p:nvSpPr>
        <p:spPr>
          <a:xfrm>
            <a:off x="11247120" y="5404104"/>
            <a:ext cx="2889504" cy="557784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1" name="Oval 120"/>
          <p:cNvSpPr/>
          <p:nvPr/>
        </p:nvSpPr>
        <p:spPr>
          <a:xfrm>
            <a:off x="11365992" y="5556808"/>
            <a:ext cx="82296" cy="82296"/>
          </a:xfrm>
          <a:prstGeom prst="ellipse">
            <a:avLst/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2" name="TextBox 121"/>
          <p:cNvSpPr txBox="1"/>
          <p:nvPr/>
        </p:nvSpPr>
        <p:spPr>
          <a:xfrm>
            <a:off x="11548872" y="5472684"/>
            <a:ext cx="2459736" cy="39319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30" b="0" i="0">
                <a:solidFill>
                  <a:srgbClr val="223944"/>
                </a:solidFill>
                <a:latin typeface="Aptos"/>
              </a:rPr>
              <a:t>Large buttons and voice guides make using the app easier.</a:t>
            </a:r>
          </a:p>
        </p:txBody>
      </p:sp>
      <p:sp>
        <p:nvSpPr>
          <p:cNvPr id="123" name="Rounded Rectangle 122"/>
          <p:cNvSpPr/>
          <p:nvPr/>
        </p:nvSpPr>
        <p:spPr>
          <a:xfrm>
            <a:off x="9930384" y="6016752"/>
            <a:ext cx="1234440" cy="557784"/>
          </a:xfrm>
          <a:prstGeom prst="roundRect">
            <a:avLst>
              <a:gd name="adj" fmla="val 8000"/>
            </a:avLst>
          </a:prstGeom>
          <a:solidFill>
            <a:srgbClr val="D987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4" name="TextBox 123"/>
          <p:cNvSpPr txBox="1"/>
          <p:nvPr/>
        </p:nvSpPr>
        <p:spPr>
          <a:xfrm>
            <a:off x="9985248" y="6163056"/>
            <a:ext cx="1115568" cy="1920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70" b="1" i="0">
                <a:solidFill>
                  <a:srgbClr val="FFFFFF"/>
                </a:solidFill>
                <a:latin typeface="Aptos"/>
              </a:rPr>
              <a:t>OPPORTUNITY</a:t>
            </a:r>
          </a:p>
        </p:txBody>
      </p:sp>
      <p:sp>
        <p:nvSpPr>
          <p:cNvPr id="125" name="Rounded Rectangle 124"/>
          <p:cNvSpPr/>
          <p:nvPr/>
        </p:nvSpPr>
        <p:spPr>
          <a:xfrm>
            <a:off x="11247120" y="6016752"/>
            <a:ext cx="2889504" cy="557784"/>
          </a:xfrm>
          <a:prstGeom prst="roundRect">
            <a:avLst>
              <a:gd name="adj" fmla="val 8000"/>
            </a:avLst>
          </a:prstGeom>
          <a:solidFill>
            <a:srgbClr val="FFF3E8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6" name="Oval 125"/>
          <p:cNvSpPr/>
          <p:nvPr/>
        </p:nvSpPr>
        <p:spPr>
          <a:xfrm>
            <a:off x="11365992" y="6169456"/>
            <a:ext cx="82296" cy="82296"/>
          </a:xfrm>
          <a:prstGeom prst="ellipse">
            <a:avLst/>
          </a:prstGeom>
          <a:solidFill>
            <a:srgbClr val="D987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7" name="TextBox 126"/>
          <p:cNvSpPr txBox="1"/>
          <p:nvPr/>
        </p:nvSpPr>
        <p:spPr>
          <a:xfrm>
            <a:off x="11548872" y="6085332"/>
            <a:ext cx="2459736" cy="39319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30" b="0" i="0">
                <a:solidFill>
                  <a:srgbClr val="223944"/>
                </a:solidFill>
                <a:latin typeface="Aptos"/>
              </a:rPr>
              <a:t>Willing relatives and local groups create a real chance to connect.</a:t>
            </a:r>
          </a:p>
        </p:txBody>
      </p:sp>
      <p:sp>
        <p:nvSpPr>
          <p:cNvPr id="128" name="Rounded Rectangle 127"/>
          <p:cNvSpPr/>
          <p:nvPr/>
        </p:nvSpPr>
        <p:spPr>
          <a:xfrm>
            <a:off x="9930384" y="6611112"/>
            <a:ext cx="1234440" cy="557784"/>
          </a:xfrm>
          <a:prstGeom prst="roundRect">
            <a:avLst>
              <a:gd name="adj" fmla="val 8000"/>
            </a:avLst>
          </a:prstGeom>
          <a:solidFill>
            <a:srgbClr val="9D537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9" name="TextBox 128"/>
          <p:cNvSpPr txBox="1"/>
          <p:nvPr/>
        </p:nvSpPr>
        <p:spPr>
          <a:xfrm>
            <a:off x="9985248" y="6757416"/>
            <a:ext cx="1115568" cy="1920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70" b="1" i="0">
                <a:solidFill>
                  <a:srgbClr val="FFFFFF"/>
                </a:solidFill>
                <a:latin typeface="Aptos"/>
              </a:rPr>
              <a:t>MOTIVATION</a:t>
            </a:r>
          </a:p>
        </p:txBody>
      </p:sp>
      <p:sp>
        <p:nvSpPr>
          <p:cNvPr id="130" name="Rounded Rectangle 129"/>
          <p:cNvSpPr/>
          <p:nvPr/>
        </p:nvSpPr>
        <p:spPr>
          <a:xfrm>
            <a:off x="11247120" y="6611112"/>
            <a:ext cx="2889504" cy="557784"/>
          </a:xfrm>
          <a:prstGeom prst="roundRect">
            <a:avLst>
              <a:gd name="adj" fmla="val 8000"/>
            </a:avLst>
          </a:prstGeom>
          <a:solidFill>
            <a:srgbClr val="F7EFF3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1" name="Oval 130"/>
          <p:cNvSpPr/>
          <p:nvPr/>
        </p:nvSpPr>
        <p:spPr>
          <a:xfrm>
            <a:off x="11365992" y="6763816"/>
            <a:ext cx="82296" cy="82296"/>
          </a:xfrm>
          <a:prstGeom prst="ellipse">
            <a:avLst/>
          </a:prstGeom>
          <a:solidFill>
            <a:srgbClr val="9D537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2" name="TextBox 131"/>
          <p:cNvSpPr txBox="1"/>
          <p:nvPr/>
        </p:nvSpPr>
        <p:spPr>
          <a:xfrm>
            <a:off x="11548872" y="6679692"/>
            <a:ext cx="2459736" cy="39319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30" b="0" i="0">
                <a:solidFill>
                  <a:srgbClr val="223944"/>
                </a:solidFill>
                <a:latin typeface="Aptos"/>
              </a:rPr>
              <a:t>Familiar songs and gentle prompts encourage conversation.</a:t>
            </a:r>
          </a:p>
        </p:txBody>
      </p:sp>
      <p:sp>
        <p:nvSpPr>
          <p:cNvPr id="135" name="TextBox 134"/>
          <p:cNvSpPr txBox="1"/>
          <p:nvPr/>
        </p:nvSpPr>
        <p:spPr>
          <a:xfrm>
            <a:off x="10003536" y="7946023"/>
            <a:ext cx="4261104" cy="33855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0" i="1" dirty="0">
                <a:solidFill>
                  <a:srgbClr val="9D5373"/>
                </a:solidFill>
                <a:latin typeface="Aptos"/>
              </a:rPr>
              <a:t>Prompts alone cannot remove isolation. Human support is essential (Anderson et al., 2022).</a:t>
            </a:r>
          </a:p>
        </p:txBody>
      </p:sp>
      <p:sp>
        <p:nvSpPr>
          <p:cNvPr id="136" name="Rounded Rectangle 135"/>
          <p:cNvSpPr/>
          <p:nvPr/>
        </p:nvSpPr>
        <p:spPr>
          <a:xfrm>
            <a:off x="292608" y="8449056"/>
            <a:ext cx="14045184" cy="1353312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E0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7" name="Rounded Rectangle 136"/>
          <p:cNvSpPr/>
          <p:nvPr/>
        </p:nvSpPr>
        <p:spPr>
          <a:xfrm>
            <a:off x="374904" y="8531352"/>
            <a:ext cx="13880592" cy="374904"/>
          </a:xfrm>
          <a:prstGeom prst="roundRect">
            <a:avLst>
              <a:gd name="adj" fmla="val 8000"/>
            </a:avLst>
          </a:prstGeom>
          <a:solidFill>
            <a:srgbClr val="17394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8" name="TextBox 137"/>
          <p:cNvSpPr txBox="1"/>
          <p:nvPr/>
        </p:nvSpPr>
        <p:spPr>
          <a:xfrm>
            <a:off x="530352" y="8578900"/>
            <a:ext cx="13633704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40" b="1" i="0">
                <a:solidFill>
                  <a:srgbClr val="FFFFFF"/>
                </a:solidFill>
                <a:latin typeface="Aptos"/>
              </a:rPr>
              <a:t>8. Conclusion and practical implications</a:t>
            </a:r>
          </a:p>
        </p:txBody>
      </p:sp>
      <p:sp>
        <p:nvSpPr>
          <p:cNvPr id="139" name="Oval 138"/>
          <p:cNvSpPr/>
          <p:nvPr/>
        </p:nvSpPr>
        <p:spPr>
          <a:xfrm>
            <a:off x="502920" y="8962948"/>
            <a:ext cx="82296" cy="82296"/>
          </a:xfrm>
          <a:prstGeom prst="ellipse">
            <a:avLst/>
          </a:prstGeom>
          <a:solidFill>
            <a:srgbClr val="2E998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0" name="TextBox 139"/>
          <p:cNvSpPr txBox="1"/>
          <p:nvPr/>
        </p:nvSpPr>
        <p:spPr>
          <a:xfrm>
            <a:off x="685800" y="8878824"/>
            <a:ext cx="13368528" cy="2926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70" b="0" i="0">
                <a:solidFill>
                  <a:srgbClr val="223944"/>
                </a:solidFill>
                <a:latin typeface="Aptos"/>
              </a:rPr>
              <a:t>MemoryBridge may support social connection when an accessible app works alongside real relationships. Its benefits need testing before wider use.</a:t>
            </a:r>
          </a:p>
        </p:txBody>
      </p:sp>
      <p:sp>
        <p:nvSpPr>
          <p:cNvPr id="141" name="Rounded Rectangle 140"/>
          <p:cNvSpPr/>
          <p:nvPr/>
        </p:nvSpPr>
        <p:spPr>
          <a:xfrm>
            <a:off x="530352" y="9262872"/>
            <a:ext cx="4434840" cy="384048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2" name="TextBox 141"/>
          <p:cNvSpPr txBox="1"/>
          <p:nvPr/>
        </p:nvSpPr>
        <p:spPr>
          <a:xfrm>
            <a:off x="640080" y="9336024"/>
            <a:ext cx="1033271" cy="16459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70" b="1" i="0">
                <a:solidFill>
                  <a:srgbClr val="007D80"/>
                </a:solidFill>
                <a:latin typeface="Aptos"/>
              </a:rPr>
              <a:t>POLICY</a:t>
            </a:r>
          </a:p>
        </p:txBody>
      </p:sp>
      <p:sp>
        <p:nvSpPr>
          <p:cNvPr id="143" name="TextBox 142"/>
          <p:cNvSpPr txBox="1"/>
          <p:nvPr/>
        </p:nvSpPr>
        <p:spPr>
          <a:xfrm>
            <a:off x="1627631" y="9336024"/>
            <a:ext cx="3209544" cy="1920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15" b="0" i="0">
                <a:solidFill>
                  <a:srgbClr val="173949"/>
                </a:solidFill>
                <a:latin typeface="Aptos"/>
              </a:rPr>
              <a:t>Offer device support and non-digital choices.</a:t>
            </a:r>
          </a:p>
        </p:txBody>
      </p:sp>
      <p:sp>
        <p:nvSpPr>
          <p:cNvPr id="144" name="Rounded Rectangle 143"/>
          <p:cNvSpPr/>
          <p:nvPr/>
        </p:nvSpPr>
        <p:spPr>
          <a:xfrm>
            <a:off x="5175504" y="9262872"/>
            <a:ext cx="4434840" cy="384048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5" name="TextBox 144"/>
          <p:cNvSpPr txBox="1"/>
          <p:nvPr/>
        </p:nvSpPr>
        <p:spPr>
          <a:xfrm>
            <a:off x="5285232" y="9336024"/>
            <a:ext cx="1033271" cy="16459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70" b="1" i="0">
                <a:solidFill>
                  <a:srgbClr val="9D5373"/>
                </a:solidFill>
                <a:latin typeface="Aptos"/>
              </a:rPr>
              <a:t>EDUCATION</a:t>
            </a:r>
          </a:p>
        </p:txBody>
      </p:sp>
      <p:sp>
        <p:nvSpPr>
          <p:cNvPr id="146" name="TextBox 145"/>
          <p:cNvSpPr txBox="1"/>
          <p:nvPr/>
        </p:nvSpPr>
        <p:spPr>
          <a:xfrm>
            <a:off x="6272784" y="9336024"/>
            <a:ext cx="3209544" cy="1920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15" b="0" i="0">
                <a:solidFill>
                  <a:srgbClr val="173949"/>
                </a:solidFill>
                <a:latin typeface="Aptos"/>
              </a:rPr>
              <a:t>Train families in safe, supported use.</a:t>
            </a:r>
          </a:p>
        </p:txBody>
      </p:sp>
      <p:sp>
        <p:nvSpPr>
          <p:cNvPr id="147" name="Rounded Rectangle 146"/>
          <p:cNvSpPr/>
          <p:nvPr/>
        </p:nvSpPr>
        <p:spPr>
          <a:xfrm>
            <a:off x="9820656" y="9262872"/>
            <a:ext cx="4434840" cy="384048"/>
          </a:xfrm>
          <a:prstGeom prst="roundRect">
            <a:avLst>
              <a:gd name="adj" fmla="val 8000"/>
            </a:avLst>
          </a:prstGeom>
          <a:solidFill>
            <a:srgbClr val="ECF6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8" name="TextBox 147"/>
          <p:cNvSpPr txBox="1"/>
          <p:nvPr/>
        </p:nvSpPr>
        <p:spPr>
          <a:xfrm>
            <a:off x="9930384" y="9336024"/>
            <a:ext cx="1033271" cy="16459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70" b="1" i="0">
                <a:solidFill>
                  <a:srgbClr val="D98748"/>
                </a:solidFill>
                <a:latin typeface="Aptos"/>
              </a:rPr>
              <a:t>RESEARCH</a:t>
            </a:r>
          </a:p>
        </p:txBody>
      </p:sp>
      <p:sp>
        <p:nvSpPr>
          <p:cNvPr id="149" name="TextBox 148"/>
          <p:cNvSpPr txBox="1"/>
          <p:nvPr/>
        </p:nvSpPr>
        <p:spPr>
          <a:xfrm>
            <a:off x="10917936" y="9336024"/>
            <a:ext cx="3209544" cy="19202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15" b="0" i="0">
                <a:solidFill>
                  <a:srgbClr val="173949"/>
                </a:solidFill>
                <a:latin typeface="Aptos"/>
              </a:rPr>
              <a:t>Compare loneliness, contact and fair access.</a:t>
            </a:r>
          </a:p>
        </p:txBody>
      </p:sp>
      <p:sp>
        <p:nvSpPr>
          <p:cNvPr id="150" name="Rounded Rectangle 149"/>
          <p:cNvSpPr/>
          <p:nvPr/>
        </p:nvSpPr>
        <p:spPr>
          <a:xfrm>
            <a:off x="10030968" y="7351775"/>
            <a:ext cx="1161288" cy="224028"/>
          </a:xfrm>
          <a:prstGeom prst="roundRect">
            <a:avLst/>
          </a:prstGeom>
          <a:solidFill>
            <a:srgbClr val="0184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22860" tIns="0" rIns="22860" bIns="0" rtlCol="0" anchor="ctr"/>
          <a:lstStyle/>
          <a:p>
            <a:pPr algn="ctr"/>
            <a:r>
              <a:rPr sz="915" b="1">
                <a:solidFill>
                  <a:srgbClr val="FFFFFF"/>
                </a:solidFill>
                <a:latin typeface="Aptos"/>
              </a:rPr>
              <a:t>CAPABILITY</a:t>
            </a:r>
          </a:p>
        </p:txBody>
      </p:sp>
      <p:sp>
        <p:nvSpPr>
          <p:cNvPr id="151" name="Rounded Rectangle 150"/>
          <p:cNvSpPr/>
          <p:nvPr/>
        </p:nvSpPr>
        <p:spPr>
          <a:xfrm>
            <a:off x="11384280" y="7351775"/>
            <a:ext cx="1161288" cy="224028"/>
          </a:xfrm>
          <a:prstGeom prst="roundRect">
            <a:avLst/>
          </a:prstGeom>
          <a:solidFill>
            <a:srgbClr val="EA87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22860" tIns="0" rIns="22860" bIns="0" rtlCol="0" anchor="ctr"/>
          <a:lstStyle/>
          <a:p>
            <a:pPr algn="ctr"/>
            <a:r>
              <a:rPr sz="900" b="1">
                <a:solidFill>
                  <a:srgbClr val="FFFFFF"/>
                </a:solidFill>
                <a:latin typeface="Aptos"/>
              </a:rPr>
              <a:t>OPPORTUNITY</a:t>
            </a:r>
          </a:p>
        </p:txBody>
      </p:sp>
      <p:sp>
        <p:nvSpPr>
          <p:cNvPr id="152" name="Rounded Rectangle 151"/>
          <p:cNvSpPr/>
          <p:nvPr/>
        </p:nvSpPr>
        <p:spPr>
          <a:xfrm>
            <a:off x="12737592" y="7351775"/>
            <a:ext cx="1170432" cy="224028"/>
          </a:xfrm>
          <a:prstGeom prst="roundRect">
            <a:avLst/>
          </a:prstGeom>
          <a:solidFill>
            <a:srgbClr val="9D49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22860" tIns="0" rIns="22860" bIns="0" rtlCol="0" anchor="ctr"/>
          <a:lstStyle/>
          <a:p>
            <a:pPr algn="ctr"/>
            <a:r>
              <a:rPr sz="915" b="1">
                <a:solidFill>
                  <a:srgbClr val="FFFFFF"/>
                </a:solidFill>
                <a:latin typeface="Aptos"/>
              </a:rPr>
              <a:t>MOTIVATION</a:t>
            </a:r>
          </a:p>
        </p:txBody>
      </p:sp>
      <p:cxnSp>
        <p:nvCxnSpPr>
          <p:cNvPr id="153" name="Connector 152"/>
          <p:cNvCxnSpPr/>
          <p:nvPr/>
        </p:nvCxnSpPr>
        <p:spPr>
          <a:xfrm>
            <a:off x="10611612" y="7582204"/>
            <a:ext cx="1353312" cy="82296"/>
          </a:xfrm>
          <a:prstGeom prst="line">
            <a:avLst/>
          </a:prstGeom>
          <a:ln w="12700">
            <a:solidFill>
              <a:srgbClr val="53737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4" name="Connector 153"/>
          <p:cNvCxnSpPr/>
          <p:nvPr/>
        </p:nvCxnSpPr>
        <p:spPr>
          <a:xfrm>
            <a:off x="11964924" y="7582204"/>
            <a:ext cx="0" cy="82296"/>
          </a:xfrm>
          <a:prstGeom prst="line">
            <a:avLst/>
          </a:prstGeom>
          <a:ln w="12700">
            <a:solidFill>
              <a:srgbClr val="53737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5" name="Connector 154"/>
          <p:cNvCxnSpPr/>
          <p:nvPr/>
        </p:nvCxnSpPr>
        <p:spPr>
          <a:xfrm flipH="1">
            <a:off x="11964924" y="7582204"/>
            <a:ext cx="1357884" cy="82296"/>
          </a:xfrm>
          <a:prstGeom prst="line">
            <a:avLst/>
          </a:prstGeom>
          <a:ln w="12700">
            <a:solidFill>
              <a:srgbClr val="53737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6" name="Rounded Rectangle 155"/>
          <p:cNvSpPr/>
          <p:nvPr/>
        </p:nvSpPr>
        <p:spPr>
          <a:xfrm>
            <a:off x="11027664" y="7671816"/>
            <a:ext cx="1874519" cy="237744"/>
          </a:xfrm>
          <a:prstGeom prst="roundRect">
            <a:avLst/>
          </a:prstGeom>
          <a:solidFill>
            <a:srgbClr val="1539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22860" tIns="0" rIns="22860" bIns="0" rtlCol="0" anchor="ctr"/>
          <a:lstStyle/>
          <a:p>
            <a:pPr algn="ctr"/>
            <a:r>
              <a:rPr sz="955" b="1">
                <a:solidFill>
                  <a:srgbClr val="FFFFFF"/>
                </a:solidFill>
                <a:latin typeface="Aptos"/>
              </a:rPr>
              <a:t>MEANINGFUL CONTACT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4630400" cy="128016"/>
          </a:xfrm>
          <a:prstGeom prst="rect">
            <a:avLst/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10177272"/>
            <a:ext cx="14630400" cy="157276"/>
          </a:xfrm>
          <a:prstGeom prst="rect">
            <a:avLst/>
          </a:prstGeom>
          <a:solidFill>
            <a:srgbClr val="007D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329184" y="274320"/>
            <a:ext cx="13972032" cy="676656"/>
          </a:xfrm>
          <a:prstGeom prst="roundRect">
            <a:avLst>
              <a:gd name="adj" fmla="val 8000"/>
            </a:avLst>
          </a:prstGeom>
          <a:solidFill>
            <a:srgbClr val="17394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76072" y="420624"/>
            <a:ext cx="11887200" cy="381643"/>
          </a:xfrm>
          <a:prstGeom prst="rect">
            <a:avLst/>
          </a:prstGeom>
          <a:noFill/>
        </p:spPr>
        <p:txBody>
          <a:bodyPr wrap="square" lIns="9144" tIns="13716" rIns="9144" bIns="13716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  <a:defRPr sz="2300" b="1">
                <a:solidFill>
                  <a:srgbClr val="FFFFFF"/>
                </a:solidFill>
                <a:latin typeface="Aptos"/>
              </a:defRPr>
            </a:pPr>
            <a:r>
              <a:rPr dirty="0"/>
              <a:t>REFERENCES 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E2C39DA1-F62B-85D6-6EC9-C40CF0D3EA69}"/>
              </a:ext>
            </a:extLst>
          </p:cNvPr>
          <p:cNvSpPr txBox="1"/>
          <p:nvPr/>
        </p:nvSpPr>
        <p:spPr>
          <a:xfrm>
            <a:off x="221226" y="1088136"/>
            <a:ext cx="14272011" cy="9418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Alzheimer’s Society (2024) </a:t>
            </a:r>
            <a:r>
              <a:rPr lang="en-US" sz="1600" i="1" dirty="0"/>
              <a:t>The economic impact of dementia</a:t>
            </a:r>
            <a:r>
              <a:rPr lang="en-US" sz="1600" dirty="0"/>
              <a:t>. Available at: </a:t>
            </a:r>
            <a:r>
              <a:rPr lang="en-US" sz="1600" dirty="0">
                <a:hlinkClick r:id="rId2"/>
              </a:rPr>
              <a:t>https://www.alzheimers.org.uk/what-we-do/policy-and-influencing/economic-impact-of-dementia</a:t>
            </a:r>
            <a:r>
              <a:rPr lang="en-US" sz="1600" dirty="0"/>
              <a:t> (Accessed: 20 October 2026).</a:t>
            </a:r>
          </a:p>
          <a:p>
            <a:r>
              <a:rPr lang="en-US" sz="1600" dirty="0"/>
              <a:t>Anderson, M., Menon, R., Oak, K. and Allan, L. (2022) ‘The use of technology for social interaction by people with dementia: a scoping review’, </a:t>
            </a:r>
            <a:r>
              <a:rPr lang="en-US" sz="1600" i="1" dirty="0"/>
              <a:t>PLOS Digital Health</a:t>
            </a:r>
            <a:r>
              <a:rPr lang="en-US" sz="1600" dirty="0"/>
              <a:t>, 1(6), e0000053. Available at: </a:t>
            </a:r>
            <a:r>
              <a:rPr lang="en-US" sz="1600" dirty="0">
                <a:hlinkClick r:id="rId3"/>
              </a:rPr>
              <a:t>https://doi.org/10.1371/journal.pdig.0000053</a:t>
            </a:r>
            <a:r>
              <a:rPr lang="en-US" sz="1600" dirty="0"/>
              <a:t>.</a:t>
            </a:r>
          </a:p>
          <a:p>
            <a:r>
              <a:rPr lang="en-US" sz="1600" dirty="0"/>
              <a:t>Ang, A. (2025) ‘Digital dementia support project gets $2M federal funding and more briefs’, </a:t>
            </a:r>
            <a:r>
              <a:rPr lang="en-US" sz="1600" i="1" dirty="0"/>
              <a:t>MobiHealthNews</a:t>
            </a:r>
            <a:r>
              <a:rPr lang="en-US" sz="1600" dirty="0"/>
              <a:t>, 18 April. Image credit: William Geddes/Getty Images. Available at: </a:t>
            </a:r>
            <a:r>
              <a:rPr lang="en-US" sz="1600" dirty="0">
                <a:hlinkClick r:id="rId4"/>
              </a:rPr>
              <a:t>https://www.mobihealthnews.com/news/anz/digital-dementia-support-project-gets-2m-federal-funding-and-more-briefs</a:t>
            </a:r>
            <a:r>
              <a:rPr lang="en-US" sz="1600" dirty="0"/>
              <a:t> (Accessed: 23 October 2026).</a:t>
            </a:r>
          </a:p>
          <a:p>
            <a:r>
              <a:rPr lang="en-US" sz="1600" dirty="0"/>
              <a:t>Astell, A.J., Smith, S.K., Potter, S. and Preston-Jones, E. (2018) ‘Computer Interactive Reminiscence and Conversation Aid groups: delivering cognitive stimulation with technology’, </a:t>
            </a:r>
            <a:r>
              <a:rPr lang="en-US" sz="1600" i="1" dirty="0"/>
              <a:t>Alzheimer’s &amp; Dementia: Translational Research &amp; Clinical Interventions</a:t>
            </a:r>
            <a:r>
              <a:rPr lang="en-US" sz="1600" dirty="0"/>
              <a:t>, 4, pp. 481–487. Available at: </a:t>
            </a:r>
            <a:r>
              <a:rPr lang="en-US" sz="1600" dirty="0">
                <a:hlinkClick r:id="rId5"/>
              </a:rPr>
              <a:t>https://doi.org/10.1016/j.trci.2018.08.003</a:t>
            </a:r>
            <a:r>
              <a:rPr lang="en-US" sz="1600" dirty="0"/>
              <a:t>.</a:t>
            </a:r>
          </a:p>
          <a:p>
            <a:r>
              <a:rPr lang="en-US" sz="1600" dirty="0" err="1"/>
              <a:t>Brijnath</a:t>
            </a:r>
            <a:r>
              <a:rPr lang="en-US" sz="1600" dirty="0"/>
              <a:t>, B. et al. (2026) ‘Evaluating the effects of the World Health </a:t>
            </a:r>
            <a:r>
              <a:rPr lang="en-US" sz="1600" dirty="0" err="1"/>
              <a:t>Organisation’s</a:t>
            </a:r>
            <a:r>
              <a:rPr lang="en-US" sz="1600" dirty="0"/>
              <a:t> online intervention “</a:t>
            </a:r>
            <a:r>
              <a:rPr lang="en-US" sz="1600" dirty="0" err="1"/>
              <a:t>iSupport</a:t>
            </a:r>
            <a:r>
              <a:rPr lang="en-US" sz="1600" dirty="0"/>
              <a:t> lite” to reduce burden in multilingual dementia carers: results from the Australian Draw-Care </a:t>
            </a:r>
            <a:r>
              <a:rPr lang="en-US" sz="1600" dirty="0" err="1"/>
              <a:t>randomised</a:t>
            </a:r>
            <a:r>
              <a:rPr lang="en-US" sz="1600" dirty="0"/>
              <a:t> clinical trial’, </a:t>
            </a:r>
            <a:r>
              <a:rPr lang="en-US" sz="1600" i="1" dirty="0"/>
              <a:t>Age and Ageing</a:t>
            </a:r>
            <a:r>
              <a:rPr lang="en-US" sz="1600" dirty="0"/>
              <a:t>, 55(2), afag030. Available at: </a:t>
            </a:r>
            <a:r>
              <a:rPr lang="en-US" sz="1600" dirty="0">
                <a:hlinkClick r:id="rId6"/>
              </a:rPr>
              <a:t>https://doi.org/10.1093/ageing/afag030</a:t>
            </a:r>
            <a:r>
              <a:rPr lang="en-US" sz="1600" dirty="0"/>
              <a:t>.</a:t>
            </a:r>
          </a:p>
          <a:p>
            <a:r>
              <a:rPr lang="en-US" sz="1600" dirty="0"/>
              <a:t>Damant, J., </a:t>
            </a:r>
            <a:r>
              <a:rPr lang="en-US" sz="1600" dirty="0" err="1"/>
              <a:t>Freddolino</a:t>
            </a:r>
            <a:r>
              <a:rPr lang="en-US" sz="1600" dirty="0"/>
              <a:t>, P., </a:t>
            </a:r>
            <a:r>
              <a:rPr lang="en-US" sz="1600" dirty="0" err="1"/>
              <a:t>Dangoor</a:t>
            </a:r>
            <a:r>
              <a:rPr lang="en-US" sz="1600" dirty="0"/>
              <a:t>, M., Hu, B., King, D. and Wittenberg, R. (2024) ‘Unpaid carers of people with dementia and information communication technology: use, impact and ideas for the future’, </a:t>
            </a:r>
            <a:r>
              <a:rPr lang="en-US" sz="1600" i="1" dirty="0"/>
              <a:t>Dementia</a:t>
            </a:r>
            <a:r>
              <a:rPr lang="en-US" sz="1600" dirty="0"/>
              <a:t>, 23(5), pp. 779–799. Available at: </a:t>
            </a:r>
            <a:r>
              <a:rPr lang="en-US" sz="1600" dirty="0">
                <a:hlinkClick r:id="rId7"/>
              </a:rPr>
              <a:t>https://doi.org/10.1177/14713012241249793</a:t>
            </a:r>
            <a:r>
              <a:rPr lang="en-US" sz="1600" dirty="0"/>
              <a:t>.</a:t>
            </a:r>
          </a:p>
          <a:p>
            <a:r>
              <a:rPr lang="en-US" sz="1600" dirty="0"/>
              <a:t>Dementia Community (2025) </a:t>
            </a:r>
            <a:r>
              <a:rPr lang="en-US" sz="1600" i="1" dirty="0"/>
              <a:t>Journal of Dementia Care</a:t>
            </a:r>
            <a:r>
              <a:rPr lang="en-US" sz="1600" dirty="0"/>
              <a:t>, 33(6), November/December: </a:t>
            </a:r>
            <a:r>
              <a:rPr lang="en-US" sz="1600" i="1" dirty="0"/>
              <a:t>Technology in dementia care</a:t>
            </a:r>
            <a:r>
              <a:rPr lang="en-US" sz="1600" dirty="0"/>
              <a:t>, a special issue [cover image]. Available at: </a:t>
            </a:r>
            <a:r>
              <a:rPr lang="en-US" sz="1600" dirty="0">
                <a:hlinkClick r:id="rId8"/>
              </a:rPr>
              <a:t>https://journalofdementiacare.co.uk/issue/nov-dec-2025</a:t>
            </a:r>
            <a:r>
              <a:rPr lang="en-US" sz="1600" dirty="0"/>
              <a:t> (Accessed: 23 October 2026).</a:t>
            </a:r>
          </a:p>
          <a:p>
            <a:r>
              <a:rPr lang="en-US" sz="1600" dirty="0"/>
              <a:t>Di Lorito, C. et al. (2022) ‘A systematic literature review and meta-analysis on digital health interventions for people living with dementia and mild cognitive impairment’, </a:t>
            </a:r>
            <a:r>
              <a:rPr lang="en-US" sz="1600" i="1" dirty="0"/>
              <a:t>International Journal of Geriatric Psychiatry</a:t>
            </a:r>
            <a:r>
              <a:rPr lang="en-US" sz="1600" dirty="0"/>
              <a:t>, 37(6). Available at: </a:t>
            </a:r>
            <a:r>
              <a:rPr lang="en-US" sz="1600" dirty="0">
                <a:hlinkClick r:id="rId9"/>
              </a:rPr>
              <a:t>https://doi.org/10.1002/gps.5730</a:t>
            </a:r>
            <a:r>
              <a:rPr lang="en-US" sz="1600" dirty="0"/>
              <a:t>.</a:t>
            </a:r>
          </a:p>
          <a:p>
            <a:r>
              <a:rPr lang="en-US" sz="1600" dirty="0"/>
              <a:t>James, T., Mukadam, N., </a:t>
            </a:r>
            <a:r>
              <a:rPr lang="en-US" sz="1600" dirty="0" err="1"/>
              <a:t>Sommerlad</a:t>
            </a:r>
            <a:r>
              <a:rPr lang="en-US" sz="1600" dirty="0"/>
              <a:t>, A., Barrera-Caballero, S. and Livingston, G. (2024) ‘Equity in care and support provision for people affected by dementia: experiences of people from UK South Asian and White British backgrounds’, </a:t>
            </a:r>
            <a:r>
              <a:rPr lang="en-US" sz="1600" i="1" dirty="0"/>
              <a:t>International Psychogeriatrics</a:t>
            </a:r>
            <a:r>
              <a:rPr lang="en-US" sz="1600" dirty="0"/>
              <a:t>, 36(7), pp. 564–573. Available at: </a:t>
            </a:r>
            <a:r>
              <a:rPr lang="en-US" sz="1600" dirty="0">
                <a:hlinkClick r:id="rId10"/>
              </a:rPr>
              <a:t>https://doi.org/10.1017/S1041610223000121</a:t>
            </a:r>
            <a:r>
              <a:rPr lang="en-US" sz="1600" dirty="0"/>
              <a:t>.</a:t>
            </a:r>
          </a:p>
          <a:p>
            <a:r>
              <a:rPr lang="en-US" sz="1600" dirty="0"/>
              <a:t>Livingston, G. et al. (2024) ‘Dementia prevention, intervention, and care: 2024 report of the Lancet Standing Commission’, </a:t>
            </a:r>
            <a:r>
              <a:rPr lang="en-US" sz="1600" i="1" dirty="0"/>
              <a:t>The Lancet</a:t>
            </a:r>
            <a:r>
              <a:rPr lang="en-US" sz="1600" dirty="0"/>
              <a:t>, 404(10452), pp. 572–628. Available at: </a:t>
            </a:r>
            <a:r>
              <a:rPr lang="en-US" sz="1600" dirty="0">
                <a:hlinkClick r:id="rId11"/>
              </a:rPr>
              <a:t>https://doi.org/10.1016/S0140-6736(24)01296-0</a:t>
            </a:r>
            <a:r>
              <a:rPr lang="en-US" sz="1600" dirty="0"/>
              <a:t>.</a:t>
            </a:r>
          </a:p>
          <a:p>
            <a:r>
              <a:rPr lang="en-US" sz="1600" dirty="0"/>
              <a:t>Michie, S., van Stralen, M.M. and West, R. (2011) ‘The </a:t>
            </a:r>
            <a:r>
              <a:rPr lang="en-US" sz="1600" dirty="0" err="1"/>
              <a:t>behaviour</a:t>
            </a:r>
            <a:r>
              <a:rPr lang="en-US" sz="1600" dirty="0"/>
              <a:t> change wheel: a new method for </a:t>
            </a:r>
            <a:r>
              <a:rPr lang="en-US" sz="1600" dirty="0" err="1"/>
              <a:t>characterising</a:t>
            </a:r>
            <a:r>
              <a:rPr lang="en-US" sz="1600" dirty="0"/>
              <a:t> and designing </a:t>
            </a:r>
            <a:r>
              <a:rPr lang="en-US" sz="1600" dirty="0" err="1"/>
              <a:t>behaviour</a:t>
            </a:r>
            <a:r>
              <a:rPr lang="en-US" sz="1600" dirty="0"/>
              <a:t> change interventions’, </a:t>
            </a:r>
            <a:r>
              <a:rPr lang="en-US" sz="1600" i="1" dirty="0"/>
              <a:t>Implementation Science</a:t>
            </a:r>
            <a:r>
              <a:rPr lang="en-US" sz="1600" dirty="0"/>
              <a:t>, 6, article 42. Available at: </a:t>
            </a:r>
            <a:r>
              <a:rPr lang="en-US" sz="1600" dirty="0">
                <a:hlinkClick r:id="rId12"/>
              </a:rPr>
              <a:t>https://doi.org/10.1186/1748-5908-6-42</a:t>
            </a:r>
            <a:r>
              <a:rPr lang="en-US" sz="1600" dirty="0"/>
              <a:t>.</a:t>
            </a:r>
          </a:p>
          <a:p>
            <a:r>
              <a:rPr lang="en-US" sz="1600" dirty="0"/>
              <a:t>National Institute for Health and Care Excellence (2018) </a:t>
            </a:r>
            <a:r>
              <a:rPr lang="en-US" sz="1600" i="1" dirty="0"/>
              <a:t>Dementia: assessment, management and support for people living with dementia and their carers</a:t>
            </a:r>
            <a:r>
              <a:rPr lang="en-US" sz="1600" dirty="0"/>
              <a:t>. NICE guideline NG97. Available at: </a:t>
            </a:r>
            <a:r>
              <a:rPr lang="en-US" sz="1600" dirty="0">
                <a:hlinkClick r:id="rId13"/>
              </a:rPr>
              <a:t>https://www.nice.org.uk/guidance/ng97</a:t>
            </a:r>
            <a:r>
              <a:rPr lang="en-US" sz="1600" dirty="0"/>
              <a:t> (Accessed: 20 October 2026).</a:t>
            </a:r>
          </a:p>
          <a:p>
            <a:r>
              <a:rPr lang="en-US" sz="1600" dirty="0"/>
              <a:t>NHS England (2023) </a:t>
            </a:r>
            <a:r>
              <a:rPr lang="en-US" sz="1600" i="1" dirty="0"/>
              <a:t>Inclusive digital healthcare: a framework for NHS action on digital inclusion</a:t>
            </a:r>
            <a:r>
              <a:rPr lang="en-US" sz="1600" dirty="0"/>
              <a:t>. Available at: </a:t>
            </a:r>
            <a:r>
              <a:rPr lang="en-US" sz="1600" dirty="0">
                <a:hlinkClick r:id="rId14"/>
              </a:rPr>
              <a:t>https://www.england.nhs.uk/long-read/inclusive-digital-healthcare-a-framework-for-nhs-action-on-digital-inclusion/</a:t>
            </a:r>
            <a:r>
              <a:rPr lang="en-US" sz="1600" dirty="0"/>
              <a:t> (Accessed: 20 October 2026).</a:t>
            </a:r>
          </a:p>
          <a:p>
            <a:r>
              <a:rPr lang="en-US" sz="1600" dirty="0"/>
              <a:t>Rippon, I. et al. (2026) ‘Predictors and correlates of loneliness and social isolation in people with dementia: longitudinal findings from the IDEAL </a:t>
            </a:r>
            <a:r>
              <a:rPr lang="en-US" sz="1600" dirty="0" err="1"/>
              <a:t>programme</a:t>
            </a:r>
            <a:r>
              <a:rPr lang="en-US" sz="1600" dirty="0"/>
              <a:t>’, </a:t>
            </a:r>
            <a:r>
              <a:rPr lang="en-US" sz="1600" i="1" dirty="0"/>
              <a:t>International Journal of Geriatric Psychiatry</a:t>
            </a:r>
            <a:r>
              <a:rPr lang="en-US" sz="1600" dirty="0"/>
              <a:t>, 41(1), e70191. Available at: </a:t>
            </a:r>
            <a:r>
              <a:rPr lang="en-US" sz="1600" dirty="0">
                <a:hlinkClick r:id="rId15"/>
              </a:rPr>
              <a:t>https://doi.org/10.1002/gps.70191</a:t>
            </a:r>
            <a:r>
              <a:rPr lang="en-US" sz="1600" dirty="0"/>
              <a:t>.</a:t>
            </a:r>
          </a:p>
          <a:p>
            <a:r>
              <a:rPr lang="en-US" sz="1600" dirty="0" err="1"/>
              <a:t>Thodis</a:t>
            </a:r>
            <a:r>
              <a:rPr lang="en-US" sz="1600" dirty="0"/>
              <a:t>, A. et al. (2026) ‘Draw-Care, a co-designed multilingual digital intervention for family carers of people living with dementia from ethnically diverse communities: user-testing study’, </a:t>
            </a:r>
            <a:r>
              <a:rPr lang="en-US" sz="1600" i="1" dirty="0"/>
              <a:t>JMIR Formative Research</a:t>
            </a:r>
            <a:r>
              <a:rPr lang="en-US" sz="1600" dirty="0"/>
              <a:t>, 10, e81128. Available at: </a:t>
            </a:r>
            <a:r>
              <a:rPr lang="en-US" sz="1600" dirty="0">
                <a:hlinkClick r:id="rId16"/>
              </a:rPr>
              <a:t>https://doi.org/10.2196/81128</a:t>
            </a:r>
            <a:r>
              <a:rPr lang="en-US" sz="1600" dirty="0"/>
              <a:t>.</a:t>
            </a:r>
          </a:p>
          <a:p>
            <a:r>
              <a:rPr lang="en-US" sz="1600" dirty="0"/>
              <a:t>World Health Organization (1986) </a:t>
            </a:r>
            <a:r>
              <a:rPr lang="en-US" sz="1600" i="1" dirty="0"/>
              <a:t>Ottawa Charter for Health Promotion</a:t>
            </a:r>
            <a:r>
              <a:rPr lang="en-US" sz="1600" dirty="0"/>
              <a:t>. Available at: </a:t>
            </a:r>
            <a:r>
              <a:rPr lang="en-US" sz="1600" dirty="0">
                <a:hlinkClick r:id="rId17"/>
              </a:rPr>
              <a:t>https://www.who.int/teams/health-promotion/enhanced-wellbeing/first-global-conference</a:t>
            </a:r>
            <a:r>
              <a:rPr lang="en-US" sz="1600" dirty="0"/>
              <a:t> (Accessed: 20 October 2026).</a:t>
            </a:r>
          </a:p>
          <a:p>
            <a:r>
              <a:rPr lang="en-US" sz="1600" dirty="0"/>
              <a:t>World Health Organization (2026) </a:t>
            </a:r>
            <a:r>
              <a:rPr lang="en-US" sz="1600" i="1" dirty="0"/>
              <a:t>Dementia</a:t>
            </a:r>
            <a:r>
              <a:rPr lang="en-US" sz="1600" dirty="0"/>
              <a:t>. Fact sheet, 3 July. Available at: </a:t>
            </a:r>
            <a:r>
              <a:rPr lang="en-US" sz="1600" dirty="0">
                <a:hlinkClick r:id="rId18"/>
              </a:rPr>
              <a:t>https://www.who.int/news-room/fact-sheets/detail/dementia</a:t>
            </a:r>
            <a:r>
              <a:rPr lang="en-US" sz="1600" dirty="0"/>
              <a:t> (Accessed: 20 October 2026).</a:t>
            </a:r>
          </a:p>
          <a:p>
            <a:pPr algn="l">
              <a:lnSpc>
                <a:spcPct val="101000"/>
              </a:lnSpc>
              <a:spcAft>
                <a:spcPts val="270"/>
              </a:spcAft>
            </a:pPr>
            <a:endParaRPr sz="1420" dirty="0">
              <a:solidFill>
                <a:srgbClr val="25383F"/>
              </a:solidFill>
              <a:latin typeface="Apto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1637</Words>
  <Application>Microsoft Office PowerPoint</Application>
  <PresentationFormat>Custom</PresentationFormat>
  <Paragraphs>121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HP</dc:creator>
  <cp:keywords/>
  <dc:description/>
  <cp:lastModifiedBy>Ritu Panna Saha</cp:lastModifiedBy>
  <cp:revision>6</cp:revision>
  <dcterms:created xsi:type="dcterms:W3CDTF">2013-01-27T09:14:16Z</dcterms:created>
  <dcterms:modified xsi:type="dcterms:W3CDTF">2026-10-23T06:51:08Z</dcterms:modified>
  <cp:category/>
  <dc:identifier/>
  <cp:contentStatus/>
  <dc:language/>
  <cp:version/>
</cp:coreProperties>
</file>