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2.xml" ContentType="application/vnd.openxmlformats-officedocument.theme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8" r:id="rId3"/>
  </p:sldMasterIdLst>
  <p:notesMasterIdLst>
    <p:notesMasterId r:id="rId26"/>
  </p:notesMasterIdLst>
  <p:sldIdLst>
    <p:sldId id="263" r:id="rId4"/>
    <p:sldId id="264" r:id="rId5"/>
    <p:sldId id="257" r:id="rId6"/>
    <p:sldId id="265" r:id="rId7"/>
    <p:sldId id="266" r:id="rId8"/>
    <p:sldId id="260" r:id="rId9"/>
    <p:sldId id="267" r:id="rId10"/>
    <p:sldId id="268" r:id="rId11"/>
    <p:sldId id="269" r:id="rId12"/>
    <p:sldId id="270" r:id="rId13"/>
    <p:sldId id="271" r:id="rId14"/>
    <p:sldId id="256" r:id="rId15"/>
    <p:sldId id="261" r:id="rId16"/>
    <p:sldId id="258" r:id="rId17"/>
    <p:sldId id="259" r:id="rId18"/>
    <p:sldId id="262" r:id="rId19"/>
    <p:sldId id="272" r:id="rId20"/>
    <p:sldId id="273" r:id="rId21"/>
    <p:sldId id="274" r:id="rId22"/>
    <p:sldId id="275" r:id="rId23"/>
    <p:sldId id="276" r:id="rId24"/>
    <p:sldId id="277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985" autoAdjust="0"/>
    <p:restoredTop sz="94660"/>
  </p:normalViewPr>
  <p:slideViewPr>
    <p:cSldViewPr snapToGrid="0">
      <p:cViewPr varScale="1">
        <p:scale>
          <a:sx n="80" d="100"/>
          <a:sy n="80" d="100"/>
        </p:scale>
        <p:origin x="504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viewProps" Target="view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10E36D-8D3C-4160-88E3-D0A4546FE864}" type="datetimeFigureOut">
              <a:rPr lang="en-GB" smtClean="0"/>
              <a:t>20/08/2020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920F121-37F2-43A6-8FEA-C61DEBF5F0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40443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To achieve their goal  of having the safest factories in the world, tesla is taking a proactive to safety.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EDA495-0BEB-4A60-90B3-63BA7FFD41F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9871204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EDA495-0BEB-4A60-90B3-63BA7FFD41F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0805063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Tx/>
              <a:buNone/>
            </a:pPr>
            <a:r>
              <a:rPr lang="en-GB" dirty="0"/>
              <a:t>-  Features as auto park, autosteer and traffic aware cruise control</a:t>
            </a:r>
          </a:p>
          <a:p>
            <a:pPr marL="0" indent="0">
              <a:buFontTx/>
              <a:buNone/>
            </a:pPr>
            <a:r>
              <a:rPr lang="en-GB" dirty="0"/>
              <a:t>-  Most important part of safety transportation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20F121-37F2-43A6-8FEA-C61DEBF5F012}" type="slidenum">
              <a:rPr lang="en-GB" smtClean="0"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184070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Tx/>
              <a:buChar char="-"/>
            </a:pPr>
            <a:r>
              <a:rPr lang="en-GB" dirty="0"/>
              <a:t>Being at a standstill for along time, tapping the accelerator autopilot mode will be activated and the car will accelerate by it’s self </a:t>
            </a:r>
          </a:p>
          <a:p>
            <a:pPr marL="171450" indent="-171450">
              <a:buFontTx/>
              <a:buChar char="-"/>
            </a:pPr>
            <a:r>
              <a:rPr lang="en-GB" dirty="0"/>
              <a:t>12 long-range ultrasonic sensors are placed around the car which can detect objects up to 16 feet away</a:t>
            </a:r>
          </a:p>
          <a:p>
            <a:pPr marL="0" indent="0">
              <a:buFontTx/>
              <a:buNone/>
            </a:pPr>
            <a:r>
              <a:rPr lang="en-GB" dirty="0"/>
              <a:t>-    The radar helps the car to build a picture of it’s surroundings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20F121-37F2-43A6-8FEA-C61DEBF5F012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915315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Tx/>
              <a:buChar char="-"/>
            </a:pPr>
            <a:r>
              <a:rPr lang="en-GB" dirty="0"/>
              <a:t>Reads road signs to ensure the car is travelling at a legal speed at all times</a:t>
            </a:r>
          </a:p>
          <a:p>
            <a:pPr marL="171450" indent="-171450">
              <a:buFontTx/>
              <a:buChar char="-"/>
            </a:pPr>
            <a:r>
              <a:rPr lang="en-GB" dirty="0"/>
              <a:t>Judge how much self it has between it’s self and an object in front , when the space reduces, the brakes are automatically applied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20F121-37F2-43A6-8FEA-C61DEBF5F012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69390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Advantages: - secure cars</a:t>
            </a:r>
          </a:p>
          <a:p>
            <a:r>
              <a:rPr lang="en-GB" dirty="0"/>
              <a:t>                     - fully electric and 0 emission</a:t>
            </a:r>
          </a:p>
          <a:p>
            <a:r>
              <a:rPr lang="en-GB" dirty="0"/>
              <a:t>                     - driving experience is relaxing </a:t>
            </a:r>
          </a:p>
          <a:p>
            <a:r>
              <a:rPr lang="en-GB" dirty="0"/>
              <a:t>                     - helps driver staying on the driving lane and gives warnings when detecting hazards</a:t>
            </a:r>
          </a:p>
          <a:p>
            <a:r>
              <a:rPr lang="en-GB" dirty="0"/>
              <a:t>Disadvantages: - the cost of the autopilot</a:t>
            </a:r>
          </a:p>
          <a:p>
            <a:r>
              <a:rPr lang="en-GB" dirty="0"/>
              <a:t>                         - drivers stop paying attention to the car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20F121-37F2-43A6-8FEA-C61DEBF5F012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105151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Here is a better understanding of the self driving mode.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20F121-37F2-43A6-8FEA-C61DEBF5F012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37683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28D2DD-7087-43ED-937D-0FBAC011552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0DD699F-F1A1-48DC-B5B9-CEF8A0FCC84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0C9198-3B9D-4D2B-989D-E866C4B07C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6EA2BE-F0F7-4692-A8F4-1E77EA8C4232}" type="datetimeFigureOut">
              <a:rPr lang="en-GB" smtClean="0"/>
              <a:t>20/08/2020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E04A6C-A22A-42D0-A23D-B0400D5C82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449999-1158-4FDF-B89C-5E5EA87277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66B91C-F83F-4B02-BCF5-FD604C87A9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28221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AFE5D0-31CB-4CF9-A121-B42DD1E805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694C16-AA12-4C4E-B86C-2CA7120720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0A4217-D93A-4815-A1A0-2457B1CD64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6EA2BE-F0F7-4692-A8F4-1E77EA8C4232}" type="datetimeFigureOut">
              <a:rPr lang="en-GB" smtClean="0"/>
              <a:t>20/08/2020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88D8B6-E877-4612-9443-92E505E6EF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C8CDD1-AB6B-49D7-A810-1A5A292385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66B91C-F83F-4B02-BCF5-FD604C87A9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61446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2F93C9-41FC-4FD2-9E0A-F8BB40AE85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A143014-BEA2-42DC-87CA-6F85CB9EC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640F24-6496-4929-9C14-9BA7DA4459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6EA2BE-F0F7-4692-A8F4-1E77EA8C4232}" type="datetimeFigureOut">
              <a:rPr lang="en-GB" smtClean="0"/>
              <a:t>20/08/2020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A5A2CA-2C11-40D9-91D3-DD3E097AA7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F064CC-9B4B-400A-BF0D-AE7F9F686E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66B91C-F83F-4B02-BCF5-FD604C87A9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87853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1A7087-C435-4B54-B5FB-58C4944140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3D5FD2-53EE-421F-B165-B3E4097F3B8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0183ACA-6FED-4E2C-AD83-F11CD069463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383B0CF-798F-4CBD-8DA0-624F02520E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6EA2BE-F0F7-4692-A8F4-1E77EA8C4232}" type="datetimeFigureOut">
              <a:rPr lang="en-GB" smtClean="0"/>
              <a:t>20/08/2020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326C98B-497C-4BA6-9890-3E4ED3B7F6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663A6D9-87B1-48B8-8C6D-E99F6D9693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66B91C-F83F-4B02-BCF5-FD604C87A9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31381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49C2A9-A5B6-493E-940F-C1B3C9F1BC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75C8D5-D0D4-416B-9942-FFB50A8C95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1F97CA-C383-4EEC-8EA0-308B06B8DE4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869DA2E-503B-4EF9-BD01-2D75054966B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45665A3-C9D9-49A9-9D20-D2DBFFB5EFB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AA44D2C-984B-43BA-9C08-31B7056ACB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6EA2BE-F0F7-4692-A8F4-1E77EA8C4232}" type="datetimeFigureOut">
              <a:rPr lang="en-GB" smtClean="0"/>
              <a:t>20/08/2020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1ED16CB-0205-4CF2-927F-73841A4E5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156BE6D-9610-455F-BB8E-07AAEE71A2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66B91C-F83F-4B02-BCF5-FD604C87A9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77422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F1EB4F-13A9-4A4C-B021-7DCAB14697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2807ED2-1372-4C0B-8E05-4C7157FE55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6EA2BE-F0F7-4692-A8F4-1E77EA8C4232}" type="datetimeFigureOut">
              <a:rPr lang="en-GB" smtClean="0"/>
              <a:t>20/08/2020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99536BC-1E68-4DC3-85CE-B2FCA24D92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703EDA7-4B7D-409D-A042-0ABE9EF05F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66B91C-F83F-4B02-BCF5-FD604C87A9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95119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F838F33-A969-437E-87F4-3311271639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6EA2BE-F0F7-4692-A8F4-1E77EA8C4232}" type="datetimeFigureOut">
              <a:rPr lang="en-GB" smtClean="0"/>
              <a:t>20/08/2020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D343F32-88F3-4E9A-BFC2-B6C40989BA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26604C4-F8E9-48F7-A813-2AF3BB727E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66B91C-F83F-4B02-BCF5-FD604C87A9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68172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0AF1AA-A94B-43AC-91E5-276DF66FB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79E48B-D4EB-4CB4-A44C-9E2DF7F147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3D3958D-8E35-47F2-B45F-9B207B75A0C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9A3281-6229-43E3-9111-442C3082F2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6EA2BE-F0F7-4692-A8F4-1E77EA8C4232}" type="datetimeFigureOut">
              <a:rPr lang="en-GB" smtClean="0"/>
              <a:t>20/08/2020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6E47F1-62A1-4B24-96E7-18A3BE2174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9291328-711E-4180-AABF-7FE40A90B5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66B91C-F83F-4B02-BCF5-FD604C87A9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95537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DA3524-9EE0-4DF4-B662-89358FFBF5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1849D14-73A0-48C8-B5ED-938B9BAAEF6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F1088E4-05A4-4CA3-BC87-41B51F6A36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5E12BB4-50E8-4195-B4E8-13AB3595EA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6EA2BE-F0F7-4692-A8F4-1E77EA8C4232}" type="datetimeFigureOut">
              <a:rPr lang="en-GB" smtClean="0"/>
              <a:t>20/08/2020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6FD372-7272-4928-AD4F-CF42CAD19A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938C967-376B-48DC-8F1B-56CD08EC68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66B91C-F83F-4B02-BCF5-FD604C87A9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9343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8AC45D-BA77-4898-8117-4BD7708341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B47D324-C946-49BB-BFEE-051CA997ACB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52B81F-71C9-48F3-B8E6-3E93643A3E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6EA2BE-F0F7-4692-A8F4-1E77EA8C4232}" type="datetimeFigureOut">
              <a:rPr lang="en-GB" smtClean="0"/>
              <a:t>20/08/2020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311EE0-E813-4529-82A5-473BD1E51A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872F09-F17C-4735-A599-BEFE695C68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66B91C-F83F-4B02-BCF5-FD604C87A9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66491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089A52A-073F-4AC2-AAA4-2F1C8ABC465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6110BBB-1A79-442F-944C-C043E941159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EAAAA0-BC63-46EC-A48A-AB8E26D745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6EA2BE-F0F7-4692-A8F4-1E77EA8C4232}" type="datetimeFigureOut">
              <a:rPr lang="en-GB" smtClean="0"/>
              <a:t>20/08/2020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AB0B43-C9EC-4220-84F8-C8ACBC0BC9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A01B53-546D-49EB-A705-4B7683B55D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66B91C-F83F-4B02-BCF5-FD604C87A9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919033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95269" y="1122363"/>
            <a:ext cx="9001462" cy="2387600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95269" y="3602038"/>
            <a:ext cx="9001462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8/20/2020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859789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8/20/2020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216637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29244" y="657226"/>
            <a:ext cx="9733512" cy="2852737"/>
          </a:xfrm>
        </p:spPr>
        <p:txBody>
          <a:bodyPr anchor="b">
            <a:normAutofit/>
          </a:bodyPr>
          <a:lstStyle>
            <a:lvl1pPr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29244" y="3602038"/>
            <a:ext cx="9733512" cy="1500187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8/20/2020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537185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88319"/>
            <a:ext cx="5106004" cy="37028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3403" y="2088319"/>
            <a:ext cx="5094154" cy="37028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8/20/2020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383990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804" y="2088320"/>
            <a:ext cx="4879199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13795" y="2912232"/>
            <a:ext cx="5107208" cy="28789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2003" y="2088320"/>
            <a:ext cx="4865554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912232"/>
            <a:ext cx="5095357" cy="28789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8/20/2020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487083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8/20/2020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190973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8/20/2020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636185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8" y="609600"/>
            <a:ext cx="3932237" cy="2362200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78064" y="609600"/>
            <a:ext cx="6189492" cy="5181600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7228" y="2971800"/>
            <a:ext cx="3932237" cy="2819399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8/20/2020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4863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7227" y="609600"/>
            <a:ext cx="5929773" cy="2362200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4" y="758881"/>
            <a:ext cx="3255356" cy="4883038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971800"/>
            <a:ext cx="5934950" cy="28194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8/20/2020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633064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289372"/>
            <a:ext cx="10367564" cy="819355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13806" y="621321"/>
            <a:ext cx="10367564" cy="3379735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65998" cy="682472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pPr/>
              <a:t>8/20/2020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131808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3424859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4204820"/>
            <a:ext cx="10353761" cy="159218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pPr/>
              <a:t>8/20/2020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492822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426812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04821"/>
            <a:ext cx="10353762" cy="158638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pPr/>
              <a:t>8/20/2020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836612" y="73524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57956" y="297209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2304420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2126942"/>
            <a:ext cx="10355327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650556"/>
            <a:ext cx="10353763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pPr/>
              <a:t>8/20/2020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18425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4" y="2088319"/>
            <a:ext cx="3298956" cy="823305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4" y="2911624"/>
            <a:ext cx="3298956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4878" y="2088320"/>
            <a:ext cx="3298558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4878" y="2911624"/>
            <a:ext cx="329982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088320"/>
            <a:ext cx="3291211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6346" y="2911624"/>
            <a:ext cx="3291211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pPr/>
              <a:t>8/20/2020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238526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4195899"/>
            <a:ext cx="3298955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92020" y="2298987"/>
            <a:ext cx="2940050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772161"/>
            <a:ext cx="3298955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01" y="4195899"/>
            <a:ext cx="3298983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98987"/>
            <a:ext cx="2930525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72160"/>
            <a:ext cx="3300336" cy="101903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423" y="4195899"/>
            <a:ext cx="3289900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52803" y="2298987"/>
            <a:ext cx="2932113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298" y="4772161"/>
            <a:ext cx="3294258" cy="1019037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pPr/>
              <a:t>8/20/2020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265532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8/20/2020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224520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599"/>
            <a:ext cx="254265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4" y="609599"/>
            <a:ext cx="7658705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8/20/2020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508515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>
            <a:extLst>
              <a:ext uri="{FF2B5EF4-FFF2-40B4-BE49-F238E27FC236}">
                <a16:creationId xmlns:a16="http://schemas.microsoft.com/office/drawing/2014/main" id="{77A23D40-C9C1-4B40-ADCB-17D852A76423}"/>
              </a:ext>
            </a:extLst>
          </p:cNvPr>
          <p:cNvSpPr/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595959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sp>
        <p:nvSpPr>
          <p:cNvPr id="3" name="Rectangle 9">
            <a:extLst>
              <a:ext uri="{FF2B5EF4-FFF2-40B4-BE49-F238E27FC236}">
                <a16:creationId xmlns:a16="http://schemas.microsoft.com/office/drawing/2014/main" id="{9FD05769-0A7A-429C-BD30-FAFB8C0F73A0}"/>
              </a:ext>
            </a:extLst>
          </p:cNvPr>
          <p:cNvSpPr/>
          <p:nvPr/>
        </p:nvSpPr>
        <p:spPr>
          <a:xfrm>
            <a:off x="1307866" y="1267733"/>
            <a:ext cx="9576264" cy="4307948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  <a:effectLst>
            <a:outerShdw dir="16200000" algn="tl">
              <a:srgbClr val="000000">
                <a:alpha val="66000"/>
              </a:srgbClr>
            </a:outerShdw>
          </a:effectLst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4" name="Rectangle 10">
            <a:extLst>
              <a:ext uri="{FF2B5EF4-FFF2-40B4-BE49-F238E27FC236}">
                <a16:creationId xmlns:a16="http://schemas.microsoft.com/office/drawing/2014/main" id="{BEF7CE3A-70C9-425A-86AF-749521C84A4E}"/>
              </a:ext>
            </a:extLst>
          </p:cNvPr>
          <p:cNvSpPr/>
          <p:nvPr/>
        </p:nvSpPr>
        <p:spPr>
          <a:xfrm>
            <a:off x="1447796" y="1411614"/>
            <a:ext cx="9296403" cy="4034771"/>
          </a:xfrm>
          <a:prstGeom prst="rect">
            <a:avLst/>
          </a:prstGeom>
          <a:noFill/>
          <a:ln w="6345" cap="sq">
            <a:solidFill>
              <a:srgbClr val="404040"/>
            </a:solidFill>
            <a:prstDash val="solid"/>
            <a:miter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5" name="Rectangle 14">
            <a:extLst>
              <a:ext uri="{FF2B5EF4-FFF2-40B4-BE49-F238E27FC236}">
                <a16:creationId xmlns:a16="http://schemas.microsoft.com/office/drawing/2014/main" id="{A66ED809-BE24-4976-B11D-04D291F3495D}"/>
              </a:ext>
            </a:extLst>
          </p:cNvPr>
          <p:cNvSpPr/>
          <p:nvPr/>
        </p:nvSpPr>
        <p:spPr>
          <a:xfrm>
            <a:off x="5135883" y="1267733"/>
            <a:ext cx="1920240" cy="731520"/>
          </a:xfrm>
          <a:prstGeom prst="rect">
            <a:avLst/>
          </a:prstGeom>
          <a:solidFill>
            <a:srgbClr val="96A9A9"/>
          </a:soli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grpSp>
        <p:nvGrpSpPr>
          <p:cNvPr id="6" name="Group 6">
            <a:extLst>
              <a:ext uri="{FF2B5EF4-FFF2-40B4-BE49-F238E27FC236}">
                <a16:creationId xmlns:a16="http://schemas.microsoft.com/office/drawing/2014/main" id="{D87E4D37-4CD8-40A7-87D6-5555B2301F56}"/>
              </a:ext>
            </a:extLst>
          </p:cNvPr>
          <p:cNvGrpSpPr/>
          <p:nvPr/>
        </p:nvGrpSpPr>
        <p:grpSpPr>
          <a:xfrm>
            <a:off x="5250183" y="1267733"/>
            <a:ext cx="1691640" cy="615931"/>
            <a:chOff x="5250183" y="1267733"/>
            <a:chExt cx="1691640" cy="615931"/>
          </a:xfrm>
        </p:grpSpPr>
        <p:cxnSp>
          <p:nvCxnSpPr>
            <p:cNvPr id="7" name="Straight Connector 16">
              <a:extLst>
                <a:ext uri="{FF2B5EF4-FFF2-40B4-BE49-F238E27FC236}">
                  <a16:creationId xmlns:a16="http://schemas.microsoft.com/office/drawing/2014/main" id="{089C4B5C-B20E-4C50-84BC-97BAB608D9A5}"/>
                </a:ext>
              </a:extLst>
            </p:cNvPr>
            <p:cNvCxnSpPr/>
            <p:nvPr/>
          </p:nvCxnSpPr>
          <p:spPr>
            <a:xfrm>
              <a:off x="5250183" y="1267733"/>
              <a:ext cx="0" cy="612648"/>
            </a:xfrm>
            <a:prstGeom prst="straightConnector1">
              <a:avLst/>
            </a:prstGeom>
            <a:noFill/>
            <a:ln w="6345" cap="flat">
              <a:solidFill>
                <a:srgbClr val="FFFFFF"/>
              </a:solidFill>
              <a:prstDash val="solid"/>
              <a:miter/>
            </a:ln>
          </p:spPr>
        </p:cxnSp>
        <p:cxnSp>
          <p:nvCxnSpPr>
            <p:cNvPr id="8" name="Straight Connector 17">
              <a:extLst>
                <a:ext uri="{FF2B5EF4-FFF2-40B4-BE49-F238E27FC236}">
                  <a16:creationId xmlns:a16="http://schemas.microsoft.com/office/drawing/2014/main" id="{4267BE8D-8CC5-495D-B446-BF5480DFFF47}"/>
                </a:ext>
              </a:extLst>
            </p:cNvPr>
            <p:cNvCxnSpPr/>
            <p:nvPr/>
          </p:nvCxnSpPr>
          <p:spPr>
            <a:xfrm>
              <a:off x="6941823" y="1267733"/>
              <a:ext cx="0" cy="612648"/>
            </a:xfrm>
            <a:prstGeom prst="straightConnector1">
              <a:avLst/>
            </a:prstGeom>
            <a:noFill/>
            <a:ln w="6345" cap="flat">
              <a:solidFill>
                <a:srgbClr val="FFFFFF"/>
              </a:solidFill>
              <a:prstDash val="solid"/>
              <a:miter/>
            </a:ln>
          </p:spPr>
        </p:cxnSp>
        <p:cxnSp>
          <p:nvCxnSpPr>
            <p:cNvPr id="9" name="Straight Connector 18">
              <a:extLst>
                <a:ext uri="{FF2B5EF4-FFF2-40B4-BE49-F238E27FC236}">
                  <a16:creationId xmlns:a16="http://schemas.microsoft.com/office/drawing/2014/main" id="{C0F53EAB-3405-4528-9571-9CAE984AD2F7}"/>
                </a:ext>
              </a:extLst>
            </p:cNvPr>
            <p:cNvCxnSpPr/>
            <p:nvPr/>
          </p:nvCxnSpPr>
          <p:spPr>
            <a:xfrm>
              <a:off x="5250183" y="1883664"/>
              <a:ext cx="1691640" cy="0"/>
            </a:xfrm>
            <a:prstGeom prst="straightConnector1">
              <a:avLst/>
            </a:prstGeom>
            <a:noFill/>
            <a:ln w="6345" cap="flat">
              <a:solidFill>
                <a:srgbClr val="FFFFFF"/>
              </a:solidFill>
              <a:prstDash val="solid"/>
              <a:miter/>
            </a:ln>
          </p:spPr>
        </p:cxnSp>
      </p:grpSp>
      <p:sp>
        <p:nvSpPr>
          <p:cNvPr id="10" name="Title 1">
            <a:extLst>
              <a:ext uri="{FF2B5EF4-FFF2-40B4-BE49-F238E27FC236}">
                <a16:creationId xmlns:a16="http://schemas.microsoft.com/office/drawing/2014/main" id="{23E84F18-CAF0-4A6E-9CDF-3AA4F53C71A6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629104" y="2244833"/>
            <a:ext cx="8933797" cy="2437232"/>
          </a:xfrm>
        </p:spPr>
        <p:txBody>
          <a:bodyPr anchorCtr="1"/>
          <a:lstStyle>
            <a:lvl1pPr algn="ctr">
              <a:lnSpc>
                <a:spcPct val="83000"/>
              </a:lnSpc>
              <a:defRPr sz="6800" cap="all" spc="-1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4E2DADF7-4E78-4143-8294-44BB9DBC4059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629104" y="4682066"/>
            <a:ext cx="8936842" cy="457200"/>
          </a:xfrm>
        </p:spPr>
        <p:txBody>
          <a:bodyPr anchorCtr="1"/>
          <a:lstStyle>
            <a:lvl1pPr marL="0" indent="0" algn="ctr">
              <a:spcBef>
                <a:spcPts val="0"/>
              </a:spcBef>
              <a:buNone/>
              <a:defRPr sz="1800" spc="80">
                <a:solidFill>
                  <a:srgbClr val="0D0D0D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12" name="Date Placeholder 19">
            <a:extLst>
              <a:ext uri="{FF2B5EF4-FFF2-40B4-BE49-F238E27FC236}">
                <a16:creationId xmlns:a16="http://schemas.microsoft.com/office/drawing/2014/main" id="{421B0E78-DF03-4337-81CF-7A18AA7F2DB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5318763" y="1341260"/>
            <a:ext cx="1554480" cy="485546"/>
          </a:xfrm>
        </p:spPr>
        <p:txBody>
          <a:bodyPr anchorCtr="1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pPr lvl="0"/>
            <a:fld id="{D64C2750-7B2A-481B-A519-358496741C71}" type="datetime1">
              <a:rPr lang="en-US"/>
              <a:pPr lvl="0"/>
              <a:t>8/20/2020</a:t>
            </a:fld>
            <a:endParaRPr lang="en-US"/>
          </a:p>
        </p:txBody>
      </p:sp>
      <p:sp>
        <p:nvSpPr>
          <p:cNvPr id="13" name="Footer Placeholder 20">
            <a:extLst>
              <a:ext uri="{FF2B5EF4-FFF2-40B4-BE49-F238E27FC236}">
                <a16:creationId xmlns:a16="http://schemas.microsoft.com/office/drawing/2014/main" id="{2495A3B3-F3C6-4A3E-8A33-6831A135464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1629104" y="5177405"/>
            <a:ext cx="5730297" cy="228600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14" name="Slide Number Placeholder 21">
            <a:extLst>
              <a:ext uri="{FF2B5EF4-FFF2-40B4-BE49-F238E27FC236}">
                <a16:creationId xmlns:a16="http://schemas.microsoft.com/office/drawing/2014/main" id="{7C40900E-DB7B-4BE1-9082-7A6645E8B3E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06918" y="5177405"/>
            <a:ext cx="1955983" cy="228600"/>
          </a:xfrm>
        </p:spPr>
        <p:txBody>
          <a:bodyPr/>
          <a:lstStyle>
            <a:lvl1pPr>
              <a:defRPr>
                <a:solidFill>
                  <a:srgbClr val="262626"/>
                </a:solidFill>
              </a:defRPr>
            </a:lvl1pPr>
          </a:lstStyle>
          <a:p>
            <a:pPr lvl="0"/>
            <a:fld id="{ED2C15FA-C9DC-4D39-BAFE-FA66EE7958F6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3732123"/>
      </p:ext>
    </p:extLst>
  </p:cSld>
  <p:clrMapOvr>
    <a:masterClrMapping/>
  </p:clrMapOvr>
  <p:hf sldNum="0" hdr="0" ftr="0" dt="0"/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DADE7E-7437-4708-A1D7-800DB8DA1690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59A182-2C26-4BF0-A026-51682EB3779C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4842DF-D389-47F4-9F12-00009334296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D451BB1-2725-4C2A-9AAC-B05977C1475B}" type="datetime1">
              <a:rPr lang="en-US"/>
              <a:pPr lvl="0"/>
              <a:t>8/20/2020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D56124-218C-47FA-9E34-18588032310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0AAFE1-204E-401B-A348-6C1FD8C15DC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AD59251-6FAF-4429-8F86-A88ABCB1CC53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3842244"/>
      </p:ext>
    </p:extLst>
  </p:cSld>
  <p:clrMapOvr>
    <a:masterClrMapping/>
  </p:clrMapOvr>
  <p:hf sldNum="0" hdr="0" ftr="0" dt="0"/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4">
            <a:extLst>
              <a:ext uri="{FF2B5EF4-FFF2-40B4-BE49-F238E27FC236}">
                <a16:creationId xmlns:a16="http://schemas.microsoft.com/office/drawing/2014/main" id="{602D9789-B0F4-410B-A796-5B4CD4C4704A}"/>
              </a:ext>
            </a:extLst>
          </p:cNvPr>
          <p:cNvSpPr/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595959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sp>
        <p:nvSpPr>
          <p:cNvPr id="3" name="Rectangle 22">
            <a:extLst>
              <a:ext uri="{FF2B5EF4-FFF2-40B4-BE49-F238E27FC236}">
                <a16:creationId xmlns:a16="http://schemas.microsoft.com/office/drawing/2014/main" id="{543ACD1D-D806-40DF-9F26-3CEA834A2FB6}"/>
              </a:ext>
            </a:extLst>
          </p:cNvPr>
          <p:cNvSpPr/>
          <p:nvPr/>
        </p:nvSpPr>
        <p:spPr>
          <a:xfrm>
            <a:off x="1307866" y="1267733"/>
            <a:ext cx="9576264" cy="4307948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  <a:effectLst>
            <a:outerShdw dir="16200000" algn="tl">
              <a:srgbClr val="000000">
                <a:alpha val="66000"/>
              </a:srgbClr>
            </a:outerShdw>
          </a:effectLst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4" name="Rectangle 23">
            <a:extLst>
              <a:ext uri="{FF2B5EF4-FFF2-40B4-BE49-F238E27FC236}">
                <a16:creationId xmlns:a16="http://schemas.microsoft.com/office/drawing/2014/main" id="{3DFF3245-0979-45BA-83AC-26A3D55146CD}"/>
              </a:ext>
            </a:extLst>
          </p:cNvPr>
          <p:cNvSpPr/>
          <p:nvPr/>
        </p:nvSpPr>
        <p:spPr>
          <a:xfrm>
            <a:off x="1447796" y="1411614"/>
            <a:ext cx="9296403" cy="4034771"/>
          </a:xfrm>
          <a:prstGeom prst="rect">
            <a:avLst/>
          </a:prstGeom>
          <a:noFill/>
          <a:ln w="6345" cap="sq">
            <a:solidFill>
              <a:srgbClr val="404040"/>
            </a:solidFill>
            <a:prstDash val="solid"/>
            <a:miter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5" name="Rectangle 29">
            <a:extLst>
              <a:ext uri="{FF2B5EF4-FFF2-40B4-BE49-F238E27FC236}">
                <a16:creationId xmlns:a16="http://schemas.microsoft.com/office/drawing/2014/main" id="{02294DFB-ACDE-44AA-9D8E-55A9BEE294F7}"/>
              </a:ext>
            </a:extLst>
          </p:cNvPr>
          <p:cNvSpPr/>
          <p:nvPr/>
        </p:nvSpPr>
        <p:spPr>
          <a:xfrm>
            <a:off x="5135883" y="1267733"/>
            <a:ext cx="1920240" cy="731520"/>
          </a:xfrm>
          <a:prstGeom prst="rect">
            <a:avLst/>
          </a:prstGeom>
          <a:solidFill>
            <a:srgbClr val="CB581F"/>
          </a:soli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1B6927BD-1FFD-4055-9CAD-16F9A96B745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629159" y="2275164"/>
            <a:ext cx="8933688" cy="2406892"/>
          </a:xfrm>
        </p:spPr>
        <p:txBody>
          <a:bodyPr anchorCtr="1"/>
          <a:lstStyle>
            <a:lvl1pPr algn="ctr">
              <a:lnSpc>
                <a:spcPct val="83000"/>
              </a:lnSpc>
              <a:defRPr sz="6800" cap="all" spc="-1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grpSp>
        <p:nvGrpSpPr>
          <p:cNvPr id="7" name="Group 15">
            <a:extLst>
              <a:ext uri="{FF2B5EF4-FFF2-40B4-BE49-F238E27FC236}">
                <a16:creationId xmlns:a16="http://schemas.microsoft.com/office/drawing/2014/main" id="{9F3384ED-5FE5-4E9A-A745-41A958E89644}"/>
              </a:ext>
            </a:extLst>
          </p:cNvPr>
          <p:cNvGrpSpPr/>
          <p:nvPr/>
        </p:nvGrpSpPr>
        <p:grpSpPr>
          <a:xfrm>
            <a:off x="5250183" y="1267733"/>
            <a:ext cx="1691640" cy="615931"/>
            <a:chOff x="5250183" y="1267733"/>
            <a:chExt cx="1691640" cy="615931"/>
          </a:xfrm>
        </p:grpSpPr>
        <p:cxnSp>
          <p:nvCxnSpPr>
            <p:cNvPr id="8" name="Straight Connector 16">
              <a:extLst>
                <a:ext uri="{FF2B5EF4-FFF2-40B4-BE49-F238E27FC236}">
                  <a16:creationId xmlns:a16="http://schemas.microsoft.com/office/drawing/2014/main" id="{97137A47-4916-4F32-A6B0-949279CFE4D8}"/>
                </a:ext>
              </a:extLst>
            </p:cNvPr>
            <p:cNvCxnSpPr/>
            <p:nvPr/>
          </p:nvCxnSpPr>
          <p:spPr>
            <a:xfrm>
              <a:off x="5250183" y="1267733"/>
              <a:ext cx="0" cy="612648"/>
            </a:xfrm>
            <a:prstGeom prst="straightConnector1">
              <a:avLst/>
            </a:prstGeom>
            <a:noFill/>
            <a:ln w="6345" cap="flat">
              <a:solidFill>
                <a:srgbClr val="FFFFFF"/>
              </a:solidFill>
              <a:prstDash val="solid"/>
              <a:miter/>
            </a:ln>
          </p:spPr>
        </p:cxnSp>
        <p:cxnSp>
          <p:nvCxnSpPr>
            <p:cNvPr id="9" name="Straight Connector 17">
              <a:extLst>
                <a:ext uri="{FF2B5EF4-FFF2-40B4-BE49-F238E27FC236}">
                  <a16:creationId xmlns:a16="http://schemas.microsoft.com/office/drawing/2014/main" id="{5F3B277C-33BE-4BD0-A04A-D8BA004337CA}"/>
                </a:ext>
              </a:extLst>
            </p:cNvPr>
            <p:cNvCxnSpPr/>
            <p:nvPr/>
          </p:nvCxnSpPr>
          <p:spPr>
            <a:xfrm>
              <a:off x="6941823" y="1267733"/>
              <a:ext cx="0" cy="612648"/>
            </a:xfrm>
            <a:prstGeom prst="straightConnector1">
              <a:avLst/>
            </a:prstGeom>
            <a:noFill/>
            <a:ln w="6345" cap="flat">
              <a:solidFill>
                <a:srgbClr val="FFFFFF"/>
              </a:solidFill>
              <a:prstDash val="solid"/>
              <a:miter/>
            </a:ln>
          </p:spPr>
        </p:cxnSp>
        <p:cxnSp>
          <p:nvCxnSpPr>
            <p:cNvPr id="10" name="Straight Connector 18">
              <a:extLst>
                <a:ext uri="{FF2B5EF4-FFF2-40B4-BE49-F238E27FC236}">
                  <a16:creationId xmlns:a16="http://schemas.microsoft.com/office/drawing/2014/main" id="{FF8A4525-F845-4918-B354-E6D186FE8473}"/>
                </a:ext>
              </a:extLst>
            </p:cNvPr>
            <p:cNvCxnSpPr/>
            <p:nvPr/>
          </p:nvCxnSpPr>
          <p:spPr>
            <a:xfrm>
              <a:off x="5250183" y="1883664"/>
              <a:ext cx="1691640" cy="0"/>
            </a:xfrm>
            <a:prstGeom prst="straightConnector1">
              <a:avLst/>
            </a:prstGeom>
            <a:noFill/>
            <a:ln w="6345" cap="flat">
              <a:solidFill>
                <a:srgbClr val="FFFFFF"/>
              </a:solidFill>
              <a:prstDash val="solid"/>
              <a:miter/>
            </a:ln>
          </p:spPr>
        </p:cxnSp>
      </p:grpSp>
      <p:sp>
        <p:nvSpPr>
          <p:cNvPr id="11" name="Text Placeholder 2">
            <a:extLst>
              <a:ext uri="{FF2B5EF4-FFF2-40B4-BE49-F238E27FC236}">
                <a16:creationId xmlns:a16="http://schemas.microsoft.com/office/drawing/2014/main" id="{FE811795-0440-495C-A22C-5B11E41C374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629159" y="4682066"/>
            <a:ext cx="8939787" cy="457200"/>
          </a:xfrm>
        </p:spPr>
        <p:txBody>
          <a:bodyPr anchorCtr="1"/>
          <a:lstStyle>
            <a:lvl1pPr marL="0" indent="0" algn="ctr">
              <a:buNone/>
              <a:tabLst>
                <a:tab pos="2633664" algn="l"/>
              </a:tabLst>
              <a:defRPr sz="1800">
                <a:solidFill>
                  <a:srgbClr val="0D0D0D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Date Placeholder 3">
            <a:extLst>
              <a:ext uri="{FF2B5EF4-FFF2-40B4-BE49-F238E27FC236}">
                <a16:creationId xmlns:a16="http://schemas.microsoft.com/office/drawing/2014/main" id="{5FD2450D-996B-4111-BAAC-BA957B571B6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5318763" y="1344506"/>
            <a:ext cx="1554480" cy="498777"/>
          </a:xfrm>
        </p:spPr>
        <p:txBody>
          <a:bodyPr anchorCtr="1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pPr lvl="0"/>
            <a:fld id="{5ED24166-7E9C-46F7-B61B-75E55762D33A}" type="datetime1">
              <a:rPr lang="en-US"/>
              <a:pPr lvl="0"/>
              <a:t>8/20/2020</a:t>
            </a:fld>
            <a:endParaRPr lang="en-US"/>
          </a:p>
        </p:txBody>
      </p:sp>
      <p:sp>
        <p:nvSpPr>
          <p:cNvPr id="13" name="Footer Placeholder 4">
            <a:extLst>
              <a:ext uri="{FF2B5EF4-FFF2-40B4-BE49-F238E27FC236}">
                <a16:creationId xmlns:a16="http://schemas.microsoft.com/office/drawing/2014/main" id="{E73512E5-CD9A-4223-825A-DDBBCB4C1F0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1629159" y="5177405"/>
            <a:ext cx="5660136" cy="228600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14" name="Slide Number Placeholder 5">
            <a:extLst>
              <a:ext uri="{FF2B5EF4-FFF2-40B4-BE49-F238E27FC236}">
                <a16:creationId xmlns:a16="http://schemas.microsoft.com/office/drawing/2014/main" id="{77E6FD64-B695-4D70-A82E-3C7739C04C6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8604504" y="5177405"/>
            <a:ext cx="1958343" cy="228600"/>
          </a:xfrm>
        </p:spPr>
        <p:txBody>
          <a:bodyPr/>
          <a:lstStyle>
            <a:lvl1pPr>
              <a:defRPr>
                <a:solidFill>
                  <a:srgbClr val="262626"/>
                </a:solidFill>
              </a:defRPr>
            </a:lvl1pPr>
          </a:lstStyle>
          <a:p>
            <a:pPr lvl="0"/>
            <a:fld id="{8D264724-6B2E-4122-82F8-07CA59FD1E64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064545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7">
            <a:extLst>
              <a:ext uri="{FF2B5EF4-FFF2-40B4-BE49-F238E27FC236}">
                <a16:creationId xmlns:a16="http://schemas.microsoft.com/office/drawing/2014/main" id="{1FE017F8-0F01-4A73-8784-93AE0B18B3E6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5328B0-EAEB-4F27-B13B-175F9F74F9F0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066803" y="2103120"/>
            <a:ext cx="4663440" cy="374903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50BBB70-1ACB-4A3D-880E-BE669BCC58B2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461763" y="2103120"/>
            <a:ext cx="4663440" cy="374903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718212-97EA-4BDE-B27A-7CF5E11CB07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2EA4FA5-D30E-4443-AA6D-2A0BAD922EB3}" type="datetime1">
              <a:rPr lang="en-US"/>
              <a:pPr lvl="0"/>
              <a:t>8/20/2020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29538F-B492-438B-9A01-4D99EC0391F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97133E-88EB-43F6-936F-CD0054F9D2B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F2257CA-1248-43F4-8969-303F66D7ABC6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755413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F0F96B-617C-4D07-87FE-091176DC7587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4B8525-9EE5-4F7D-8681-F1164C80D63B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19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987D40-2CA1-4D66-99A8-4B6D1C0AF9BA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1069848" y="2792467"/>
            <a:ext cx="4663440" cy="3163824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A5E8822-05CE-4F9D-A315-7C2F809F1776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458708" y="2074334"/>
            <a:ext cx="4663440" cy="64008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19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2D43AFF-1193-48DB-BEF3-9DA6386E5650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458708" y="2792467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02D542E-289F-4B3A-B6E9-92EB5BC97C4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9F5C2E4-32DB-4782-BEF4-A1921577E509}" type="datetime1">
              <a:rPr lang="en-US"/>
              <a:pPr lvl="0"/>
              <a:t>8/20/2020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FCA546D-579F-4780-984C-CD200714392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3BEA436-0976-4A20-B722-559D2555153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6AD7812-2C8B-4CDB-8FB9-21AB6147A766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380981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EE6F4D-DBA6-48C2-9D64-CD9CEF70A311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4D05F29-05A0-49A6-8EDA-E85FD56F534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0950540-5D73-4E07-8B9B-6DC1B4AD377F}" type="datetime1">
              <a:rPr lang="en-US"/>
              <a:pPr lvl="0"/>
              <a:t>8/20/2020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7597D8F-B1A3-4D20-B1FB-6E78C251B32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C51087F-58E4-498C-88EF-86FEA7C4611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C39C599-7DAC-4FE8-8D71-2F80E30CAE04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8411722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BDA5C60-9B2B-460E-8C85-692F67A2BFD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B46CBCA-9575-404C-8244-84B9DC7EB37F}" type="datetime1">
              <a:rPr lang="en-US"/>
              <a:pPr lvl="0"/>
              <a:t>8/20/2020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260E9FE-C52A-4696-AF84-4B35824A970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9FAC1F8-BF22-4413-B19F-C92269E5EFB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79BBE93-029D-482A-A4B7-8A43CA22B7CA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0545724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9">
            <a:extLst>
              <a:ext uri="{FF2B5EF4-FFF2-40B4-BE49-F238E27FC236}">
                <a16:creationId xmlns:a16="http://schemas.microsoft.com/office/drawing/2014/main" id="{BC73278B-ECA1-4D51-94BA-80FE0CBC705D}"/>
              </a:ext>
            </a:extLst>
          </p:cNvPr>
          <p:cNvSpPr/>
          <p:nvPr/>
        </p:nvSpPr>
        <p:spPr>
          <a:xfrm>
            <a:off x="8119872" y="237744"/>
            <a:ext cx="3826599" cy="6382512"/>
          </a:xfrm>
          <a:prstGeom prst="rect">
            <a:avLst/>
          </a:prstGeom>
          <a:solidFill>
            <a:srgbClr val="D9D9D9">
              <a:alpha val="60000"/>
            </a:srgbClr>
          </a:soli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3" name="Rectangle 12">
            <a:extLst>
              <a:ext uri="{FF2B5EF4-FFF2-40B4-BE49-F238E27FC236}">
                <a16:creationId xmlns:a16="http://schemas.microsoft.com/office/drawing/2014/main" id="{AB7E9E02-10B6-46D2-9C15-65B568C2D853}"/>
              </a:ext>
            </a:extLst>
          </p:cNvPr>
          <p:cNvSpPr/>
          <p:nvPr/>
        </p:nvSpPr>
        <p:spPr>
          <a:xfrm>
            <a:off x="8254663" y="374904"/>
            <a:ext cx="3557015" cy="6108192"/>
          </a:xfrm>
          <a:prstGeom prst="rect">
            <a:avLst/>
          </a:prstGeom>
          <a:noFill/>
          <a:ln w="6345" cap="sq">
            <a:solidFill>
              <a:srgbClr val="404040"/>
            </a:solidFill>
            <a:prstDash val="solid"/>
            <a:miter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EEDB1F07-61F4-40AF-9351-9D093526432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458200" y="607390"/>
            <a:ext cx="3161958" cy="1645920"/>
          </a:xfrm>
        </p:spPr>
        <p:txBody>
          <a:bodyPr anchor="b"/>
          <a:lstStyle>
            <a:lvl1pPr>
              <a:lnSpc>
                <a:spcPct val="100000"/>
              </a:lnSpc>
              <a:defRPr sz="3200">
                <a:solidFill>
                  <a:srgbClr val="000000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FE95F88A-B478-4281-9759-90C2A2D89C83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85800" y="609603"/>
            <a:ext cx="6858000" cy="5333996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Text Placeholder 3">
            <a:extLst>
              <a:ext uri="{FF2B5EF4-FFF2-40B4-BE49-F238E27FC236}">
                <a16:creationId xmlns:a16="http://schemas.microsoft.com/office/drawing/2014/main" id="{382D8562-13C8-43B5-AE71-41DD0746E9AC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458200" y="2336804"/>
            <a:ext cx="3161958" cy="3606795"/>
          </a:xfrm>
        </p:spPr>
        <p:txBody>
          <a:bodyPr/>
          <a:lstStyle>
            <a:lvl1pPr marL="0" indent="0">
              <a:spcBef>
                <a:spcPts val="800"/>
              </a:spcBef>
              <a:buNone/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7">
            <a:extLst>
              <a:ext uri="{FF2B5EF4-FFF2-40B4-BE49-F238E27FC236}">
                <a16:creationId xmlns:a16="http://schemas.microsoft.com/office/drawing/2014/main" id="{8A49F4F3-4B1F-449E-8FBB-9EF7CF73707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5587998" y="6035040"/>
            <a:ext cx="1955801" cy="365760"/>
          </a:xfrm>
        </p:spPr>
        <p:txBody>
          <a:bodyPr/>
          <a:lstStyle>
            <a:lvl1pPr>
              <a:defRPr>
                <a:solidFill>
                  <a:srgbClr val="262626"/>
                </a:solidFill>
              </a:defRPr>
            </a:lvl1pPr>
          </a:lstStyle>
          <a:p>
            <a:pPr lvl="0"/>
            <a:fld id="{37B57935-0AA4-46A6-A88B-51D00AE17BB2}" type="datetime1">
              <a:rPr lang="en-US"/>
              <a:pPr lvl="0"/>
              <a:t>8/20/2020</a:t>
            </a:fld>
            <a:endParaRPr lang="en-US"/>
          </a:p>
        </p:txBody>
      </p:sp>
      <p:sp>
        <p:nvSpPr>
          <p:cNvPr id="8" name="Footer Placeholder 8">
            <a:extLst>
              <a:ext uri="{FF2B5EF4-FFF2-40B4-BE49-F238E27FC236}">
                <a16:creationId xmlns:a16="http://schemas.microsoft.com/office/drawing/2014/main" id="{6C0D1FC5-7CEC-4F7B-B687-559A857B2D7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685800" y="6035040"/>
            <a:ext cx="4584701" cy="365760"/>
          </a:xfrm>
        </p:spPr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9" name="Slide Number Placeholder 10">
            <a:extLst>
              <a:ext uri="{FF2B5EF4-FFF2-40B4-BE49-F238E27FC236}">
                <a16:creationId xmlns:a16="http://schemas.microsoft.com/office/drawing/2014/main" id="{522159C5-5ADD-47DF-9B8F-327F8CB76D9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396728" y="6035040"/>
            <a:ext cx="1223430" cy="365760"/>
          </a:xfrm>
        </p:spPr>
        <p:txBody>
          <a:bodyPr/>
          <a:lstStyle>
            <a:lvl1pPr>
              <a:defRPr>
                <a:solidFill>
                  <a:srgbClr val="262626"/>
                </a:solidFill>
              </a:defRPr>
            </a:lvl1pPr>
          </a:lstStyle>
          <a:p>
            <a:pPr lvl="0"/>
            <a:fld id="{9F2E5650-3D7D-4D05-8AC8-C75F9560D407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7064135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>
            <a:extLst>
              <a:ext uri="{FF2B5EF4-FFF2-40B4-BE49-F238E27FC236}">
                <a16:creationId xmlns:a16="http://schemas.microsoft.com/office/drawing/2014/main" id="{5FDD3440-E62A-4359-8F07-A2E2B3FE79F6}"/>
              </a:ext>
            </a:extLst>
          </p:cNvPr>
          <p:cNvSpPr/>
          <p:nvPr/>
        </p:nvSpPr>
        <p:spPr>
          <a:xfrm>
            <a:off x="8119872" y="237744"/>
            <a:ext cx="3826599" cy="6382512"/>
          </a:xfrm>
          <a:prstGeom prst="rect">
            <a:avLst/>
          </a:prstGeom>
          <a:solidFill>
            <a:srgbClr val="D9D9D9">
              <a:alpha val="60000"/>
            </a:srgbClr>
          </a:soli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DB477F1-256E-4E3A-81B3-AFB073AE2BEC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228600" y="237744"/>
            <a:ext cx="7696203" cy="6382512"/>
          </a:xfrm>
          <a:solidFill>
            <a:srgbClr val="C0CBCB"/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0B292608-4616-48F3-9A9B-86A74751524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5662339" y="6035040"/>
            <a:ext cx="2071966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dist="6348" dir="2700000">
                    <a:srgbClr val="000000"/>
                  </a:outerShdw>
                </a:effectLst>
              </a:defRPr>
            </a:lvl1pPr>
          </a:lstStyle>
          <a:p>
            <a:pPr lvl="0"/>
            <a:fld id="{436A1FF5-DC41-4D17-93DA-0B20A2D3EC82}" type="datetime1">
              <a:rPr lang="en-US"/>
              <a:pPr lvl="0"/>
              <a:t>8/20/2020</a:t>
            </a:fld>
            <a:endParaRPr lang="en-US"/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D41EB2D8-EA1A-4E7A-A49A-D23E177565D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612648" y="6035040"/>
            <a:ext cx="4588001" cy="365760"/>
          </a:xfrm>
        </p:spPr>
        <p:txBody>
          <a:bodyPr/>
          <a:lstStyle>
            <a:lvl1pPr>
              <a:defRPr sz="1000" b="1">
                <a:solidFill>
                  <a:srgbClr val="FFFFFF"/>
                </a:solidFill>
                <a:effectLst>
                  <a:outerShdw dist="6348" dir="2700000">
                    <a:srgbClr val="000000"/>
                  </a:outerShdw>
                </a:effectLst>
              </a:defRPr>
            </a:lvl1pPr>
          </a:lstStyle>
          <a:p>
            <a:pPr lvl="0"/>
            <a:endParaRPr lang="en-US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31184D88-25E9-4C20-AD03-F3DD14C2704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0396728" y="6035040"/>
            <a:ext cx="1225296" cy="365760"/>
          </a:xfrm>
        </p:spPr>
        <p:txBody>
          <a:bodyPr/>
          <a:lstStyle>
            <a:lvl1pPr>
              <a:defRPr/>
            </a:lvl1pPr>
          </a:lstStyle>
          <a:p>
            <a:pPr lvl="0"/>
            <a:fld id="{4381DEB1-F854-4D8A-B3F1-24B94795EF40}" type="slidenum">
              <a:t>‹#›</a:t>
            </a:fld>
            <a:endParaRPr lang="en-US"/>
          </a:p>
        </p:txBody>
      </p:sp>
      <p:sp>
        <p:nvSpPr>
          <p:cNvPr id="7" name="Rectangle 11">
            <a:extLst>
              <a:ext uri="{FF2B5EF4-FFF2-40B4-BE49-F238E27FC236}">
                <a16:creationId xmlns:a16="http://schemas.microsoft.com/office/drawing/2014/main" id="{6F33CABF-F0A1-492B-87D5-97E67E6DF16C}"/>
              </a:ext>
            </a:extLst>
          </p:cNvPr>
          <p:cNvSpPr/>
          <p:nvPr/>
        </p:nvSpPr>
        <p:spPr>
          <a:xfrm>
            <a:off x="8254663" y="374904"/>
            <a:ext cx="3557015" cy="6108192"/>
          </a:xfrm>
          <a:prstGeom prst="rect">
            <a:avLst/>
          </a:prstGeom>
          <a:noFill/>
          <a:ln w="6345" cap="sq">
            <a:solidFill>
              <a:srgbClr val="404040"/>
            </a:solidFill>
            <a:prstDash val="solid"/>
            <a:miter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4B5C603F-9882-4B7F-9C47-3045B6B0F5F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477246" y="603504"/>
            <a:ext cx="3144777" cy="164592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3200">
                <a:solidFill>
                  <a:srgbClr val="000000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183D2899-2C59-4A0A-8259-B87CA256E9C2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477246" y="2386584"/>
            <a:ext cx="3144777" cy="3511296"/>
          </a:xfrm>
        </p:spPr>
        <p:txBody>
          <a:bodyPr/>
          <a:lstStyle>
            <a:lvl1pPr marL="0" indent="0">
              <a:spcBef>
                <a:spcPts val="800"/>
              </a:spcBef>
              <a:buNone/>
              <a:defRPr sz="18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07463416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2AFC-5B59-4820-BF4C-ECA44BEBDF9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577A5EC-F4CE-4546-B2ED-6EB6665D5B52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77CF9D-02D3-4C8B-8082-EFB57DA0AC0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AA30326-6A39-480F-A7E7-600F89F6E424}" type="datetime1">
              <a:rPr lang="en-US"/>
              <a:pPr lvl="0"/>
              <a:t>8/20/2020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64F1FE-625C-4E7E-B19E-41D519F1BE5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1C7F46-F7E3-4EF4-B395-D75F34FB9BF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AD41529-A788-4E68-BCC1-B628B4B20E06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8805104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462FC09-4F84-4E54-AE1F-04A3C8CF8EBC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991596" y="761996"/>
            <a:ext cx="2362196" cy="5257800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D39CFF-5757-462C-8987-75A4AB78CA4E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761996"/>
            <a:ext cx="8077196" cy="5257800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8A5D0F-81AD-42EF-9739-7659FF1CC41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422FCE8-2608-4C0A-B747-600FF41E997D}" type="datetime1">
              <a:rPr lang="en-US"/>
              <a:pPr lvl="0"/>
              <a:t>8/20/2020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99D639-D939-4288-B1FA-3D4EA08923A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A9ECD9-606A-4500-85C7-E8B5F51C965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AED0AC7-2B78-4C4C-A3E7-7A7F7677142D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55352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18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17" Type="http://schemas.openxmlformats.org/officeDocument/2006/relationships/slideLayout" Target="../slideLayouts/slideLayout28.xml"/><Relationship Id="rId2" Type="http://schemas.openxmlformats.org/officeDocument/2006/relationships/slideLayout" Target="../slideLayouts/slideLayout13.xml"/><Relationship Id="rId16" Type="http://schemas.openxmlformats.org/officeDocument/2006/relationships/slideLayout" Target="../slideLayouts/slideLayout27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2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6.xml"/><Relationship Id="rId3" Type="http://schemas.openxmlformats.org/officeDocument/2006/relationships/slideLayout" Target="../slideLayouts/slideLayout31.xml"/><Relationship Id="rId7" Type="http://schemas.openxmlformats.org/officeDocument/2006/relationships/slideLayout" Target="../slideLayouts/slideLayout35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30.xml"/><Relationship Id="rId1" Type="http://schemas.openxmlformats.org/officeDocument/2006/relationships/slideLayout" Target="../slideLayouts/slideLayout29.xml"/><Relationship Id="rId6" Type="http://schemas.openxmlformats.org/officeDocument/2006/relationships/slideLayout" Target="../slideLayouts/slideLayout34.xml"/><Relationship Id="rId11" Type="http://schemas.openxmlformats.org/officeDocument/2006/relationships/slideLayout" Target="../slideLayouts/slideLayout39.xml"/><Relationship Id="rId5" Type="http://schemas.openxmlformats.org/officeDocument/2006/relationships/slideLayout" Target="../slideLayouts/slideLayout33.xml"/><Relationship Id="rId10" Type="http://schemas.openxmlformats.org/officeDocument/2006/relationships/slideLayout" Target="../slideLayouts/slideLayout38.xml"/><Relationship Id="rId4" Type="http://schemas.openxmlformats.org/officeDocument/2006/relationships/slideLayout" Target="../slideLayouts/slideLayout32.xml"/><Relationship Id="rId9" Type="http://schemas.openxmlformats.org/officeDocument/2006/relationships/slideLayout" Target="../slideLayouts/slideLayout3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D7B55D-8830-4320-A3C2-9BD1BCB60B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8AA166-9218-4A5C-B255-11D1EA7541C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DE4191-B7C9-4BCD-A5E6-7736F0E5750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6EA2BE-F0F7-4692-A8F4-1E77EA8C4232}" type="datetimeFigureOut">
              <a:rPr lang="en-GB" smtClean="0"/>
              <a:t>20/08/2020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A8C276-1B93-45D4-AF4B-72DDA56FAF5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E74089-47FB-4E48-A75B-B14656BD972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66B91C-F83F-4B02-BCF5-FD604C87A9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57072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1" cy="13263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96064"/>
            <a:ext cx="10353762" cy="36951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4B53A7-3209-46A6-9454-F38EAC8F11E7}" type="datetimeFigureOut">
              <a:rPr lang="en-US" smtClean="0"/>
              <a:pPr/>
              <a:t>8/20/2020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4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CE633F-9882-4A5C-83A2-1109D0C7326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929770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400" b="1" i="0" kern="1200" cap="all">
          <a:solidFill>
            <a:schemeClr val="tx1"/>
          </a:solidFill>
          <a:effectLst>
            <a:outerShdw blurRad="50800" dist="63500" dir="2700000" algn="tl" rotWithShape="0">
              <a:srgbClr val="000000">
                <a:alpha val="48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>
            <a:extLst>
              <a:ext uri="{FF2B5EF4-FFF2-40B4-BE49-F238E27FC236}">
                <a16:creationId xmlns:a16="http://schemas.microsoft.com/office/drawing/2014/main" id="{6B4B6AF6-B52B-4C1F-AF1C-BB4DFFF42FFC}"/>
              </a:ext>
            </a:extLst>
          </p:cNvPr>
          <p:cNvSpPr/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venir Next LT Pro"/>
            </a:endParaRPr>
          </a:p>
        </p:txBody>
      </p:sp>
      <p:sp>
        <p:nvSpPr>
          <p:cNvPr id="3" name="Rectangle 6">
            <a:extLst>
              <a:ext uri="{FF2B5EF4-FFF2-40B4-BE49-F238E27FC236}">
                <a16:creationId xmlns:a16="http://schemas.microsoft.com/office/drawing/2014/main" id="{F039E990-470A-436F-95C1-625A2A96C186}"/>
              </a:ext>
            </a:extLst>
          </p:cNvPr>
          <p:cNvSpPr/>
          <p:nvPr/>
        </p:nvSpPr>
        <p:spPr>
          <a:xfrm>
            <a:off x="234699" y="237744"/>
            <a:ext cx="11722608" cy="6382512"/>
          </a:xfrm>
          <a:prstGeom prst="rect">
            <a:avLst/>
          </a:prstGeom>
          <a:solidFill>
            <a:srgbClr val="BFBFBF">
              <a:alpha val="60000"/>
            </a:srgbClr>
          </a:solidFill>
          <a:ln cap="flat">
            <a:noFill/>
            <a:prstDash val="solid"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4" name="Rectangle 7">
            <a:extLst>
              <a:ext uri="{FF2B5EF4-FFF2-40B4-BE49-F238E27FC236}">
                <a16:creationId xmlns:a16="http://schemas.microsoft.com/office/drawing/2014/main" id="{AF9C4480-FFE6-4698-B719-773EA3984AC7}"/>
              </a:ext>
            </a:extLst>
          </p:cNvPr>
          <p:cNvSpPr/>
          <p:nvPr/>
        </p:nvSpPr>
        <p:spPr>
          <a:xfrm>
            <a:off x="371859" y="374904"/>
            <a:ext cx="11448288" cy="6108192"/>
          </a:xfrm>
          <a:prstGeom prst="rect">
            <a:avLst/>
          </a:prstGeom>
          <a:noFill/>
          <a:ln w="6345" cap="sq">
            <a:solidFill>
              <a:srgbClr val="262626"/>
            </a:solidFill>
            <a:prstDash val="solid"/>
            <a:miter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12C8B1F7-32AC-4478-9F84-4332F8482DF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66803" y="642594"/>
            <a:ext cx="10058400" cy="13716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F25D0A12-B062-4164-B16F-8B6323FAD419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066803" y="2103120"/>
            <a:ext cx="10058400" cy="384962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0DF320C5-553A-4C4F-9E52-91266CECD22F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7256797" y="6035040"/>
            <a:ext cx="2893042" cy="36576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800" b="0" i="0" u="none" strike="noStrike" kern="1200" cap="none" spc="0" baseline="0">
                <a:solidFill>
                  <a:srgbClr val="404040"/>
                </a:solidFill>
                <a:uFillTx/>
                <a:latin typeface="Avenir Next LT Pro"/>
              </a:defRPr>
            </a:lvl1pPr>
          </a:lstStyle>
          <a:p>
            <a:pPr lvl="0"/>
            <a:fld id="{BBCABF0C-1741-4AF7-894F-E407CECF423D}" type="datetime1">
              <a:rPr lang="en-US"/>
              <a:pPr lvl="0"/>
              <a:t>8/20/2020</a:t>
            </a:fld>
            <a:endParaRPr lang="en-US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7FF25317-2DEB-497F-A9BD-16DD7BA09B03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1066803" y="6035040"/>
            <a:ext cx="5816598" cy="36576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800" b="0" i="0" u="none" strike="noStrike" kern="1200" cap="none" spc="0" baseline="0">
                <a:solidFill>
                  <a:srgbClr val="262626"/>
                </a:solidFill>
                <a:uFillTx/>
                <a:latin typeface="Avenir Next LT Pro"/>
              </a:defRPr>
            </a:lvl1pPr>
          </a:lstStyle>
          <a:p>
            <a:pPr lvl="0"/>
            <a:endParaRPr 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C4A16902-2863-44BC-9C60-7337596A02E0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3" cy="36576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800" b="0" i="0" u="none" strike="noStrike" kern="1200" cap="none" spc="0" baseline="0">
                <a:solidFill>
                  <a:srgbClr val="404040"/>
                </a:solidFill>
                <a:uFillTx/>
                <a:latin typeface="Avenir Next LT Pro"/>
              </a:defRPr>
            </a:lvl1pPr>
          </a:lstStyle>
          <a:p>
            <a:pPr lvl="0"/>
            <a:fld id="{46F12A5D-A4B1-4FB2-BFFD-997B9A490690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37771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4000" b="0" i="0" u="none" strike="noStrike" kern="1200" cap="none" spc="0" baseline="0">
          <a:solidFill>
            <a:srgbClr val="262626"/>
          </a:solidFill>
          <a:uFillTx/>
          <a:latin typeface="Avenir Next LT Pro Light"/>
        </a:defRPr>
      </a:lvl1pPr>
    </p:titleStyle>
    <p:bodyStyle>
      <a:lvl1pPr marL="182880" marR="0" lvl="0" indent="-182880" algn="l" defTabSz="914400" rtl="0" fontAlgn="auto" hangingPunct="1">
        <a:lnSpc>
          <a:spcPct val="110000"/>
        </a:lnSpc>
        <a:spcBef>
          <a:spcPts val="900"/>
        </a:spcBef>
        <a:spcAft>
          <a:spcPts val="0"/>
        </a:spcAft>
        <a:buClr>
          <a:srgbClr val="262626"/>
        </a:buClr>
        <a:buSzPct val="100000"/>
        <a:buFont typeface="Garamond" pitchFamily="18"/>
        <a:buChar char="◦"/>
        <a:tabLst/>
        <a:defRPr lang="en-US" sz="1500" b="0" i="0" u="none" strike="noStrike" kern="1200" cap="none" spc="0" baseline="0">
          <a:solidFill>
            <a:srgbClr val="000000"/>
          </a:solidFill>
          <a:uFillTx/>
          <a:latin typeface="Avenir Next LT Pro"/>
        </a:defRPr>
      </a:lvl1pPr>
      <a:lvl2pPr marL="457200" marR="0" lvl="1" indent="-182880" algn="l" defTabSz="914400" rtl="0" fontAlgn="auto" hangingPunct="1">
        <a:lnSpc>
          <a:spcPct val="110000"/>
        </a:lnSpc>
        <a:spcBef>
          <a:spcPts val="500"/>
        </a:spcBef>
        <a:spcAft>
          <a:spcPts val="0"/>
        </a:spcAft>
        <a:buClr>
          <a:srgbClr val="262626"/>
        </a:buClr>
        <a:buSzPct val="100000"/>
        <a:buFont typeface="Garamond" pitchFamily="18"/>
        <a:buChar char="◦"/>
        <a:tabLst/>
        <a:defRPr lang="en-US" sz="1300" b="0" i="0" u="none" strike="noStrike" kern="1200" cap="none" spc="0" baseline="0">
          <a:solidFill>
            <a:srgbClr val="000000"/>
          </a:solidFill>
          <a:uFillTx/>
          <a:latin typeface="Avenir Next LT Pro"/>
        </a:defRPr>
      </a:lvl2pPr>
      <a:lvl3pPr marL="731520" marR="0" lvl="2" indent="-182880" algn="l" defTabSz="914400" rtl="0" fontAlgn="auto" hangingPunct="1">
        <a:lnSpc>
          <a:spcPct val="110000"/>
        </a:lnSpc>
        <a:spcBef>
          <a:spcPts val="500"/>
        </a:spcBef>
        <a:spcAft>
          <a:spcPts val="0"/>
        </a:spcAft>
        <a:buClr>
          <a:srgbClr val="262626"/>
        </a:buClr>
        <a:buSzPct val="100000"/>
        <a:buFont typeface="Garamond" pitchFamily="18"/>
        <a:buChar char="◦"/>
        <a:tabLst/>
        <a:defRPr lang="en-US" sz="1200" b="0" i="0" u="none" strike="noStrike" kern="1200" cap="none" spc="0" baseline="0">
          <a:solidFill>
            <a:srgbClr val="000000"/>
          </a:solidFill>
          <a:uFillTx/>
          <a:latin typeface="Avenir Next LT Pro"/>
        </a:defRPr>
      </a:lvl3pPr>
      <a:lvl4pPr marL="1005840" marR="0" lvl="3" indent="-182880" algn="l" defTabSz="914400" rtl="0" fontAlgn="auto" hangingPunct="1">
        <a:lnSpc>
          <a:spcPct val="110000"/>
        </a:lnSpc>
        <a:spcBef>
          <a:spcPts val="500"/>
        </a:spcBef>
        <a:spcAft>
          <a:spcPts val="0"/>
        </a:spcAft>
        <a:buClr>
          <a:srgbClr val="262626"/>
        </a:buClr>
        <a:buSzPct val="100000"/>
        <a:buFont typeface="Garamond" pitchFamily="18"/>
        <a:buChar char="◦"/>
        <a:tabLst/>
        <a:defRPr lang="en-US" sz="1200" b="0" i="0" u="none" strike="noStrike" kern="1200" cap="none" spc="0" baseline="0">
          <a:solidFill>
            <a:srgbClr val="000000"/>
          </a:solidFill>
          <a:uFillTx/>
          <a:latin typeface="Avenir Next LT Pro"/>
        </a:defRPr>
      </a:lvl4pPr>
      <a:lvl5pPr marL="1280160" marR="0" lvl="4" indent="-182880" algn="l" defTabSz="914400" rtl="0" fontAlgn="auto" hangingPunct="1">
        <a:lnSpc>
          <a:spcPct val="110000"/>
        </a:lnSpc>
        <a:spcBef>
          <a:spcPts val="500"/>
        </a:spcBef>
        <a:spcAft>
          <a:spcPts val="0"/>
        </a:spcAft>
        <a:buClr>
          <a:srgbClr val="262626"/>
        </a:buClr>
        <a:buSzPct val="100000"/>
        <a:buFont typeface="Garamond" pitchFamily="18"/>
        <a:buChar char="◦"/>
        <a:tabLst/>
        <a:defRPr lang="en-US" sz="1200" b="0" i="0" u="none" strike="noStrike" kern="1200" cap="none" spc="0" baseline="0">
          <a:solidFill>
            <a:srgbClr val="000000"/>
          </a:solidFill>
          <a:uFillTx/>
          <a:latin typeface="Avenir Next LT Pro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9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9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30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30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30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7C432AFE-B3D2-4BFF-BF8F-96C27AFF1A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A car parked on the side of a road&#10;&#10;Description automatically generated">
            <a:extLst>
              <a:ext uri="{FF2B5EF4-FFF2-40B4-BE49-F238E27FC236}">
                <a16:creationId xmlns:a16="http://schemas.microsoft.com/office/drawing/2014/main" id="{CE7D4231-38BF-4B0F-979C-CBD40251A47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CD8C07D-FAFD-4ABA-A735-8B0ECC0238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542" y="445946"/>
            <a:ext cx="11901267" cy="1093060"/>
          </a:xfrm>
        </p:spPr>
        <p:txBody>
          <a:bodyPr anchor="b">
            <a:normAutofit/>
          </a:bodyPr>
          <a:lstStyle/>
          <a:p>
            <a:r>
              <a:rPr lang="en-GB" sz="6000" dirty="0"/>
              <a:t>Digital Skills and Research Methods</a:t>
            </a:r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0140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3241202"/>
            <a:ext cx="10506456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7872CC-BB3F-4472-B100-23F4B78C84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246489"/>
            <a:ext cx="12079458" cy="4791247"/>
          </a:xfrm>
        </p:spPr>
        <p:txBody>
          <a:bodyPr>
            <a:normAutofit/>
          </a:bodyPr>
          <a:lstStyle/>
          <a:p>
            <a:r>
              <a:rPr lang="en-GB" sz="3200" dirty="0"/>
              <a:t>To identify an Organisation and to analyse how this Organisation uses modern technology to improve efficiency</a:t>
            </a:r>
          </a:p>
          <a:p>
            <a:pPr marL="0" indent="0">
              <a:buNone/>
            </a:pPr>
            <a:r>
              <a:rPr lang="en-GB" sz="1700" dirty="0"/>
              <a:t>          </a:t>
            </a:r>
          </a:p>
          <a:p>
            <a:pPr marL="0" indent="0">
              <a:buNone/>
            </a:pPr>
            <a:r>
              <a:rPr lang="en-GB" sz="1700" dirty="0"/>
              <a:t>      </a:t>
            </a:r>
            <a:r>
              <a:rPr lang="en-GB" sz="2000" dirty="0"/>
              <a:t>Celia Gomes(1919335)                   - Background of the organisation</a:t>
            </a:r>
          </a:p>
          <a:p>
            <a:pPr marL="0" indent="0">
              <a:buNone/>
            </a:pPr>
            <a:r>
              <a:rPr lang="en-GB" sz="2000" dirty="0"/>
              <a:t>     Noemi </a:t>
            </a:r>
            <a:r>
              <a:rPr lang="en-GB" sz="2000" dirty="0" err="1"/>
              <a:t>Navas</a:t>
            </a:r>
            <a:r>
              <a:rPr lang="en-GB" sz="2000" dirty="0"/>
              <a:t> Macias(1921194)    - Challenges before the introduction of modern technology</a:t>
            </a:r>
          </a:p>
          <a:p>
            <a:pPr marL="0" indent="0">
              <a:buNone/>
            </a:pPr>
            <a:r>
              <a:rPr lang="en-GB" sz="2000" dirty="0"/>
              <a:t>     </a:t>
            </a:r>
            <a:r>
              <a:rPr lang="en-GB" sz="2000" dirty="0" err="1"/>
              <a:t>Cosmina</a:t>
            </a:r>
            <a:r>
              <a:rPr lang="en-GB" sz="2000" dirty="0"/>
              <a:t> </a:t>
            </a:r>
            <a:r>
              <a:rPr lang="en-GB" sz="2000" dirty="0" err="1"/>
              <a:t>Mihalcea</a:t>
            </a:r>
            <a:r>
              <a:rPr lang="en-GB" sz="2000" dirty="0"/>
              <a:t>(1921413)         - Insights to the modern technology introduced</a:t>
            </a:r>
          </a:p>
          <a:p>
            <a:pPr marL="0" indent="0">
              <a:buNone/>
            </a:pPr>
            <a:r>
              <a:rPr lang="en-GB" sz="2000" dirty="0"/>
              <a:t>     Elena Alexandra Radu(1921326)   - Impacts of the modern technology introduced</a:t>
            </a:r>
          </a:p>
          <a:p>
            <a:pPr marL="0" indent="0">
              <a:buNone/>
            </a:pPr>
            <a:r>
              <a:rPr lang="en-GB" sz="2000" dirty="0"/>
              <a:t>     </a:t>
            </a:r>
            <a:r>
              <a:rPr lang="en-GB" sz="2000" dirty="0" err="1"/>
              <a:t>Joice</a:t>
            </a:r>
            <a:r>
              <a:rPr lang="en-GB" sz="2000" dirty="0"/>
              <a:t> Dembo(1920806)                   - Lessons that can be drawn from the case study </a:t>
            </a:r>
            <a:r>
              <a:rPr lang="en-GB" sz="2000"/>
              <a:t>(missing)</a:t>
            </a:r>
            <a:endParaRPr lang="en-GB" sz="2000" dirty="0"/>
          </a:p>
          <a:p>
            <a:pPr marL="0" indent="0">
              <a:buNone/>
            </a:pPr>
            <a:r>
              <a:rPr lang="en-GB" sz="2000" dirty="0"/>
              <a:t> </a:t>
            </a:r>
          </a:p>
          <a:p>
            <a:pPr marL="0" indent="0">
              <a:buNone/>
            </a:pPr>
            <a:r>
              <a:rPr lang="en-GB" sz="2000" dirty="0"/>
              <a:t>     </a:t>
            </a:r>
            <a:r>
              <a:rPr lang="en-GB" sz="2400" dirty="0"/>
              <a:t>Lecturer: </a:t>
            </a:r>
            <a:r>
              <a:rPr lang="en-GB" sz="2400" dirty="0" err="1"/>
              <a:t>Amitave</a:t>
            </a:r>
            <a:r>
              <a:rPr lang="en-GB" sz="2400" dirty="0"/>
              <a:t> </a:t>
            </a:r>
            <a:r>
              <a:rPr lang="en-GB" sz="2400" dirty="0" err="1"/>
              <a:t>Banik</a:t>
            </a:r>
            <a:endParaRPr lang="en-GB" sz="2400" dirty="0"/>
          </a:p>
          <a:p>
            <a:pPr marL="0" indent="0">
              <a:buNone/>
            </a:pPr>
            <a:r>
              <a:rPr lang="en-GB" sz="2400" dirty="0"/>
              <a:t>   </a:t>
            </a:r>
            <a:r>
              <a:rPr lang="en-GB" sz="2000" dirty="0"/>
              <a:t>Date: 19/08/2020</a:t>
            </a:r>
          </a:p>
        </p:txBody>
      </p:sp>
      <p:pic>
        <p:nvPicPr>
          <p:cNvPr id="5" name="Picture 4" descr="A close up of a sign&#10;&#10;Description automatically generated">
            <a:extLst>
              <a:ext uri="{FF2B5EF4-FFF2-40B4-BE49-F238E27FC236}">
                <a16:creationId xmlns:a16="http://schemas.microsoft.com/office/drawing/2014/main" id="{D7E26F80-52D0-4229-A932-C6331B94362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33317" y="5007413"/>
            <a:ext cx="2077366" cy="148383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78129542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4FB2DBE-AEA1-4F6E-A1A9-3884E14084C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709" r="-1" b="-1"/>
          <a:stretch/>
        </p:blipFill>
        <p:spPr>
          <a:xfrm>
            <a:off x="27848" y="0"/>
            <a:ext cx="12188932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949BCAA-D4ED-44AF-8769-A77CA487EE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80820"/>
            <a:ext cx="9144000" cy="1152663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100" dirty="0"/>
              <a:t>BACKGROUND OF  THE COMPANY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CF5A8D4-CDDE-4BBD-908E-651938D02D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75292" y="5705337"/>
            <a:ext cx="5917614" cy="1066399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ctr"/>
            <a:r>
              <a:rPr lang="en-GB" sz="3300" b="1" dirty="0">
                <a:solidFill>
                  <a:schemeClr val="bg1"/>
                </a:solidFill>
              </a:rPr>
              <a:t>Celia Gomes 1919335</a:t>
            </a:r>
          </a:p>
        </p:txBody>
      </p:sp>
    </p:spTree>
    <p:extLst>
      <p:ext uri="{BB962C8B-B14F-4D97-AF65-F5344CB8AC3E}">
        <p14:creationId xmlns:p14="http://schemas.microsoft.com/office/powerpoint/2010/main" val="508831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DCB709B3-C07B-4239-BA60-B65BF201EB9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052" r="16238" b="2"/>
          <a:stretch/>
        </p:blipFill>
        <p:spPr>
          <a:xfrm>
            <a:off x="69408" y="10"/>
            <a:ext cx="4317456" cy="3640423"/>
          </a:xfrm>
          <a:custGeom>
            <a:avLst/>
            <a:gdLst/>
            <a:ahLst/>
            <a:cxnLst/>
            <a:rect l="l" t="t" r="r" b="b"/>
            <a:pathLst>
              <a:path w="4317456" h="3640433">
                <a:moveTo>
                  <a:pt x="590312" y="0"/>
                </a:moveTo>
                <a:lnTo>
                  <a:pt x="3727144" y="0"/>
                </a:lnTo>
                <a:lnTo>
                  <a:pt x="3756657" y="30226"/>
                </a:lnTo>
                <a:cubicBezTo>
                  <a:pt x="4105091" y="413588"/>
                  <a:pt x="4317456" y="922847"/>
                  <a:pt x="4317456" y="1481705"/>
                </a:cubicBezTo>
                <a:cubicBezTo>
                  <a:pt x="4317456" y="2673937"/>
                  <a:pt x="3350960" y="3640433"/>
                  <a:pt x="2158728" y="3640433"/>
                </a:cubicBezTo>
                <a:cubicBezTo>
                  <a:pt x="966497" y="3640433"/>
                  <a:pt x="0" y="2673937"/>
                  <a:pt x="0" y="1481705"/>
                </a:cubicBezTo>
                <a:cubicBezTo>
                  <a:pt x="0" y="922847"/>
                  <a:pt x="212365" y="413588"/>
                  <a:pt x="560799" y="30226"/>
                </a:cubicBezTo>
                <a:close/>
              </a:path>
            </a:pathLst>
          </a:custGeom>
        </p:spPr>
      </p:pic>
      <p:sp>
        <p:nvSpPr>
          <p:cNvPr id="30" name="Content Placeholder 11">
            <a:extLst>
              <a:ext uri="{FF2B5EF4-FFF2-40B4-BE49-F238E27FC236}">
                <a16:creationId xmlns:a16="http://schemas.microsoft.com/office/drawing/2014/main" id="{7EE1CBF6-6C6B-43F9-9883-1D626673FD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67650" y="0"/>
            <a:ext cx="6154942" cy="6589496"/>
          </a:xfrm>
        </p:spPr>
        <p:txBody>
          <a:bodyPr anchor="t">
            <a:noAutofit/>
          </a:bodyPr>
          <a:lstStyle/>
          <a:p>
            <a:r>
              <a:rPr lang="en-US" sz="2400" b="1" dirty="0">
                <a:latin typeface="Century Gothic"/>
              </a:rPr>
              <a:t>This company was founded in July 1 , 2003 by Martins Eberhard and Marc Tarpenning.</a:t>
            </a:r>
          </a:p>
          <a:p>
            <a:r>
              <a:rPr lang="en-US" sz="2400" b="1" dirty="0">
                <a:latin typeface="Century Gothic"/>
              </a:rPr>
              <a:t>This company was founded by a group of engineers in 2003 who wanted to prove that people do not need to compromise to drive electric cars.</a:t>
            </a:r>
          </a:p>
          <a:p>
            <a:r>
              <a:rPr lang="en-US" sz="2400" b="1" dirty="0">
                <a:latin typeface="Century Gothic"/>
              </a:rPr>
              <a:t>2008 they launch the roadster unveiled Tesla cutting-edge technology and electric powertrain.</a:t>
            </a:r>
            <a:endParaRPr lang="pt-BR" sz="2400" b="1" dirty="0">
              <a:latin typeface="Century Gothic"/>
            </a:endParaRP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23F85D49-C09F-42C5-AAC1-A6DA2140484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8348" r="7226" b="3"/>
          <a:stretch/>
        </p:blipFill>
        <p:spPr>
          <a:xfrm>
            <a:off x="1354013" y="3942512"/>
            <a:ext cx="3238727" cy="2915488"/>
          </a:xfrm>
          <a:custGeom>
            <a:avLst/>
            <a:gdLst/>
            <a:ahLst/>
            <a:cxnLst/>
            <a:rect l="l" t="t" r="r" b="b"/>
            <a:pathLst>
              <a:path w="3238727" h="2915488">
                <a:moveTo>
                  <a:pt x="1619364" y="0"/>
                </a:moveTo>
                <a:cubicBezTo>
                  <a:pt x="2513714" y="0"/>
                  <a:pt x="3238727" y="725014"/>
                  <a:pt x="3238727" y="1619364"/>
                </a:cubicBezTo>
                <a:cubicBezTo>
                  <a:pt x="3238727" y="2122436"/>
                  <a:pt x="3009328" y="2571928"/>
                  <a:pt x="2649429" y="2868943"/>
                </a:cubicBezTo>
                <a:lnTo>
                  <a:pt x="2587186" y="2915488"/>
                </a:lnTo>
                <a:lnTo>
                  <a:pt x="651541" y="2915488"/>
                </a:lnTo>
                <a:lnTo>
                  <a:pt x="589298" y="2868943"/>
                </a:lnTo>
                <a:cubicBezTo>
                  <a:pt x="229399" y="2571928"/>
                  <a:pt x="0" y="2122436"/>
                  <a:pt x="0" y="1619364"/>
                </a:cubicBezTo>
                <a:cubicBezTo>
                  <a:pt x="0" y="725014"/>
                  <a:pt x="725014" y="0"/>
                  <a:pt x="1619364" y="0"/>
                </a:cubicBezTo>
                <a:close/>
              </a:path>
            </a:pathLst>
          </a:cu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0C96AFF5-B6CF-4C4C-98BA-D93370A5CFE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4" b="25003"/>
          <a:stretch/>
        </p:blipFill>
        <p:spPr>
          <a:xfrm>
            <a:off x="2853152" y="1578637"/>
            <a:ext cx="2916846" cy="2916846"/>
          </a:xfrm>
          <a:custGeom>
            <a:avLst/>
            <a:gdLst/>
            <a:ahLst/>
            <a:cxnLst/>
            <a:rect l="l" t="t" r="r" b="b"/>
            <a:pathLst>
              <a:path w="2367798" h="2367798">
                <a:moveTo>
                  <a:pt x="1183899" y="0"/>
                </a:moveTo>
                <a:cubicBezTo>
                  <a:pt x="1837748" y="0"/>
                  <a:pt x="2367798" y="530050"/>
                  <a:pt x="2367798" y="1183899"/>
                </a:cubicBezTo>
                <a:cubicBezTo>
                  <a:pt x="2367798" y="1837748"/>
                  <a:pt x="1837748" y="2367798"/>
                  <a:pt x="1183899" y="2367798"/>
                </a:cubicBezTo>
                <a:cubicBezTo>
                  <a:pt x="530050" y="2367798"/>
                  <a:pt x="0" y="1837748"/>
                  <a:pt x="0" y="1183899"/>
                </a:cubicBezTo>
                <a:cubicBezTo>
                  <a:pt x="0" y="530050"/>
                  <a:pt x="530050" y="0"/>
                  <a:pt x="1183899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4359046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group of people in a car&#10;&#10;Description automatically generated">
            <a:extLst>
              <a:ext uri="{FF2B5EF4-FFF2-40B4-BE49-F238E27FC236}">
                <a16:creationId xmlns:a16="http://schemas.microsoft.com/office/drawing/2014/main" id="{9013D9B8-A636-4A17-AB79-B7862AB48BB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259" r="9852"/>
          <a:stretch/>
        </p:blipFill>
        <p:spPr>
          <a:xfrm>
            <a:off x="20" y="10"/>
            <a:ext cx="6095980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430C9B-74DC-4C31-8D3A-F668B2455B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81002" y="262018"/>
            <a:ext cx="4754022" cy="6366762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sz="2800" dirty="0"/>
              <a:t>The vehicles of this company  are produced at factory's in  Fremont, California and Shanghai.</a:t>
            </a:r>
          </a:p>
          <a:p>
            <a:r>
              <a:rPr lang="en-GB" sz="2800" dirty="0"/>
              <a:t> They require production employees to participate in a multi-day training day program before setting foot on the factory floor. </a:t>
            </a:r>
          </a:p>
          <a:p>
            <a:r>
              <a:rPr lang="en-GB" sz="2800" dirty="0"/>
              <a:t>Working this way the results for Teslas safety rate  continues to improve</a:t>
            </a:r>
            <a:r>
              <a:rPr lang="pt-BR" sz="2800" dirty="0"/>
              <a:t>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02369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6871580-9A21-4413-B7DC-F3E7FDCAB0C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7854718" y="441764"/>
            <a:ext cx="3932237" cy="2670953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76437D1-453F-40C8-AC79-435DCF2311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03158" y="255431"/>
            <a:ext cx="5425080" cy="381158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400" dirty="0"/>
              <a:t>Combining safety, performance and efficiency, Model S reset the worlds expectations for 21</a:t>
            </a:r>
            <a:r>
              <a:rPr lang="en-GB" sz="2400" baseline="30000" dirty="0"/>
              <a:t>st</a:t>
            </a:r>
            <a:r>
              <a:rPr lang="en-GB" sz="2400" dirty="0"/>
              <a:t> century cars.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400" dirty="0"/>
              <a:t>In 2015 the company  expand their  product line with Model X.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2400" dirty="0"/>
              <a:t>In 2016 Tesla introduced Model 3, 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sz="1800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GB" sz="18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D0D9A1F-E0F6-4CE6-8529-3C124211A14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28607" y="3782310"/>
            <a:ext cx="4579181" cy="294204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8535F66-BA88-4AF5-80CC-580211F8D25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854718" y="3717148"/>
            <a:ext cx="3932237" cy="29739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99857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12D276-12F3-4353-A756-6501BB5D68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2120" y="459840"/>
            <a:ext cx="6086693" cy="574993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800" dirty="0"/>
              <a:t>Tesla building is more affordable, because continues to make products accessible and affordable to more people.</a:t>
            </a:r>
          </a:p>
          <a:p>
            <a:r>
              <a:rPr lang="en-GB" sz="2800" dirty="0"/>
              <a:t>They create thousand of jobs for every person that is capable to work for them.</a:t>
            </a:r>
          </a:p>
        </p:txBody>
      </p:sp>
      <p:pic>
        <p:nvPicPr>
          <p:cNvPr id="5" name="Imagem 4">
            <a:extLst>
              <a:ext uri="{FF2B5EF4-FFF2-40B4-BE49-F238E27FC236}">
                <a16:creationId xmlns:a16="http://schemas.microsoft.com/office/drawing/2014/main" id="{1649F2D5-2F9C-864B-BC41-91439D93AF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40513" y="2766632"/>
            <a:ext cx="5479367" cy="30697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31691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A car parked on the side of a mountain&#10;&#10;Description automatically generated">
            <a:extLst>
              <a:ext uri="{FF2B5EF4-FFF2-40B4-BE49-F238E27FC236}">
                <a16:creationId xmlns:a16="http://schemas.microsoft.com/office/drawing/2014/main" id="{9EEDDA89-CBD0-47DF-97C9-A8BD6D4D8F2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14" r="5519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107CC45-A187-4047-95C9-6442E8B784A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85739" y="0"/>
            <a:ext cx="11801474" cy="2559204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Challenges before introducing the modern technology 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827F2BE-B0A2-4078-AA20-9302F72FE9A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629025" y="5643563"/>
            <a:ext cx="8562955" cy="800100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3200">
                <a:solidFill>
                  <a:srgbClr val="FFFFFF"/>
                </a:solidFill>
              </a:rPr>
              <a:t>                           Noemi Navas Macias (1921194) </a:t>
            </a:r>
          </a:p>
        </p:txBody>
      </p:sp>
    </p:spTree>
    <p:extLst>
      <p:ext uri="{BB962C8B-B14F-4D97-AF65-F5344CB8AC3E}">
        <p14:creationId xmlns:p14="http://schemas.microsoft.com/office/powerpoint/2010/main" val="230957974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9">
            <a:extLst>
              <a:ext uri="{FF2B5EF4-FFF2-40B4-BE49-F238E27FC236}">
                <a16:creationId xmlns:a16="http://schemas.microsoft.com/office/drawing/2014/main" id="{C5E6CFF1-2F42-4E10-9A97-F116F46F53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A store inside of a building&#10;&#10;Description automatically generated">
            <a:extLst>
              <a:ext uri="{FF2B5EF4-FFF2-40B4-BE49-F238E27FC236}">
                <a16:creationId xmlns:a16="http://schemas.microsoft.com/office/drawing/2014/main" id="{AD0454EB-BC97-4356-A93B-CD8C8D9BFF8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00"/>
          <a:stretch/>
        </p:blipFill>
        <p:spPr>
          <a:xfrm>
            <a:off x="20" y="71438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EF0E712-E327-4D77-A0B1-B2E3B937A6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4340" y="228600"/>
            <a:ext cx="4239023" cy="5900738"/>
          </a:xfrm>
        </p:spPr>
        <p:txBody>
          <a:bodyPr>
            <a:normAutofit/>
          </a:bodyPr>
          <a:lstStyle/>
          <a:p>
            <a:pPr algn="r"/>
            <a:r>
              <a:rPr lang="en-GB" sz="5400">
                <a:solidFill>
                  <a:srgbClr val="FFFFFF"/>
                </a:solidFill>
              </a:rPr>
              <a:t>Production problems</a:t>
            </a:r>
          </a:p>
        </p:txBody>
      </p:sp>
      <p:cxnSp>
        <p:nvCxnSpPr>
          <p:cNvPr id="19" name="Straight Connector 11">
            <a:extLst>
              <a:ext uri="{FF2B5EF4-FFF2-40B4-BE49-F238E27FC236}">
                <a16:creationId xmlns:a16="http://schemas.microsoft.com/office/drawing/2014/main" id="{67182200-4859-4C8D-BCBB-55B245C28B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3372" y="2286000"/>
            <a:ext cx="0" cy="228600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E1FC94-300C-485D-BBB3-2479FA9FB7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14979" y="1065862"/>
            <a:ext cx="6262671" cy="4726276"/>
          </a:xfrm>
        </p:spPr>
        <p:txBody>
          <a:bodyPr anchor="ctr"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Ø"/>
            </a:pPr>
            <a:endParaRPr lang="en-GB" sz="4000">
              <a:solidFill>
                <a:srgbClr val="FFFFFF"/>
              </a:solidFill>
            </a:endParaRPr>
          </a:p>
          <a:p>
            <a:pPr>
              <a:buFont typeface="Wingdings" panose="05000000000000000000" pitchFamily="2" charset="2"/>
              <a:buChar char="Ø"/>
            </a:pPr>
            <a:endParaRPr lang="en-GB" sz="4000">
              <a:solidFill>
                <a:srgbClr val="FFFFFF"/>
              </a:solidFill>
            </a:endParaRPr>
          </a:p>
          <a:p>
            <a:pPr>
              <a:buFont typeface="Wingdings" panose="05000000000000000000" pitchFamily="2" charset="2"/>
              <a:buChar char="Ø"/>
            </a:pPr>
            <a:endParaRPr lang="en-GB" sz="400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GB" sz="4000">
              <a:solidFill>
                <a:srgbClr val="FFFFFF"/>
              </a:solidFill>
              <a:cs typeface="Calibri" panose="020F0502020204030204"/>
            </a:endParaRPr>
          </a:p>
          <a:p>
            <a:pPr>
              <a:buFont typeface="Wingdings" panose="020B0604020202020204" pitchFamily="34" charset="0"/>
              <a:buChar char="Ø"/>
            </a:pPr>
            <a:r>
              <a:rPr lang="en-GB" sz="4000">
                <a:solidFill>
                  <a:srgbClr val="FFFFFF"/>
                </a:solidFill>
              </a:rPr>
              <a:t>Unsatisfied customers</a:t>
            </a:r>
            <a:endParaRPr lang="en-GB" sz="4000">
              <a:solidFill>
                <a:srgbClr val="FFFFFF"/>
              </a:solidFill>
              <a:cs typeface="Calibri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4000">
                <a:solidFill>
                  <a:srgbClr val="FFFFFF"/>
                </a:solidFill>
              </a:rPr>
              <a:t>Delivery delays</a:t>
            </a:r>
            <a:endParaRPr lang="en-GB" sz="4000">
              <a:solidFill>
                <a:srgbClr val="FFFFFF"/>
              </a:solidFill>
              <a:cs typeface="Calibri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4000">
                <a:solidFill>
                  <a:srgbClr val="FFFFFF"/>
                </a:solidFill>
              </a:rPr>
              <a:t>Low profits</a:t>
            </a:r>
            <a:endParaRPr lang="en-GB" sz="4000">
              <a:solidFill>
                <a:srgbClr val="FFFFFF"/>
              </a:solidFill>
              <a:cs typeface="Calibri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4000">
                <a:solidFill>
                  <a:srgbClr val="FFFFFF"/>
                </a:solidFill>
                <a:cs typeface="Calibri"/>
              </a:rPr>
              <a:t>Financial problems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3600">
              <a:solidFill>
                <a:srgbClr val="FFFFFF"/>
              </a:solidFill>
              <a:cs typeface="Calibri" panose="020F0502020204030204"/>
            </a:endParaRPr>
          </a:p>
          <a:p>
            <a:pPr>
              <a:buFont typeface="Wingdings" panose="05000000000000000000" pitchFamily="2" charset="2"/>
              <a:buChar char="Ø"/>
            </a:pPr>
            <a:endParaRPr lang="en-GB" sz="3600">
              <a:solidFill>
                <a:srgbClr val="FFFFFF"/>
              </a:solidFill>
              <a:cs typeface="Calibri" panose="020F0502020204030204"/>
            </a:endParaRPr>
          </a:p>
          <a:p>
            <a:pPr>
              <a:buFont typeface="Wingdings" panose="05000000000000000000" pitchFamily="2" charset="2"/>
              <a:buChar char="Ø"/>
            </a:pPr>
            <a:endParaRPr lang="en-GB" sz="3600">
              <a:solidFill>
                <a:srgbClr val="FFFFFF"/>
              </a:solidFill>
              <a:cs typeface="Calibri" panose="020F0502020204030204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8F065B9-E96A-42EC-8C00-E7BE3473EA6E}"/>
              </a:ext>
            </a:extLst>
          </p:cNvPr>
          <p:cNvSpPr txBox="1"/>
          <p:nvPr/>
        </p:nvSpPr>
        <p:spPr>
          <a:xfrm>
            <a:off x="9805737" y="5792138"/>
            <a:ext cx="19719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(Collins, 2018)</a:t>
            </a:r>
          </a:p>
        </p:txBody>
      </p:sp>
    </p:spTree>
    <p:extLst>
      <p:ext uri="{BB962C8B-B14F-4D97-AF65-F5344CB8AC3E}">
        <p14:creationId xmlns:p14="http://schemas.microsoft.com/office/powerpoint/2010/main" val="310556180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7C432AFE-B3D2-4BFF-BF8F-96C27AFF1A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A car parked on a city street&#10;&#10;Description automatically generated">
            <a:extLst>
              <a:ext uri="{FF2B5EF4-FFF2-40B4-BE49-F238E27FC236}">
                <a16:creationId xmlns:a16="http://schemas.microsoft.com/office/drawing/2014/main" id="{D7B0F952-8278-49C5-B6D9-B0F6435644D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991" b="9"/>
          <a:stretch/>
        </p:blipFill>
        <p:spPr>
          <a:xfrm>
            <a:off x="21" y="698835"/>
            <a:ext cx="1219197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D98A52B-7875-470B-8FFA-4B8A1D799E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600" y="1690278"/>
            <a:ext cx="11544300" cy="1308954"/>
          </a:xfrm>
        </p:spPr>
        <p:txBody>
          <a:bodyPr anchor="b">
            <a:normAutofit/>
          </a:bodyPr>
          <a:lstStyle/>
          <a:p>
            <a:r>
              <a:rPr lang="en-GB" sz="5400"/>
              <a:t>Autopilot options 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0140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3241202"/>
            <a:ext cx="10506456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5D07A9-D548-4743-9053-E7E7E95E26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1500" y="3502152"/>
            <a:ext cx="10776204" cy="2670048"/>
          </a:xfrm>
        </p:spPr>
        <p:txBody>
          <a:bodyPr>
            <a:normAutofit/>
          </a:bodyPr>
          <a:lstStyle/>
          <a:p>
            <a:r>
              <a:rPr lang="en-GB" sz="3200"/>
              <a:t>Standard 5000$</a:t>
            </a:r>
          </a:p>
          <a:p>
            <a:r>
              <a:rPr lang="en-GB" sz="3200"/>
              <a:t>Upgrade 7000$</a:t>
            </a:r>
          </a:p>
          <a:p>
            <a:endParaRPr lang="en-GB" sz="20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148AD5-CDD5-4E25-9E34-B23E9E257F95}"/>
              </a:ext>
            </a:extLst>
          </p:cNvPr>
          <p:cNvSpPr txBox="1"/>
          <p:nvPr/>
        </p:nvSpPr>
        <p:spPr>
          <a:xfrm>
            <a:off x="571500" y="5907505"/>
            <a:ext cx="2292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(Anon, 2020)</a:t>
            </a:r>
          </a:p>
        </p:txBody>
      </p:sp>
    </p:spTree>
    <p:extLst>
      <p:ext uri="{BB962C8B-B14F-4D97-AF65-F5344CB8AC3E}">
        <p14:creationId xmlns:p14="http://schemas.microsoft.com/office/powerpoint/2010/main" val="374336968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Picture 6" descr="A picture containing building, indoor, train, station&#10;&#10;Description automatically generated">
            <a:extLst>
              <a:ext uri="{FF2B5EF4-FFF2-40B4-BE49-F238E27FC236}">
                <a16:creationId xmlns:a16="http://schemas.microsoft.com/office/drawing/2014/main" id="{85209474-3165-4878-9F92-EB5E7EA6D71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713" b="1428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D638C75-8C9D-4EBE-AA1B-B54724C27C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7175" y="842963"/>
            <a:ext cx="11758613" cy="1471612"/>
          </a:xfrm>
        </p:spPr>
        <p:txBody>
          <a:bodyPr>
            <a:normAutofit/>
          </a:bodyPr>
          <a:lstStyle/>
          <a:p>
            <a:r>
              <a:rPr lang="en-GB" sz="5400">
                <a:solidFill>
                  <a:srgbClr val="FFFFFF"/>
                </a:solidFill>
              </a:rPr>
              <a:t>Not enough factories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723EE9-0905-460B-A978-7BDFB6BF26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14575"/>
            <a:ext cx="10515600" cy="3862388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rgbClr val="FFFFFF"/>
                </a:solidFill>
              </a:rPr>
              <a:t>Only 3 factories world wide 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2800">
                <a:solidFill>
                  <a:srgbClr val="FFFFFF"/>
                </a:solidFill>
              </a:rPr>
              <a:t>Nevada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2800">
                <a:solidFill>
                  <a:srgbClr val="FFFFFF"/>
                </a:solidFill>
              </a:rPr>
              <a:t>New York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2800">
                <a:solidFill>
                  <a:srgbClr val="FFFFFF"/>
                </a:solidFill>
              </a:rPr>
              <a:t>Shanghai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876D5C5-64E7-4A54-A89E-8ACB374EE99B}"/>
              </a:ext>
            </a:extLst>
          </p:cNvPr>
          <p:cNvSpPr txBox="1"/>
          <p:nvPr/>
        </p:nvSpPr>
        <p:spPr>
          <a:xfrm>
            <a:off x="257175" y="5618747"/>
            <a:ext cx="26304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(Brown, 2020)</a:t>
            </a:r>
          </a:p>
        </p:txBody>
      </p:sp>
    </p:spTree>
    <p:extLst>
      <p:ext uri="{BB962C8B-B14F-4D97-AF65-F5344CB8AC3E}">
        <p14:creationId xmlns:p14="http://schemas.microsoft.com/office/powerpoint/2010/main" val="222965659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4" descr="A car parked on the side of a road&#10;&#10;Description automatically generated">
            <a:extLst>
              <a:ext uri="{FF2B5EF4-FFF2-40B4-BE49-F238E27FC236}">
                <a16:creationId xmlns:a16="http://schemas.microsoft.com/office/drawing/2014/main" id="{F655EF11-0EB3-4B9C-9030-C9B8913FEF0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4408" t="6829" r="23163" b="-1"/>
          <a:stretch/>
        </p:blipFill>
        <p:spPr>
          <a:xfrm>
            <a:off x="3480355" y="10"/>
            <a:ext cx="8711644" cy="6857989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C249F4-D3B2-4699-8A3C-85AB0EFEC1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038" y="1122363"/>
            <a:ext cx="5633624" cy="126319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>
                <a:cs typeface="Calibri Light"/>
              </a:rPr>
              <a:t>Finacial Problems</a:t>
            </a:r>
            <a:endParaRPr lang="en-US" sz="480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782103B-4228-42E5-AA7B-593881B69A8A}"/>
              </a:ext>
            </a:extLst>
          </p:cNvPr>
          <p:cNvSpPr txBox="1"/>
          <p:nvPr/>
        </p:nvSpPr>
        <p:spPr>
          <a:xfrm>
            <a:off x="468703" y="2869722"/>
            <a:ext cx="4799161" cy="218521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3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/>
                <a:ea typeface="+mn-ea"/>
                <a:cs typeface="Calibri"/>
              </a:rPr>
              <a:t>Missed predictions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36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/>
                <a:ea typeface="+mn-ea"/>
                <a:cs typeface="Calibri"/>
              </a:rPr>
              <a:t>Tesla's production issues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endParaRPr kumimoji="0" lang="en-GB" sz="2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 Light"/>
              <a:ea typeface="+mn-ea"/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F6D1FDB-69B8-4EEE-B9C4-6AAF9E05E0C0}"/>
              </a:ext>
            </a:extLst>
          </p:cNvPr>
          <p:cNvSpPr txBox="1"/>
          <p:nvPr/>
        </p:nvSpPr>
        <p:spPr>
          <a:xfrm>
            <a:off x="372979" y="5735637"/>
            <a:ext cx="19611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(Lopez, 2019)</a:t>
            </a:r>
          </a:p>
        </p:txBody>
      </p:sp>
    </p:spTree>
    <p:extLst>
      <p:ext uri="{BB962C8B-B14F-4D97-AF65-F5344CB8AC3E}">
        <p14:creationId xmlns:p14="http://schemas.microsoft.com/office/powerpoint/2010/main" val="371298657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B0354608-2C0B-45C8-8C8B-8E3ED2EF5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A car driving on a highway&#10;&#10;Description automatically generated">
            <a:extLst>
              <a:ext uri="{FF2B5EF4-FFF2-40B4-BE49-F238E27FC236}">
                <a16:creationId xmlns:a16="http://schemas.microsoft.com/office/drawing/2014/main" id="{A4079879-55A5-44E4-9CB9-70B9AAFE65A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11" r="1" b="1"/>
          <a:stretch/>
        </p:blipFill>
        <p:spPr>
          <a:xfrm>
            <a:off x="20" y="10"/>
            <a:ext cx="1219198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EBF57EB-2135-4F24-B2A7-B2830C4FD7D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90991" y="1680291"/>
            <a:ext cx="7010018" cy="2288225"/>
          </a:xfrm>
        </p:spPr>
        <p:txBody>
          <a:bodyPr>
            <a:normAutofit/>
          </a:bodyPr>
          <a:lstStyle/>
          <a:p>
            <a:pPr algn="l"/>
            <a:r>
              <a:rPr lang="en-GB" sz="5000" b="1" dirty="0"/>
              <a:t>Insights to the modern technology explained</a:t>
            </a:r>
            <a:br>
              <a:rPr lang="en-GB" sz="5000" dirty="0"/>
            </a:br>
            <a:endParaRPr lang="en-GB" sz="5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F0A173A-0501-4A00-A3E7-AA84F44F33E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90991" y="3968516"/>
            <a:ext cx="7010018" cy="1797684"/>
          </a:xfrm>
        </p:spPr>
        <p:txBody>
          <a:bodyPr>
            <a:norm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3600" dirty="0"/>
              <a:t>Latest technology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3600" dirty="0"/>
              <a:t>Self driving cars</a:t>
            </a:r>
          </a:p>
        </p:txBody>
      </p:sp>
      <p:sp>
        <p:nvSpPr>
          <p:cNvPr id="23" name="Freeform 5">
            <a:extLst>
              <a:ext uri="{FF2B5EF4-FFF2-40B4-BE49-F238E27FC236}">
                <a16:creationId xmlns:a16="http://schemas.microsoft.com/office/drawing/2014/main" id="{A69EB637-CEDE-43AD-8B65-DDD63C08FB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790870" y="2245586"/>
            <a:ext cx="1262906" cy="1108260"/>
          </a:xfrm>
          <a:custGeom>
            <a:avLst/>
            <a:gdLst>
              <a:gd name="T0" fmla="*/ 781 w 1099"/>
              <a:gd name="T1" fmla="*/ 0 h 968"/>
              <a:gd name="T2" fmla="*/ 318 w 1099"/>
              <a:gd name="T3" fmla="*/ 0 h 968"/>
              <a:gd name="T4" fmla="*/ 246 w 1099"/>
              <a:gd name="T5" fmla="*/ 42 h 968"/>
              <a:gd name="T6" fmla="*/ 15 w 1099"/>
              <a:gd name="T7" fmla="*/ 443 h 968"/>
              <a:gd name="T8" fmla="*/ 15 w 1099"/>
              <a:gd name="T9" fmla="*/ 525 h 968"/>
              <a:gd name="T10" fmla="*/ 246 w 1099"/>
              <a:gd name="T11" fmla="*/ 926 h 968"/>
              <a:gd name="T12" fmla="*/ 318 w 1099"/>
              <a:gd name="T13" fmla="*/ 968 h 968"/>
              <a:gd name="T14" fmla="*/ 781 w 1099"/>
              <a:gd name="T15" fmla="*/ 968 h 968"/>
              <a:gd name="T16" fmla="*/ 852 w 1099"/>
              <a:gd name="T17" fmla="*/ 926 h 968"/>
              <a:gd name="T18" fmla="*/ 1084 w 1099"/>
              <a:gd name="T19" fmla="*/ 525 h 968"/>
              <a:gd name="T20" fmla="*/ 1084 w 1099"/>
              <a:gd name="T21" fmla="*/ 443 h 968"/>
              <a:gd name="T22" fmla="*/ 852 w 1099"/>
              <a:gd name="T23" fmla="*/ 42 h 968"/>
              <a:gd name="T24" fmla="*/ 781 w 1099"/>
              <a:gd name="T25" fmla="*/ 0 h 96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099" h="968">
                <a:moveTo>
                  <a:pt x="781" y="0"/>
                </a:moveTo>
                <a:cubicBezTo>
                  <a:pt x="318" y="0"/>
                  <a:pt x="318" y="0"/>
                  <a:pt x="318" y="0"/>
                </a:cubicBezTo>
                <a:cubicBezTo>
                  <a:pt x="288" y="0"/>
                  <a:pt x="261" y="16"/>
                  <a:pt x="246" y="42"/>
                </a:cubicBezTo>
                <a:cubicBezTo>
                  <a:pt x="15" y="443"/>
                  <a:pt x="15" y="443"/>
                  <a:pt x="15" y="443"/>
                </a:cubicBezTo>
                <a:cubicBezTo>
                  <a:pt x="0" y="468"/>
                  <a:pt x="0" y="500"/>
                  <a:pt x="15" y="525"/>
                </a:cubicBezTo>
                <a:cubicBezTo>
                  <a:pt x="246" y="926"/>
                  <a:pt x="246" y="926"/>
                  <a:pt x="246" y="926"/>
                </a:cubicBezTo>
                <a:cubicBezTo>
                  <a:pt x="261" y="952"/>
                  <a:pt x="288" y="968"/>
                  <a:pt x="318" y="968"/>
                </a:cubicBezTo>
                <a:cubicBezTo>
                  <a:pt x="781" y="968"/>
                  <a:pt x="781" y="968"/>
                  <a:pt x="781" y="968"/>
                </a:cubicBezTo>
                <a:cubicBezTo>
                  <a:pt x="810" y="968"/>
                  <a:pt x="838" y="952"/>
                  <a:pt x="852" y="926"/>
                </a:cubicBezTo>
                <a:cubicBezTo>
                  <a:pt x="1084" y="525"/>
                  <a:pt x="1084" y="525"/>
                  <a:pt x="1084" y="525"/>
                </a:cubicBezTo>
                <a:cubicBezTo>
                  <a:pt x="1099" y="500"/>
                  <a:pt x="1099" y="468"/>
                  <a:pt x="1084" y="443"/>
                </a:cubicBezTo>
                <a:cubicBezTo>
                  <a:pt x="852" y="42"/>
                  <a:pt x="852" y="42"/>
                  <a:pt x="852" y="42"/>
                </a:cubicBezTo>
                <a:cubicBezTo>
                  <a:pt x="838" y="16"/>
                  <a:pt x="810" y="0"/>
                  <a:pt x="781" y="0"/>
                </a:cubicBezTo>
                <a:close/>
              </a:path>
            </a:pathLst>
          </a:custGeom>
          <a:solidFill>
            <a:schemeClr val="tx1">
              <a:alpha val="40000"/>
            </a:schemeClr>
          </a:solidFill>
          <a:ln w="63500" cap="flat">
            <a:noFill/>
            <a:prstDash val="solid"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25" name="Freeform 5">
            <a:extLst>
              <a:ext uri="{FF2B5EF4-FFF2-40B4-BE49-F238E27FC236}">
                <a16:creationId xmlns:a16="http://schemas.microsoft.com/office/drawing/2014/main" id="{CDD7DB09-290B-4A1F-BFC1-51ED7C978E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33975" y="911082"/>
            <a:ext cx="2048530" cy="1797684"/>
          </a:xfrm>
          <a:custGeom>
            <a:avLst/>
            <a:gdLst>
              <a:gd name="T0" fmla="*/ 781 w 1099"/>
              <a:gd name="T1" fmla="*/ 0 h 968"/>
              <a:gd name="T2" fmla="*/ 318 w 1099"/>
              <a:gd name="T3" fmla="*/ 0 h 968"/>
              <a:gd name="T4" fmla="*/ 246 w 1099"/>
              <a:gd name="T5" fmla="*/ 42 h 968"/>
              <a:gd name="T6" fmla="*/ 15 w 1099"/>
              <a:gd name="T7" fmla="*/ 443 h 968"/>
              <a:gd name="T8" fmla="*/ 15 w 1099"/>
              <a:gd name="T9" fmla="*/ 525 h 968"/>
              <a:gd name="T10" fmla="*/ 246 w 1099"/>
              <a:gd name="T11" fmla="*/ 926 h 968"/>
              <a:gd name="T12" fmla="*/ 318 w 1099"/>
              <a:gd name="T13" fmla="*/ 968 h 968"/>
              <a:gd name="T14" fmla="*/ 781 w 1099"/>
              <a:gd name="T15" fmla="*/ 968 h 968"/>
              <a:gd name="T16" fmla="*/ 852 w 1099"/>
              <a:gd name="T17" fmla="*/ 926 h 968"/>
              <a:gd name="T18" fmla="*/ 1084 w 1099"/>
              <a:gd name="T19" fmla="*/ 525 h 968"/>
              <a:gd name="T20" fmla="*/ 1084 w 1099"/>
              <a:gd name="T21" fmla="*/ 443 h 968"/>
              <a:gd name="T22" fmla="*/ 852 w 1099"/>
              <a:gd name="T23" fmla="*/ 42 h 968"/>
              <a:gd name="T24" fmla="*/ 781 w 1099"/>
              <a:gd name="T25" fmla="*/ 0 h 96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099" h="968">
                <a:moveTo>
                  <a:pt x="781" y="0"/>
                </a:moveTo>
                <a:cubicBezTo>
                  <a:pt x="318" y="0"/>
                  <a:pt x="318" y="0"/>
                  <a:pt x="318" y="0"/>
                </a:cubicBezTo>
                <a:cubicBezTo>
                  <a:pt x="288" y="0"/>
                  <a:pt x="261" y="16"/>
                  <a:pt x="246" y="42"/>
                </a:cubicBezTo>
                <a:cubicBezTo>
                  <a:pt x="15" y="443"/>
                  <a:pt x="15" y="443"/>
                  <a:pt x="15" y="443"/>
                </a:cubicBezTo>
                <a:cubicBezTo>
                  <a:pt x="0" y="468"/>
                  <a:pt x="0" y="500"/>
                  <a:pt x="15" y="525"/>
                </a:cubicBezTo>
                <a:cubicBezTo>
                  <a:pt x="246" y="926"/>
                  <a:pt x="246" y="926"/>
                  <a:pt x="246" y="926"/>
                </a:cubicBezTo>
                <a:cubicBezTo>
                  <a:pt x="261" y="952"/>
                  <a:pt x="288" y="968"/>
                  <a:pt x="318" y="968"/>
                </a:cubicBezTo>
                <a:cubicBezTo>
                  <a:pt x="781" y="968"/>
                  <a:pt x="781" y="968"/>
                  <a:pt x="781" y="968"/>
                </a:cubicBezTo>
                <a:cubicBezTo>
                  <a:pt x="810" y="968"/>
                  <a:pt x="838" y="952"/>
                  <a:pt x="852" y="926"/>
                </a:cubicBezTo>
                <a:cubicBezTo>
                  <a:pt x="1084" y="525"/>
                  <a:pt x="1084" y="525"/>
                  <a:pt x="1084" y="525"/>
                </a:cubicBezTo>
                <a:cubicBezTo>
                  <a:pt x="1099" y="500"/>
                  <a:pt x="1099" y="468"/>
                  <a:pt x="1084" y="443"/>
                </a:cubicBezTo>
                <a:cubicBezTo>
                  <a:pt x="852" y="42"/>
                  <a:pt x="852" y="42"/>
                  <a:pt x="852" y="42"/>
                </a:cubicBezTo>
                <a:cubicBezTo>
                  <a:pt x="838" y="16"/>
                  <a:pt x="810" y="0"/>
                  <a:pt x="781" y="0"/>
                </a:cubicBezTo>
                <a:close/>
              </a:path>
            </a:pathLst>
          </a:custGeom>
          <a:noFill/>
          <a:ln w="63500" cap="flat">
            <a:solidFill>
              <a:schemeClr val="tx1">
                <a:alpha val="60000"/>
              </a:schemeClr>
            </a:solidFill>
            <a:prstDash val="solid"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32" name="Freeform 5">
            <a:extLst>
              <a:ext uri="{FF2B5EF4-FFF2-40B4-BE49-F238E27FC236}">
                <a16:creationId xmlns:a16="http://schemas.microsoft.com/office/drawing/2014/main" id="{B0FAED46-1BF7-48DB-980D-571CD2A30D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362936" y="1825453"/>
            <a:ext cx="799094" cy="701243"/>
          </a:xfrm>
          <a:custGeom>
            <a:avLst/>
            <a:gdLst>
              <a:gd name="T0" fmla="*/ 781 w 1099"/>
              <a:gd name="T1" fmla="*/ 0 h 968"/>
              <a:gd name="T2" fmla="*/ 318 w 1099"/>
              <a:gd name="T3" fmla="*/ 0 h 968"/>
              <a:gd name="T4" fmla="*/ 246 w 1099"/>
              <a:gd name="T5" fmla="*/ 42 h 968"/>
              <a:gd name="T6" fmla="*/ 15 w 1099"/>
              <a:gd name="T7" fmla="*/ 443 h 968"/>
              <a:gd name="T8" fmla="*/ 15 w 1099"/>
              <a:gd name="T9" fmla="*/ 525 h 968"/>
              <a:gd name="T10" fmla="*/ 246 w 1099"/>
              <a:gd name="T11" fmla="*/ 926 h 968"/>
              <a:gd name="T12" fmla="*/ 318 w 1099"/>
              <a:gd name="T13" fmla="*/ 968 h 968"/>
              <a:gd name="T14" fmla="*/ 781 w 1099"/>
              <a:gd name="T15" fmla="*/ 968 h 968"/>
              <a:gd name="T16" fmla="*/ 852 w 1099"/>
              <a:gd name="T17" fmla="*/ 926 h 968"/>
              <a:gd name="T18" fmla="*/ 1084 w 1099"/>
              <a:gd name="T19" fmla="*/ 525 h 968"/>
              <a:gd name="T20" fmla="*/ 1084 w 1099"/>
              <a:gd name="T21" fmla="*/ 443 h 968"/>
              <a:gd name="T22" fmla="*/ 852 w 1099"/>
              <a:gd name="T23" fmla="*/ 42 h 968"/>
              <a:gd name="T24" fmla="*/ 781 w 1099"/>
              <a:gd name="T25" fmla="*/ 0 h 96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099" h="968">
                <a:moveTo>
                  <a:pt x="781" y="0"/>
                </a:moveTo>
                <a:cubicBezTo>
                  <a:pt x="318" y="0"/>
                  <a:pt x="318" y="0"/>
                  <a:pt x="318" y="0"/>
                </a:cubicBezTo>
                <a:cubicBezTo>
                  <a:pt x="288" y="0"/>
                  <a:pt x="261" y="16"/>
                  <a:pt x="246" y="42"/>
                </a:cubicBezTo>
                <a:cubicBezTo>
                  <a:pt x="15" y="443"/>
                  <a:pt x="15" y="443"/>
                  <a:pt x="15" y="443"/>
                </a:cubicBezTo>
                <a:cubicBezTo>
                  <a:pt x="0" y="468"/>
                  <a:pt x="0" y="500"/>
                  <a:pt x="15" y="525"/>
                </a:cubicBezTo>
                <a:cubicBezTo>
                  <a:pt x="246" y="926"/>
                  <a:pt x="246" y="926"/>
                  <a:pt x="246" y="926"/>
                </a:cubicBezTo>
                <a:cubicBezTo>
                  <a:pt x="261" y="952"/>
                  <a:pt x="288" y="968"/>
                  <a:pt x="318" y="968"/>
                </a:cubicBezTo>
                <a:cubicBezTo>
                  <a:pt x="781" y="968"/>
                  <a:pt x="781" y="968"/>
                  <a:pt x="781" y="968"/>
                </a:cubicBezTo>
                <a:cubicBezTo>
                  <a:pt x="810" y="968"/>
                  <a:pt x="838" y="952"/>
                  <a:pt x="852" y="926"/>
                </a:cubicBezTo>
                <a:cubicBezTo>
                  <a:pt x="1084" y="525"/>
                  <a:pt x="1084" y="525"/>
                  <a:pt x="1084" y="525"/>
                </a:cubicBezTo>
                <a:cubicBezTo>
                  <a:pt x="1099" y="500"/>
                  <a:pt x="1099" y="468"/>
                  <a:pt x="1084" y="443"/>
                </a:cubicBezTo>
                <a:cubicBezTo>
                  <a:pt x="852" y="42"/>
                  <a:pt x="852" y="42"/>
                  <a:pt x="852" y="42"/>
                </a:cubicBezTo>
                <a:cubicBezTo>
                  <a:pt x="838" y="16"/>
                  <a:pt x="810" y="0"/>
                  <a:pt x="781" y="0"/>
                </a:cubicBezTo>
                <a:close/>
              </a:path>
            </a:pathLst>
          </a:custGeom>
          <a:solidFill>
            <a:schemeClr val="tx1">
              <a:alpha val="60000"/>
            </a:schemeClr>
          </a:solidFill>
          <a:ln w="63500" cap="flat">
            <a:noFill/>
            <a:prstDash val="solid"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465AC64-832F-4F6E-AA6B-B69CF1BA6EA3}"/>
              </a:ext>
            </a:extLst>
          </p:cNvPr>
          <p:cNvSpPr txBox="1"/>
          <p:nvPr/>
        </p:nvSpPr>
        <p:spPr>
          <a:xfrm>
            <a:off x="6870031" y="250058"/>
            <a:ext cx="56789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Cosmina</a:t>
            </a:r>
            <a:r>
              <a:rPr lang="en-GB" dirty="0"/>
              <a:t> </a:t>
            </a:r>
            <a:r>
              <a:rPr lang="en-GB" dirty="0" err="1"/>
              <a:t>Mihalcea</a:t>
            </a:r>
            <a:r>
              <a:rPr lang="en-GB" dirty="0"/>
              <a:t> (1921413) – team leader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BD6B617-1814-40CB-B9C9-485EAE93E587}"/>
              </a:ext>
            </a:extLst>
          </p:cNvPr>
          <p:cNvSpPr txBox="1"/>
          <p:nvPr/>
        </p:nvSpPr>
        <p:spPr>
          <a:xfrm>
            <a:off x="10311064" y="6268453"/>
            <a:ext cx="16603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enske, 2019)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46636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944734-DDCA-4291-AD2A-E6EAC741DC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178" y="448720"/>
            <a:ext cx="6378222" cy="1380075"/>
          </a:xfrm>
        </p:spPr>
        <p:txBody>
          <a:bodyPr anchor="b">
            <a:noAutofit/>
          </a:bodyPr>
          <a:lstStyle/>
          <a:p>
            <a:r>
              <a:rPr lang="en-GB" sz="4800" dirty="0">
                <a:solidFill>
                  <a:schemeClr val="bg1"/>
                </a:solidFill>
              </a:rPr>
              <a:t>Autopilot explained</a:t>
            </a:r>
          </a:p>
        </p:txBody>
      </p:sp>
      <p:cxnSp>
        <p:nvCxnSpPr>
          <p:cNvPr id="17" name="Straight Connector 13">
            <a:extLst>
              <a:ext uri="{FF2B5EF4-FFF2-40B4-BE49-F238E27FC236}">
                <a16:creationId xmlns:a16="http://schemas.microsoft.com/office/drawing/2014/main" id="{EEA38897-7BA3-4408-8083-3235339C4A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1873" y="1749756"/>
            <a:ext cx="4718304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B8804E-3672-4706-98D5-842A94D0FB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6400" y="2167469"/>
            <a:ext cx="5077883" cy="3262482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Resuming cruise control</a:t>
            </a:r>
          </a:p>
          <a:p>
            <a:r>
              <a:rPr lang="en-GB" sz="3200" dirty="0">
                <a:solidFill>
                  <a:schemeClr val="bg1"/>
                </a:solidFill>
              </a:rPr>
              <a:t>Ultrasonic sensors</a:t>
            </a:r>
          </a:p>
          <a:p>
            <a:r>
              <a:rPr lang="en-GB" sz="3200" dirty="0">
                <a:solidFill>
                  <a:schemeClr val="bg1"/>
                </a:solidFill>
              </a:rPr>
              <a:t>Radar</a:t>
            </a:r>
          </a:p>
          <a:p>
            <a:pPr marL="0" indent="0">
              <a:buNone/>
            </a:pPr>
            <a:endParaRPr lang="en-GB" sz="2000" dirty="0">
              <a:solidFill>
                <a:schemeClr val="bg1"/>
              </a:solidFill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F11AD06B-AB20-4097-8606-5DA00DBACE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4027" y="5707672"/>
            <a:ext cx="4713997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6" descr="A picture containing indoor, monitor, sitting, screen&#10;&#10;Description automatically generated">
            <a:extLst>
              <a:ext uri="{FF2B5EF4-FFF2-40B4-BE49-F238E27FC236}">
                <a16:creationId xmlns:a16="http://schemas.microsoft.com/office/drawing/2014/main" id="{DF4F008E-EEF2-4C7A-A72E-98C9711E312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590" r="31933"/>
          <a:stretch/>
        </p:blipFill>
        <p:spPr>
          <a:xfrm>
            <a:off x="5545871" y="10"/>
            <a:ext cx="6646129" cy="685799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2071D83-25FE-45CA-9CCA-8E161CB7AD7C}"/>
              </a:ext>
            </a:extLst>
          </p:cNvPr>
          <p:cNvSpPr txBox="1"/>
          <p:nvPr/>
        </p:nvSpPr>
        <p:spPr>
          <a:xfrm>
            <a:off x="3934326" y="4969042"/>
            <a:ext cx="15499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</a:t>
            </a:r>
            <a:r>
              <a:rPr lang="en-GB" sz="18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enske, 2019)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53741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view of a car&#10;&#10;Description automatically generated">
            <a:extLst>
              <a:ext uri="{FF2B5EF4-FFF2-40B4-BE49-F238E27FC236}">
                <a16:creationId xmlns:a16="http://schemas.microsoft.com/office/drawing/2014/main" id="{12D5D152-01CF-481F-8E49-67182A04A54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"/>
          <a:stretch/>
        </p:blipFill>
        <p:spPr>
          <a:xfrm>
            <a:off x="0" y="10"/>
            <a:ext cx="12188932" cy="6857990"/>
          </a:xfrm>
          <a:prstGeom prst="rect">
            <a:avLst/>
          </a:prstGeom>
        </p:spPr>
      </p:pic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5E8D2E83-FB3A-40E7-A9E5-7AB389D612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23809"/>
            <a:ext cx="11016943" cy="2262375"/>
          </a:xfrm>
          <a:custGeom>
            <a:avLst/>
            <a:gdLst>
              <a:gd name="connsiteX0" fmla="*/ 0 w 11016943"/>
              <a:gd name="connsiteY0" fmla="*/ 0 h 2262375"/>
              <a:gd name="connsiteX1" fmla="*/ 9969166 w 11016943"/>
              <a:gd name="connsiteY1" fmla="*/ 0 h 2262375"/>
              <a:gd name="connsiteX2" fmla="*/ 11016943 w 11016943"/>
              <a:gd name="connsiteY2" fmla="*/ 2262375 h 2262375"/>
              <a:gd name="connsiteX3" fmla="*/ 4942050 w 11016943"/>
              <a:gd name="connsiteY3" fmla="*/ 2262375 h 2262375"/>
              <a:gd name="connsiteX4" fmla="*/ 4582160 w 11016943"/>
              <a:gd name="connsiteY4" fmla="*/ 2262375 h 2262375"/>
              <a:gd name="connsiteX5" fmla="*/ 0 w 11016943"/>
              <a:gd name="connsiteY5" fmla="*/ 2262375 h 22623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016943" h="2262375">
                <a:moveTo>
                  <a:pt x="0" y="0"/>
                </a:moveTo>
                <a:lnTo>
                  <a:pt x="9969166" y="0"/>
                </a:lnTo>
                <a:lnTo>
                  <a:pt x="11016943" y="2262375"/>
                </a:lnTo>
                <a:lnTo>
                  <a:pt x="4942050" y="2262375"/>
                </a:lnTo>
                <a:lnTo>
                  <a:pt x="4582160" y="2262375"/>
                </a:lnTo>
                <a:lnTo>
                  <a:pt x="0" y="2262375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B483E1-BC18-40C9-9D75-F0009EB373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8806" y="4109156"/>
            <a:ext cx="9565028" cy="699429"/>
          </a:xfrm>
        </p:spPr>
        <p:txBody>
          <a:bodyPr vert="horz" lIns="91440" tIns="45720" rIns="91440" bIns="45720" rtlCol="0">
            <a:noAutofit/>
          </a:bodyPr>
          <a:lstStyle/>
          <a:p>
            <a:pPr marL="0" indent="0"/>
            <a:r>
              <a:rPr lang="en-US" dirty="0"/>
              <a:t>Autopilot explained</a:t>
            </a:r>
          </a:p>
        </p:txBody>
      </p:sp>
      <p:sp>
        <p:nvSpPr>
          <p:cNvPr id="20" name="Content Placeholder 19">
            <a:extLst>
              <a:ext uri="{FF2B5EF4-FFF2-40B4-BE49-F238E27FC236}">
                <a16:creationId xmlns:a16="http://schemas.microsoft.com/office/drawing/2014/main" id="{662FFBA4-4A6A-408C-83CD-EDE453095F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8063" y="4856920"/>
            <a:ext cx="9565028" cy="1429264"/>
          </a:xfrm>
        </p:spPr>
        <p:txBody>
          <a:bodyPr>
            <a:normAutofit lnSpcReduction="10000"/>
          </a:bodyPr>
          <a:lstStyle/>
          <a:p>
            <a:r>
              <a:rPr lang="en-US" dirty="0"/>
              <a:t>Forward facing camera</a:t>
            </a:r>
          </a:p>
          <a:p>
            <a:r>
              <a:rPr lang="en-US" dirty="0"/>
              <a:t>Electric braking system</a:t>
            </a:r>
          </a:p>
          <a:p>
            <a:r>
              <a:rPr lang="en-US" dirty="0"/>
              <a:t>Adjusting autopilot </a:t>
            </a:r>
          </a:p>
          <a:p>
            <a:pPr marL="0" indent="0">
              <a:buNone/>
            </a:pPr>
            <a:endParaRPr lang="en-US" sz="18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A68FE62-FFB2-4D2E-BD49-B9DF471BF5EB}"/>
              </a:ext>
            </a:extLst>
          </p:cNvPr>
          <p:cNvSpPr txBox="1"/>
          <p:nvPr/>
        </p:nvSpPr>
        <p:spPr>
          <a:xfrm>
            <a:off x="8999621" y="5727032"/>
            <a:ext cx="18015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enske, 2019)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215936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0E3FA2-1F98-4E04-89CB-8701681BD4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013" y="3752849"/>
            <a:ext cx="3290887" cy="2452687"/>
          </a:xfrm>
        </p:spPr>
        <p:txBody>
          <a:bodyPr anchor="ctr">
            <a:normAutofit/>
          </a:bodyPr>
          <a:lstStyle/>
          <a:p>
            <a:r>
              <a:rPr lang="en-GB" sz="4800" dirty="0"/>
              <a:t>Importance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8757300-3153-4485-8FC0-637F4A40975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748" b="25750"/>
          <a:stretch/>
        </p:blipFill>
        <p:spPr>
          <a:xfrm>
            <a:off x="20" y="10"/>
            <a:ext cx="12191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CC1E8785-5E5C-4F24-B9F7-564F2C1A4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23982" y="3752850"/>
            <a:ext cx="7485413" cy="2452687"/>
          </a:xfrm>
        </p:spPr>
        <p:txBody>
          <a:bodyPr anchor="ctr">
            <a:normAutofit/>
          </a:bodyPr>
          <a:lstStyle/>
          <a:p>
            <a:r>
              <a:rPr lang="en-US" i="1" dirty="0"/>
              <a:t>Advantages</a:t>
            </a:r>
          </a:p>
          <a:p>
            <a:r>
              <a:rPr lang="en-US" i="1" dirty="0"/>
              <a:t>Disadvantages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E30F6F-2199-4BED-AA08-6E55400B9F48}"/>
              </a:ext>
            </a:extLst>
          </p:cNvPr>
          <p:cNvSpPr txBox="1"/>
          <p:nvPr/>
        </p:nvSpPr>
        <p:spPr>
          <a:xfrm>
            <a:off x="385011" y="6205536"/>
            <a:ext cx="26108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enske, 2019)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36508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DC0177-A4AD-4086-88BC-7BD45F1C09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29" y="629266"/>
            <a:ext cx="3667039" cy="1676603"/>
          </a:xfrm>
        </p:spPr>
        <p:txBody>
          <a:bodyPr>
            <a:normAutofit/>
          </a:bodyPr>
          <a:lstStyle/>
          <a:p>
            <a:r>
              <a:rPr lang="en-GB" sz="3600" dirty="0"/>
              <a:t>Better understanding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B26DD0-CCA9-49DA-AB91-9DE6710ED2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1" y="4867421"/>
            <a:ext cx="3667036" cy="1350499"/>
          </a:xfrm>
        </p:spPr>
        <p:txBody>
          <a:bodyPr>
            <a:normAutofit/>
          </a:bodyPr>
          <a:lstStyle/>
          <a:p>
            <a:endParaRPr lang="en-GB" sz="1800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2B38F72-8FC4-4001-8C67-FA6B86DEC7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2"/>
            <a:ext cx="7555992" cy="685799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12D16B5D-7E4B-433A-8AB1-D4751C658BB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455" r="2" b="2"/>
          <a:stretch/>
        </p:blipFill>
        <p:spPr>
          <a:xfrm>
            <a:off x="4555865" y="0"/>
            <a:ext cx="7716701" cy="6857998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308896762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A picture containing table, sitting, clock, water&#10;&#10;Description automatically generated">
            <a:extLst>
              <a:ext uri="{FF2B5EF4-FFF2-40B4-BE49-F238E27FC236}">
                <a16:creationId xmlns:a16="http://schemas.microsoft.com/office/drawing/2014/main" id="{07C6C69E-6225-4172-AEF4-D0F50A68273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-27212" y="57433"/>
            <a:ext cx="12191996" cy="6858018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Rectangle 9">
            <a:extLst>
              <a:ext uri="{FF2B5EF4-FFF2-40B4-BE49-F238E27FC236}">
                <a16:creationId xmlns:a16="http://schemas.microsoft.com/office/drawing/2014/main" id="{6B3B517E-24E1-44B9-AC95-22792353C8E3}"/>
              </a:ext>
            </a:extLst>
          </p:cNvPr>
          <p:cNvSpPr>
            <a:spLocks noMove="1" noResize="1"/>
          </p:cNvSpPr>
          <p:nvPr/>
        </p:nvSpPr>
        <p:spPr>
          <a:xfrm rot="16200004">
            <a:off x="-1397935" y="1397925"/>
            <a:ext cx="6858000" cy="406213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100000">
                <a:srgbClr val="000000">
                  <a:alpha val="24000"/>
                </a:srgbClr>
              </a:gs>
            </a:gsLst>
            <a:lin ang="162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4" name="Rectangle 11">
            <a:extLst>
              <a:ext uri="{FF2B5EF4-FFF2-40B4-BE49-F238E27FC236}">
                <a16:creationId xmlns:a16="http://schemas.microsoft.com/office/drawing/2014/main" id="{024AD65E-4D40-48FF-A615-F3BDBC725D04}"/>
              </a:ext>
            </a:extLst>
          </p:cNvPr>
          <p:cNvSpPr>
            <a:spLocks noMove="1" noResize="1"/>
          </p:cNvSpPr>
          <p:nvPr/>
        </p:nvSpPr>
        <p:spPr>
          <a:xfrm rot="5400013">
            <a:off x="6437376" y="1100315"/>
            <a:ext cx="6858000" cy="465735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100000">
                <a:srgbClr val="000000">
                  <a:alpha val="24000"/>
                </a:srgbClr>
              </a:gs>
            </a:gsLst>
            <a:lin ang="162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B38855F9-CE0E-44ED-9FE1-E0E6F7B3E34C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63284" y="2405740"/>
            <a:ext cx="11811003" cy="2438393"/>
          </a:xfrm>
        </p:spPr>
        <p:txBody>
          <a:bodyPr anchor="t" anchorCtr="0"/>
          <a:lstStyle/>
          <a:p>
            <a:pPr lvl="0" algn="r"/>
            <a:r>
              <a:rPr lang="en-GB" sz="2400" b="1">
                <a:solidFill>
                  <a:srgbClr val="FFFFFF"/>
                </a:solidFill>
                <a:effectLst>
                  <a:outerShdw dist="38096" dir="2700000">
                    <a:srgbClr val="000000"/>
                  </a:outerShdw>
                </a:effectLst>
                <a:latin typeface="Aharoni" pitchFamily="2"/>
                <a:cs typeface="Aharoni" pitchFamily="2"/>
              </a:rPr>
              <a:t>THE IMPACT OF THE TECHNOLOGY INTRODUCED</a:t>
            </a:r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24742348-C724-44DE-A7B6-D3162A4EB378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2841168" y="1411239"/>
            <a:ext cx="3497927" cy="4227554"/>
          </a:xfrm>
        </p:spPr>
        <p:txBody>
          <a:bodyPr anchor="b" anchorCtr="0"/>
          <a:lstStyle/>
          <a:p>
            <a:pPr lvl="0" algn="r"/>
            <a:r>
              <a:rPr lang="en-GB" sz="2400" dirty="0">
                <a:solidFill>
                  <a:srgbClr val="FFFFFF"/>
                </a:solidFill>
                <a:latin typeface="Abadi" pitchFamily="34"/>
              </a:rPr>
              <a:t>•Efficient energy use</a:t>
            </a:r>
          </a:p>
          <a:p>
            <a:pPr lvl="0" algn="r"/>
            <a:r>
              <a:rPr lang="en-GB" sz="2400" dirty="0">
                <a:solidFill>
                  <a:srgbClr val="FFFFFF"/>
                </a:solidFill>
                <a:latin typeface="Abadi" pitchFamily="34"/>
              </a:rPr>
              <a:t>                          •Low maintenance </a:t>
            </a:r>
          </a:p>
          <a:p>
            <a:pPr lvl="0" algn="r"/>
            <a:r>
              <a:rPr lang="en-GB" sz="2400" dirty="0">
                <a:solidFill>
                  <a:srgbClr val="FFFFFF"/>
                </a:solidFill>
              </a:rPr>
              <a:t>solution</a:t>
            </a:r>
            <a:r>
              <a:rPr lang="en-GB" sz="3200" dirty="0">
                <a:solidFill>
                  <a:srgbClr val="FFFFFF"/>
                </a:solidFill>
              </a:rPr>
              <a:t>                                                                                               </a:t>
            </a:r>
          </a:p>
          <a:p>
            <a:pPr lvl="0" algn="r"/>
            <a:endParaRPr lang="en-GB" sz="2400" dirty="0">
              <a:solidFill>
                <a:srgbClr val="FFFFFF"/>
              </a:solidFill>
            </a:endParaRPr>
          </a:p>
          <a:p>
            <a:pPr lvl="0" algn="r"/>
            <a:r>
              <a:rPr lang="en-GB" sz="2400" dirty="0">
                <a:solidFill>
                  <a:srgbClr val="FFFFFF"/>
                </a:solidFill>
              </a:rPr>
              <a:t>           </a:t>
            </a:r>
          </a:p>
          <a:p>
            <a:pPr lvl="0" algn="r"/>
            <a:endParaRPr lang="en-GB" sz="2400" dirty="0">
              <a:solidFill>
                <a:srgbClr val="FFFFFF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8469DD7-17CD-47E2-BC8E-E0A1B7C45024}"/>
              </a:ext>
            </a:extLst>
          </p:cNvPr>
          <p:cNvSpPr txBox="1"/>
          <p:nvPr/>
        </p:nvSpPr>
        <p:spPr>
          <a:xfrm>
            <a:off x="5127168" y="3347938"/>
            <a:ext cx="1211927" cy="27699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0" tIns="0" rIns="0" bIns="0" anchor="t" anchorCtr="0" compatLnSpc="1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badi" pitchFamily="34"/>
                <a:ea typeface="+mn-ea"/>
                <a:cs typeface="+mn-cs"/>
              </a:rPr>
              <a:t> </a:t>
            </a: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A car parked in a parking lot&#10;&#10;Description automatically generated">
            <a:extLst>
              <a:ext uri="{FF2B5EF4-FFF2-40B4-BE49-F238E27FC236}">
                <a16:creationId xmlns:a16="http://schemas.microsoft.com/office/drawing/2014/main" id="{05A51D12-7A17-455F-9D29-2330DFB6F08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290" b="13804"/>
          <a:stretch>
            <a:fillRect/>
          </a:stretch>
        </p:blipFill>
        <p:spPr>
          <a:xfrm>
            <a:off x="0" y="-18"/>
            <a:ext cx="12191996" cy="6858018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Rectangle 20">
            <a:extLst>
              <a:ext uri="{FF2B5EF4-FFF2-40B4-BE49-F238E27FC236}">
                <a16:creationId xmlns:a16="http://schemas.microsoft.com/office/drawing/2014/main" id="{8DDD70C4-4495-4882-A6CB-F59526E34A93}"/>
              </a:ext>
            </a:extLst>
          </p:cNvPr>
          <p:cNvSpPr>
            <a:spLocks noMove="1" noResize="1"/>
          </p:cNvSpPr>
          <p:nvPr/>
        </p:nvSpPr>
        <p:spPr>
          <a:xfrm rot="16200004">
            <a:off x="-1397935" y="1397925"/>
            <a:ext cx="6858000" cy="406213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100000">
                <a:srgbClr val="000000">
                  <a:alpha val="24000"/>
                </a:srgbClr>
              </a:gs>
            </a:gsLst>
            <a:lin ang="162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4" name="Rectangle 22">
            <a:extLst>
              <a:ext uri="{FF2B5EF4-FFF2-40B4-BE49-F238E27FC236}">
                <a16:creationId xmlns:a16="http://schemas.microsoft.com/office/drawing/2014/main" id="{D4494645-4423-44AE-960E-7B8761B14F9A}"/>
              </a:ext>
            </a:extLst>
          </p:cNvPr>
          <p:cNvSpPr>
            <a:spLocks noMove="1" noResize="1"/>
          </p:cNvSpPr>
          <p:nvPr/>
        </p:nvSpPr>
        <p:spPr>
          <a:xfrm rot="5400013">
            <a:off x="6437376" y="1100315"/>
            <a:ext cx="6858000" cy="465735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100000">
                <a:srgbClr val="000000">
                  <a:alpha val="24000"/>
                </a:srgbClr>
              </a:gs>
            </a:gsLst>
            <a:lin ang="16200000"/>
          </a:gra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AD422AF6-1A68-4619-9C6F-F588437FC879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-1283762" y="330674"/>
            <a:ext cx="6903747" cy="3637611"/>
          </a:xfrm>
        </p:spPr>
        <p:txBody>
          <a:bodyPr anchor="t" anchorCtr="0"/>
          <a:lstStyle/>
          <a:p>
            <a:pPr lvl="0" algn="r"/>
            <a:r>
              <a:rPr lang="en-GB" sz="7200" b="1">
                <a:solidFill>
                  <a:srgbClr val="FFFFFF"/>
                </a:solidFill>
                <a:latin typeface="Aldhabi"/>
                <a:cs typeface="Aldhabi"/>
              </a:rPr>
              <a:t>Tesla software</a:t>
            </a:r>
            <a:endParaRPr lang="en-GB" sz="7200" b="1">
              <a:solidFill>
                <a:srgbClr val="FFFFFF"/>
              </a:solidFill>
              <a:latin typeface="Aldhabi" pitchFamily="2"/>
              <a:cs typeface="Aldhabi" pitchFamily="2"/>
            </a:endParaRPr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6CA0E0C2-3513-46F7-A4BE-CB6CD4E9F1D1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4511613" y="4341708"/>
            <a:ext cx="7407206" cy="2190847"/>
          </a:xfrm>
        </p:spPr>
        <p:txBody>
          <a:bodyPr anchor="b" anchorCtr="0"/>
          <a:lstStyle/>
          <a:p>
            <a:pPr lvl="0" algn="r">
              <a:spcAft>
                <a:spcPts val="600"/>
              </a:spcAft>
            </a:pPr>
            <a:r>
              <a:rPr lang="en-GB" sz="2800">
                <a:solidFill>
                  <a:srgbClr val="FFFFFF"/>
                </a:solidFill>
                <a:latin typeface="Abadi"/>
              </a:rPr>
              <a:t>•Backup camera improvements</a:t>
            </a:r>
          </a:p>
          <a:p>
            <a:pPr lvl="0" algn="r">
              <a:spcAft>
                <a:spcPts val="600"/>
              </a:spcAft>
            </a:pPr>
            <a:r>
              <a:rPr lang="en-GB" sz="2800">
                <a:solidFill>
                  <a:srgbClr val="FFFFFF"/>
                </a:solidFill>
                <a:latin typeface="Abadi"/>
              </a:rPr>
              <a:t>•Cabin camera</a:t>
            </a:r>
          </a:p>
          <a:p>
            <a:pPr lvl="0" algn="r">
              <a:spcAft>
                <a:spcPts val="600"/>
              </a:spcAft>
            </a:pPr>
            <a:r>
              <a:rPr lang="en-GB" sz="2800">
                <a:solidFill>
                  <a:srgbClr val="FFFFFF"/>
                </a:solidFill>
                <a:latin typeface="Abadi"/>
              </a:rPr>
              <a:t>•Deshcam Viewer Improvement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8">
            <a:extLst>
              <a:ext uri="{FF2B5EF4-FFF2-40B4-BE49-F238E27FC236}">
                <a16:creationId xmlns:a16="http://schemas.microsoft.com/office/drawing/2014/main" id="{8914AFE4-1DA2-422F-A5A0-5AFB8CB43482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pic>
        <p:nvPicPr>
          <p:cNvPr id="3" name="Content Placeholder 4" descr="A car driving on a road&#10;&#10;Description automatically generated">
            <a:extLst>
              <a:ext uri="{FF2B5EF4-FFF2-40B4-BE49-F238E27FC236}">
                <a16:creationId xmlns:a16="http://schemas.microsoft.com/office/drawing/2014/main" id="{95960F5F-34BD-4C25-857F-D1331096165C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l="1040" r="6070" b="-1"/>
          <a:stretch>
            <a:fillRect/>
          </a:stretch>
        </p:blipFill>
        <p:spPr>
          <a:xfrm>
            <a:off x="234671" y="-285503"/>
            <a:ext cx="12191996" cy="685799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E91C6E1B-2D1D-45C4-81B5-1664AB3D1D86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 cap="all" spc="-100">
                <a:solidFill>
                  <a:srgbClr val="FFFFFF"/>
                </a:solidFill>
              </a:rPr>
              <a:t>•STRENGHTS</a:t>
            </a:r>
            <a:br>
              <a:rPr lang="en-US" cap="all" spc="-100">
                <a:solidFill>
                  <a:srgbClr val="FFFFFF"/>
                </a:solidFill>
              </a:rPr>
            </a:br>
            <a:endParaRPr lang="en-US" cap="all" spc="-100">
              <a:solidFill>
                <a:srgbClr val="FFFFFF"/>
              </a:solidFill>
            </a:endParaRPr>
          </a:p>
        </p:txBody>
      </p:sp>
      <p:sp>
        <p:nvSpPr>
          <p:cNvPr id="5" name="Content Placeholder 105">
            <a:extLst>
              <a:ext uri="{FF2B5EF4-FFF2-40B4-BE49-F238E27FC236}">
                <a16:creationId xmlns:a16="http://schemas.microsoft.com/office/drawing/2014/main" id="{6A6D00B3-39D1-4336-907B-59C1E183FA9E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234671" y="3593546"/>
            <a:ext cx="12191996" cy="4540517"/>
          </a:xfrm>
        </p:spPr>
        <p:txBody>
          <a:bodyPr/>
          <a:lstStyle/>
          <a:p>
            <a:pPr marL="0" lvl="0" indent="0">
              <a:buNone/>
            </a:pPr>
            <a:r>
              <a:rPr lang="en-US" sz="2400">
                <a:solidFill>
                  <a:srgbClr val="FFFFFF"/>
                </a:solidFill>
                <a:latin typeface="Abadi" pitchFamily="34"/>
              </a:rPr>
              <a:t>•INTEGRATED BATTERY</a:t>
            </a:r>
          </a:p>
          <a:p>
            <a:pPr marL="0" lvl="0" indent="0">
              <a:buNone/>
            </a:pPr>
            <a:r>
              <a:rPr lang="en-US" sz="2400">
                <a:solidFill>
                  <a:srgbClr val="FFFFFF"/>
                </a:solidFill>
                <a:latin typeface="Abadi" pitchFamily="34"/>
              </a:rPr>
              <a:t>•HIGHT PRODUCT POWER TRAIN TECHNOLOGY</a:t>
            </a:r>
          </a:p>
          <a:p>
            <a:pPr marL="0" lvl="0" indent="0">
              <a:buNone/>
            </a:pPr>
            <a:r>
              <a:rPr lang="en-US" sz="2400">
                <a:solidFill>
                  <a:srgbClr val="FFFFFF"/>
                </a:solidFill>
                <a:latin typeface="Abadi" pitchFamily="34"/>
              </a:rPr>
              <a:t>• STRONG MARKETING </a:t>
            </a:r>
          </a:p>
          <a:p>
            <a:pPr marL="0" lvl="0" indent="0">
              <a:buNone/>
            </a:pPr>
            <a:r>
              <a:rPr lang="en-US" sz="2400">
                <a:solidFill>
                  <a:srgbClr val="FFFFFF"/>
                </a:solidFill>
                <a:latin typeface="Abadi" pitchFamily="34"/>
              </a:rPr>
              <a:t>•RELATED DIVERSAFICATION IN  PRODUCT PORTOFOLIO-POWERPACK APPLICATION</a:t>
            </a:r>
          </a:p>
        </p:txBody>
      </p:sp>
      <p:sp>
        <p:nvSpPr>
          <p:cNvPr id="6" name="Rectangle 110">
            <a:extLst>
              <a:ext uri="{FF2B5EF4-FFF2-40B4-BE49-F238E27FC236}">
                <a16:creationId xmlns:a16="http://schemas.microsoft.com/office/drawing/2014/main" id="{453CD805-43FE-4E1B-B92E-B06BBF0701FF}"/>
              </a:ext>
            </a:extLst>
          </p:cNvPr>
          <p:cNvSpPr>
            <a:spLocks noMove="1" noResize="1"/>
          </p:cNvSpPr>
          <p:nvPr/>
        </p:nvSpPr>
        <p:spPr>
          <a:xfrm>
            <a:off x="234699" y="237744"/>
            <a:ext cx="11722608" cy="6382512"/>
          </a:xfrm>
          <a:prstGeom prst="rect">
            <a:avLst/>
          </a:prstGeom>
          <a:noFill/>
          <a:ln w="6345" cap="sq">
            <a:solidFill>
              <a:srgbClr val="FFFFFF"/>
            </a:solidFill>
            <a:prstDash val="solid"/>
            <a:miter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>
            <a:extLst>
              <a:ext uri="{FF2B5EF4-FFF2-40B4-BE49-F238E27FC236}">
                <a16:creationId xmlns:a16="http://schemas.microsoft.com/office/drawing/2014/main" id="{39845164-573F-4501-BE38-2AE04A0CD3DB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pic>
        <p:nvPicPr>
          <p:cNvPr id="3" name="Content Placeholder 4" descr="A close up of a road&#10;&#10;Description automatically generated">
            <a:extLst>
              <a:ext uri="{FF2B5EF4-FFF2-40B4-BE49-F238E27FC236}">
                <a16:creationId xmlns:a16="http://schemas.microsoft.com/office/drawing/2014/main" id="{67951B89-EFF2-44B4-971A-2B392A2351E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t="9274"/>
          <a:stretch>
            <a:fillRect/>
          </a:stretch>
        </p:blipFill>
        <p:spPr>
          <a:xfrm>
            <a:off x="96999" y="-235531"/>
            <a:ext cx="12191978" cy="770755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48A6C2DE-D6A6-49EA-88FE-E7F6C72F1B6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34699" y="-609603"/>
            <a:ext cx="10890504" cy="2623797"/>
          </a:xfrm>
        </p:spPr>
        <p:txBody>
          <a:bodyPr/>
          <a:lstStyle/>
          <a:p>
            <a:pPr lvl="0"/>
            <a:r>
              <a:rPr lang="en-GB">
                <a:solidFill>
                  <a:srgbClr val="FFFFFF"/>
                </a:solidFill>
                <a:latin typeface="Aharoni" pitchFamily="2"/>
                <a:cs typeface="Aharoni" pitchFamily="2"/>
              </a:rPr>
              <a:t>WEAKNESSES</a:t>
            </a:r>
          </a:p>
        </p:txBody>
      </p:sp>
      <p:sp>
        <p:nvSpPr>
          <p:cNvPr id="5" name="Content Placeholder 8">
            <a:extLst>
              <a:ext uri="{FF2B5EF4-FFF2-40B4-BE49-F238E27FC236}">
                <a16:creationId xmlns:a16="http://schemas.microsoft.com/office/drawing/2014/main" id="{1655D2D2-B8A6-4057-A8FD-725673640B2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320963" y="4638915"/>
            <a:ext cx="10058400" cy="4906066"/>
          </a:xfrm>
        </p:spPr>
        <p:txBody>
          <a:bodyPr/>
          <a:lstStyle/>
          <a:p>
            <a:pPr marL="0" lvl="0" indent="0">
              <a:buNone/>
            </a:pPr>
            <a:r>
              <a:rPr lang="en-US" sz="2400">
                <a:solidFill>
                  <a:srgbClr val="FFFFFF"/>
                </a:solidFill>
                <a:latin typeface="Abadi" pitchFamily="34"/>
              </a:rPr>
              <a:t>•SINGLE SOURCE OF SUPPLY OF CELLS FOR BATTERY POWERPACKS</a:t>
            </a:r>
          </a:p>
          <a:p>
            <a:pPr marL="0" lvl="0" indent="0">
              <a:buNone/>
            </a:pPr>
            <a:r>
              <a:rPr lang="en-US" sz="2400">
                <a:solidFill>
                  <a:srgbClr val="FFFFFF"/>
                </a:solidFill>
                <a:latin typeface="Abadi" pitchFamily="34"/>
              </a:rPr>
              <a:t>•LITTLE PROFITABILITY AND INCREASED ASSETS AND DEBT LIABILITY</a:t>
            </a:r>
            <a:endParaRPr lang="en-US" sz="2400">
              <a:solidFill>
                <a:srgbClr val="FFFFFF"/>
              </a:solidFill>
            </a:endParaRPr>
          </a:p>
        </p:txBody>
      </p:sp>
      <p:sp>
        <p:nvSpPr>
          <p:cNvPr id="6" name="Rectangle 13">
            <a:extLst>
              <a:ext uri="{FF2B5EF4-FFF2-40B4-BE49-F238E27FC236}">
                <a16:creationId xmlns:a16="http://schemas.microsoft.com/office/drawing/2014/main" id="{DE87DD8E-0C0D-40E2-B509-16DE16635F92}"/>
              </a:ext>
            </a:extLst>
          </p:cNvPr>
          <p:cNvSpPr>
            <a:spLocks noMove="1" noResize="1"/>
          </p:cNvSpPr>
          <p:nvPr/>
        </p:nvSpPr>
        <p:spPr>
          <a:xfrm>
            <a:off x="234699" y="237744"/>
            <a:ext cx="11722608" cy="6382512"/>
          </a:xfrm>
          <a:prstGeom prst="rect">
            <a:avLst/>
          </a:prstGeom>
          <a:noFill/>
          <a:ln w="6345" cap="sq">
            <a:solidFill>
              <a:srgbClr val="FFFFFF"/>
            </a:solidFill>
            <a:prstDash val="solid"/>
            <a:miter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>
            <a:extLst>
              <a:ext uri="{FF2B5EF4-FFF2-40B4-BE49-F238E27FC236}">
                <a16:creationId xmlns:a16="http://schemas.microsoft.com/office/drawing/2014/main" id="{2D4497F9-F982-4C1E-B8CD-D5824B3A1924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pic>
        <p:nvPicPr>
          <p:cNvPr id="3" name="Content Placeholder 4" descr="A close up of a car&#10;&#10;Description automatically generated">
            <a:extLst>
              <a:ext uri="{FF2B5EF4-FFF2-40B4-BE49-F238E27FC236}">
                <a16:creationId xmlns:a16="http://schemas.microsoft.com/office/drawing/2014/main" id="{1B57C5FE-DD67-4674-8099-5E36AC2FB993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t="10846" b="3603"/>
          <a:stretch>
            <a:fillRect/>
          </a:stretch>
        </p:blipFill>
        <p:spPr>
          <a:xfrm>
            <a:off x="18" y="9"/>
            <a:ext cx="12191978" cy="685799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0A09F2C8-B133-4D76-8ECC-6099C9B42D1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34699" y="-1091821"/>
            <a:ext cx="10890504" cy="3106015"/>
          </a:xfrm>
        </p:spPr>
        <p:txBody>
          <a:bodyPr/>
          <a:lstStyle/>
          <a:p>
            <a:pPr lvl="0"/>
            <a:r>
              <a:rPr lang="en-GB" sz="4800">
                <a:solidFill>
                  <a:srgbClr val="FFFFFF"/>
                </a:solidFill>
                <a:latin typeface="Aldhabi" pitchFamily="2"/>
                <a:cs typeface="Aldhabi" pitchFamily="2"/>
              </a:rPr>
              <a:t>THE FUTURE </a:t>
            </a:r>
          </a:p>
        </p:txBody>
      </p:sp>
      <p:sp>
        <p:nvSpPr>
          <p:cNvPr id="5" name="Content Placeholder 8">
            <a:extLst>
              <a:ext uri="{FF2B5EF4-FFF2-40B4-BE49-F238E27FC236}">
                <a16:creationId xmlns:a16="http://schemas.microsoft.com/office/drawing/2014/main" id="{25833E13-D173-4A99-A9F7-593EC32F0CAC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378470" y="4613157"/>
            <a:ext cx="10890504" cy="2644371"/>
          </a:xfrm>
        </p:spPr>
        <p:txBody>
          <a:bodyPr/>
          <a:lstStyle/>
          <a:p>
            <a:pPr marL="0" lvl="0" indent="0">
              <a:buNone/>
            </a:pPr>
            <a:r>
              <a:rPr lang="en-US" sz="2400" b="1">
                <a:solidFill>
                  <a:srgbClr val="FFFFFF"/>
                </a:solidFill>
              </a:rPr>
              <a:t>TESLA MADE IT.</a:t>
            </a:r>
          </a:p>
          <a:p>
            <a:pPr marL="0" lvl="0" indent="0">
              <a:buNone/>
            </a:pPr>
            <a:r>
              <a:rPr lang="en-US" sz="2000" b="1">
                <a:solidFill>
                  <a:srgbClr val="FFFFFF"/>
                </a:solidFill>
              </a:rPr>
              <a:t>THE ELECTRIC VEHICLE MAKER TURNED A SURPRISING PROFIT IN THE THIRD QUARTER OF 2019 AND INSPIRING CONFIDENCE IN INVESTORS THAT THE COMPANY’S FUTURE IS BRIGHT.</a:t>
            </a:r>
          </a:p>
        </p:txBody>
      </p:sp>
      <p:sp>
        <p:nvSpPr>
          <p:cNvPr id="6" name="Rectangle 13">
            <a:extLst>
              <a:ext uri="{FF2B5EF4-FFF2-40B4-BE49-F238E27FC236}">
                <a16:creationId xmlns:a16="http://schemas.microsoft.com/office/drawing/2014/main" id="{3F3C39B3-CD49-4F0E-AA1F-DD795F8FBF2B}"/>
              </a:ext>
            </a:extLst>
          </p:cNvPr>
          <p:cNvSpPr>
            <a:spLocks noMove="1" noResize="1"/>
          </p:cNvSpPr>
          <p:nvPr/>
        </p:nvSpPr>
        <p:spPr>
          <a:xfrm>
            <a:off x="234699" y="237744"/>
            <a:ext cx="11722608" cy="6382512"/>
          </a:xfrm>
          <a:prstGeom prst="rect">
            <a:avLst/>
          </a:prstGeom>
          <a:noFill/>
          <a:ln w="6345" cap="sq">
            <a:solidFill>
              <a:srgbClr val="FFFFFF"/>
            </a:solidFill>
            <a:prstDash val="solid"/>
            <a:miter/>
          </a:ln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AEE6BB-DF9C-4296-A43C-030A7A9BDC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3" y="642594"/>
            <a:ext cx="10058400" cy="560564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579AEF7B-1433-4BB7-876A-C783D869B1BF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066803" y="2404435"/>
            <a:ext cx="9173473" cy="32469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152352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Anon., 2020.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Sean O'Kane.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2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https://www.theverge.com/2020/5/20/21264345/elon-musk-tesla-full-self-driving-autopilot-price-increase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20 08 2020].</a:t>
            </a:r>
            <a:endParaRPr kumimoji="0" lang="en-GB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Brown, M., 2020.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Innovation.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2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https://www.inverse.com/innovation/tesla-gigafactory-what-we-know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20 08 2020].</a:t>
            </a:r>
            <a:endParaRPr kumimoji="0" lang="en-GB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Collins, J., 2018.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Forbes.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2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https://www.forbes.com/sites/jimcollins/2017/11/30/teslas-production-problems-are-the-companys-achilles-heel/#3e4c89bd71a2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20 08 2020].</a:t>
            </a:r>
            <a:endParaRPr kumimoji="0" lang="en-GB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fenske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j., 2019.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Engineering explained.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2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https://www.youtube.com/watch?v=mBDfzQFhh1U&amp;t=9s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20 08 2020].</a:t>
            </a:r>
            <a:endParaRPr kumimoji="0" lang="en-GB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Lopez, L., 2019.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Business insider.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12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https://www.businessinsider.com/teslas-financial-problems-return-2019-2019-3?r=US&amp;IR=T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20 08 2020].</a:t>
            </a:r>
            <a:endParaRPr kumimoji="0" lang="en-GB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4069784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Damask">
  <a:themeElements>
    <a:clrScheme name="Damask">
      <a:dk1>
        <a:sysClr val="windowText" lastClr="000000"/>
      </a:dk1>
      <a:lt1>
        <a:sysClr val="window" lastClr="FFFFFF"/>
      </a:lt1>
      <a:dk2>
        <a:srgbClr val="2A5B7F"/>
      </a:dk2>
      <a:lt2>
        <a:srgbClr val="ABDAFC"/>
      </a:lt2>
      <a:accent1>
        <a:srgbClr val="9EC544"/>
      </a:accent1>
      <a:accent2>
        <a:srgbClr val="50BEA3"/>
      </a:accent2>
      <a:accent3>
        <a:srgbClr val="4A9CCC"/>
      </a:accent3>
      <a:accent4>
        <a:srgbClr val="9A66CA"/>
      </a:accent4>
      <a:accent5>
        <a:srgbClr val="C54F71"/>
      </a:accent5>
      <a:accent6>
        <a:srgbClr val="DE9C3C"/>
      </a:accent6>
      <a:hlink>
        <a:srgbClr val="6BA9DA"/>
      </a:hlink>
      <a:folHlink>
        <a:srgbClr val="A0BCD3"/>
      </a:folHlink>
    </a:clrScheme>
    <a:fontScheme name="Damask">
      <a:majorFont>
        <a:latin typeface="Bookman Old Style" panose="02050604050505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amask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105000"/>
                <a:lumMod val="110000"/>
              </a:schemeClr>
            </a:gs>
            <a:gs pos="100000">
              <a:schemeClr val="phClr">
                <a:tint val="78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0000"/>
                <a:lumMod val="104000"/>
              </a:schemeClr>
            </a:gs>
            <a:gs pos="69000">
              <a:schemeClr val="phClr">
                <a:shade val="86000"/>
                <a:satMod val="130000"/>
                <a:lumMod val="102000"/>
              </a:schemeClr>
            </a:gs>
            <a:gs pos="100000">
              <a:schemeClr val="phClr">
                <a:shade val="72000"/>
                <a:satMod val="130000"/>
                <a:lumMod val="100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sy="96000" rotWithShape="0">
              <a:srgbClr val="000000">
                <a:alpha val="54000"/>
              </a:srgbClr>
            </a:outerShdw>
          </a:effectLst>
        </a:effectStyle>
        <a:effectStyle>
          <a:effectLst>
            <a:outerShdw blurRad="76200" dist="38100" dir="5400000" algn="ctr" rotWithShape="0">
              <a:srgbClr val="000000">
                <a:alpha val="76000"/>
              </a:srgbClr>
            </a:outerShdw>
          </a:effectLst>
          <a:scene3d>
            <a:camera prst="orthographicFront">
              <a:rot lat="0" lon="0" rev="0"/>
            </a:camera>
            <a:lightRig rig="balanced" dir="t"/>
          </a:scene3d>
          <a:sp3d prstMaterial="matte">
            <a:bevelT w="25400" h="254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18000"/>
                <a:satMod val="160000"/>
                <a:lumMod val="28000"/>
              </a:schemeClr>
              <a:schemeClr val="phClr">
                <a:tint val="95000"/>
                <a:satMod val="160000"/>
                <a:lumMod val="11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mask" id="{F9A299A0-33D0-4E0F-9F3F-7163E3744208}" vid="{746EEEEA-FB6A-406B-B510-531588D54811}"/>
    </a:ext>
  </a:extLst>
</a:theme>
</file>

<file path=ppt/theme/theme3.xml><?xml version="1.0" encoding="utf-8"?>
<a:theme xmlns:a="http://schemas.openxmlformats.org/drawingml/2006/main" name="SavonVTI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89</TotalTime>
  <Words>940</Words>
  <Application>Microsoft Office PowerPoint</Application>
  <PresentationFormat>Widescreen</PresentationFormat>
  <Paragraphs>123</Paragraphs>
  <Slides>22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13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22</vt:i4>
      </vt:variant>
    </vt:vector>
  </HeadingPairs>
  <TitlesOfParts>
    <vt:vector size="38" baseType="lpstr">
      <vt:lpstr>Abadi</vt:lpstr>
      <vt:lpstr>Aharoni</vt:lpstr>
      <vt:lpstr>Aldhabi</vt:lpstr>
      <vt:lpstr>Arial</vt:lpstr>
      <vt:lpstr>Avenir Next LT Pro</vt:lpstr>
      <vt:lpstr>Avenir Next LT Pro Light</vt:lpstr>
      <vt:lpstr>Bookman Old Style</vt:lpstr>
      <vt:lpstr>Calibri</vt:lpstr>
      <vt:lpstr>Calibri Light</vt:lpstr>
      <vt:lpstr>Century Gothic</vt:lpstr>
      <vt:lpstr>Garamond</vt:lpstr>
      <vt:lpstr>Rockwell</vt:lpstr>
      <vt:lpstr>Wingdings</vt:lpstr>
      <vt:lpstr>Office Theme</vt:lpstr>
      <vt:lpstr>Damask</vt:lpstr>
      <vt:lpstr>SavonVTI</vt:lpstr>
      <vt:lpstr>Digital Skills and Research Methods</vt:lpstr>
      <vt:lpstr>BACKGROUND OF  THE COMPANY</vt:lpstr>
      <vt:lpstr>PowerPoint Presentation</vt:lpstr>
      <vt:lpstr>PowerPoint Presentation</vt:lpstr>
      <vt:lpstr>PowerPoint Presentation</vt:lpstr>
      <vt:lpstr>PowerPoint Presentation</vt:lpstr>
      <vt:lpstr>Challenges before introducing the modern technology </vt:lpstr>
      <vt:lpstr>Production problems</vt:lpstr>
      <vt:lpstr>Autopilot options </vt:lpstr>
      <vt:lpstr>Not enough factories</vt:lpstr>
      <vt:lpstr>Finacial Problems</vt:lpstr>
      <vt:lpstr>Insights to the modern technology explained </vt:lpstr>
      <vt:lpstr>Autopilot explained</vt:lpstr>
      <vt:lpstr>Autopilot explained</vt:lpstr>
      <vt:lpstr>Importance</vt:lpstr>
      <vt:lpstr>Better understanding</vt:lpstr>
      <vt:lpstr>THE IMPACT OF THE TECHNOLOGY INTRODUCED</vt:lpstr>
      <vt:lpstr>Tesla software</vt:lpstr>
      <vt:lpstr>•STRENGHTS </vt:lpstr>
      <vt:lpstr>WEAKNESSES</vt:lpstr>
      <vt:lpstr>THE FUTURE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Insights to the modern technology explained </dc:title>
  <dc:creator>cristian serban</dc:creator>
  <cp:lastModifiedBy>cristian serban</cp:lastModifiedBy>
  <cp:revision>24</cp:revision>
  <dcterms:created xsi:type="dcterms:W3CDTF">2020-08-18T14:35:08Z</dcterms:created>
  <dcterms:modified xsi:type="dcterms:W3CDTF">2020-08-20T20:21:01Z</dcterms:modified>
</cp:coreProperties>
</file>