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30"/>
  </p:notesMasterIdLst>
  <p:handoutMasterIdLst>
    <p:handoutMasterId r:id="rId3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9" r:id="rId22"/>
    <p:sldId id="276" r:id="rId23"/>
    <p:sldId id="277" r:id="rId24"/>
    <p:sldId id="278" r:id="rId25"/>
    <p:sldId id="280" r:id="rId26"/>
    <p:sldId id="281" r:id="rId27"/>
    <p:sldId id="282" r:id="rId28"/>
    <p:sldId id="283" r:id="rId29"/>
  </p:sldIdLst>
  <p:sldSz cx="9144000" cy="6858000" type="screen4x3"/>
  <p:notesSz cx="6858000" cy="914400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96030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40329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86426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146194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321479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64932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909323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61365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582716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260328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223070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691277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204476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446304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365686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170263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679948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03410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988563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0143540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978188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7091761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41933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68580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</a:t>
            </a:r>
          </a:p>
        </p:txBody>
      </p:sp>
      <p:sp>
        <p:nvSpPr>
          <p:cNvPr id="15363" name="Line 3"/>
          <p:cNvSpPr>
            <a:spLocks noChangeShapeType="1"/>
          </p:cNvSpPr>
          <p:nvPr/>
        </p:nvSpPr>
        <p:spPr bwMode="auto">
          <a:xfrm>
            <a:off x="26988" y="3429000"/>
            <a:ext cx="7974012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81000" y="2286000"/>
            <a:ext cx="7772400" cy="11430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Topic 1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ubTitle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Introduction to Databases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Dr. Stephen Hole</a:t>
            </a:r>
          </a:p>
        </p:txBody>
      </p:sp>
    </p:spTree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2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Chapter 1 Objectives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algn="just" eaLnBrk="1" hangingPunct="1"/>
            <a:r>
              <a:rPr lang="en-US" altLang="en-US" sz="2800" b="1" smtClean="0">
                <a:latin typeface="Times" panose="02020603050405020304" pitchFamily="18" charset="0"/>
              </a:rPr>
              <a:t>Some common uses of database systems.</a:t>
            </a:r>
          </a:p>
          <a:p>
            <a:pPr algn="just" eaLnBrk="1" hangingPunct="1"/>
            <a:endParaRPr lang="en-US" altLang="en-US" sz="2800" b="1" smtClean="0">
              <a:latin typeface="Times" panose="02020603050405020304" pitchFamily="18" charset="0"/>
            </a:endParaRPr>
          </a:p>
          <a:p>
            <a:pPr algn="just" eaLnBrk="1" hangingPunct="1"/>
            <a:r>
              <a:rPr lang="en-US" altLang="en-US" sz="2800" b="1" smtClean="0">
                <a:latin typeface="Times" panose="02020603050405020304" pitchFamily="18" charset="0"/>
              </a:rPr>
              <a:t>The characteristics of file-based systems.</a:t>
            </a:r>
          </a:p>
          <a:p>
            <a:pPr algn="just" eaLnBrk="1" hangingPunct="1"/>
            <a:endParaRPr lang="en-US" altLang="en-US" sz="2800" b="1" smtClean="0">
              <a:latin typeface="Times" panose="02020603050405020304" pitchFamily="18" charset="0"/>
            </a:endParaRPr>
          </a:p>
          <a:p>
            <a:pPr algn="just" eaLnBrk="1" hangingPunct="1"/>
            <a:r>
              <a:rPr lang="en-US" altLang="en-US" sz="2800" b="1" smtClean="0">
                <a:latin typeface="Times" panose="02020603050405020304" pitchFamily="18" charset="0"/>
              </a:rPr>
              <a:t>The problems with the file-based approach.</a:t>
            </a:r>
          </a:p>
          <a:p>
            <a:pPr algn="just" eaLnBrk="1" hangingPunct="1"/>
            <a:endParaRPr lang="en-US" altLang="en-US" sz="2800" b="1" smtClean="0">
              <a:latin typeface="Times" panose="02020603050405020304" pitchFamily="18" charset="0"/>
            </a:endParaRPr>
          </a:p>
          <a:p>
            <a:pPr algn="just" eaLnBrk="1" hangingPunct="1"/>
            <a:r>
              <a:rPr lang="en-US" altLang="en-US" sz="2800" b="1" smtClean="0">
                <a:latin typeface="Times" panose="02020603050405020304" pitchFamily="18" charset="0"/>
              </a:rPr>
              <a:t>The meaning of the term database.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3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Chapter 1 Objectives</a:t>
            </a:r>
            <a:r>
              <a:rPr lang="en-US" altLang="en-US" b="1" smtClean="0">
                <a:latin typeface="Times" panose="02020603050405020304" pitchFamily="18" charset="0"/>
              </a:rPr>
              <a:t> 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Times" panose="02020603050405020304" pitchFamily="18" charset="0"/>
              </a:rPr>
              <a:t>The meaning of the term Database Management System (DBMS).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b="1" smtClean="0">
              <a:latin typeface="Times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Times" panose="02020603050405020304" pitchFamily="18" charset="0"/>
              </a:rPr>
              <a:t>The typical functions of a DBMS.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b="1" smtClean="0">
              <a:latin typeface="Times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Times" panose="02020603050405020304" pitchFamily="18" charset="0"/>
              </a:rPr>
              <a:t>The major components of the DBMS environment.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b="1" smtClean="0">
              <a:latin typeface="Times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Times" panose="02020603050405020304" pitchFamily="18" charset="0"/>
              </a:rPr>
              <a:t>The personnel involved in the DBMS environment.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4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algn="just" eaLnBrk="1" hangingPunct="1"/>
            <a:r>
              <a:rPr lang="en-US" altLang="en-US" b="1" smtClean="0">
                <a:latin typeface="CG Times" pitchFamily="18" charset="0"/>
              </a:rPr>
              <a:t>Chapter 1 Objectives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algn="just" eaLnBrk="1" hangingPunct="1"/>
            <a:r>
              <a:rPr lang="en-US" altLang="en-US" b="1" smtClean="0">
                <a:latin typeface="Times" panose="02020603050405020304" pitchFamily="18" charset="0"/>
              </a:rPr>
              <a:t>The history of the development of DBMSs.</a:t>
            </a:r>
          </a:p>
          <a:p>
            <a:pPr algn="just" eaLnBrk="1" hangingPunct="1"/>
            <a:endParaRPr lang="en-US" altLang="en-US" b="1" smtClean="0">
              <a:latin typeface="Times" panose="02020603050405020304" pitchFamily="18" charset="0"/>
            </a:endParaRPr>
          </a:p>
          <a:p>
            <a:pPr algn="just" eaLnBrk="1" hangingPunct="1"/>
            <a:r>
              <a:rPr lang="en-US" altLang="en-US" b="1" smtClean="0">
                <a:latin typeface="Times" panose="02020603050405020304" pitchFamily="18" charset="0"/>
              </a:rPr>
              <a:t>The advantages and disadvantages of DBMSs.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5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File-based Systems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A collection of application programs that perform services for the end users (e.g. reports).  </a:t>
            </a:r>
          </a:p>
          <a:p>
            <a:pPr eaLnBrk="1" hangingPunct="1"/>
            <a:endParaRPr lang="en-US" altLang="en-US" b="1" smtClean="0">
              <a:latin typeface="CG Times" pitchFamily="18" charset="0"/>
            </a:endParaRP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Each program defines and manages its own data.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6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File-based Processing</a:t>
            </a:r>
          </a:p>
        </p:txBody>
      </p:sp>
      <p:pic>
        <p:nvPicPr>
          <p:cNvPr id="25603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447800"/>
            <a:ext cx="5737225" cy="514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7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Limitations of File-based Approach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Separation and isolation of data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Each program maintains its own set of data. Users of one program may be unaware of potentially useful data held by other programs.</a:t>
            </a:r>
            <a:endParaRPr lang="en-US" altLang="en-US" b="1" smtClean="0">
              <a:latin typeface="CG Times" pitchFamily="18" charset="0"/>
            </a:endParaRPr>
          </a:p>
          <a:p>
            <a:pPr lvl="1" eaLnBrk="1" hangingPunct="1">
              <a:lnSpc>
                <a:spcPct val="90000"/>
              </a:lnSpc>
              <a:buSzPct val="75000"/>
            </a:pPr>
            <a:endParaRPr lang="en-US" altLang="en-US" b="1" smtClean="0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Duplication of data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Same data is held by different programs. Wasted space and potentially different values and/or different formats for the same item.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8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Limitations of File-based Approach</a:t>
            </a:r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Data dependence</a:t>
            </a:r>
          </a:p>
          <a:p>
            <a:pPr lvl="1" eaLnBrk="1" hangingPunct="1">
              <a:buSzPct val="75000"/>
            </a:pPr>
            <a:r>
              <a:rPr lang="en-US" altLang="en-US" b="1" smtClean="0">
                <a:latin typeface="CG Times" pitchFamily="18" charset="0"/>
              </a:rPr>
              <a:t>File structure is defined in the program code.</a:t>
            </a:r>
          </a:p>
          <a:p>
            <a:pPr lvl="1" eaLnBrk="1" hangingPunct="1">
              <a:buSzPct val="75000"/>
            </a:pPr>
            <a:endParaRPr lang="en-US" altLang="en-US" b="1" smtClean="0">
              <a:latin typeface="CG Times" pitchFamily="18" charset="0"/>
            </a:endParaRP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Incompatible file formats</a:t>
            </a:r>
          </a:p>
          <a:p>
            <a:pPr lvl="1" eaLnBrk="1" hangingPunct="1">
              <a:buSzPct val="75000"/>
            </a:pPr>
            <a:r>
              <a:rPr lang="en-US" altLang="en-US" b="1" smtClean="0">
                <a:latin typeface="CG Times" pitchFamily="18" charset="0"/>
              </a:rPr>
              <a:t>Programs are written in different languages, and so cannot easily access each others files.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9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Limitations of File-based Approach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Fixed Queries/Proliferation of application programs</a:t>
            </a:r>
          </a:p>
          <a:p>
            <a:pPr lvl="1" eaLnBrk="1" hangingPunct="1">
              <a:buSzPct val="75000"/>
            </a:pPr>
            <a:r>
              <a:rPr lang="en-US" altLang="en-US" b="1" smtClean="0">
                <a:latin typeface="CG Times" pitchFamily="18" charset="0"/>
              </a:rPr>
              <a:t>Programs are written to satisfy particular functions. Any new requirement needs a new program.</a:t>
            </a:r>
            <a:endParaRPr lang="en-US" altLang="en-US" smtClean="0">
              <a:latin typeface="CG Times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Char char="–"/>
            </a:pPr>
            <a:endParaRPr lang="en-US" altLang="en-US" smtClean="0">
              <a:latin typeface="CG Times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10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Database Approach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sz="2800" b="1" smtClean="0">
                <a:latin typeface="CG Times" pitchFamily="18" charset="0"/>
              </a:rPr>
              <a:t>Arose because:</a:t>
            </a:r>
          </a:p>
          <a:p>
            <a:pPr lvl="1" eaLnBrk="1" hangingPunct="1">
              <a:buSzPct val="75000"/>
            </a:pPr>
            <a:r>
              <a:rPr lang="en-US" altLang="en-US" sz="2400" b="1" smtClean="0">
                <a:latin typeface="CG Times" pitchFamily="18" charset="0"/>
              </a:rPr>
              <a:t>Definition of data was embedded in application programs, rather than being stored separately and independently.</a:t>
            </a:r>
          </a:p>
          <a:p>
            <a:pPr lvl="1" eaLnBrk="1" hangingPunct="1">
              <a:buSzPct val="75000"/>
            </a:pPr>
            <a:r>
              <a:rPr lang="en-US" altLang="en-US" sz="2400" b="1" smtClean="0">
                <a:latin typeface="CG Times" pitchFamily="18" charset="0"/>
              </a:rPr>
              <a:t>No control over access and manipulation of data beyond that imposed by application programs.</a:t>
            </a:r>
          </a:p>
          <a:p>
            <a:pPr lvl="1" eaLnBrk="1" hangingPunct="1">
              <a:buSzPct val="75000"/>
            </a:pPr>
            <a:endParaRPr lang="en-US" altLang="en-US" sz="2400" b="1" smtClean="0">
              <a:latin typeface="CG Times" pitchFamily="18" charset="0"/>
            </a:endParaRPr>
          </a:p>
          <a:p>
            <a:pPr eaLnBrk="1" hangingPunct="1"/>
            <a:r>
              <a:rPr lang="en-US" altLang="en-US" sz="2800" b="1" smtClean="0">
                <a:latin typeface="CG Times" pitchFamily="18" charset="0"/>
              </a:rPr>
              <a:t>Result -  the database and Database Management System (DBMS).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2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11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Database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914400" y="1905000"/>
            <a:ext cx="7727950" cy="4114800"/>
          </a:xfrm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A shared collection of logically related data (and a description of this data), designed to meet the information needs of an organization.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System catalog (data dictionary or metadata) provides the description of the data to enable </a:t>
            </a:r>
            <a:r>
              <a:rPr lang="en-US" altLang="en-US" sz="2800" b="1" smtClean="0">
                <a:latin typeface="Times" panose="02020603050405020304" pitchFamily="18" charset="0"/>
              </a:rPr>
              <a:t>program–data independence.</a:t>
            </a:r>
            <a:endParaRPr lang="en-US" altLang="en-US" sz="2800" b="1" smtClean="0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Logically related data comprises entities, attributes, and relationships of an organization's information.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12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Database Management System (DBMS)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A software system that enables users to define, create, and maintain the database and which provides controlled access to this database.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13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Database Management System (DBMS)</a:t>
            </a:r>
          </a:p>
        </p:txBody>
      </p:sp>
      <p:pic>
        <p:nvPicPr>
          <p:cNvPr id="39939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447800"/>
            <a:ext cx="6918325" cy="4926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14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Database Approach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Data definition language (DDL).</a:t>
            </a:r>
          </a:p>
          <a:p>
            <a:pPr lvl="1" eaLnBrk="1" hangingPunct="1">
              <a:buSzPct val="75000"/>
            </a:pPr>
            <a:r>
              <a:rPr lang="en-US" altLang="en-US" b="1" smtClean="0">
                <a:latin typeface="CG Times" pitchFamily="18" charset="0"/>
              </a:rPr>
              <a:t>Permits specification of data types, structures and any data constraints.  All specifications are stored in the database.</a:t>
            </a:r>
          </a:p>
          <a:p>
            <a:pPr lvl="1" eaLnBrk="1" hangingPunct="1">
              <a:buSzPct val="75000"/>
            </a:pPr>
            <a:endParaRPr lang="en-US" altLang="en-US" b="1" smtClean="0">
              <a:latin typeface="CG Times" pitchFamily="18" charset="0"/>
            </a:endParaRP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Data manipulation language (DML).</a:t>
            </a:r>
          </a:p>
          <a:p>
            <a:pPr lvl="1" eaLnBrk="1" hangingPunct="1">
              <a:buSzPct val="75000"/>
            </a:pPr>
            <a:r>
              <a:rPr lang="en-US" altLang="en-US" b="1" smtClean="0">
                <a:latin typeface="CG Times" pitchFamily="18" charset="0"/>
              </a:rPr>
              <a:t>General enquiry facility (query language) of the data.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15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Database Approach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71600" y="1905000"/>
            <a:ext cx="7772400" cy="4114800"/>
          </a:xfrm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Controlled access to database may include: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A security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An integrity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A concurrency control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A recovery control system.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A user-accessible catalog.</a:t>
            </a:r>
            <a:endParaRPr lang="en-US" altLang="en-US" b="1" smtClean="0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A view mechanism.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Provides users with only the data they want or need to use.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16</a:t>
            </a:r>
          </a:p>
        </p:txBody>
      </p:sp>
      <p:sp>
        <p:nvSpPr>
          <p:cNvPr id="46082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Components of DBMS Environment</a:t>
            </a:r>
          </a:p>
        </p:txBody>
      </p:sp>
      <p:pic>
        <p:nvPicPr>
          <p:cNvPr id="46083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" y="1987550"/>
            <a:ext cx="7489825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17</a:t>
            </a:r>
          </a:p>
        </p:txBody>
      </p:sp>
      <p:sp>
        <p:nvSpPr>
          <p:cNvPr id="48130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Components of DBMS Environment</a:t>
            </a:r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Hardware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Can range from a PC to a network of computers.</a:t>
            </a:r>
            <a:endParaRPr lang="en-US" altLang="en-US" b="1" smtClean="0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Software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600" b="1" smtClean="0">
                <a:latin typeface="CG Times" pitchFamily="18" charset="0"/>
              </a:rPr>
              <a:t>DBMS, operating system, network software (if necessary) and also the application programs.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Data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b="1" smtClean="0">
                <a:latin typeface="CG Times" pitchFamily="18" charset="0"/>
              </a:rPr>
              <a:t>Used by the organization and a description of this data called the schema.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Tx/>
              <a:buChar char="–"/>
            </a:pPr>
            <a:endParaRPr lang="en-US" altLang="en-US" b="1" smtClean="0">
              <a:latin typeface="CG Times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18</a:t>
            </a:r>
          </a:p>
        </p:txBody>
      </p:sp>
      <p:sp>
        <p:nvSpPr>
          <p:cNvPr id="50178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Components of DBMS Environment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Procedures</a:t>
            </a:r>
          </a:p>
          <a:p>
            <a:pPr lvl="1" eaLnBrk="1" hangingPunct="1">
              <a:buSzPct val="75000"/>
            </a:pPr>
            <a:r>
              <a:rPr lang="en-US" altLang="en-US" sz="2600" b="1" smtClean="0">
                <a:latin typeface="CG Times" pitchFamily="18" charset="0"/>
              </a:rPr>
              <a:t>Instructions and rules that should be applied to the design and use of the database and DBMS.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People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19</a:t>
            </a:r>
          </a:p>
        </p:txBody>
      </p:sp>
      <p:sp>
        <p:nvSpPr>
          <p:cNvPr id="52226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/>
              <a:t>Roles in the Database Environment</a:t>
            </a:r>
          </a:p>
        </p:txBody>
      </p:sp>
      <p:sp>
        <p:nvSpPr>
          <p:cNvPr id="52227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algn="just" eaLnBrk="1" hangingPunct="1"/>
            <a:r>
              <a:rPr lang="en-US" altLang="en-US" b="1" smtClean="0">
                <a:latin typeface="Times" panose="02020603050405020304" pitchFamily="18" charset="0"/>
              </a:rPr>
              <a:t>Data Administrator</a:t>
            </a:r>
            <a:r>
              <a:rPr lang="en-US" altLang="en-US" smtClean="0">
                <a:latin typeface="Times" panose="02020603050405020304" pitchFamily="18" charset="0"/>
              </a:rPr>
              <a:t> (</a:t>
            </a:r>
            <a:r>
              <a:rPr lang="en-US" altLang="en-US" b="1" smtClean="0">
                <a:latin typeface="Times" panose="02020603050405020304" pitchFamily="18" charset="0"/>
              </a:rPr>
              <a:t>DA</a:t>
            </a:r>
            <a:r>
              <a:rPr lang="en-US" altLang="en-US" smtClean="0">
                <a:latin typeface="Times" panose="02020603050405020304" pitchFamily="18" charset="0"/>
              </a:rPr>
              <a:t>)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Database Administrator (DBA)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Database Designers (Logical and Physical)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Application Programmers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End Users (native and sophisticated)</a:t>
            </a:r>
          </a:p>
        </p:txBody>
      </p:sp>
    </p:spTree>
  </p:cSld>
  <p:clrMapOvr>
    <a:masterClrMapping/>
  </p:clrMapOvr>
  <p:transition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20</a:t>
            </a:r>
          </a:p>
        </p:txBody>
      </p:sp>
      <p:sp>
        <p:nvSpPr>
          <p:cNvPr id="54274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History of Database Systems</a:t>
            </a:r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First-generation 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400" b="1" smtClean="0">
                <a:latin typeface="CG Times" pitchFamily="18" charset="0"/>
              </a:rPr>
              <a:t>Hierarchical and Network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endParaRPr lang="en-US" altLang="en-US" sz="2400" b="1" smtClean="0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Second generation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400" b="1" smtClean="0">
                <a:latin typeface="CG Times" pitchFamily="18" charset="0"/>
              </a:rPr>
              <a:t>Relational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endParaRPr lang="en-US" altLang="en-US" sz="2400" b="1" smtClean="0">
              <a:latin typeface="CG Times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Third generation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400" b="1" smtClean="0">
                <a:latin typeface="CG Times" pitchFamily="18" charset="0"/>
              </a:rPr>
              <a:t>Extended Relational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400" b="1" smtClean="0">
                <a:latin typeface="CG Times" pitchFamily="18" charset="0"/>
              </a:rPr>
              <a:t>Object-Oriented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2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Historical Developments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755650" y="1628775"/>
          <a:ext cx="7772400" cy="4821238"/>
        </p:xfrm>
        <a:graphic>
          <a:graphicData uri="http://schemas.openxmlformats.org/drawingml/2006/table">
            <a:tbl>
              <a:tblPr/>
              <a:tblGrid>
                <a:gridCol w="2020888"/>
                <a:gridCol w="5751512"/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Timeframe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Development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1960s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File-based systems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Mid – 1960s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Hierarchical and network data models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1970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Relational model proposed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1970s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Prototype RDBMSs developed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1976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Entity Relationship Model proposed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1979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Commercial RDBMSs appear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1987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ISO SQL standard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1990s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OODBMS and ORDBMSs appear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1990s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Data warehousing systems appear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Mid – 1990s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Web-database integration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1998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XML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F5E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1998/2009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ea typeface="MS PGothic" panose="020B0600070205080204" pitchFamily="34" charset="-128"/>
                        </a:rPr>
                        <a:t>NoSQL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AF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21</a:t>
            </a:r>
          </a:p>
        </p:txBody>
      </p:sp>
      <p:sp>
        <p:nvSpPr>
          <p:cNvPr id="57346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Advantages of DBMS</a:t>
            </a:r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Control of data redundancy.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Data consistency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More information from the same amount of data.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Sharing of data.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Improved data integrity.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Improved security.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Enforcement of standards.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smtClean="0">
                <a:latin typeface="CG Times" pitchFamily="18" charset="0"/>
              </a:rPr>
              <a:t>Economy of scale.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0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22</a:t>
            </a:r>
          </a:p>
        </p:txBody>
      </p:sp>
      <p:sp>
        <p:nvSpPr>
          <p:cNvPr id="59394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Advantages of DBMS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Balanced conflicting requirements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Improved data accessibility and responsiveness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Increased productivity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Improved maintenance through data independence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Increased concurrency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 smtClean="0">
                <a:latin typeface="CG Times" pitchFamily="18" charset="0"/>
              </a:rPr>
              <a:t>Improved backup and recovery services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8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23</a:t>
            </a:r>
          </a:p>
        </p:txBody>
      </p:sp>
      <p:sp>
        <p:nvSpPr>
          <p:cNvPr id="61442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Disadvantages of DBMS</a:t>
            </a:r>
          </a:p>
        </p:txBody>
      </p:sp>
      <p:sp>
        <p:nvSpPr>
          <p:cNvPr id="49156" name="Rectangle 4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 smtClean="0">
                <a:latin typeface="CG Times" pitchFamily="18" charset="0"/>
              </a:rPr>
              <a:t>Complexity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Size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Cost of DBMS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Additional hardware costs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Cost of conversion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Performance</a:t>
            </a:r>
          </a:p>
          <a:p>
            <a:pPr eaLnBrk="1" hangingPunct="1"/>
            <a:r>
              <a:rPr lang="en-US" altLang="en-US" b="1" smtClean="0">
                <a:latin typeface="CG Times" pitchFamily="18" charset="0"/>
              </a:rPr>
              <a:t>Higher impact of a failure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Hierachical Data Structure</a:t>
            </a:r>
          </a:p>
        </p:txBody>
      </p:sp>
      <p:pic>
        <p:nvPicPr>
          <p:cNvPr id="63490" name="Content Placeholder 3" descr="Hierarchical_Model_Diagram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" t="-8508" r="-198" b="21481"/>
          <a:stretch>
            <a:fillRect/>
          </a:stretch>
        </p:blipFill>
        <p:spPr>
          <a:xfrm>
            <a:off x="1273175" y="1087438"/>
            <a:ext cx="6473825" cy="5078412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3" name="Content Placeholder 3" descr="Network Data Model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029" b="-8029"/>
          <a:stretch>
            <a:fillRect/>
          </a:stretch>
        </p:blipFill>
        <p:spPr>
          <a:xfrm>
            <a:off x="468313" y="333375"/>
            <a:ext cx="8486775" cy="5799138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7" name="Content Placeholder 3" descr="relational data model v2.gi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499" r="-5499"/>
          <a:stretch>
            <a:fillRect/>
          </a:stretch>
        </p:blipFill>
        <p:spPr>
          <a:xfrm>
            <a:off x="250825" y="692150"/>
            <a:ext cx="8704263" cy="5440363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Entity Relationship Diagram</a:t>
            </a:r>
          </a:p>
        </p:txBody>
      </p:sp>
      <p:pic>
        <p:nvPicPr>
          <p:cNvPr id="66562" name="Content Placeholder 3" descr="Relational Data Model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993" r="-9993"/>
          <a:stretch>
            <a:fillRect/>
          </a:stretch>
        </p:blipFill>
        <p:spPr>
          <a:xfrm>
            <a:off x="468313" y="1484313"/>
            <a:ext cx="8486775" cy="4648200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1472214510</TotalTime>
  <Words>770</Words>
  <Application>Microsoft Office PowerPoint</Application>
  <PresentationFormat>On-screen Show (4:3)</PresentationFormat>
  <Paragraphs>175</Paragraphs>
  <Slides>28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Tahoma</vt:lpstr>
      <vt:lpstr>MS PGothic</vt:lpstr>
      <vt:lpstr>Arial</vt:lpstr>
      <vt:lpstr>Wingdings</vt:lpstr>
      <vt:lpstr>Times New Roman</vt:lpstr>
      <vt:lpstr>CG Times</vt:lpstr>
      <vt:lpstr>Times</vt:lpstr>
      <vt:lpstr>Blends</vt:lpstr>
      <vt:lpstr>Topic 1</vt:lpstr>
      <vt:lpstr>Chapter 1 Objectives</vt:lpstr>
      <vt:lpstr>Chapter 1 Objectives </vt:lpstr>
      <vt:lpstr>Chapter 1 Objectives</vt:lpstr>
      <vt:lpstr>File-based Systems</vt:lpstr>
      <vt:lpstr>File-based Processing</vt:lpstr>
      <vt:lpstr>Limitations of File-based Approach</vt:lpstr>
      <vt:lpstr>Limitations of File-based Approach</vt:lpstr>
      <vt:lpstr>Limitations of File-based Approach</vt:lpstr>
      <vt:lpstr>Database Approach</vt:lpstr>
      <vt:lpstr>Database</vt:lpstr>
      <vt:lpstr>Database Management System (DBMS)</vt:lpstr>
      <vt:lpstr>Database Management System (DBMS)</vt:lpstr>
      <vt:lpstr>Database Approach</vt:lpstr>
      <vt:lpstr>Database Approach</vt:lpstr>
      <vt:lpstr>Components of DBMS Environment</vt:lpstr>
      <vt:lpstr>Components of DBMS Environment</vt:lpstr>
      <vt:lpstr>Components of DBMS Environment</vt:lpstr>
      <vt:lpstr>Roles in the Database Environment</vt:lpstr>
      <vt:lpstr>History of Database Systems</vt:lpstr>
      <vt:lpstr>Historical Developments</vt:lpstr>
      <vt:lpstr>Advantages of DBMS</vt:lpstr>
      <vt:lpstr>Advantages of DBMS</vt:lpstr>
      <vt:lpstr>Disadvantages of DBMS</vt:lpstr>
      <vt:lpstr>Hierachical Data Structure</vt:lpstr>
      <vt:lpstr>PowerPoint Presentation</vt:lpstr>
      <vt:lpstr>PowerPoint Presentation</vt:lpstr>
      <vt:lpstr>Entity Relationship Diagram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Hole, Stephen</cp:lastModifiedBy>
  <cp:revision>12</cp:revision>
  <cp:lastPrinted>2018-10-02T15:42:09Z</cp:lastPrinted>
  <dcterms:created xsi:type="dcterms:W3CDTF">1996-12-09T10:09:10Z</dcterms:created>
  <dcterms:modified xsi:type="dcterms:W3CDTF">2018-10-03T10:31:56Z</dcterms:modified>
</cp:coreProperties>
</file>