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5" r:id="rId8"/>
    <p:sldId id="267" r:id="rId9"/>
    <p:sldId id="268" r:id="rId10"/>
    <p:sldId id="266" r:id="rId11"/>
    <p:sldId id="262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B5CC0"/>
    <a:srgbClr val="F877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051"/>
    <p:restoredTop sz="94544"/>
  </p:normalViewPr>
  <p:slideViewPr>
    <p:cSldViewPr snapToGrid="0">
      <p:cViewPr varScale="1">
        <p:scale>
          <a:sx n="71" d="100"/>
          <a:sy n="71" d="100"/>
        </p:scale>
        <p:origin x="840" y="10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05B1B-A26A-7025-BD88-89CAAA7345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7E7A54-F3B1-BC88-21AA-9C601F8AEB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2A1DF-96BF-7E91-FD13-F7493469F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5F7AC-708B-1F47-9D61-E57063428C54}" type="datetimeFigureOut">
              <a:rPr lang="en-US" smtClean="0"/>
              <a:t>4/12/24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A1C924-6466-450A-2526-5D9907359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E72445-D14F-C862-0DAA-AC3E1EF3A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6A75-7E63-2642-A92A-C34729E7B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9951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46E6A-E0DA-D85E-1A05-E92814F37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30777-5080-1533-D4E1-4DE3F6D700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EC91ED-3BA3-54CE-C7CB-7B2730EDC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5F7AC-708B-1F47-9D61-E57063428C54}" type="datetimeFigureOut">
              <a:rPr lang="en-US" smtClean="0"/>
              <a:t>4/12/24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A2AC27-805D-604C-ADA0-C24695901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C6F2ED-D00F-7D54-AF0B-4D56FD12E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6A75-7E63-2642-A92A-C34729E7B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306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11911-94DD-13B8-0710-8AFFCE585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BC9827-A7D5-3EEA-15B4-A0B670C9AC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F7B54-81F5-3AEA-D609-4998559D51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5F7AC-708B-1F47-9D61-E57063428C54}" type="datetimeFigureOut">
              <a:rPr lang="en-US" smtClean="0"/>
              <a:t>4/12/24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11BB3D-7EC5-FBC1-78A1-B37B07F07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E5F370-7987-9AA0-1430-56310840DF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6A75-7E63-2642-A92A-C34729E7B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323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83A3D-C4C8-4ECA-C28F-9EB15FAF4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7B976-C1B6-F46E-BEC7-17754AC7C5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3AE1E2-6D53-8831-6B7F-D4C58CDFB4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07F83F-4D75-02B6-56AD-7C8454E1E9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5F7AC-708B-1F47-9D61-E57063428C54}" type="datetimeFigureOut">
              <a:rPr lang="en-US" smtClean="0"/>
              <a:t>4/12/24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7BB52C-A541-74F2-B641-19CBCC17D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46EBBD-E372-9F12-7B53-13A5743412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6A75-7E63-2642-A92A-C34729E7B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667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23534-BD9F-5B90-4B89-EB2E065A2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C809C-F20D-A9C3-CC14-859825535E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03CA6D-D816-10C9-EF67-C5F1B86E97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58BA03-454F-2B40-6F95-1741FB3080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767A96-D035-C873-A9AF-1BA6B4CCE8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17EFC6-8816-73B3-B0F4-25AD805B8F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5F7AC-708B-1F47-9D61-E57063428C54}" type="datetimeFigureOut">
              <a:rPr lang="en-US" smtClean="0"/>
              <a:t>4/12/24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D30C66-CE79-5633-2B6F-6A92D2C20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EEFA43A-AC37-EB3B-E20D-57C7F04D2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6A75-7E63-2642-A92A-C34729E7B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113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7609E-1B61-8A3B-3AA1-0A41A18B81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7F0AFD-1758-40A3-87A2-B847A711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5F7AC-708B-1F47-9D61-E57063428C54}" type="datetimeFigureOut">
              <a:rPr lang="en-US" smtClean="0"/>
              <a:t>4/12/24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CA345C-3B47-2FE5-3846-2D2625545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CEE709-72CB-1158-FE10-87C2BC66B8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6A75-7E63-2642-A92A-C34729E7B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981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4DE72B-7A42-7D2D-C478-12F2B91A0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5F7AC-708B-1F47-9D61-E57063428C54}" type="datetimeFigureOut">
              <a:rPr lang="en-US" smtClean="0"/>
              <a:t>4/12/24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A75694-9983-A89B-8863-9CEDB7F65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5500DC-22F3-55D7-DF08-E37C02ACF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6A75-7E63-2642-A92A-C34729E7B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696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9D0A5-76A8-6C27-6C31-B3D4A4B08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2B9E67-A341-9F5F-ADA0-20C03DECD2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BA62B4-8D31-987F-CB55-72B0DEEA78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A8C830-60B2-0058-4D2A-D74FB1FF4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5F7AC-708B-1F47-9D61-E57063428C54}" type="datetimeFigureOut">
              <a:rPr lang="en-US" smtClean="0"/>
              <a:t>4/12/24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1408BB-9C62-6051-D371-B83F6AA7C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51354F-1C88-B7AA-7909-E4510E122A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6A75-7E63-2642-A92A-C34729E7B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51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F7308-AE4D-17C1-DBF4-364521F1F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477E99B-DF0B-8B64-2174-52D0681DEE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59615A-71D5-4AEF-CC62-41A25E2398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693322-269B-1178-9F5B-A6300433EE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5F7AC-708B-1F47-9D61-E57063428C54}" type="datetimeFigureOut">
              <a:rPr lang="en-US" smtClean="0"/>
              <a:t>4/12/24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C167A6-2298-30F3-4BFB-BD1C01ED5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8A52A2-7545-B00A-43AB-C4F0F104B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6A75-7E63-2642-A92A-C34729E7B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750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B2EBF-C6DE-54FE-4ED9-B11499E3A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8C0E53-876E-8F9F-0C42-7FE493D47E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08CE38-8A11-C081-B905-E9B412462E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5F7AC-708B-1F47-9D61-E57063428C54}" type="datetimeFigureOut">
              <a:rPr lang="en-US" smtClean="0"/>
              <a:t>4/12/24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CDF096-EC82-B9FA-7956-E0297345F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5E31C-81F5-9C68-F064-4DD5021B5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6A75-7E63-2642-A92A-C34729E7B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845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FEEF65-75F4-1DEB-7E29-887196EEE6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5936F2-C619-F7B7-DC4B-F419FB2CB2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E16195-E57C-3594-9B6C-2767B7876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5F7AC-708B-1F47-9D61-E57063428C54}" type="datetimeFigureOut">
              <a:rPr lang="en-US" smtClean="0"/>
              <a:t>4/12/24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843741-8190-9FC9-1493-D7250CE94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018077-9368-03B5-0608-3BBAA609C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6A75-7E63-2642-A92A-C34729E7B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83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0BCE6C-EC7D-0218-85F2-0F4F3C2D0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1C91EA-11A8-046B-4916-DCA5088D2B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66BE62-65EF-C62B-B836-027F740EE0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15F7AC-708B-1F47-9D61-E57063428C54}" type="datetimeFigureOut">
              <a:rPr lang="en-US" smtClean="0"/>
              <a:t>4/12/24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237E62-9B04-FF9B-909F-CABB75C028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D87394-17CD-4DC4-3D2A-32B9C5CA2F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CA6A75-7E63-2642-A92A-C34729E7B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308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hanks-thank-you-message-grateful-1314887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en.wikipedia.org/wiki/File:Emoji_u1f44b.svg" TargetMode="Externa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" TargetMode="External"/><Relationship Id="rId2" Type="http://schemas.openxmlformats.org/officeDocument/2006/relationships/hyperlink" Target="https://www.techtarget.com/searchcio/definition/SWOT-analysis-strengths-weaknesses-opportunities-and-threats-analysi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udycountry.com/wiki/what-are-the-weaknesses-in-swot-analysi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5000">
              <a:srgbClr val="FFC000"/>
            </a:gs>
            <a:gs pos="100000">
              <a:schemeClr val="bg1"/>
            </a:gs>
            <a:gs pos="5000">
              <a:srgbClr val="FFFF00"/>
            </a:gs>
            <a:gs pos="0">
              <a:schemeClr val="bg1"/>
            </a:gs>
            <a:gs pos="75000">
              <a:srgbClr val="FFFF00"/>
            </a:gs>
            <a:gs pos="91000">
              <a:srgbClr val="FFC000"/>
            </a:gs>
            <a:gs pos="98000">
              <a:srgbClr val="FFFF00"/>
            </a:gs>
            <a:gs pos="49010">
              <a:srgbClr val="00B0F0"/>
            </a:gs>
            <a:gs pos="32000">
              <a:srgbClr val="AB5CC0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E56FAB4-712B-B841-76EA-5C888354E7FC}"/>
              </a:ext>
            </a:extLst>
          </p:cNvPr>
          <p:cNvSpPr/>
          <p:nvPr/>
        </p:nvSpPr>
        <p:spPr>
          <a:xfrm>
            <a:off x="1075571" y="2093475"/>
            <a:ext cx="10326609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Working with Others in Health and </a:t>
            </a:r>
          </a:p>
          <a:p>
            <a:pPr algn="ctr"/>
            <a:r>
              <a:rPr lang="en-GB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Social Care: My Experience and </a:t>
            </a:r>
          </a:p>
          <a:p>
            <a:pPr algn="ctr"/>
            <a:r>
              <a:rPr lang="en-GB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Development.</a:t>
            </a:r>
            <a:endParaRPr lang="en-US" sz="54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D376BB6-C138-6914-183D-AA1C557A7C5F}"/>
              </a:ext>
            </a:extLst>
          </p:cNvPr>
          <p:cNvSpPr txBox="1"/>
          <p:nvPr/>
        </p:nvSpPr>
        <p:spPr>
          <a:xfrm>
            <a:off x="175847" y="6377354"/>
            <a:ext cx="1563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Sarah Williams</a:t>
            </a:r>
          </a:p>
        </p:txBody>
      </p:sp>
    </p:spTree>
    <p:extLst>
      <p:ext uri="{BB962C8B-B14F-4D97-AF65-F5344CB8AC3E}">
        <p14:creationId xmlns:p14="http://schemas.microsoft.com/office/powerpoint/2010/main" val="719903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67583004-2851-8AA8-98D8-BE4317CE61B5}"/>
              </a:ext>
            </a:extLst>
          </p:cNvPr>
          <p:cNvGrpSpPr/>
          <p:nvPr/>
        </p:nvGrpSpPr>
        <p:grpSpPr>
          <a:xfrm>
            <a:off x="5394594" y="500063"/>
            <a:ext cx="6248950" cy="5915025"/>
            <a:chOff x="2789459" y="157166"/>
            <a:chExt cx="7257631" cy="6386511"/>
          </a:xfrm>
        </p:grpSpPr>
        <p:sp>
          <p:nvSpPr>
            <p:cNvPr id="2" name="Round Diagonal Corner of Rectangle 1">
              <a:extLst>
                <a:ext uri="{FF2B5EF4-FFF2-40B4-BE49-F238E27FC236}">
                  <a16:creationId xmlns:a16="http://schemas.microsoft.com/office/drawing/2014/main" id="{AC8CD6B6-1543-6E7A-C954-BD956A56209B}"/>
                </a:ext>
              </a:extLst>
            </p:cNvPr>
            <p:cNvSpPr/>
            <p:nvPr/>
          </p:nvSpPr>
          <p:spPr>
            <a:xfrm rot="16200000">
              <a:off x="3328988" y="442910"/>
              <a:ext cx="2900365" cy="3100391"/>
            </a:xfrm>
            <a:prstGeom prst="round2DiagRect">
              <a:avLst/>
            </a:prstGeom>
            <a:gradFill flip="none" rotWithShape="1">
              <a:gsLst>
                <a:gs pos="17000">
                  <a:srgbClr val="7030A0"/>
                </a:gs>
                <a:gs pos="46000">
                  <a:srgbClr val="AB5CC0"/>
                </a:gs>
                <a:gs pos="97000">
                  <a:schemeClr val="bg1">
                    <a:lumMod val="95000"/>
                  </a:schemeClr>
                </a:gs>
                <a:gs pos="76000">
                  <a:srgbClr val="7030A0"/>
                </a:gs>
                <a:gs pos="0">
                  <a:schemeClr val="bg1"/>
                </a:gs>
              </a:gsLst>
              <a:lin ang="7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noFill/>
              </a:endParaRPr>
            </a:p>
          </p:txBody>
        </p:sp>
        <p:sp>
          <p:nvSpPr>
            <p:cNvPr id="3" name="Round Diagonal Corner of Rectangle 2">
              <a:extLst>
                <a:ext uri="{FF2B5EF4-FFF2-40B4-BE49-F238E27FC236}">
                  <a16:creationId xmlns:a16="http://schemas.microsoft.com/office/drawing/2014/main" id="{79CBE137-4882-8551-64F4-368DBBF4A148}"/>
                </a:ext>
              </a:extLst>
            </p:cNvPr>
            <p:cNvSpPr/>
            <p:nvPr/>
          </p:nvSpPr>
          <p:spPr>
            <a:xfrm rot="10800000">
              <a:off x="6402632" y="514352"/>
              <a:ext cx="3212856" cy="2901094"/>
            </a:xfrm>
            <a:prstGeom prst="round2DiagRect">
              <a:avLst/>
            </a:prstGeom>
            <a:gradFill flip="none" rotWithShape="1">
              <a:gsLst>
                <a:gs pos="65030">
                  <a:srgbClr val="0070C0"/>
                </a:gs>
                <a:gs pos="0">
                  <a:schemeClr val="accent5">
                    <a:lumMod val="0"/>
                    <a:lumOff val="100000"/>
                  </a:schemeClr>
                </a:gs>
                <a:gs pos="0">
                  <a:schemeClr val="accent5">
                    <a:lumMod val="0"/>
                    <a:lumOff val="100000"/>
                  </a:schemeClr>
                </a:gs>
                <a:gs pos="100000">
                  <a:schemeClr val="accent5">
                    <a:lumMod val="100000"/>
                  </a:scheme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noFill/>
              </a:endParaRPr>
            </a:p>
          </p:txBody>
        </p:sp>
        <p:sp>
          <p:nvSpPr>
            <p:cNvPr id="4" name="Round Diagonal Corner of Rectangle 3">
              <a:extLst>
                <a:ext uri="{FF2B5EF4-FFF2-40B4-BE49-F238E27FC236}">
                  <a16:creationId xmlns:a16="http://schemas.microsoft.com/office/drawing/2014/main" id="{C52B8A60-53FC-8B6D-6F1D-743B57CB8072}"/>
                </a:ext>
              </a:extLst>
            </p:cNvPr>
            <p:cNvSpPr/>
            <p:nvPr/>
          </p:nvSpPr>
          <p:spPr>
            <a:xfrm rot="10800000">
              <a:off x="3200401" y="3514726"/>
              <a:ext cx="3134460" cy="2657473"/>
            </a:xfrm>
            <a:prstGeom prst="round2DiagRect">
              <a:avLst/>
            </a:prstGeom>
            <a:gradFill flip="none" rotWithShape="1">
              <a:gsLst>
                <a:gs pos="45985">
                  <a:srgbClr val="FFFF00"/>
                </a:gs>
                <a:gs pos="0">
                  <a:schemeClr val="accent4">
                    <a:lumMod val="0"/>
                    <a:lumOff val="100000"/>
                  </a:schemeClr>
                </a:gs>
                <a:gs pos="38000">
                  <a:schemeClr val="accent4">
                    <a:lumMod val="0"/>
                    <a:lumOff val="100000"/>
                  </a:schemeClr>
                </a:gs>
                <a:gs pos="80000">
                  <a:schemeClr val="accent4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noFill/>
              </a:endParaRPr>
            </a:p>
          </p:txBody>
        </p:sp>
        <p:sp>
          <p:nvSpPr>
            <p:cNvPr id="5" name="Round Diagonal Corner of Rectangle 4">
              <a:extLst>
                <a:ext uri="{FF2B5EF4-FFF2-40B4-BE49-F238E27FC236}">
                  <a16:creationId xmlns:a16="http://schemas.microsoft.com/office/drawing/2014/main" id="{28F8DB3E-AAE7-CFD0-A5D6-4DB121AB6D2D}"/>
                </a:ext>
              </a:extLst>
            </p:cNvPr>
            <p:cNvSpPr/>
            <p:nvPr/>
          </p:nvSpPr>
          <p:spPr>
            <a:xfrm rot="5400000">
              <a:off x="6623979" y="3309279"/>
              <a:ext cx="2743198" cy="3096945"/>
            </a:xfrm>
            <a:prstGeom prst="round2DiagRect">
              <a:avLst>
                <a:gd name="adj1" fmla="val 16667"/>
                <a:gd name="adj2" fmla="val 0"/>
              </a:avLst>
            </a:prstGeom>
            <a:gradFill flip="none" rotWithShape="1">
              <a:gsLst>
                <a:gs pos="15000">
                  <a:srgbClr val="F877E9"/>
                </a:gs>
                <a:gs pos="97000">
                  <a:srgbClr val="F877E9"/>
                </a:gs>
                <a:gs pos="97999">
                  <a:srgbClr val="FFC000"/>
                </a:gs>
                <a:gs pos="16000">
                  <a:srgbClr val="F877E9"/>
                </a:gs>
                <a:gs pos="96000">
                  <a:srgbClr val="FFC000"/>
                </a:gs>
                <a:gs pos="100000">
                  <a:srgbClr val="FFC000"/>
                </a:gs>
                <a:gs pos="0">
                  <a:srgbClr val="F877E9"/>
                </a:gs>
              </a:gsLst>
              <a:lin ang="135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noFill/>
              </a:endParaRP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B116B0B5-A435-5EC1-A099-7DCAD9E858CD}"/>
                </a:ext>
              </a:extLst>
            </p:cNvPr>
            <p:cNvSpPr/>
            <p:nvPr/>
          </p:nvSpPr>
          <p:spPr>
            <a:xfrm>
              <a:off x="5038725" y="2166938"/>
              <a:ext cx="2447925" cy="2333624"/>
            </a:xfrm>
            <a:prstGeom prst="ellipse">
              <a:avLst/>
            </a:prstGeom>
            <a:solidFill>
              <a:schemeClr val="bg1">
                <a:alpha val="98365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50DE3BF2-F68E-BE85-5F8E-D14A5509C834}"/>
                </a:ext>
              </a:extLst>
            </p:cNvPr>
            <p:cNvSpPr/>
            <p:nvPr/>
          </p:nvSpPr>
          <p:spPr>
            <a:xfrm>
              <a:off x="6977064" y="3433765"/>
              <a:ext cx="2133598" cy="2119311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C6CB78B8-BA79-426A-0481-E32B4AFFE1D8}"/>
                </a:ext>
              </a:extLst>
            </p:cNvPr>
            <p:cNvSpPr/>
            <p:nvPr/>
          </p:nvSpPr>
          <p:spPr>
            <a:xfrm>
              <a:off x="5219704" y="2305053"/>
              <a:ext cx="2081210" cy="1966911"/>
            </a:xfrm>
            <a:prstGeom prst="ellipse">
              <a:avLst/>
            </a:prstGeom>
            <a:noFill/>
            <a:ln w="76200">
              <a:gradFill>
                <a:gsLst>
                  <a:gs pos="20000">
                    <a:schemeClr val="bg1">
                      <a:lumMod val="65000"/>
                    </a:schemeClr>
                  </a:gs>
                  <a:gs pos="74000">
                    <a:schemeClr val="bg1">
                      <a:lumMod val="50000"/>
                    </a:schemeClr>
                  </a:gs>
                  <a:gs pos="83000">
                    <a:schemeClr val="bg1">
                      <a:lumMod val="50000"/>
                    </a:schemeClr>
                  </a:gs>
                  <a:gs pos="98000">
                    <a:schemeClr val="bg1">
                      <a:lumMod val="65000"/>
                    </a:schemeClr>
                  </a:gs>
                </a:gsLst>
                <a:lin ang="11400000" scaled="0"/>
              </a:gra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63358BBD-B7B5-723A-6F25-FD767379ED70}"/>
                </a:ext>
              </a:extLst>
            </p:cNvPr>
            <p:cNvSpPr txBox="1"/>
            <p:nvPr/>
          </p:nvSpPr>
          <p:spPr>
            <a:xfrm>
              <a:off x="4500565" y="2871791"/>
              <a:ext cx="337184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latin typeface=""/>
                </a:rPr>
                <a:t>   SWOT</a:t>
              </a:r>
            </a:p>
            <a:p>
              <a:pPr algn="ctr"/>
              <a:r>
                <a:rPr lang="en-US" sz="2000" b="1" dirty="0">
                  <a:latin typeface=""/>
                </a:rPr>
                <a:t>ANALYSIS</a:t>
              </a: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4BEBA3F-42AD-59A0-DF43-A39423053D91}"/>
                </a:ext>
              </a:extLst>
            </p:cNvPr>
            <p:cNvSpPr/>
            <p:nvPr/>
          </p:nvSpPr>
          <p:spPr>
            <a:xfrm>
              <a:off x="7529515" y="157166"/>
              <a:ext cx="1028699" cy="10287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lumMod val="0"/>
                    <a:lumOff val="100000"/>
                  </a:schemeClr>
                </a:gs>
                <a:gs pos="9000">
                  <a:schemeClr val="accent5">
                    <a:lumMod val="0"/>
                    <a:lumOff val="100000"/>
                  </a:schemeClr>
                </a:gs>
                <a:gs pos="30000">
                  <a:schemeClr val="accent5">
                    <a:lumMod val="100000"/>
                  </a:schemeClr>
                </a:gs>
              </a:gsLst>
              <a:path path="circle">
                <a:fillToRect t="100000" r="100000"/>
              </a:path>
              <a:tileRect l="-100000" b="-100000"/>
            </a:gradFill>
            <a:ln w="889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D9749CFD-578B-A038-FCCF-9F531216C6AA}"/>
                </a:ext>
              </a:extLst>
            </p:cNvPr>
            <p:cNvSpPr/>
            <p:nvPr/>
          </p:nvSpPr>
          <p:spPr>
            <a:xfrm>
              <a:off x="7453313" y="5524502"/>
              <a:ext cx="1062038" cy="1019175"/>
            </a:xfrm>
            <a:prstGeom prst="ellipse">
              <a:avLst/>
            </a:prstGeom>
            <a:gradFill>
              <a:gsLst>
                <a:gs pos="100000">
                  <a:srgbClr val="FFC000"/>
                </a:gs>
                <a:gs pos="28000">
                  <a:srgbClr val="F877E9"/>
                </a:gs>
              </a:gsLst>
              <a:path path="circle">
                <a:fillToRect l="100000" t="100000"/>
              </a:path>
            </a:gradFill>
            <a:ln w="889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C6AF0617-E8A6-C5D9-6DD6-B149A84EFDD0}"/>
                </a:ext>
              </a:extLst>
            </p:cNvPr>
            <p:cNvSpPr/>
            <p:nvPr/>
          </p:nvSpPr>
          <p:spPr>
            <a:xfrm>
              <a:off x="4257678" y="5538788"/>
              <a:ext cx="1057273" cy="976315"/>
            </a:xfrm>
            <a:prstGeom prst="ellipse">
              <a:avLst/>
            </a:prstGeom>
            <a:gradFill flip="none" rotWithShape="1">
              <a:gsLst>
                <a:gs pos="55000">
                  <a:srgbClr val="FFC000"/>
                </a:gs>
                <a:gs pos="76997">
                  <a:srgbClr val="FFD65A"/>
                </a:gs>
                <a:gs pos="80000">
                  <a:srgbClr val="FFDD76"/>
                </a:gs>
                <a:gs pos="0">
                  <a:schemeClr val="accent4">
                    <a:lumMod val="0"/>
                    <a:lumOff val="100000"/>
                  </a:schemeClr>
                </a:gs>
                <a:gs pos="32000">
                  <a:schemeClr val="accent4">
                    <a:lumMod val="0"/>
                    <a:lumOff val="100000"/>
                  </a:schemeClr>
                </a:gs>
                <a:gs pos="100000">
                  <a:schemeClr val="accent4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  <a:ln w="889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BDEB1B95-69E4-6BA5-9833-EC765B53B683}"/>
                </a:ext>
              </a:extLst>
            </p:cNvPr>
            <p:cNvSpPr/>
            <p:nvPr/>
          </p:nvSpPr>
          <p:spPr>
            <a:xfrm>
              <a:off x="4786317" y="1885950"/>
              <a:ext cx="3000373" cy="2843212"/>
            </a:xfrm>
            <a:prstGeom prst="ellipse">
              <a:avLst/>
            </a:prstGeom>
            <a:solidFill>
              <a:schemeClr val="bg1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377C4EE-17EE-EF36-8E66-B30C984CF47D}"/>
                </a:ext>
              </a:extLst>
            </p:cNvPr>
            <p:cNvSpPr txBox="1"/>
            <p:nvPr/>
          </p:nvSpPr>
          <p:spPr>
            <a:xfrm>
              <a:off x="7694045" y="337208"/>
              <a:ext cx="1400175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b="1" dirty="0">
                  <a:solidFill>
                    <a:schemeClr val="bg1"/>
                  </a:solidFill>
                </a:rPr>
                <a:t>W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91112567-CA5A-AAAD-ACBD-775A8F5E939C}"/>
                </a:ext>
              </a:extLst>
            </p:cNvPr>
            <p:cNvSpPr txBox="1"/>
            <p:nvPr/>
          </p:nvSpPr>
          <p:spPr>
            <a:xfrm>
              <a:off x="3986213" y="2314576"/>
              <a:ext cx="671513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en-US" sz="4000" b="1" dirty="0">
                <a:solidFill>
                  <a:schemeClr val="bg1"/>
                </a:solidFill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47841E21-7132-76F9-C7A9-6ABF462F9CB5}"/>
                </a:ext>
              </a:extLst>
            </p:cNvPr>
            <p:cNvSpPr txBox="1"/>
            <p:nvPr/>
          </p:nvSpPr>
          <p:spPr>
            <a:xfrm>
              <a:off x="4477051" y="5657852"/>
              <a:ext cx="142875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b="1" dirty="0">
                  <a:solidFill>
                    <a:schemeClr val="bg1"/>
                  </a:solidFill>
                </a:rPr>
                <a:t>O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04471750-EC8B-98F4-B0A6-EAF2BD5A6A65}"/>
                </a:ext>
              </a:extLst>
            </p:cNvPr>
            <p:cNvSpPr txBox="1"/>
            <p:nvPr/>
          </p:nvSpPr>
          <p:spPr>
            <a:xfrm>
              <a:off x="7786689" y="5643564"/>
              <a:ext cx="114300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b="1" dirty="0">
                  <a:solidFill>
                    <a:schemeClr val="bg1"/>
                  </a:solidFill>
                </a:rPr>
                <a:t>T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84363567-5929-75F7-A45B-B9EE6B8C1724}"/>
                </a:ext>
              </a:extLst>
            </p:cNvPr>
            <p:cNvSpPr txBox="1"/>
            <p:nvPr/>
          </p:nvSpPr>
          <p:spPr>
            <a:xfrm rot="16200000">
              <a:off x="1814512" y="1232127"/>
              <a:ext cx="2414587" cy="4646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b="1" dirty="0"/>
                <a:t>STRENGHTS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CC3D02E2-22B0-7EFC-A29A-1F4FBE705BD1}"/>
                </a:ext>
              </a:extLst>
            </p:cNvPr>
            <p:cNvSpPr txBox="1"/>
            <p:nvPr/>
          </p:nvSpPr>
          <p:spPr>
            <a:xfrm rot="5400000">
              <a:off x="8943192" y="1382174"/>
              <a:ext cx="1743101" cy="46469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/>
                <a:t>WEAKNESSES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C41C2724-AC1F-D7D9-CA27-A5873D8FD7A2}"/>
                </a:ext>
              </a:extLst>
            </p:cNvPr>
            <p:cNvSpPr txBox="1"/>
            <p:nvPr/>
          </p:nvSpPr>
          <p:spPr>
            <a:xfrm rot="16200000">
              <a:off x="2038720" y="4772031"/>
              <a:ext cx="191571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b="1" dirty="0"/>
                <a:t>OPPORTUNITIES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664D7190-DA13-CFC2-B486-95D161602F49}"/>
                </a:ext>
              </a:extLst>
            </p:cNvPr>
            <p:cNvSpPr txBox="1"/>
            <p:nvPr/>
          </p:nvSpPr>
          <p:spPr>
            <a:xfrm rot="5400000">
              <a:off x="9041179" y="4436892"/>
              <a:ext cx="1434371" cy="4646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b="1" dirty="0"/>
                <a:t>THREATS</a:t>
              </a: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3C586E52-797D-A894-6A69-32D45F396730}"/>
                </a:ext>
              </a:extLst>
            </p:cNvPr>
            <p:cNvSpPr/>
            <p:nvPr/>
          </p:nvSpPr>
          <p:spPr>
            <a:xfrm>
              <a:off x="4114800" y="228601"/>
              <a:ext cx="1057275" cy="1085851"/>
            </a:xfrm>
            <a:prstGeom prst="ellipse">
              <a:avLst/>
            </a:prstGeom>
            <a:gradFill flip="none" rotWithShape="1">
              <a:gsLst>
                <a:gs pos="100000">
                  <a:srgbClr val="0070C0"/>
                </a:gs>
                <a:gs pos="84016">
                  <a:srgbClr val="AB5CC0"/>
                </a:gs>
                <a:gs pos="28000">
                  <a:srgbClr val="7030A0"/>
                </a:gs>
              </a:gsLst>
              <a:lin ang="7800000" scaled="0"/>
              <a:tileRect/>
            </a:gradFill>
            <a:ln w="889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000" b="1" dirty="0"/>
                <a:t>S</a:t>
              </a:r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0DFCA927-6424-753F-4BAE-9FA6B43077D0}"/>
              </a:ext>
            </a:extLst>
          </p:cNvPr>
          <p:cNvSpPr/>
          <p:nvPr/>
        </p:nvSpPr>
        <p:spPr>
          <a:xfrm>
            <a:off x="228600" y="266998"/>
            <a:ext cx="4984963" cy="286232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60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What is a SWOT ANALYSIS?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D0AD33C-7283-97CE-798B-C1CED8F24BCA}"/>
              </a:ext>
            </a:extLst>
          </p:cNvPr>
          <p:cNvSpPr txBox="1"/>
          <p:nvPr/>
        </p:nvSpPr>
        <p:spPr>
          <a:xfrm>
            <a:off x="1171575" y="3814762"/>
            <a:ext cx="380047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040C28"/>
                </a:solidFill>
                <a:effectLst/>
                <a:latin typeface="Google Sans" panose="020B0603030502040204" pitchFamily="34" charset="0"/>
              </a:rPr>
              <a:t>A SWOT analysis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 panose="020B0603030502040204" pitchFamily="34" charset="0"/>
              </a:rPr>
              <a:t> is a framework for identifying and analysing an organisation's strengths, weaknesses, opportunities and threats </a:t>
            </a:r>
            <a:r>
              <a:rPr lang="en-GB" b="0" i="0" dirty="0">
                <a:solidFill>
                  <a:srgbClr val="2C3E50"/>
                </a:solidFill>
                <a:effectLst/>
                <a:latin typeface="Google Sans Text Medium" panose="020B0603030502040204" pitchFamily="34" charset="0"/>
              </a:rPr>
              <a:t>(Bigelow, 2023).</a:t>
            </a:r>
            <a:endParaRPr lang="en-US" dirty="0">
              <a:latin typeface="Google Sans Text Medium" panose="020B060303050204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B582D1-FEF5-3443-1D3A-0A633087CE33}"/>
              </a:ext>
            </a:extLst>
          </p:cNvPr>
          <p:cNvSpPr txBox="1"/>
          <p:nvPr/>
        </p:nvSpPr>
        <p:spPr>
          <a:xfrm>
            <a:off x="7373816" y="6488668"/>
            <a:ext cx="3001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 You tube</a:t>
            </a:r>
            <a:r>
              <a:rPr lang="en-GB" dirty="0">
                <a:solidFill>
                  <a:srgbClr val="2C3E50"/>
                </a:solidFill>
                <a:latin typeface="Roboto" panose="02000000000000000000" pitchFamily="2" charset="0"/>
              </a:rPr>
              <a:t>,</a:t>
            </a:r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2021)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2834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2E9ADB8A-FB95-6F4B-9214-5F05DDEEAB6C}"/>
              </a:ext>
            </a:extLst>
          </p:cNvPr>
          <p:cNvGrpSpPr/>
          <p:nvPr/>
        </p:nvGrpSpPr>
        <p:grpSpPr>
          <a:xfrm>
            <a:off x="716630" y="0"/>
            <a:ext cx="6051018" cy="6510267"/>
            <a:chOff x="457197" y="171449"/>
            <a:chExt cx="5172077" cy="5357813"/>
          </a:xfrm>
        </p:grpSpPr>
        <p:sp>
          <p:nvSpPr>
            <p:cNvPr id="2" name="Round Diagonal Corner of Rectangle 1">
              <a:extLst>
                <a:ext uri="{FF2B5EF4-FFF2-40B4-BE49-F238E27FC236}">
                  <a16:creationId xmlns:a16="http://schemas.microsoft.com/office/drawing/2014/main" id="{BF881E97-A488-FF47-C31C-655207E60373}"/>
                </a:ext>
              </a:extLst>
            </p:cNvPr>
            <p:cNvSpPr/>
            <p:nvPr/>
          </p:nvSpPr>
          <p:spPr>
            <a:xfrm rot="10800000">
              <a:off x="457197" y="857249"/>
              <a:ext cx="5172077" cy="4672013"/>
            </a:xfrm>
            <a:prstGeom prst="round2DiagRect">
              <a:avLst/>
            </a:prstGeom>
            <a:gradFill flip="none" rotWithShape="1">
              <a:gsLst>
                <a:gs pos="100000">
                  <a:srgbClr val="AB5CC0"/>
                </a:gs>
                <a:gs pos="100000">
                  <a:srgbClr val="7030A0"/>
                </a:gs>
                <a:gs pos="58000">
                  <a:srgbClr val="7030A0"/>
                </a:gs>
                <a:gs pos="0">
                  <a:schemeClr val="bg1"/>
                </a:gs>
                <a:gs pos="99000">
                  <a:srgbClr val="AB5CC0"/>
                </a:gs>
                <a:gs pos="80000">
                  <a:srgbClr val="7030A0"/>
                </a:gs>
                <a:gs pos="0">
                  <a:srgbClr val="F877E9"/>
                </a:gs>
                <a:gs pos="0">
                  <a:srgbClr val="F877E9"/>
                </a:gs>
              </a:gsLst>
              <a:path path="circle">
                <a:fillToRect r="100000" b="100000"/>
              </a:path>
              <a:tileRect l="-100000" t="-10000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38555225-34E5-DB1D-6DFA-0914058CC2CA}"/>
                </a:ext>
              </a:extLst>
            </p:cNvPr>
            <p:cNvSpPr/>
            <p:nvPr/>
          </p:nvSpPr>
          <p:spPr>
            <a:xfrm>
              <a:off x="771527" y="171449"/>
              <a:ext cx="1357313" cy="1443037"/>
            </a:xfrm>
            <a:prstGeom prst="ellipse">
              <a:avLst/>
            </a:prstGeom>
            <a:gradFill>
              <a:gsLst>
                <a:gs pos="19018">
                  <a:srgbClr val="AB5CC0"/>
                </a:gs>
                <a:gs pos="0">
                  <a:schemeClr val="bg1"/>
                </a:gs>
                <a:gs pos="74000">
                  <a:srgbClr val="7030A0"/>
                </a:gs>
                <a:gs pos="83000">
                  <a:srgbClr val="AB5CC0"/>
                </a:gs>
                <a:gs pos="100000">
                  <a:schemeClr val="bg1">
                    <a:lumMod val="85000"/>
                  </a:schemeClr>
                </a:gs>
              </a:gsLst>
              <a:lin ang="13800000" scaled="0"/>
            </a:gradFill>
            <a:ln w="889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B7E3F5A-5303-C21B-F7E6-D9CCEEAA33DE}"/>
                </a:ext>
              </a:extLst>
            </p:cNvPr>
            <p:cNvSpPr txBox="1"/>
            <p:nvPr/>
          </p:nvSpPr>
          <p:spPr>
            <a:xfrm>
              <a:off x="1257300" y="557214"/>
              <a:ext cx="314325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dirty="0">
                  <a:solidFill>
                    <a:schemeClr val="bg1"/>
                  </a:solidFill>
                </a:rPr>
                <a:t>S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186005F2-B40D-0F50-5A0B-903EF77FFEBB}"/>
                </a:ext>
              </a:extLst>
            </p:cNvPr>
            <p:cNvSpPr txBox="1"/>
            <p:nvPr/>
          </p:nvSpPr>
          <p:spPr>
            <a:xfrm>
              <a:off x="2714625" y="271462"/>
              <a:ext cx="240030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200" dirty="0"/>
                <a:t>STRENGTHS</a:t>
              </a:r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A6095A17-33F0-BA91-920D-03EADAF96BD6}"/>
              </a:ext>
            </a:extLst>
          </p:cNvPr>
          <p:cNvSpPr/>
          <p:nvPr/>
        </p:nvSpPr>
        <p:spPr>
          <a:xfrm>
            <a:off x="450752" y="2540783"/>
            <a:ext cx="533400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Good communication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08915B-3BA2-2655-175E-60EBA0734A4F}"/>
              </a:ext>
            </a:extLst>
          </p:cNvPr>
          <p:cNvSpPr/>
          <p:nvPr/>
        </p:nvSpPr>
        <p:spPr>
          <a:xfrm>
            <a:off x="1183372" y="3303872"/>
            <a:ext cx="310476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Good eye contact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34970FC-446B-5CE0-A29B-A7F45956C348}"/>
              </a:ext>
            </a:extLst>
          </p:cNvPr>
          <p:cNvSpPr/>
          <p:nvPr/>
        </p:nvSpPr>
        <p:spPr>
          <a:xfrm>
            <a:off x="601689" y="4070476"/>
            <a:ext cx="4339336" cy="58477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Good Preparation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4F85247-97B7-4D23-F492-8F422E778F79}"/>
              </a:ext>
            </a:extLst>
          </p:cNvPr>
          <p:cNvSpPr/>
          <p:nvPr/>
        </p:nvSpPr>
        <p:spPr>
          <a:xfrm>
            <a:off x="1133310" y="4792618"/>
            <a:ext cx="362490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Using my knowledge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CC334E4-3EFD-0D7C-3FC5-50A9555BBABC}"/>
              </a:ext>
            </a:extLst>
          </p:cNvPr>
          <p:cNvSpPr/>
          <p:nvPr/>
        </p:nvSpPr>
        <p:spPr>
          <a:xfrm>
            <a:off x="1077815" y="5546244"/>
            <a:ext cx="363792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Using my Experience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649985-515F-E4B0-F4C3-B75C900CF798}"/>
              </a:ext>
            </a:extLst>
          </p:cNvPr>
          <p:cNvSpPr txBox="1"/>
          <p:nvPr/>
        </p:nvSpPr>
        <p:spPr>
          <a:xfrm>
            <a:off x="7022122" y="2286000"/>
            <a:ext cx="46657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0" i="0" dirty="0">
                <a:solidFill>
                  <a:srgbClr val="252525"/>
                </a:solidFill>
                <a:effectLst/>
              </a:rPr>
              <a:t>“ A </a:t>
            </a:r>
            <a:r>
              <a:rPr lang="en-GB" sz="2400" dirty="0">
                <a:solidFill>
                  <a:srgbClr val="252525"/>
                </a:solidFill>
              </a:rPr>
              <a:t>s</a:t>
            </a:r>
            <a:r>
              <a:rPr lang="en-GB" sz="2400" b="0" i="0" dirty="0">
                <a:effectLst/>
              </a:rPr>
              <a:t>trength 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is a resource or capacity the organisation can use effectively to achieve its objectives” </a:t>
            </a:r>
            <a:r>
              <a:rPr lang="en-GB" sz="2400" b="0" i="0" dirty="0">
                <a:solidFill>
                  <a:srgbClr val="2C3E50"/>
                </a:solidFill>
                <a:effectLst/>
              </a:rPr>
              <a:t>(University of Cambridge, 2016).</a:t>
            </a:r>
            <a:endParaRPr lang="en-GB" sz="2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A0BB1C3-330D-6C77-CE47-FB9EA4D1F8EF}"/>
              </a:ext>
            </a:extLst>
          </p:cNvPr>
          <p:cNvSpPr txBox="1"/>
          <p:nvPr/>
        </p:nvSpPr>
        <p:spPr>
          <a:xfrm>
            <a:off x="2790260" y="1224057"/>
            <a:ext cx="381000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0" i="0" dirty="0">
                <a:solidFill>
                  <a:schemeClr val="bg1"/>
                </a:solidFill>
                <a:effectLst/>
              </a:rPr>
              <a:t>I think in my interview my strengths were</a:t>
            </a:r>
            <a:r>
              <a:rPr lang="en-GB" sz="28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.</a:t>
            </a:r>
            <a:endParaRPr lang="en-GB" sz="2800" b="0" i="0" dirty="0">
              <a:solidFill>
                <a:schemeClr val="bg1"/>
              </a:solidFill>
              <a:effectLst/>
              <a:latin typeface="Open Sans" panose="020B0606030504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4092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1" grpId="0"/>
      <p:bldP spid="12" grpId="0"/>
      <p:bldP spid="13" grpId="0"/>
      <p:bldP spid="9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6CD2D4F6-2346-E529-3401-F77A9AB3CADE}"/>
              </a:ext>
            </a:extLst>
          </p:cNvPr>
          <p:cNvGrpSpPr/>
          <p:nvPr/>
        </p:nvGrpSpPr>
        <p:grpSpPr>
          <a:xfrm>
            <a:off x="278789" y="677006"/>
            <a:ext cx="5172076" cy="5357815"/>
            <a:chOff x="442912" y="271462"/>
            <a:chExt cx="5257801" cy="5543550"/>
          </a:xfrm>
        </p:grpSpPr>
        <p:sp>
          <p:nvSpPr>
            <p:cNvPr id="4" name="Round Diagonal Corner of Rectangle 3">
              <a:extLst>
                <a:ext uri="{FF2B5EF4-FFF2-40B4-BE49-F238E27FC236}">
                  <a16:creationId xmlns:a16="http://schemas.microsoft.com/office/drawing/2014/main" id="{3E53CF44-AA01-C18E-91A2-7F5F78461951}"/>
                </a:ext>
              </a:extLst>
            </p:cNvPr>
            <p:cNvSpPr/>
            <p:nvPr/>
          </p:nvSpPr>
          <p:spPr>
            <a:xfrm>
              <a:off x="442912" y="871537"/>
              <a:ext cx="5172076" cy="4943475"/>
            </a:xfrm>
            <a:prstGeom prst="round2DiagRect">
              <a:avLst/>
            </a:prstGeom>
            <a:gradFill flip="none" rotWithShape="1">
              <a:gsLst>
                <a:gs pos="6000">
                  <a:srgbClr val="0070C0"/>
                </a:gs>
                <a:gs pos="0">
                  <a:schemeClr val="bg1"/>
                </a:gs>
                <a:gs pos="78000">
                  <a:srgbClr val="00B0F0"/>
                </a:gs>
                <a:gs pos="100000">
                  <a:schemeClr val="bg1"/>
                </a:gs>
                <a:gs pos="100000">
                  <a:schemeClr val="bg1">
                    <a:lumMod val="85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337F0DD3-BAC9-EDD0-7564-EBF1B38E617D}"/>
                </a:ext>
              </a:extLst>
            </p:cNvPr>
            <p:cNvSpPr/>
            <p:nvPr/>
          </p:nvSpPr>
          <p:spPr>
            <a:xfrm>
              <a:off x="828676" y="271463"/>
              <a:ext cx="1414462" cy="1443037"/>
            </a:xfrm>
            <a:prstGeom prst="ellipse">
              <a:avLst/>
            </a:prstGeom>
            <a:gradFill>
              <a:gsLst>
                <a:gs pos="6000">
                  <a:srgbClr val="0070C0"/>
                </a:gs>
                <a:gs pos="0">
                  <a:schemeClr val="bg1"/>
                </a:gs>
                <a:gs pos="74000">
                  <a:srgbClr val="00B0F0"/>
                </a:gs>
                <a:gs pos="100000">
                  <a:schemeClr val="bg1"/>
                </a:gs>
                <a:gs pos="100000">
                  <a:schemeClr val="bg1">
                    <a:lumMod val="85000"/>
                  </a:schemeClr>
                </a:gs>
              </a:gsLst>
              <a:lin ang="2700000" scaled="1"/>
            </a:gradFill>
            <a:ln w="889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A3BCA588-2092-DACA-B6B9-60D4C2316193}"/>
                </a:ext>
              </a:extLst>
            </p:cNvPr>
            <p:cNvSpPr txBox="1"/>
            <p:nvPr/>
          </p:nvSpPr>
          <p:spPr>
            <a:xfrm>
              <a:off x="1214438" y="685801"/>
              <a:ext cx="2428875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dirty="0">
                  <a:solidFill>
                    <a:schemeClr val="bg1"/>
                  </a:solidFill>
                </a:rPr>
                <a:t>W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3F4E8DA8-A8D2-BBE6-EEF3-EB79655058F7}"/>
                </a:ext>
              </a:extLst>
            </p:cNvPr>
            <p:cNvSpPr txBox="1"/>
            <p:nvPr/>
          </p:nvSpPr>
          <p:spPr>
            <a:xfrm>
              <a:off x="2314575" y="271462"/>
              <a:ext cx="338613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200" dirty="0"/>
                <a:t>WEAKNESSES</a:t>
              </a:r>
            </a:p>
          </p:txBody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C997B5EE-86A8-C2B5-7DB0-A85563882092}"/>
              </a:ext>
            </a:extLst>
          </p:cNvPr>
          <p:cNvSpPr/>
          <p:nvPr/>
        </p:nvSpPr>
        <p:spPr>
          <a:xfrm>
            <a:off x="0" y="2275673"/>
            <a:ext cx="308704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Nerves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899E2E-C0C8-598F-141F-A70BA8CEBCEF}"/>
              </a:ext>
            </a:extLst>
          </p:cNvPr>
          <p:cNvSpPr txBox="1"/>
          <p:nvPr/>
        </p:nvSpPr>
        <p:spPr>
          <a:xfrm>
            <a:off x="832338" y="3481755"/>
            <a:ext cx="2475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Speaking fast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E447C5D-B154-E104-7B9B-0033804846B3}"/>
              </a:ext>
            </a:extLst>
          </p:cNvPr>
          <p:cNvSpPr txBox="1"/>
          <p:nvPr/>
        </p:nvSpPr>
        <p:spPr>
          <a:xfrm>
            <a:off x="867507" y="2919048"/>
            <a:ext cx="1432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Anxiety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F4D97D-F46C-86CD-429B-13D59C2454FA}"/>
              </a:ext>
            </a:extLst>
          </p:cNvPr>
          <p:cNvSpPr txBox="1"/>
          <p:nvPr/>
        </p:nvSpPr>
        <p:spPr>
          <a:xfrm>
            <a:off x="785448" y="4079632"/>
            <a:ext cx="35173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Running out of time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4011FEC-0E77-72AC-44D4-35E09A0E0168}"/>
              </a:ext>
            </a:extLst>
          </p:cNvPr>
          <p:cNvSpPr txBox="1"/>
          <p:nvPr/>
        </p:nvSpPr>
        <p:spPr>
          <a:xfrm>
            <a:off x="762000" y="4689232"/>
            <a:ext cx="36108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Not able to keep still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A4FDF4-24E6-DA36-FFF7-B144C146AA8D}"/>
              </a:ext>
            </a:extLst>
          </p:cNvPr>
          <p:cNvSpPr txBox="1"/>
          <p:nvPr/>
        </p:nvSpPr>
        <p:spPr>
          <a:xfrm>
            <a:off x="738553" y="5298831"/>
            <a:ext cx="37553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Not wearing make up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D49A55A-1647-CB98-E158-8B264F1E459A}"/>
              </a:ext>
            </a:extLst>
          </p:cNvPr>
          <p:cNvSpPr txBox="1"/>
          <p:nvPr/>
        </p:nvSpPr>
        <p:spPr>
          <a:xfrm>
            <a:off x="6189785" y="2297723"/>
            <a:ext cx="531055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0" i="0" dirty="0">
                <a:effectLst/>
              </a:rPr>
              <a:t>“Weaknesses are the negative aspects and gaps that you need to improve or overcome”</a:t>
            </a:r>
            <a:r>
              <a:rPr lang="en-GB" sz="3200" b="0" i="0" dirty="0">
                <a:solidFill>
                  <a:srgbClr val="2C3E50"/>
                </a:solidFill>
                <a:effectLst/>
              </a:rPr>
              <a:t> (</a:t>
            </a:r>
            <a:r>
              <a:rPr lang="en-GB" sz="3200" b="0" i="0" dirty="0" err="1">
                <a:solidFill>
                  <a:srgbClr val="2C3E50"/>
                </a:solidFill>
                <a:effectLst/>
              </a:rPr>
              <a:t>studycountry</a:t>
            </a:r>
            <a:r>
              <a:rPr lang="en-GB" sz="3200" b="0" i="0" dirty="0">
                <a:solidFill>
                  <a:srgbClr val="2C3E50"/>
                </a:solidFill>
                <a:effectLst/>
              </a:rPr>
              <a:t>, 2023)</a:t>
            </a:r>
            <a:r>
              <a:rPr lang="en-GB" sz="3200" dirty="0">
                <a:solidFill>
                  <a:srgbClr val="2C3E50"/>
                </a:solidFill>
              </a:rPr>
              <a:t>.</a:t>
            </a:r>
            <a:endParaRPr lang="en-US" sz="32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412702D-57D3-5F36-E1AB-6D8D962A027A}"/>
              </a:ext>
            </a:extLst>
          </p:cNvPr>
          <p:cNvSpPr txBox="1"/>
          <p:nvPr/>
        </p:nvSpPr>
        <p:spPr>
          <a:xfrm>
            <a:off x="2179321" y="1413802"/>
            <a:ext cx="31886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I</a:t>
            </a:r>
            <a:r>
              <a:rPr lang="en-GB" sz="2400" b="0" i="0" dirty="0">
                <a:solidFill>
                  <a:schemeClr val="bg1"/>
                </a:solidFill>
                <a:effectLst/>
              </a:rPr>
              <a:t> think in my interview my weaknesses were.</a:t>
            </a:r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6840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2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821690B5-F2EA-68D8-EED7-69B77128D2F5}"/>
              </a:ext>
            </a:extLst>
          </p:cNvPr>
          <p:cNvGrpSpPr/>
          <p:nvPr/>
        </p:nvGrpSpPr>
        <p:grpSpPr>
          <a:xfrm>
            <a:off x="224351" y="667756"/>
            <a:ext cx="5810689" cy="5994302"/>
            <a:chOff x="414338" y="284362"/>
            <a:chExt cx="5443537" cy="5816400"/>
          </a:xfrm>
        </p:grpSpPr>
        <p:sp>
          <p:nvSpPr>
            <p:cNvPr id="4" name="Round Diagonal Corner of Rectangle 3">
              <a:extLst>
                <a:ext uri="{FF2B5EF4-FFF2-40B4-BE49-F238E27FC236}">
                  <a16:creationId xmlns:a16="http://schemas.microsoft.com/office/drawing/2014/main" id="{FD413268-ECA6-595D-4920-4F27994BF9D9}"/>
                </a:ext>
              </a:extLst>
            </p:cNvPr>
            <p:cNvSpPr/>
            <p:nvPr/>
          </p:nvSpPr>
          <p:spPr>
            <a:xfrm>
              <a:off x="414338" y="1085850"/>
              <a:ext cx="5172075" cy="5014912"/>
            </a:xfrm>
            <a:prstGeom prst="round2DiagRect">
              <a:avLst/>
            </a:prstGeom>
            <a:gradFill flip="none" rotWithShape="1">
              <a:gsLst>
                <a:gs pos="87000">
                  <a:srgbClr val="FFC000"/>
                </a:gs>
                <a:gs pos="61985">
                  <a:srgbClr val="00B050"/>
                </a:gs>
                <a:gs pos="46000">
                  <a:srgbClr val="92D050"/>
                </a:gs>
                <a:gs pos="0">
                  <a:srgbClr val="FFC000"/>
                </a:gs>
                <a:gs pos="100000">
                  <a:schemeClr val="accent6">
                    <a:lumMod val="10000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ABA7B1E5-4E53-63C8-2665-78FBC2D74F82}"/>
                </a:ext>
              </a:extLst>
            </p:cNvPr>
            <p:cNvSpPr/>
            <p:nvPr/>
          </p:nvSpPr>
          <p:spPr>
            <a:xfrm>
              <a:off x="813595" y="284362"/>
              <a:ext cx="1364991" cy="1389235"/>
            </a:xfrm>
            <a:prstGeom prst="ellipse">
              <a:avLst/>
            </a:prstGeom>
            <a:gradFill flip="none" rotWithShape="1">
              <a:gsLst>
                <a:gs pos="75000">
                  <a:srgbClr val="FFC000"/>
                </a:gs>
                <a:gs pos="100000">
                  <a:srgbClr val="7030A0"/>
                </a:gs>
                <a:gs pos="29000">
                  <a:srgbClr val="00B050"/>
                </a:gs>
                <a:gs pos="0">
                  <a:schemeClr val="bg1"/>
                </a:gs>
                <a:gs pos="75000">
                  <a:srgbClr val="92D050"/>
                </a:gs>
                <a:gs pos="87000">
                  <a:srgbClr val="FFC000"/>
                </a:gs>
                <a:gs pos="3000">
                  <a:schemeClr val="bg1"/>
                </a:gs>
                <a:gs pos="0">
                  <a:schemeClr val="bg1"/>
                </a:gs>
              </a:gsLst>
              <a:path path="circle">
                <a:fillToRect l="100000" b="100000"/>
              </a:path>
              <a:tileRect t="-100000" r="-100000"/>
            </a:gradFill>
            <a:ln w="88900"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D7A8E87D-C9A3-72F2-8E70-A6E7258F01D5}"/>
                </a:ext>
              </a:extLst>
            </p:cNvPr>
            <p:cNvSpPr txBox="1"/>
            <p:nvPr/>
          </p:nvSpPr>
          <p:spPr>
            <a:xfrm>
              <a:off x="1245387" y="602606"/>
              <a:ext cx="240030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dirty="0">
                  <a:solidFill>
                    <a:schemeClr val="bg1"/>
                  </a:solidFill>
                </a:rPr>
                <a:t>O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E8B42823-8838-0802-1496-62AE018587E2}"/>
                </a:ext>
              </a:extLst>
            </p:cNvPr>
            <p:cNvSpPr txBox="1"/>
            <p:nvPr/>
          </p:nvSpPr>
          <p:spPr>
            <a:xfrm>
              <a:off x="2200275" y="485776"/>
              <a:ext cx="365760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200" dirty="0"/>
                <a:t>OPPORTUNITIES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371233EE-10FF-8788-BBD5-3A4DE86DFC2B}"/>
              </a:ext>
            </a:extLst>
          </p:cNvPr>
          <p:cNvSpPr txBox="1"/>
          <p:nvPr/>
        </p:nvSpPr>
        <p:spPr>
          <a:xfrm>
            <a:off x="504092" y="3101926"/>
            <a:ext cx="2895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A potential job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61F2CC-3A45-02C1-8A3F-B4ECC62B758D}"/>
              </a:ext>
            </a:extLst>
          </p:cNvPr>
          <p:cNvSpPr txBox="1"/>
          <p:nvPr/>
        </p:nvSpPr>
        <p:spPr>
          <a:xfrm>
            <a:off x="466580" y="4236720"/>
            <a:ext cx="42320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Interview experience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77D15A2-028B-84CA-10A2-5779E16A17D8}"/>
              </a:ext>
            </a:extLst>
          </p:cNvPr>
          <p:cNvSpPr txBox="1"/>
          <p:nvPr/>
        </p:nvSpPr>
        <p:spPr>
          <a:xfrm>
            <a:off x="486510" y="5230838"/>
            <a:ext cx="30335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Developing skills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9B3C9F-1409-E54F-709D-A29F9E681054}"/>
              </a:ext>
            </a:extLst>
          </p:cNvPr>
          <p:cNvSpPr txBox="1"/>
          <p:nvPr/>
        </p:nvSpPr>
        <p:spPr>
          <a:xfrm>
            <a:off x="6236676" y="2465365"/>
            <a:ext cx="5427785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0" i="0" dirty="0">
                <a:solidFill>
                  <a:srgbClr val="2A2B2C"/>
                </a:solidFill>
                <a:effectLst/>
              </a:rPr>
              <a:t>“</a:t>
            </a:r>
            <a:r>
              <a:rPr lang="en-GB" sz="3200" b="0" i="0" dirty="0">
                <a:effectLst/>
              </a:rPr>
              <a:t>Opportunities are the external factors and trends that can benefit you or create new possibilities”</a:t>
            </a:r>
            <a:r>
              <a:rPr lang="en-GB" sz="3200" b="0" i="0" dirty="0">
                <a:solidFill>
                  <a:srgbClr val="2C3E50"/>
                </a:solidFill>
                <a:effectLst/>
              </a:rPr>
              <a:t>(</a:t>
            </a:r>
            <a:r>
              <a:rPr lang="en-GB" sz="3200" b="0" i="0" dirty="0" err="1">
                <a:solidFill>
                  <a:srgbClr val="2C3E50"/>
                </a:solidFill>
                <a:effectLst/>
              </a:rPr>
              <a:t>linkedin</a:t>
            </a:r>
            <a:r>
              <a:rPr lang="en-GB" sz="3200" b="0" i="0" dirty="0">
                <a:solidFill>
                  <a:srgbClr val="2C3E50"/>
                </a:solidFill>
                <a:effectLst/>
              </a:rPr>
              <a:t>, </a:t>
            </a:r>
            <a:r>
              <a:rPr lang="en-GB" sz="3200" dirty="0">
                <a:solidFill>
                  <a:srgbClr val="2C3E50"/>
                </a:solidFill>
              </a:rPr>
              <a:t>2023</a:t>
            </a:r>
            <a:r>
              <a:rPr lang="en-GB" sz="3200" b="0" i="0" dirty="0">
                <a:solidFill>
                  <a:srgbClr val="2C3E50"/>
                </a:solidFill>
                <a:effectLst/>
              </a:rPr>
              <a:t>)</a:t>
            </a:r>
            <a:r>
              <a:rPr lang="en-GB" sz="3200" b="0" i="0" dirty="0">
                <a:solidFill>
                  <a:srgbClr val="2A2B2C"/>
                </a:solidFill>
                <a:effectLst/>
              </a:rPr>
              <a:t>.</a:t>
            </a:r>
          </a:p>
          <a:p>
            <a:endParaRPr lang="en-GB" dirty="0">
              <a:solidFill>
                <a:srgbClr val="2A2B2C"/>
              </a:solidFill>
              <a:latin typeface="gordita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906784-158E-6DAD-B95C-A9071131E9C4}"/>
              </a:ext>
            </a:extLst>
          </p:cNvPr>
          <p:cNvSpPr txBox="1"/>
          <p:nvPr/>
        </p:nvSpPr>
        <p:spPr>
          <a:xfrm>
            <a:off x="2103121" y="1675226"/>
            <a:ext cx="35051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I</a:t>
            </a:r>
            <a:r>
              <a:rPr lang="en-GB" sz="2800" b="0" i="0" dirty="0">
                <a:solidFill>
                  <a:schemeClr val="bg1"/>
                </a:solidFill>
                <a:effectLst/>
              </a:rPr>
              <a:t> think in my interview my opportunities were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1325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BA53ABB-6CAF-C46C-F991-AB3D5500685C}"/>
              </a:ext>
            </a:extLst>
          </p:cNvPr>
          <p:cNvGrpSpPr/>
          <p:nvPr/>
        </p:nvGrpSpPr>
        <p:grpSpPr>
          <a:xfrm>
            <a:off x="390891" y="662721"/>
            <a:ext cx="5172075" cy="5672137"/>
            <a:chOff x="457200" y="328613"/>
            <a:chExt cx="5172075" cy="5700712"/>
          </a:xfrm>
        </p:grpSpPr>
        <p:sp>
          <p:nvSpPr>
            <p:cNvPr id="4" name="Round Diagonal Corner of Rectangle 3">
              <a:extLst>
                <a:ext uri="{FF2B5EF4-FFF2-40B4-BE49-F238E27FC236}">
                  <a16:creationId xmlns:a16="http://schemas.microsoft.com/office/drawing/2014/main" id="{A231A2F8-11E5-E86F-C3E4-FC3D4213A1F9}"/>
                </a:ext>
              </a:extLst>
            </p:cNvPr>
            <p:cNvSpPr/>
            <p:nvPr/>
          </p:nvSpPr>
          <p:spPr>
            <a:xfrm>
              <a:off x="457200" y="1028700"/>
              <a:ext cx="5172075" cy="5000625"/>
            </a:xfrm>
            <a:prstGeom prst="round2DiagRect">
              <a:avLst/>
            </a:prstGeom>
            <a:gradFill>
              <a:gsLst>
                <a:gs pos="15000">
                  <a:srgbClr val="F877E9"/>
                </a:gs>
                <a:gs pos="97000">
                  <a:srgbClr val="F877E9"/>
                </a:gs>
                <a:gs pos="97999">
                  <a:srgbClr val="FFC000"/>
                </a:gs>
                <a:gs pos="16000">
                  <a:srgbClr val="F877E9"/>
                </a:gs>
                <a:gs pos="96000">
                  <a:srgbClr val="FFC000"/>
                </a:gs>
                <a:gs pos="100000">
                  <a:srgbClr val="FFC000"/>
                </a:gs>
                <a:gs pos="0">
                  <a:srgbClr val="F877E9"/>
                </a:gs>
              </a:gsLst>
              <a:lin ang="135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549342D-C349-B310-12CE-C10C12D85DD7}"/>
                </a:ext>
              </a:extLst>
            </p:cNvPr>
            <p:cNvGrpSpPr/>
            <p:nvPr/>
          </p:nvGrpSpPr>
          <p:grpSpPr>
            <a:xfrm>
              <a:off x="857250" y="328613"/>
              <a:ext cx="4086224" cy="1371600"/>
              <a:chOff x="857250" y="328613"/>
              <a:chExt cx="4086224" cy="1371600"/>
            </a:xfrm>
          </p:grpSpPr>
          <p:sp>
            <p:nvSpPr>
              <p:cNvPr id="6" name="Oval 5">
                <a:extLst>
                  <a:ext uri="{FF2B5EF4-FFF2-40B4-BE49-F238E27FC236}">
                    <a16:creationId xmlns:a16="http://schemas.microsoft.com/office/drawing/2014/main" id="{AC7A8902-5642-0CB9-B55D-FD8DE824934B}"/>
                  </a:ext>
                </a:extLst>
              </p:cNvPr>
              <p:cNvSpPr/>
              <p:nvPr/>
            </p:nvSpPr>
            <p:spPr>
              <a:xfrm>
                <a:off x="857250" y="328613"/>
                <a:ext cx="1314450" cy="1371600"/>
              </a:xfrm>
              <a:prstGeom prst="ellipse">
                <a:avLst/>
              </a:prstGeom>
              <a:gradFill>
                <a:gsLst>
                  <a:gs pos="15000">
                    <a:srgbClr val="F877E9"/>
                  </a:gs>
                  <a:gs pos="97000">
                    <a:srgbClr val="F877E9"/>
                  </a:gs>
                  <a:gs pos="97999">
                    <a:srgbClr val="FFC000"/>
                  </a:gs>
                  <a:gs pos="16000">
                    <a:srgbClr val="F877E9"/>
                  </a:gs>
                  <a:gs pos="96000">
                    <a:srgbClr val="FFC000"/>
                  </a:gs>
                  <a:gs pos="100000">
                    <a:srgbClr val="FFC000"/>
                  </a:gs>
                  <a:gs pos="0">
                    <a:srgbClr val="F877E9"/>
                  </a:gs>
                </a:gsLst>
                <a:lin ang="13500000" scaled="1"/>
              </a:gradFill>
              <a:ln w="889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35502EB-34F9-D0AA-E7D9-816FDE7E6D66}"/>
                  </a:ext>
                </a:extLst>
              </p:cNvPr>
              <p:cNvSpPr txBox="1"/>
              <p:nvPr/>
            </p:nvSpPr>
            <p:spPr>
              <a:xfrm>
                <a:off x="1300162" y="671513"/>
                <a:ext cx="1500188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4000">
                    <a:solidFill>
                      <a:schemeClr val="bg1"/>
                    </a:solidFill>
                  </a:rPr>
                  <a:t>T</a:t>
                </a:r>
              </a:p>
            </p:txBody>
          </p:sp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2AA25E63-CF34-D7AC-B444-96EF4AB2BB3D}"/>
                  </a:ext>
                </a:extLst>
              </p:cNvPr>
              <p:cNvSpPr txBox="1"/>
              <p:nvPr/>
            </p:nvSpPr>
            <p:spPr>
              <a:xfrm>
                <a:off x="2528887" y="457200"/>
                <a:ext cx="2414587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3200"/>
                  <a:t>THREATS</a:t>
                </a:r>
              </a:p>
            </p:txBody>
          </p:sp>
        </p:grp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8D1AD7A2-3FA9-9B2E-9153-BFD6330F7DC9}"/>
              </a:ext>
            </a:extLst>
          </p:cNvPr>
          <p:cNvSpPr txBox="1"/>
          <p:nvPr/>
        </p:nvSpPr>
        <p:spPr>
          <a:xfrm>
            <a:off x="832340" y="2766646"/>
            <a:ext cx="35173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Running out of time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5CF25-573E-B09C-AE24-F6A5941620A7}"/>
              </a:ext>
            </a:extLst>
          </p:cNvPr>
          <p:cNvSpPr txBox="1"/>
          <p:nvPr/>
        </p:nvSpPr>
        <p:spPr>
          <a:xfrm>
            <a:off x="750277" y="3516923"/>
            <a:ext cx="32946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Nerves taking over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EDE520-B822-D1F1-DA14-F201A4683B41}"/>
              </a:ext>
            </a:extLst>
          </p:cNvPr>
          <p:cNvSpPr txBox="1"/>
          <p:nvPr/>
        </p:nvSpPr>
        <p:spPr>
          <a:xfrm>
            <a:off x="738553" y="4243753"/>
            <a:ext cx="357553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Risk of someone else getting the job over me.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75E54E-6DB4-0A6D-9DF1-5F5C3FC73210}"/>
              </a:ext>
            </a:extLst>
          </p:cNvPr>
          <p:cNvSpPr txBox="1"/>
          <p:nvPr/>
        </p:nvSpPr>
        <p:spPr>
          <a:xfrm>
            <a:off x="6506308" y="1969476"/>
            <a:ext cx="512298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0" i="0" dirty="0">
                <a:solidFill>
                  <a:srgbClr val="1F1F1F"/>
                </a:solidFill>
                <a:effectLst/>
              </a:rPr>
              <a:t>“Threats in SWOT are </a:t>
            </a:r>
            <a:r>
              <a:rPr lang="en-GB" sz="3200" b="0" i="0" dirty="0">
                <a:solidFill>
                  <a:srgbClr val="040C28"/>
                </a:solidFill>
                <a:effectLst/>
              </a:rPr>
              <a:t>areas with the potential to cause problems</a:t>
            </a:r>
            <a:r>
              <a:rPr lang="en-GB" sz="3200" b="0" i="0" dirty="0">
                <a:solidFill>
                  <a:srgbClr val="1F1F1F"/>
                </a:solidFill>
                <a:effectLst/>
              </a:rPr>
              <a:t>. Different from weaknesses, threats are external and ‌out of your control”</a:t>
            </a:r>
            <a:r>
              <a:rPr lang="en-GB" sz="3200" b="0" i="0" dirty="0">
                <a:solidFill>
                  <a:srgbClr val="2C3E50"/>
                </a:solidFill>
                <a:effectLst/>
              </a:rPr>
              <a:t> (Raeburn, 2022).</a:t>
            </a:r>
            <a:r>
              <a:rPr lang="en-GB" sz="3200" b="0" i="0" dirty="0">
                <a:solidFill>
                  <a:srgbClr val="1F1F1F"/>
                </a:solidFill>
                <a:effectLst/>
              </a:rPr>
              <a:t> </a:t>
            </a:r>
            <a:endParaRPr lang="en-US" sz="3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18A659F-2D51-4598-C719-76432F2173D5}"/>
              </a:ext>
            </a:extLst>
          </p:cNvPr>
          <p:cNvSpPr txBox="1"/>
          <p:nvPr/>
        </p:nvSpPr>
        <p:spPr>
          <a:xfrm>
            <a:off x="2098431" y="1535722"/>
            <a:ext cx="389206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I</a:t>
            </a:r>
            <a:r>
              <a:rPr lang="en-GB" sz="2800" i="0" dirty="0">
                <a:solidFill>
                  <a:schemeClr val="bg1"/>
                </a:solidFill>
                <a:effectLst/>
              </a:rPr>
              <a:t> think in my interview my threats were.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8464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CFD99-AA15-368B-355A-3BF31F60A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7200" dirty="0"/>
              <a:t>Things I would keep the same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E47CE1-8A9C-2324-37C6-33984FD6587C}"/>
              </a:ext>
            </a:extLst>
          </p:cNvPr>
          <p:cNvSpPr txBox="1"/>
          <p:nvPr/>
        </p:nvSpPr>
        <p:spPr>
          <a:xfrm>
            <a:off x="787293" y="2469456"/>
            <a:ext cx="984484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. Continue with good eye contact.</a:t>
            </a:r>
          </a:p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. Ask questions at the end which are appropriate</a:t>
            </a:r>
          </a:p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. Listen to questions carefully </a:t>
            </a:r>
          </a:p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. Dress appropriately </a:t>
            </a:r>
          </a:p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. Turn up on time 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9109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04045-8DF6-1E86-DE1F-F539664FC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Things I would do differently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2C92C4-D7AB-5BEE-883D-FAC3C10783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Practice potential questions.</a:t>
            </a:r>
          </a:p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Rehearse more to reduce nerves.</a:t>
            </a:r>
          </a:p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Expand more with my answers to questions.</a:t>
            </a:r>
          </a:p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Take time to digest the question being asked </a:t>
            </a:r>
          </a:p>
          <a:p>
            <a:endParaRPr lang="en-US" sz="2800" dirty="0"/>
          </a:p>
          <a:p>
            <a:endParaRPr lang="en-US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6590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092BC-EFA7-C38A-2373-5CC49491F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Overall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9B596-58F9-6B1A-438C-D714AF7189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Went well </a:t>
            </a:r>
          </a:p>
          <a:p>
            <a:r>
              <a:rPr lang="en-US" dirty="0"/>
              <a:t>Good constructive feedback </a:t>
            </a:r>
          </a:p>
          <a:p>
            <a:r>
              <a:rPr lang="en-US" dirty="0"/>
              <a:t>felt good after doing it </a:t>
            </a:r>
          </a:p>
          <a:p>
            <a:r>
              <a:rPr lang="en-US" dirty="0"/>
              <a:t>Feel more prepared for future interviews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7824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3CEC65E-716C-5EF7-FAA1-74CAE08FF0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836895" y="1235636"/>
            <a:ext cx="4977653" cy="331843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04039E-2BBF-7D2B-4750-F7C63EAFF8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60188" y="2729752"/>
            <a:ext cx="3394635" cy="339463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CFF9035-E3FB-DC35-5313-FD5CEDF8C916}"/>
              </a:ext>
            </a:extLst>
          </p:cNvPr>
          <p:cNvSpPr txBox="1"/>
          <p:nvPr/>
        </p:nvSpPr>
        <p:spPr>
          <a:xfrm>
            <a:off x="460188" y="6248556"/>
            <a:ext cx="339463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5" tooltip="https://en.wikipedia.org/wiki/File:Emoji_u1f44b.svg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6" tooltip="https://creativecommons.org/licenses/by-sa/3.0/"/>
              </a:rPr>
              <a:t>CC BY-SA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3830154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798FBE5-71B7-A2B7-EF4F-0CF3E4A766F9}"/>
              </a:ext>
            </a:extLst>
          </p:cNvPr>
          <p:cNvSpPr txBox="1"/>
          <p:nvPr/>
        </p:nvSpPr>
        <p:spPr>
          <a:xfrm>
            <a:off x="757238" y="1543050"/>
            <a:ext cx="88439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Bigelow, S. (2023).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What Is a SWOT Analysis? Definition and Examples - TechTarget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</a:t>
            </a:r>
            <a:r>
              <a:rPr lang="en-GB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SearchCIO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2"/>
              </a:rPr>
              <a:t>https://www.techtarget.com/searchcio/definition/SWOT-analysis-strengths-weaknesses-opportunities-and-threats-analysis</a:t>
            </a:r>
            <a:endParaRPr lang="en-GB" b="0" i="0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C34763-AD66-078A-3189-BA5C22AECD55}"/>
              </a:ext>
            </a:extLst>
          </p:cNvPr>
          <p:cNvSpPr/>
          <p:nvPr/>
        </p:nvSpPr>
        <p:spPr>
          <a:xfrm>
            <a:off x="3436350" y="309860"/>
            <a:ext cx="39762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Reference list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288F46-0C79-1FE4-F73A-A9D74FEB4DFA}"/>
              </a:ext>
            </a:extLst>
          </p:cNvPr>
          <p:cNvSpPr txBox="1"/>
          <p:nvPr/>
        </p:nvSpPr>
        <p:spPr>
          <a:xfrm>
            <a:off x="715108" y="2637691"/>
            <a:ext cx="8804030" cy="9144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www.youtube.com</a:t>
            </a:r>
            <a:r>
              <a:rPr lang="en-GB" b="0" i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(2021). </a:t>
            </a:r>
            <a:r>
              <a:rPr lang="en-GB" b="0" i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Free SWOT Analysis PowerPoint Template Free PowerPoint Template</a:t>
            </a:r>
            <a:r>
              <a:rPr lang="en-GB" b="0" i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</a:t>
            </a:r>
            <a:r>
              <a:rPr lang="en-GB" b="0" i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3"/>
              </a:rPr>
              <a:t>https://www.youtube.com/watch</a:t>
            </a:r>
            <a:endParaRPr lang="en-GB" b="0" i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63C7F7-9EAC-32AB-A57D-D331D0EEFE88}"/>
              </a:ext>
            </a:extLst>
          </p:cNvPr>
          <p:cNvSpPr txBox="1"/>
          <p:nvPr/>
        </p:nvSpPr>
        <p:spPr>
          <a:xfrm>
            <a:off x="773724" y="3458308"/>
            <a:ext cx="95191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University of Cambridge (2016).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SWOT (Strengths, Weaknesses, Opportunities, Threats)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</a:t>
            </a:r>
            <a:r>
              <a:rPr lang="en-GB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www.ifm.eng.cam.ac.uk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Available at: https://</a:t>
            </a:r>
            <a:r>
              <a:rPr lang="en-GB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www.ifm.eng.cam.ac.uk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/research/</a:t>
            </a:r>
            <a:r>
              <a:rPr lang="en-GB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dstools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/swot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04CD5B-6421-34A6-1DED-CE72A43981CE}"/>
              </a:ext>
            </a:extLst>
          </p:cNvPr>
          <p:cNvSpPr txBox="1"/>
          <p:nvPr/>
        </p:nvSpPr>
        <p:spPr>
          <a:xfrm>
            <a:off x="750277" y="4278922"/>
            <a:ext cx="8874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Raeburn, A. (2022).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SWOT Analysis: What Is it and How Do You Use It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Asana. Available at: https://</a:t>
            </a:r>
            <a:r>
              <a:rPr lang="en-GB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asana.com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/resources/swot-analysis.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0A9A76-8554-9F4A-4DD7-3CAE2A98EB33}"/>
              </a:ext>
            </a:extLst>
          </p:cNvPr>
          <p:cNvSpPr txBox="1"/>
          <p:nvPr/>
        </p:nvSpPr>
        <p:spPr>
          <a:xfrm>
            <a:off x="726831" y="5017477"/>
            <a:ext cx="98708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www.linkedin.com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(n.d.).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How do you use SWOT analysis to overcome your weaknesses and threats?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 [online] Available at: https://</a:t>
            </a:r>
            <a:r>
              <a:rPr lang="en-GB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www.linkedin.com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/advice/1/how-do-you-use-swot-analysis-overcome-your-weaknesses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38019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CAEA89F-7C72-3399-0A09-81661F84C7E9}"/>
              </a:ext>
            </a:extLst>
          </p:cNvPr>
          <p:cNvSpPr txBox="1"/>
          <p:nvPr/>
        </p:nvSpPr>
        <p:spPr>
          <a:xfrm>
            <a:off x="820615" y="398585"/>
            <a:ext cx="94839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www.studycountry.com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(2023).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What are the weaknesses in SWOT analysis?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 [online] Available at: 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2"/>
              </a:rPr>
              <a:t>https://www.studycountry.com/wiki/what-are-the-weaknesses-in-swot-analysis</a:t>
            </a:r>
            <a:endParaRPr lang="en-GB" b="0" i="0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55203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55370</TotalTime>
  <Words>594</Words>
  <Application>Microsoft Macintosh PowerPoint</Application>
  <PresentationFormat>Widescreen</PresentationFormat>
  <Paragraphs>76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Arial</vt:lpstr>
      <vt:lpstr>Calibri</vt:lpstr>
      <vt:lpstr>Calibri Light</vt:lpstr>
      <vt:lpstr>Google Sans</vt:lpstr>
      <vt:lpstr>Google Sans Text Medium</vt:lpstr>
      <vt:lpstr>gordita</vt:lpstr>
      <vt:lpstr>Open Sans</vt:lpstr>
      <vt:lpstr>Roboto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Things I would keep the same </vt:lpstr>
      <vt:lpstr>Things I would do differently</vt:lpstr>
      <vt:lpstr>Overall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Williams</dc:creator>
  <cp:lastModifiedBy>Sarah Williams</cp:lastModifiedBy>
  <cp:revision>19</cp:revision>
  <dcterms:created xsi:type="dcterms:W3CDTF">2024-03-13T10:38:46Z</dcterms:created>
  <dcterms:modified xsi:type="dcterms:W3CDTF">2024-05-09T22:03:36Z</dcterms:modified>
</cp:coreProperties>
</file>