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8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2"/>
  </p:notesMasterIdLst>
  <p:sldIdLst>
    <p:sldId id="464" r:id="rId2"/>
    <p:sldId id="393" r:id="rId3"/>
    <p:sldId id="394" r:id="rId4"/>
    <p:sldId id="395" r:id="rId5"/>
    <p:sldId id="396" r:id="rId6"/>
    <p:sldId id="397" r:id="rId7"/>
    <p:sldId id="398" r:id="rId8"/>
    <p:sldId id="400" r:id="rId9"/>
    <p:sldId id="401" r:id="rId10"/>
    <p:sldId id="402" r:id="rId11"/>
    <p:sldId id="474" r:id="rId12"/>
    <p:sldId id="403" r:id="rId13"/>
    <p:sldId id="404" r:id="rId14"/>
    <p:sldId id="405" r:id="rId15"/>
    <p:sldId id="406" r:id="rId16"/>
    <p:sldId id="407" r:id="rId17"/>
    <p:sldId id="408" r:id="rId18"/>
    <p:sldId id="472" r:id="rId19"/>
    <p:sldId id="473" r:id="rId20"/>
    <p:sldId id="434" r:id="rId2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6E6EA6"/>
    <a:srgbClr val="007A31"/>
    <a:srgbClr val="006666"/>
    <a:srgbClr val="CC3300"/>
    <a:srgbClr val="666692"/>
    <a:srgbClr val="61618C"/>
    <a:srgbClr val="6E32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 snapToGrid="0">
      <p:cViewPr varScale="1">
        <p:scale>
          <a:sx n="113" d="100"/>
          <a:sy n="113" d="100"/>
        </p:scale>
        <p:origin x="219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1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9.xml"/><Relationship Id="rId2" Type="http://schemas.openxmlformats.org/officeDocument/2006/relationships/slide" Target="slides/slide6.xml"/><Relationship Id="rId1" Type="http://schemas.openxmlformats.org/officeDocument/2006/relationships/slide" Target="slides/slide4.xml"/><Relationship Id="rId6" Type="http://schemas.openxmlformats.org/officeDocument/2006/relationships/slide" Target="slides/slide17.xml"/><Relationship Id="rId5" Type="http://schemas.openxmlformats.org/officeDocument/2006/relationships/slide" Target="slides/slide16.xml"/><Relationship Id="rId4" Type="http://schemas.openxmlformats.org/officeDocument/2006/relationships/slide" Target="slides/slide1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EABA40F-36FF-470A-8327-F41A328C90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4422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A388FF-3908-4196-AD6D-E68AA411A9E9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51200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CB7920-5208-4084-9A94-24336F5BA0E9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51200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1200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143945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795A4F-0054-4A36-B90D-D1B4023BCE09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178386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436EC6-A2F8-4F13-AAE9-54F55E77F49C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6454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454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6454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454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455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6455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388730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4FD6DA-D7AB-42BD-89A5-735E8DCE591D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66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5012700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872DBC-2154-4667-812B-C6779A31ACF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6864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4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6864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4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46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68647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24662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16E121-AA1D-491A-BD7A-DE2BFDF9FC87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949661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57D704-401C-44C0-AC97-AF2B91062308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37273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3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7274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4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4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7274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41766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AE3973-DD05-4B51-8D59-6A1B7C1C0D3C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7683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683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7683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683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683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7683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701515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1613A8-A432-4108-A749-8606A3A1FA6D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7888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88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2501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41F969-1D0A-4585-97C8-DCA1ADAD0D17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8093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8093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4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0935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39605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41F969-1D0A-4585-97C8-DCA1ADAD0D17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8093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8093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4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0935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6195879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78B965-4574-4A63-9266-642D322F6DA4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82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321036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01D944-0A75-4365-8C78-B6A09B20D2BD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8502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502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8502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502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503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503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414139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4D0BA0-4BF0-4BEA-B5D0-42A65238129A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8707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8707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707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181072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22A53C-9851-45D9-8D42-7843CF209D0F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91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4975403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947DF5-562A-460C-9EC8-DD0ACEE79EC6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91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1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627719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E195D6-BEFD-4691-B55E-8887DA3004FC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9321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1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9322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322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9322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865195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B81492-C63D-4C3D-A19A-FED263E2C19A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540674" name="Rectangle 5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3178BBC-F429-4024-ACFD-7C6D21AA590B}" type="slidenum">
              <a:rPr lang="en-GB" altLang="en-US" sz="1000" i="1"/>
              <a:pPr algn="r"/>
              <a:t>18</a:t>
            </a:fld>
            <a:endParaRPr lang="en-GB" altLang="en-US" sz="1000" i="1"/>
          </a:p>
        </p:txBody>
      </p:sp>
      <p:sp>
        <p:nvSpPr>
          <p:cNvPr id="540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4067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 defTabSz="762000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2475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5B90D5A-B9ED-4095-B290-28CB0A37583C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542722" name="Rectangle 5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AC5743E-EF37-4F52-AADB-B4D8752ED299}" type="slidenum">
              <a:rPr lang="en-GB" altLang="en-US" sz="1000" i="1"/>
              <a:pPr algn="r"/>
              <a:t>19</a:t>
            </a:fld>
            <a:endParaRPr lang="en-GB" altLang="en-US" sz="1000" i="1"/>
          </a:p>
        </p:txBody>
      </p:sp>
      <p:sp>
        <p:nvSpPr>
          <p:cNvPr id="542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427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 defTabSz="762000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1449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BEF393-662E-4BDA-A831-287CA8E016A8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4464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BE15607-C7EF-45A0-888A-03380BB04188}" type="slidenum">
              <a:rPr lang="en-GB" altLang="en-US" sz="1200"/>
              <a:pPr algn="r"/>
              <a:t>20</a:t>
            </a:fld>
            <a:endParaRPr lang="en-GB" altLang="en-US" sz="1200"/>
          </a:p>
        </p:txBody>
      </p:sp>
      <p:sp>
        <p:nvSpPr>
          <p:cNvPr id="44646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6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44646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4647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64405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0D0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15900" y="760413"/>
            <a:ext cx="8704263" cy="103028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4200">
                <a:solidFill>
                  <a:srgbClr val="66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9763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00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 dirty="0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555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96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407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660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2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4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0507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904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1668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99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0975"/>
            <a:ext cx="2133600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0975"/>
            <a:ext cx="6248400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13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F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0D0E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3333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0975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539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00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A1002E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007A31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E9798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985300"/>
        </a:buClr>
        <a:buSzPct val="65000"/>
        <a:buFont typeface="Wingdings 2" panose="05020102010507070707" pitchFamily="18" charset="2"/>
        <a:buChar char=""/>
        <a:defRPr sz="2000" kern="1200">
          <a:solidFill>
            <a:srgbClr val="36366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.emf"/><Relationship Id="rId5" Type="http://schemas.openxmlformats.org/officeDocument/2006/relationships/oleObject" Target="../embeddings/oleObject1.bin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2.v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3.emf"/><Relationship Id="rId5" Type="http://schemas.openxmlformats.org/officeDocument/2006/relationships/oleObject" Target="../embeddings/oleObject2.bin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0978" name="Picture 2" descr="C:\Econ9MEL\Images\Chapter 07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0979" name="Rectangle 102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10980" name="Rectangle 102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65957" name="Rectangle 1029"/>
          <p:cNvSpPr>
            <a:spLocks noChangeArrowheads="1"/>
          </p:cNvSpPr>
          <p:nvPr/>
        </p:nvSpPr>
        <p:spPr bwMode="auto">
          <a:xfrm>
            <a:off x="0" y="4830763"/>
            <a:ext cx="9144000" cy="202723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9F1EB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6633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6400" b="1">
                <a:solidFill>
                  <a:srgbClr val="5E2A5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Imperfect Competition</a:t>
            </a:r>
            <a:endParaRPr lang="en-GB" altLang="en-US" sz="6400" b="1">
              <a:solidFill>
                <a:srgbClr val="5E2A5E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Imperfect Competition</a:t>
            </a: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520964" y="5087938"/>
            <a:ext cx="8094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where there are a lot of </a:t>
            </a:r>
            <a:r>
              <a:rPr lang="en-GB" sz="1600" b="1" dirty="0" smtClean="0"/>
              <a:t>firms competing</a:t>
            </a:r>
            <a:r>
              <a:rPr lang="en-GB" sz="1600" b="1" dirty="0"/>
              <a:t>, but where each firm does nevertheless </a:t>
            </a:r>
            <a:r>
              <a:rPr lang="en-GB" sz="1600" b="1" dirty="0" smtClean="0"/>
              <a:t>have some </a:t>
            </a:r>
            <a:r>
              <a:rPr lang="en-GB" sz="1600" b="1" dirty="0"/>
              <a:t>degree of market power (hence the term ‘monopolistic</a:t>
            </a:r>
            <a:r>
              <a:rPr lang="en-GB" sz="1600" b="1" dirty="0" smtClean="0"/>
              <a:t>’ competition</a:t>
            </a:r>
            <a:r>
              <a:rPr lang="en-GB" sz="1600" b="1" dirty="0"/>
              <a:t>): each firm has some choice over what price </a:t>
            </a:r>
            <a:r>
              <a:rPr lang="en-GB" sz="1600" b="1" dirty="0" smtClean="0"/>
              <a:t>to charge </a:t>
            </a:r>
            <a:r>
              <a:rPr lang="en-GB" sz="1600" b="1" dirty="0"/>
              <a:t>for its products</a:t>
            </a:r>
          </a:p>
        </p:txBody>
      </p:sp>
    </p:spTree>
  </p:cSld>
  <p:clrMapOvr>
    <a:masterClrMapping/>
  </p:clrMapOvr>
  <p:transition spd="slow">
    <p:pull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63525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 dirty="0"/>
              <a:t>Assumptions of monopolistic competition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many or several firms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free entry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differentiated </a:t>
            </a:r>
            <a:r>
              <a:rPr lang="en-GB" altLang="en-US" dirty="0" smtClean="0"/>
              <a:t>product, which differs from perfection competition</a:t>
            </a: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Equilibrium of the firm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short run : possibility for supernormal profits</a:t>
            </a:r>
          </a:p>
          <a:p>
            <a:pPr lvl="2">
              <a:lnSpc>
                <a:spcPct val="100000"/>
              </a:lnSpc>
            </a:pPr>
            <a:r>
              <a:rPr lang="en-GB" altLang="en-US" i="1" dirty="0"/>
              <a:t>MR = MC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3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3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63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63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635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635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635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635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635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635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635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635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635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635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3525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ChangeArrowheads="1"/>
          </p:cNvSpPr>
          <p:nvPr/>
        </p:nvSpPr>
        <p:spPr bwMode="auto">
          <a:xfrm>
            <a:off x="1066800" y="95885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1" name="Line 3"/>
          <p:cNvSpPr>
            <a:spLocks noChangeShapeType="1"/>
          </p:cNvSpPr>
          <p:nvPr/>
        </p:nvSpPr>
        <p:spPr bwMode="auto">
          <a:xfrm flipV="1">
            <a:off x="3509963" y="3192463"/>
            <a:ext cx="0" cy="1181100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2" name="Rectangle 4"/>
          <p:cNvSpPr>
            <a:spLocks noChangeArrowheads="1"/>
          </p:cNvSpPr>
          <p:nvPr/>
        </p:nvSpPr>
        <p:spPr bwMode="auto">
          <a:xfrm>
            <a:off x="1066800" y="3200400"/>
            <a:ext cx="2444750" cy="803275"/>
          </a:xfrm>
          <a:prstGeom prst="rect">
            <a:avLst/>
          </a:prstGeom>
          <a:solidFill>
            <a:srgbClr val="9966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3" name="Rectangle 5"/>
          <p:cNvSpPr>
            <a:spLocks noChangeArrowheads="1"/>
          </p:cNvSpPr>
          <p:nvPr/>
        </p:nvSpPr>
        <p:spPr bwMode="auto">
          <a:xfrm>
            <a:off x="581025" y="974725"/>
            <a:ext cx="4175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65574" name="Rectangle 6"/>
          <p:cNvSpPr>
            <a:spLocks noChangeArrowheads="1"/>
          </p:cNvSpPr>
          <p:nvPr/>
        </p:nvSpPr>
        <p:spPr bwMode="auto">
          <a:xfrm>
            <a:off x="7761288" y="6354763"/>
            <a:ext cx="4794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65575" name="Rectangle 7"/>
          <p:cNvSpPr>
            <a:spLocks noChangeArrowheads="1"/>
          </p:cNvSpPr>
          <p:nvPr/>
        </p:nvSpPr>
        <p:spPr bwMode="auto">
          <a:xfrm>
            <a:off x="682625" y="6343650"/>
            <a:ext cx="4016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65576" name="Line 8"/>
          <p:cNvSpPr>
            <a:spLocks noChangeShapeType="1"/>
          </p:cNvSpPr>
          <p:nvPr/>
        </p:nvSpPr>
        <p:spPr bwMode="auto">
          <a:xfrm flipH="1" flipV="1">
            <a:off x="3516313" y="4373563"/>
            <a:ext cx="1587" cy="1916112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7" name="Rectangle 9"/>
          <p:cNvSpPr>
            <a:spLocks noChangeArrowheads="1"/>
          </p:cNvSpPr>
          <p:nvPr/>
        </p:nvSpPr>
        <p:spPr bwMode="auto">
          <a:xfrm>
            <a:off x="3276600" y="6353175"/>
            <a:ext cx="482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latin typeface="Arial" panose="020B0604020202020204" pitchFamily="34" charset="0"/>
              </a:rPr>
              <a:t>s</a:t>
            </a:r>
          </a:p>
        </p:txBody>
      </p:sp>
      <p:grpSp>
        <p:nvGrpSpPr>
          <p:cNvPr id="365578" name="Group 10"/>
          <p:cNvGrpSpPr>
            <a:grpSpLocks/>
          </p:cNvGrpSpPr>
          <p:nvPr/>
        </p:nvGrpSpPr>
        <p:grpSpPr bwMode="auto">
          <a:xfrm>
            <a:off x="1057275" y="1776413"/>
            <a:ext cx="7104063" cy="3681412"/>
            <a:chOff x="666" y="1119"/>
            <a:chExt cx="4475" cy="2319"/>
          </a:xfrm>
        </p:grpSpPr>
        <p:sp>
          <p:nvSpPr>
            <p:cNvPr id="365579" name="Rectangle 11"/>
            <p:cNvSpPr>
              <a:spLocks noChangeArrowheads="1"/>
            </p:cNvSpPr>
            <p:nvPr/>
          </p:nvSpPr>
          <p:spPr bwMode="auto">
            <a:xfrm>
              <a:off x="4408" y="3028"/>
              <a:ext cx="73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AR </a:t>
              </a:r>
              <a:r>
                <a:rPr lang="en-GB" altLang="en-US">
                  <a:solidFill>
                    <a:schemeClr val="tx2"/>
                  </a:solidFill>
                  <a:latin typeface="Symbol" panose="05050102010706020507" pitchFamily="18" charset="2"/>
                </a:rPr>
                <a:t>=</a:t>
              </a:r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 </a:t>
              </a:r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  <p:sp>
          <p:nvSpPr>
            <p:cNvPr id="365580" name="Line 12"/>
            <p:cNvSpPr>
              <a:spLocks noChangeShapeType="1"/>
            </p:cNvSpPr>
            <p:nvPr/>
          </p:nvSpPr>
          <p:spPr bwMode="auto">
            <a:xfrm>
              <a:off x="666" y="1119"/>
              <a:ext cx="4006" cy="2319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5581" name="Group 13"/>
          <p:cNvGrpSpPr>
            <a:grpSpLocks/>
          </p:cNvGrpSpPr>
          <p:nvPr/>
        </p:nvGrpSpPr>
        <p:grpSpPr bwMode="auto">
          <a:xfrm>
            <a:off x="1852613" y="903288"/>
            <a:ext cx="3890962" cy="4044950"/>
            <a:chOff x="1167" y="569"/>
            <a:chExt cx="2451" cy="2548"/>
          </a:xfrm>
        </p:grpSpPr>
        <p:sp>
          <p:nvSpPr>
            <p:cNvPr id="365582" name="Arc 14"/>
            <p:cNvSpPr>
              <a:spLocks/>
            </p:cNvSpPr>
            <p:nvPr/>
          </p:nvSpPr>
          <p:spPr bwMode="auto">
            <a:xfrm rot="900000">
              <a:off x="1167" y="569"/>
              <a:ext cx="1884" cy="2548"/>
            </a:xfrm>
            <a:custGeom>
              <a:avLst/>
              <a:gdLst>
                <a:gd name="G0" fmla="+- 9669 0 0"/>
                <a:gd name="G1" fmla="+- 0 0 0"/>
                <a:gd name="G2" fmla="+- 21600 0 0"/>
                <a:gd name="T0" fmla="*/ 31254 w 31254"/>
                <a:gd name="T1" fmla="*/ 797 h 21600"/>
                <a:gd name="T2" fmla="*/ 0 w 31254"/>
                <a:gd name="T3" fmla="*/ 19315 h 21600"/>
                <a:gd name="T4" fmla="*/ 9669 w 31254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254" h="21600" fill="none" extrusionOk="0">
                  <a:moveTo>
                    <a:pt x="31254" y="797"/>
                  </a:moveTo>
                  <a:cubicBezTo>
                    <a:pt x="30825" y="12408"/>
                    <a:pt x="21288" y="21599"/>
                    <a:pt x="9669" y="21600"/>
                  </a:cubicBezTo>
                  <a:cubicBezTo>
                    <a:pt x="6312" y="21600"/>
                    <a:pt x="3001" y="20817"/>
                    <a:pt x="-1" y="19315"/>
                  </a:cubicBezTo>
                </a:path>
                <a:path w="31254" h="21600" stroke="0" extrusionOk="0">
                  <a:moveTo>
                    <a:pt x="31254" y="797"/>
                  </a:moveTo>
                  <a:cubicBezTo>
                    <a:pt x="30825" y="12408"/>
                    <a:pt x="21288" y="21599"/>
                    <a:pt x="9669" y="21600"/>
                  </a:cubicBezTo>
                  <a:cubicBezTo>
                    <a:pt x="6312" y="21600"/>
                    <a:pt x="3001" y="20817"/>
                    <a:pt x="-1" y="19315"/>
                  </a:cubicBezTo>
                  <a:lnTo>
                    <a:pt x="9669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83" name="Rectangle 15"/>
            <p:cNvSpPr>
              <a:spLocks noChangeArrowheads="1"/>
            </p:cNvSpPr>
            <p:nvPr/>
          </p:nvSpPr>
          <p:spPr bwMode="auto">
            <a:xfrm>
              <a:off x="3203" y="667"/>
              <a:ext cx="4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365584" name="Line 16"/>
          <p:cNvSpPr>
            <a:spLocks noChangeShapeType="1"/>
          </p:cNvSpPr>
          <p:nvPr/>
        </p:nvSpPr>
        <p:spPr bwMode="auto">
          <a:xfrm>
            <a:off x="1066800" y="62865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5585" name="Group 17"/>
          <p:cNvGrpSpPr>
            <a:grpSpLocks/>
          </p:cNvGrpSpPr>
          <p:nvPr/>
        </p:nvGrpSpPr>
        <p:grpSpPr bwMode="auto">
          <a:xfrm>
            <a:off x="2428875" y="1760538"/>
            <a:ext cx="4743450" cy="2195512"/>
            <a:chOff x="1530" y="1109"/>
            <a:chExt cx="2988" cy="1383"/>
          </a:xfrm>
        </p:grpSpPr>
        <p:sp>
          <p:nvSpPr>
            <p:cNvPr id="365586" name="Rectangle 18"/>
            <p:cNvSpPr>
              <a:spLocks noChangeArrowheads="1"/>
            </p:cNvSpPr>
            <p:nvPr/>
          </p:nvSpPr>
          <p:spPr bwMode="auto">
            <a:xfrm>
              <a:off x="4135" y="1144"/>
              <a:ext cx="38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  <p:sp>
          <p:nvSpPr>
            <p:cNvPr id="365587" name="Arc 19"/>
            <p:cNvSpPr>
              <a:spLocks/>
            </p:cNvSpPr>
            <p:nvPr/>
          </p:nvSpPr>
          <p:spPr bwMode="auto">
            <a:xfrm rot="19440000">
              <a:off x="1530" y="1109"/>
              <a:ext cx="2638" cy="1383"/>
            </a:xfrm>
            <a:custGeom>
              <a:avLst/>
              <a:gdLst>
                <a:gd name="G0" fmla="+- 21600 0 0"/>
                <a:gd name="G1" fmla="+- 2108 0 0"/>
                <a:gd name="G2" fmla="+- 21600 0 0"/>
                <a:gd name="T0" fmla="*/ 32317 w 32317"/>
                <a:gd name="T1" fmla="*/ 20862 h 23708"/>
                <a:gd name="T2" fmla="*/ 103 w 32317"/>
                <a:gd name="T3" fmla="*/ 0 h 23708"/>
                <a:gd name="T4" fmla="*/ 21600 w 32317"/>
                <a:gd name="T5" fmla="*/ 2108 h 23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317" h="23708" fill="none" extrusionOk="0">
                  <a:moveTo>
                    <a:pt x="32316" y="20861"/>
                  </a:moveTo>
                  <a:cubicBezTo>
                    <a:pt x="29053" y="22726"/>
                    <a:pt x="25359" y="23707"/>
                    <a:pt x="21600" y="23708"/>
                  </a:cubicBezTo>
                  <a:cubicBezTo>
                    <a:pt x="9670" y="23708"/>
                    <a:pt x="0" y="14037"/>
                    <a:pt x="0" y="2108"/>
                  </a:cubicBezTo>
                  <a:cubicBezTo>
                    <a:pt x="-1" y="1404"/>
                    <a:pt x="34" y="700"/>
                    <a:pt x="103" y="0"/>
                  </a:cubicBezTo>
                </a:path>
                <a:path w="32317" h="23708" stroke="0" extrusionOk="0">
                  <a:moveTo>
                    <a:pt x="32316" y="20861"/>
                  </a:moveTo>
                  <a:cubicBezTo>
                    <a:pt x="29053" y="22726"/>
                    <a:pt x="25359" y="23707"/>
                    <a:pt x="21600" y="23708"/>
                  </a:cubicBezTo>
                  <a:cubicBezTo>
                    <a:pt x="9670" y="23708"/>
                    <a:pt x="0" y="14037"/>
                    <a:pt x="0" y="2108"/>
                  </a:cubicBezTo>
                  <a:cubicBezTo>
                    <a:pt x="-1" y="1404"/>
                    <a:pt x="34" y="700"/>
                    <a:pt x="103" y="0"/>
                  </a:cubicBezTo>
                  <a:lnTo>
                    <a:pt x="21600" y="2108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5588" name="Group 20"/>
          <p:cNvGrpSpPr>
            <a:grpSpLocks/>
          </p:cNvGrpSpPr>
          <p:nvPr/>
        </p:nvGrpSpPr>
        <p:grpSpPr bwMode="auto">
          <a:xfrm>
            <a:off x="1069975" y="1789113"/>
            <a:ext cx="4689475" cy="4479925"/>
            <a:chOff x="674" y="1127"/>
            <a:chExt cx="2954" cy="2822"/>
          </a:xfrm>
        </p:grpSpPr>
        <p:sp>
          <p:nvSpPr>
            <p:cNvPr id="365589" name="Rectangle 21"/>
            <p:cNvSpPr>
              <a:spLocks noChangeArrowheads="1"/>
            </p:cNvSpPr>
            <p:nvPr/>
          </p:nvSpPr>
          <p:spPr bwMode="auto">
            <a:xfrm>
              <a:off x="3213" y="3630"/>
              <a:ext cx="4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MR</a:t>
              </a:r>
            </a:p>
          </p:txBody>
        </p:sp>
        <p:sp>
          <p:nvSpPr>
            <p:cNvPr id="365590" name="Line 22"/>
            <p:cNvSpPr>
              <a:spLocks noChangeShapeType="1"/>
            </p:cNvSpPr>
            <p:nvPr/>
          </p:nvSpPr>
          <p:spPr bwMode="auto">
            <a:xfrm>
              <a:off x="674" y="1127"/>
              <a:ext cx="2636" cy="2822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5591" name="Line 23"/>
          <p:cNvSpPr>
            <a:spLocks noChangeShapeType="1"/>
          </p:cNvSpPr>
          <p:nvPr/>
        </p:nvSpPr>
        <p:spPr bwMode="auto">
          <a:xfrm>
            <a:off x="1066800" y="9525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92" name="Rectangle 24"/>
          <p:cNvSpPr>
            <a:spLocks noChangeArrowheads="1"/>
          </p:cNvSpPr>
          <p:nvPr/>
        </p:nvSpPr>
        <p:spPr bwMode="auto">
          <a:xfrm>
            <a:off x="576263" y="3005138"/>
            <a:ext cx="4556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365593" name="Line 25"/>
          <p:cNvSpPr>
            <a:spLocks noChangeShapeType="1"/>
          </p:cNvSpPr>
          <p:nvPr/>
        </p:nvSpPr>
        <p:spPr bwMode="auto">
          <a:xfrm flipH="1">
            <a:off x="1058863" y="3192463"/>
            <a:ext cx="2433637" cy="0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94" name="Rectangle 26"/>
          <p:cNvSpPr>
            <a:spLocks noChangeArrowheads="1"/>
          </p:cNvSpPr>
          <p:nvPr/>
        </p:nvSpPr>
        <p:spPr bwMode="auto">
          <a:xfrm>
            <a:off x="438150" y="3816350"/>
            <a:ext cx="6397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AC</a:t>
            </a:r>
            <a:r>
              <a:rPr lang="en-GB" altLang="en-US" baseline="-25000"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365595" name="Line 27"/>
          <p:cNvSpPr>
            <a:spLocks noChangeShapeType="1"/>
          </p:cNvSpPr>
          <p:nvPr/>
        </p:nvSpPr>
        <p:spPr bwMode="auto">
          <a:xfrm flipH="1">
            <a:off x="1058863" y="4003675"/>
            <a:ext cx="2451100" cy="0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96" name="Oval 28"/>
          <p:cNvSpPr>
            <a:spLocks noChangeArrowheads="1"/>
          </p:cNvSpPr>
          <p:nvPr/>
        </p:nvSpPr>
        <p:spPr bwMode="auto">
          <a:xfrm>
            <a:off x="3475038" y="3962400"/>
            <a:ext cx="92075" cy="92075"/>
          </a:xfrm>
          <a:prstGeom prst="ellipse">
            <a:avLst/>
          </a:prstGeom>
          <a:solidFill>
            <a:srgbClr val="66FF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97" name="Oval 29"/>
          <p:cNvSpPr>
            <a:spLocks noChangeArrowheads="1"/>
          </p:cNvSpPr>
          <p:nvPr/>
        </p:nvSpPr>
        <p:spPr bwMode="auto">
          <a:xfrm>
            <a:off x="3470275" y="3154363"/>
            <a:ext cx="92075" cy="92075"/>
          </a:xfrm>
          <a:prstGeom prst="ellipse">
            <a:avLst/>
          </a:prstGeom>
          <a:solidFill>
            <a:srgbClr val="66FF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98" name="Oval 30"/>
          <p:cNvSpPr>
            <a:spLocks noChangeArrowheads="1"/>
          </p:cNvSpPr>
          <p:nvPr/>
        </p:nvSpPr>
        <p:spPr bwMode="auto">
          <a:xfrm>
            <a:off x="3470275" y="4359275"/>
            <a:ext cx="92075" cy="92075"/>
          </a:xfrm>
          <a:prstGeom prst="ellipse">
            <a:avLst/>
          </a:prstGeom>
          <a:solidFill>
            <a:srgbClr val="FF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>
              <a:solidFill>
                <a:srgbClr val="FFCCFF"/>
              </a:solidFill>
            </a:endParaRPr>
          </a:p>
        </p:txBody>
      </p:sp>
      <p:sp>
        <p:nvSpPr>
          <p:cNvPr id="365599" name="Text Box 31"/>
          <p:cNvSpPr txBox="1">
            <a:spLocks noChangeArrowheads="1"/>
          </p:cNvSpPr>
          <p:nvPr/>
        </p:nvSpPr>
        <p:spPr bwMode="auto">
          <a:xfrm>
            <a:off x="0" y="0"/>
            <a:ext cx="9144000" cy="885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Short-run equilibrium of the firm</a:t>
            </a:r>
            <a:b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under monopolistic competition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1433006" y="1119763"/>
            <a:ext cx="35676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smtClean="0"/>
              <a:t>A </a:t>
            </a:r>
            <a:r>
              <a:rPr lang="en-GB" sz="1200" b="1" dirty="0"/>
              <a:t>firm facing little competition </a:t>
            </a:r>
            <a:r>
              <a:rPr lang="en-GB" sz="1200" b="1" dirty="0" smtClean="0"/>
              <a:t>and whose </a:t>
            </a:r>
            <a:r>
              <a:rPr lang="en-GB" sz="1200" b="1" dirty="0"/>
              <a:t>product is considerably differentiated from that </a:t>
            </a:r>
            <a:r>
              <a:rPr lang="en-GB" sz="1200" b="1" dirty="0" smtClean="0"/>
              <a:t>of its </a:t>
            </a:r>
            <a:r>
              <a:rPr lang="en-GB" sz="1200" b="1" dirty="0"/>
              <a:t>rivals may be able to earn considerable short-run profits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5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5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5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5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5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5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5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5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65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5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5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65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65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5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5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5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365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65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65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65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65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365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65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65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65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5571" grpId="0" animBg="1"/>
      <p:bldP spid="365572" grpId="0" animBg="1"/>
      <p:bldP spid="365576" grpId="0" animBg="1"/>
      <p:bldP spid="365577" grpId="0" autoUpdateAnimBg="0"/>
      <p:bldP spid="365592" grpId="0" autoUpdateAnimBg="0"/>
      <p:bldP spid="365593" grpId="0" animBg="1"/>
      <p:bldP spid="365594" grpId="0" autoUpdateAnimBg="0"/>
      <p:bldP spid="365595" grpId="0" animBg="1"/>
      <p:bldP spid="365596" grpId="0" animBg="1"/>
      <p:bldP spid="365597" grpId="0" animBg="1"/>
      <p:bldP spid="365598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67621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Assumptions of monopolistic competition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many or several firms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free entry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differentiated product</a:t>
            </a:r>
          </a:p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Equilibrium of the firm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short run: possibility for supernormal profits</a:t>
            </a:r>
          </a:p>
          <a:p>
            <a:pPr lvl="2"/>
            <a:r>
              <a:rPr lang="en-GB" altLang="en-US" i="1">
                <a:solidFill>
                  <a:srgbClr val="666692"/>
                </a:solidFill>
              </a:rPr>
              <a:t>MR = MC</a:t>
            </a:r>
          </a:p>
          <a:p>
            <a:pPr lvl="1"/>
            <a:r>
              <a:rPr lang="en-GB" altLang="en-US"/>
              <a:t>long run: supernomal profits competed away</a:t>
            </a:r>
          </a:p>
          <a:p>
            <a:pPr lvl="2"/>
            <a:r>
              <a:rPr lang="en-GB" altLang="en-US" i="1"/>
              <a:t>MR = MC</a:t>
            </a:r>
            <a:r>
              <a:rPr lang="en-GB" altLang="en-US"/>
              <a:t>;</a:t>
            </a:r>
            <a:r>
              <a:rPr lang="en-GB" altLang="en-US" i="1"/>
              <a:t>  AR = AC</a:t>
            </a:r>
          </a:p>
        </p:txBody>
      </p:sp>
    </p:spTree>
  </p:cSld>
  <p:clrMapOvr>
    <a:masterClrMapping/>
  </p:clrMapOvr>
  <p:transition spd="slow">
    <p:pull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ChangeArrowheads="1"/>
          </p:cNvSpPr>
          <p:nvPr/>
        </p:nvSpPr>
        <p:spPr bwMode="auto">
          <a:xfrm>
            <a:off x="1066800" y="923925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667" name="Group 3"/>
          <p:cNvGrpSpPr>
            <a:grpSpLocks/>
          </p:cNvGrpSpPr>
          <p:nvPr/>
        </p:nvGrpSpPr>
        <p:grpSpPr bwMode="auto">
          <a:xfrm>
            <a:off x="1068388" y="3300413"/>
            <a:ext cx="7156450" cy="2930525"/>
            <a:chOff x="673" y="2079"/>
            <a:chExt cx="4508" cy="1846"/>
          </a:xfrm>
        </p:grpSpPr>
        <p:grpSp>
          <p:nvGrpSpPr>
            <p:cNvPr id="369668" name="Group 4"/>
            <p:cNvGrpSpPr>
              <a:grpSpLocks/>
            </p:cNvGrpSpPr>
            <p:nvPr/>
          </p:nvGrpSpPr>
          <p:grpSpPr bwMode="auto">
            <a:xfrm>
              <a:off x="673" y="2084"/>
              <a:ext cx="4508" cy="1330"/>
              <a:chOff x="673" y="2084"/>
              <a:chExt cx="4508" cy="1330"/>
            </a:xfrm>
          </p:grpSpPr>
          <p:sp>
            <p:nvSpPr>
              <p:cNvPr id="369669" name="Rectangle 5"/>
              <p:cNvSpPr>
                <a:spLocks noChangeArrowheads="1"/>
              </p:cNvSpPr>
              <p:nvPr/>
            </p:nvSpPr>
            <p:spPr bwMode="auto">
              <a:xfrm>
                <a:off x="4252" y="3042"/>
                <a:ext cx="929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i="1">
                    <a:solidFill>
                      <a:schemeClr val="tx2"/>
                    </a:solidFill>
                    <a:latin typeface="Arial" panose="020B0604020202020204" pitchFamily="34" charset="0"/>
                  </a:rPr>
                  <a:t>AR</a:t>
                </a:r>
                <a:r>
                  <a:rPr lang="en-GB" altLang="en-US" baseline="-25000">
                    <a:solidFill>
                      <a:schemeClr val="tx2"/>
                    </a:solidFill>
                    <a:latin typeface="Arial" panose="020B0604020202020204" pitchFamily="34" charset="0"/>
                  </a:rPr>
                  <a:t>L</a:t>
                </a:r>
                <a:r>
                  <a:rPr lang="en-GB" altLang="en-US" i="1">
                    <a:solidFill>
                      <a:schemeClr val="tx2"/>
                    </a:solidFill>
                    <a:latin typeface="Arial" panose="020B0604020202020204" pitchFamily="34" charset="0"/>
                  </a:rPr>
                  <a:t> </a:t>
                </a:r>
                <a:r>
                  <a:rPr lang="en-GB" altLang="en-US">
                    <a:solidFill>
                      <a:schemeClr val="tx2"/>
                    </a:solidFill>
                    <a:latin typeface="Symbol" panose="05050102010706020507" pitchFamily="18" charset="2"/>
                  </a:rPr>
                  <a:t>=</a:t>
                </a:r>
                <a:r>
                  <a:rPr lang="en-GB" altLang="en-US">
                    <a:solidFill>
                      <a:schemeClr val="tx2"/>
                    </a:solidFill>
                    <a:latin typeface="Arial" panose="020B0604020202020204" pitchFamily="34" charset="0"/>
                  </a:rPr>
                  <a:t>  </a:t>
                </a:r>
                <a:r>
                  <a:rPr lang="en-GB" altLang="en-US" i="1">
                    <a:solidFill>
                      <a:schemeClr val="tx2"/>
                    </a:solidFill>
                    <a:latin typeface="Arial" panose="020B0604020202020204" pitchFamily="34" charset="0"/>
                  </a:rPr>
                  <a:t>D</a:t>
                </a:r>
                <a:r>
                  <a:rPr lang="en-GB" altLang="en-US" baseline="-25000">
                    <a:solidFill>
                      <a:schemeClr val="tx2"/>
                    </a:solidFill>
                    <a:latin typeface="Arial" panose="020B0604020202020204" pitchFamily="34" charset="0"/>
                  </a:rPr>
                  <a:t>L</a:t>
                </a:r>
              </a:p>
            </p:txBody>
          </p:sp>
          <p:sp>
            <p:nvSpPr>
              <p:cNvPr id="369670" name="Line 6"/>
              <p:cNvSpPr>
                <a:spLocks noChangeShapeType="1"/>
              </p:cNvSpPr>
              <p:nvPr/>
            </p:nvSpPr>
            <p:spPr bwMode="auto">
              <a:xfrm>
                <a:off x="673" y="2084"/>
                <a:ext cx="3999" cy="1330"/>
              </a:xfrm>
              <a:prstGeom prst="line">
                <a:avLst/>
              </a:prstGeom>
              <a:noFill/>
              <a:ln w="38100">
                <a:solidFill>
                  <a:schemeClr val="tx2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671" name="Line 7"/>
              <p:cNvSpPr>
                <a:spLocks noChangeShapeType="1"/>
              </p:cNvSpPr>
              <p:nvPr/>
            </p:nvSpPr>
            <p:spPr bwMode="auto">
              <a:xfrm>
                <a:off x="3823" y="2937"/>
                <a:ext cx="445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stealth" w="med" len="lg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69672" name="Group 8"/>
            <p:cNvGrpSpPr>
              <a:grpSpLocks/>
            </p:cNvGrpSpPr>
            <p:nvPr/>
          </p:nvGrpSpPr>
          <p:grpSpPr bwMode="auto">
            <a:xfrm>
              <a:off x="674" y="2079"/>
              <a:ext cx="3053" cy="1846"/>
              <a:chOff x="674" y="2079"/>
              <a:chExt cx="3053" cy="1846"/>
            </a:xfrm>
          </p:grpSpPr>
          <p:sp>
            <p:nvSpPr>
              <p:cNvPr id="369673" name="Rectangle 9"/>
              <p:cNvSpPr>
                <a:spLocks noChangeArrowheads="1"/>
              </p:cNvSpPr>
              <p:nvPr/>
            </p:nvSpPr>
            <p:spPr bwMode="auto">
              <a:xfrm>
                <a:off x="3241" y="3611"/>
                <a:ext cx="48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MR</a:t>
                </a:r>
                <a:r>
                  <a:rPr lang="en-GB" altLang="en-US" baseline="-25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L</a:t>
                </a:r>
              </a:p>
            </p:txBody>
          </p:sp>
          <p:sp>
            <p:nvSpPr>
              <p:cNvPr id="369674" name="Line 10"/>
              <p:cNvSpPr>
                <a:spLocks noChangeShapeType="1"/>
              </p:cNvSpPr>
              <p:nvPr/>
            </p:nvSpPr>
            <p:spPr bwMode="auto">
              <a:xfrm>
                <a:off x="674" y="2079"/>
                <a:ext cx="2636" cy="1846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675" name="Line 11"/>
              <p:cNvSpPr>
                <a:spLocks noChangeShapeType="1"/>
              </p:cNvSpPr>
              <p:nvPr/>
            </p:nvSpPr>
            <p:spPr bwMode="auto">
              <a:xfrm>
                <a:off x="2912" y="3525"/>
                <a:ext cx="445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stealth" w="med" len="lg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369676" name="Rectangle 12"/>
          <p:cNvSpPr>
            <a:spLocks noChangeArrowheads="1"/>
          </p:cNvSpPr>
          <p:nvPr/>
        </p:nvSpPr>
        <p:spPr bwMode="auto">
          <a:xfrm>
            <a:off x="581025" y="936625"/>
            <a:ext cx="4175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69677" name="Rectangle 13"/>
          <p:cNvSpPr>
            <a:spLocks noChangeArrowheads="1"/>
          </p:cNvSpPr>
          <p:nvPr/>
        </p:nvSpPr>
        <p:spPr bwMode="auto">
          <a:xfrm>
            <a:off x="7621588" y="6316663"/>
            <a:ext cx="4794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69678" name="Rectangle 14"/>
          <p:cNvSpPr>
            <a:spLocks noChangeArrowheads="1"/>
          </p:cNvSpPr>
          <p:nvPr/>
        </p:nvSpPr>
        <p:spPr bwMode="auto">
          <a:xfrm>
            <a:off x="682625" y="6305550"/>
            <a:ext cx="4016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69679" name="Line 15"/>
          <p:cNvSpPr>
            <a:spLocks noChangeShapeType="1"/>
          </p:cNvSpPr>
          <p:nvPr/>
        </p:nvSpPr>
        <p:spPr bwMode="auto">
          <a:xfrm flipV="1">
            <a:off x="3517900" y="4133850"/>
            <a:ext cx="0" cy="2117725"/>
          </a:xfrm>
          <a:prstGeom prst="line">
            <a:avLst/>
          </a:prstGeom>
          <a:noFill/>
          <a:ln w="15875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80" name="Rectangle 16"/>
          <p:cNvSpPr>
            <a:spLocks noChangeArrowheads="1"/>
          </p:cNvSpPr>
          <p:nvPr/>
        </p:nvSpPr>
        <p:spPr bwMode="auto">
          <a:xfrm>
            <a:off x="3276600" y="6315075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hlink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369681" name="Line 17"/>
          <p:cNvSpPr>
            <a:spLocks noChangeShapeType="1"/>
          </p:cNvSpPr>
          <p:nvPr/>
        </p:nvSpPr>
        <p:spPr bwMode="auto">
          <a:xfrm>
            <a:off x="1066800" y="62484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82" name="Rectangle 18"/>
          <p:cNvSpPr>
            <a:spLocks noChangeArrowheads="1"/>
          </p:cNvSpPr>
          <p:nvPr/>
        </p:nvSpPr>
        <p:spPr bwMode="auto">
          <a:xfrm>
            <a:off x="534988" y="39481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hlink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369683" name="Line 19"/>
          <p:cNvSpPr>
            <a:spLocks noChangeShapeType="1"/>
          </p:cNvSpPr>
          <p:nvPr/>
        </p:nvSpPr>
        <p:spPr bwMode="auto">
          <a:xfrm flipH="1">
            <a:off x="1068388" y="4116388"/>
            <a:ext cx="2449512" cy="0"/>
          </a:xfrm>
          <a:prstGeom prst="line">
            <a:avLst/>
          </a:prstGeom>
          <a:noFill/>
          <a:ln w="15875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684" name="Group 20"/>
          <p:cNvGrpSpPr>
            <a:grpSpLocks/>
          </p:cNvGrpSpPr>
          <p:nvPr/>
        </p:nvGrpSpPr>
        <p:grpSpPr bwMode="auto">
          <a:xfrm>
            <a:off x="2266950" y="2163763"/>
            <a:ext cx="5505450" cy="2195512"/>
            <a:chOff x="1428" y="1363"/>
            <a:chExt cx="3468" cy="1383"/>
          </a:xfrm>
        </p:grpSpPr>
        <p:sp>
          <p:nvSpPr>
            <p:cNvPr id="369685" name="Rectangle 21"/>
            <p:cNvSpPr>
              <a:spLocks noChangeArrowheads="1"/>
            </p:cNvSpPr>
            <p:nvPr/>
          </p:nvSpPr>
          <p:spPr bwMode="auto">
            <a:xfrm>
              <a:off x="4267" y="1923"/>
              <a:ext cx="62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LRAC</a:t>
              </a:r>
            </a:p>
          </p:txBody>
        </p:sp>
        <p:sp>
          <p:nvSpPr>
            <p:cNvPr id="369686" name="Arc 22"/>
            <p:cNvSpPr>
              <a:spLocks/>
            </p:cNvSpPr>
            <p:nvPr/>
          </p:nvSpPr>
          <p:spPr bwMode="auto">
            <a:xfrm rot="21180000">
              <a:off x="1428" y="1363"/>
              <a:ext cx="2988" cy="1383"/>
            </a:xfrm>
            <a:custGeom>
              <a:avLst/>
              <a:gdLst>
                <a:gd name="G0" fmla="+- 21600 0 0"/>
                <a:gd name="G1" fmla="+- 2108 0 0"/>
                <a:gd name="G2" fmla="+- 21600 0 0"/>
                <a:gd name="T0" fmla="*/ 36603 w 36603"/>
                <a:gd name="T1" fmla="*/ 17647 h 23708"/>
                <a:gd name="T2" fmla="*/ 103 w 36603"/>
                <a:gd name="T3" fmla="*/ 0 h 23708"/>
                <a:gd name="T4" fmla="*/ 21600 w 36603"/>
                <a:gd name="T5" fmla="*/ 2108 h 23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603" h="23708" fill="none" extrusionOk="0">
                  <a:moveTo>
                    <a:pt x="36603" y="17647"/>
                  </a:moveTo>
                  <a:cubicBezTo>
                    <a:pt x="32576" y="21535"/>
                    <a:pt x="27197" y="23707"/>
                    <a:pt x="21600" y="23708"/>
                  </a:cubicBezTo>
                  <a:cubicBezTo>
                    <a:pt x="9670" y="23708"/>
                    <a:pt x="0" y="14037"/>
                    <a:pt x="0" y="2108"/>
                  </a:cubicBezTo>
                  <a:cubicBezTo>
                    <a:pt x="-1" y="1404"/>
                    <a:pt x="34" y="700"/>
                    <a:pt x="103" y="0"/>
                  </a:cubicBezTo>
                </a:path>
                <a:path w="36603" h="23708" stroke="0" extrusionOk="0">
                  <a:moveTo>
                    <a:pt x="36603" y="17647"/>
                  </a:moveTo>
                  <a:cubicBezTo>
                    <a:pt x="32576" y="21535"/>
                    <a:pt x="27197" y="23707"/>
                    <a:pt x="21600" y="23708"/>
                  </a:cubicBezTo>
                  <a:cubicBezTo>
                    <a:pt x="9670" y="23708"/>
                    <a:pt x="0" y="14037"/>
                    <a:pt x="0" y="2108"/>
                  </a:cubicBezTo>
                  <a:cubicBezTo>
                    <a:pt x="-1" y="1404"/>
                    <a:pt x="34" y="700"/>
                    <a:pt x="103" y="0"/>
                  </a:cubicBezTo>
                  <a:lnTo>
                    <a:pt x="21600" y="2108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687" name="Group 23"/>
          <p:cNvGrpSpPr>
            <a:grpSpLocks/>
          </p:cNvGrpSpPr>
          <p:nvPr/>
        </p:nvGrpSpPr>
        <p:grpSpPr bwMode="auto">
          <a:xfrm>
            <a:off x="2071688" y="1884363"/>
            <a:ext cx="3948112" cy="3557587"/>
            <a:chOff x="1305" y="1187"/>
            <a:chExt cx="2487" cy="2241"/>
          </a:xfrm>
        </p:grpSpPr>
        <p:sp>
          <p:nvSpPr>
            <p:cNvPr id="369688" name="Rectangle 24"/>
            <p:cNvSpPr>
              <a:spLocks noChangeArrowheads="1"/>
            </p:cNvSpPr>
            <p:nvPr/>
          </p:nvSpPr>
          <p:spPr bwMode="auto">
            <a:xfrm>
              <a:off x="3131" y="1317"/>
              <a:ext cx="66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1"/>
                  </a:solidFill>
                  <a:latin typeface="Arial" panose="020B0604020202020204" pitchFamily="34" charset="0"/>
                </a:rPr>
                <a:t>LRMC</a:t>
              </a:r>
            </a:p>
          </p:txBody>
        </p:sp>
        <p:sp>
          <p:nvSpPr>
            <p:cNvPr id="369689" name="Arc 25"/>
            <p:cNvSpPr>
              <a:spLocks/>
            </p:cNvSpPr>
            <p:nvPr/>
          </p:nvSpPr>
          <p:spPr bwMode="auto">
            <a:xfrm rot="900000">
              <a:off x="1305" y="1187"/>
              <a:ext cx="1985" cy="2241"/>
            </a:xfrm>
            <a:custGeom>
              <a:avLst/>
              <a:gdLst>
                <a:gd name="G0" fmla="+- 5379 0 0"/>
                <a:gd name="G1" fmla="+- 0 0 0"/>
                <a:gd name="G2" fmla="+- 21600 0 0"/>
                <a:gd name="T0" fmla="*/ 26964 w 26964"/>
                <a:gd name="T1" fmla="*/ 801 h 21600"/>
                <a:gd name="T2" fmla="*/ 0 w 26964"/>
                <a:gd name="T3" fmla="*/ 20920 h 21600"/>
                <a:gd name="T4" fmla="*/ 5379 w 26964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64" h="21600" fill="none" extrusionOk="0">
                  <a:moveTo>
                    <a:pt x="26964" y="801"/>
                  </a:moveTo>
                  <a:cubicBezTo>
                    <a:pt x="26533" y="12410"/>
                    <a:pt x="16996" y="21599"/>
                    <a:pt x="5379" y="21600"/>
                  </a:cubicBezTo>
                  <a:cubicBezTo>
                    <a:pt x="3564" y="21600"/>
                    <a:pt x="1757" y="21371"/>
                    <a:pt x="0" y="20919"/>
                  </a:cubicBezTo>
                </a:path>
                <a:path w="26964" h="21600" stroke="0" extrusionOk="0">
                  <a:moveTo>
                    <a:pt x="26964" y="801"/>
                  </a:moveTo>
                  <a:cubicBezTo>
                    <a:pt x="26533" y="12410"/>
                    <a:pt x="16996" y="21599"/>
                    <a:pt x="5379" y="21600"/>
                  </a:cubicBezTo>
                  <a:cubicBezTo>
                    <a:pt x="3564" y="21600"/>
                    <a:pt x="1757" y="21371"/>
                    <a:pt x="0" y="20919"/>
                  </a:cubicBezTo>
                  <a:lnTo>
                    <a:pt x="5379" y="0"/>
                  </a:lnTo>
                  <a:close/>
                </a:path>
              </a:pathLst>
            </a:custGeom>
            <a:noFill/>
            <a:ln w="38100" cap="rnd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690" name="Line 26"/>
          <p:cNvSpPr>
            <a:spLocks noChangeShapeType="1"/>
          </p:cNvSpPr>
          <p:nvPr/>
        </p:nvSpPr>
        <p:spPr bwMode="auto">
          <a:xfrm>
            <a:off x="1066800" y="9144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691" name="Group 27"/>
          <p:cNvGrpSpPr>
            <a:grpSpLocks/>
          </p:cNvGrpSpPr>
          <p:nvPr/>
        </p:nvGrpSpPr>
        <p:grpSpPr bwMode="auto">
          <a:xfrm>
            <a:off x="3440113" y="4067175"/>
            <a:ext cx="144462" cy="1012825"/>
            <a:chOff x="2167" y="2562"/>
            <a:chExt cx="91" cy="638"/>
          </a:xfrm>
        </p:grpSpPr>
        <p:sp>
          <p:nvSpPr>
            <p:cNvPr id="369692" name="Oval 28"/>
            <p:cNvSpPr>
              <a:spLocks noChangeArrowheads="1"/>
            </p:cNvSpPr>
            <p:nvPr/>
          </p:nvSpPr>
          <p:spPr bwMode="auto">
            <a:xfrm>
              <a:off x="2167" y="2562"/>
              <a:ext cx="80" cy="80"/>
            </a:xfrm>
            <a:prstGeom prst="ellipse">
              <a:avLst/>
            </a:prstGeom>
            <a:solidFill>
              <a:srgbClr val="FF80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3" name="Oval 29"/>
            <p:cNvSpPr>
              <a:spLocks noChangeArrowheads="1"/>
            </p:cNvSpPr>
            <p:nvPr/>
          </p:nvSpPr>
          <p:spPr bwMode="auto">
            <a:xfrm>
              <a:off x="2178" y="3120"/>
              <a:ext cx="80" cy="80"/>
            </a:xfrm>
            <a:prstGeom prst="ellipse">
              <a:avLst/>
            </a:prstGeom>
            <a:solidFill>
              <a:srgbClr val="FF80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694" name="AutoShape 30"/>
          <p:cNvSpPr>
            <a:spLocks noChangeArrowheads="1"/>
          </p:cNvSpPr>
          <p:nvPr/>
        </p:nvSpPr>
        <p:spPr bwMode="auto">
          <a:xfrm>
            <a:off x="2457450" y="1185863"/>
            <a:ext cx="2532063" cy="1362075"/>
          </a:xfrm>
          <a:prstGeom prst="roundRect">
            <a:avLst>
              <a:gd name="adj" fmla="val 16667"/>
            </a:avLst>
          </a:prstGeom>
          <a:solidFill>
            <a:srgbClr val="E9FBE9"/>
          </a:solidFill>
          <a:ln w="22225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28800" rIns="54000" bIns="28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New firms entering the industry reduce demand for each individual firm.</a:t>
            </a:r>
          </a:p>
        </p:txBody>
      </p:sp>
      <p:sp>
        <p:nvSpPr>
          <p:cNvPr id="369695" name="AutoShape 31"/>
          <p:cNvSpPr>
            <a:spLocks noChangeArrowheads="1"/>
          </p:cNvSpPr>
          <p:nvPr/>
        </p:nvSpPr>
        <p:spPr bwMode="auto">
          <a:xfrm>
            <a:off x="2703513" y="2692400"/>
            <a:ext cx="2047875" cy="400050"/>
          </a:xfrm>
          <a:prstGeom prst="roundRect">
            <a:avLst>
              <a:gd name="adj" fmla="val 16667"/>
            </a:avLst>
          </a:prstGeom>
          <a:solidFill>
            <a:srgbClr val="E9FBE9"/>
          </a:solidFill>
          <a:ln w="22225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28800" rIns="54000" bIns="28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Price falls to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1900" baseline="-25000">
                <a:solidFill>
                  <a:schemeClr val="hlink"/>
                </a:solidFill>
                <a:latin typeface="Arial" panose="020B0604020202020204" pitchFamily="34" charset="0"/>
              </a:rPr>
              <a:t>L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369696" name="Text Box 32"/>
          <p:cNvSpPr txBox="1">
            <a:spLocks noChangeArrowheads="1"/>
          </p:cNvSpPr>
          <p:nvPr/>
        </p:nvSpPr>
        <p:spPr bwMode="auto">
          <a:xfrm>
            <a:off x="0" y="0"/>
            <a:ext cx="9144000" cy="885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600" b="1">
                <a:solidFill>
                  <a:schemeClr val="accent1"/>
                </a:solidFill>
                <a:latin typeface="Arial" panose="020B0604020202020204" pitchFamily="34" charset="0"/>
              </a:rPr>
              <a:t>Long-run equilibrium of the firm</a:t>
            </a:r>
            <a:br>
              <a:rPr lang="en-GB" altLang="en-US" sz="2600" b="1">
                <a:solidFill>
                  <a:schemeClr val="accent1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chemeClr val="accent1"/>
                </a:solidFill>
                <a:latin typeface="Arial" panose="020B0604020202020204" pitchFamily="34" charset="0"/>
              </a:rPr>
              <a:t>under monopolistic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9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9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96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96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9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9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96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96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96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9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96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696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369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9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9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69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9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69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79" grpId="0" animBg="1"/>
      <p:bldP spid="369680" grpId="0" autoUpdateAnimBg="0"/>
      <p:bldP spid="369682" grpId="0" autoUpdateAnimBg="0"/>
      <p:bldP spid="369683" grpId="0" animBg="1"/>
      <p:bldP spid="369694" grpId="0" animBg="1" autoUpdateAnimBg="0"/>
      <p:bldP spid="369695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71717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Assumptions of monopolistic competition</a:t>
            </a:r>
          </a:p>
          <a:p>
            <a:pPr lvl="1"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many or several firms</a:t>
            </a:r>
          </a:p>
          <a:p>
            <a:pPr lvl="1"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free entry</a:t>
            </a:r>
          </a:p>
          <a:p>
            <a:pPr lvl="1"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differentiated product</a:t>
            </a:r>
          </a:p>
          <a:p>
            <a:pPr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Equilibrium of the firm</a:t>
            </a:r>
          </a:p>
          <a:p>
            <a:pPr lvl="1"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short run</a:t>
            </a:r>
            <a:r>
              <a:rPr lang="en-GB" altLang="en-US" dirty="0">
                <a:solidFill>
                  <a:srgbClr val="666692"/>
                </a:solidFill>
              </a:rPr>
              <a:t>: possibility for supernormal profits</a:t>
            </a:r>
            <a:endParaRPr lang="en-GB" altLang="en-US" dirty="0">
              <a:solidFill>
                <a:srgbClr val="555B73"/>
              </a:solidFill>
            </a:endParaRPr>
          </a:p>
          <a:p>
            <a:pPr lvl="2"/>
            <a:r>
              <a:rPr lang="en-GB" altLang="en-US" i="1" dirty="0">
                <a:solidFill>
                  <a:srgbClr val="555B73"/>
                </a:solidFill>
              </a:rPr>
              <a:t>MR = MC</a:t>
            </a:r>
          </a:p>
          <a:p>
            <a:pPr lvl="1">
              <a:buClr>
                <a:srgbClr val="555B73"/>
              </a:buClr>
            </a:pPr>
            <a:r>
              <a:rPr lang="en-GB" altLang="en-US" dirty="0">
                <a:solidFill>
                  <a:srgbClr val="555B73"/>
                </a:solidFill>
              </a:rPr>
              <a:t>long run: supernormal profits competed away</a:t>
            </a:r>
          </a:p>
          <a:p>
            <a:pPr lvl="2"/>
            <a:r>
              <a:rPr lang="en-GB" altLang="en-US" i="1" dirty="0">
                <a:solidFill>
                  <a:srgbClr val="555B73"/>
                </a:solidFill>
              </a:rPr>
              <a:t>MR = MC</a:t>
            </a:r>
            <a:r>
              <a:rPr lang="en-GB" altLang="en-US" dirty="0">
                <a:solidFill>
                  <a:srgbClr val="555B73"/>
                </a:solidFill>
              </a:rPr>
              <a:t>;</a:t>
            </a:r>
            <a:r>
              <a:rPr lang="en-GB" altLang="en-US" i="1" dirty="0">
                <a:solidFill>
                  <a:srgbClr val="555B73"/>
                </a:solidFill>
              </a:rPr>
              <a:t>  AR = </a:t>
            </a:r>
            <a:r>
              <a:rPr lang="en-GB" altLang="en-US" i="1" dirty="0" smtClean="0">
                <a:solidFill>
                  <a:srgbClr val="555B73"/>
                </a:solidFill>
              </a:rPr>
              <a:t>AC</a:t>
            </a:r>
            <a:endParaRPr lang="en-GB" altLang="en-US" i="1" dirty="0">
              <a:solidFill>
                <a:srgbClr val="555B73"/>
              </a:solidFill>
            </a:endParaRPr>
          </a:p>
        </p:txBody>
      </p:sp>
    </p:spTree>
  </p:cSld>
  <p:clrMapOvr>
    <a:masterClrMapping/>
  </p:clrMapOvr>
  <p:transition spd="slow">
    <p:pull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58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58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7581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 dirty="0"/>
              <a:t>Limitations of the model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imperfect information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difficulty in identifying industry demand curve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entry may not be totally free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indivisibilities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importance of non-price </a:t>
            </a:r>
            <a:r>
              <a:rPr lang="en-GB" altLang="en-US" dirty="0" smtClean="0"/>
              <a:t>competition (e.g. product development and advertising)</a:t>
            </a:r>
            <a:endParaRPr lang="en-GB" altLang="en-US" dirty="0"/>
          </a:p>
          <a:p>
            <a:pPr>
              <a:lnSpc>
                <a:spcPct val="100000"/>
              </a:lnSpc>
            </a:pPr>
            <a:r>
              <a:rPr lang="en-GB" altLang="en-US" dirty="0"/>
              <a:t>The public interest</a:t>
            </a:r>
          </a:p>
          <a:p>
            <a:pPr lvl="1">
              <a:lnSpc>
                <a:spcPct val="100000"/>
              </a:lnSpc>
            </a:pPr>
            <a:r>
              <a:rPr lang="en-GB" altLang="en-US" dirty="0"/>
              <a:t>comparison with perfect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5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5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58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58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758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758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758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58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58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58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58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58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758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758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758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758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3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ChangeArrowheads="1"/>
          </p:cNvSpPr>
          <p:nvPr/>
        </p:nvSpPr>
        <p:spPr bwMode="auto">
          <a:xfrm>
            <a:off x="1066800" y="993775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59" name="Line 3"/>
          <p:cNvSpPr>
            <a:spLocks noChangeShapeType="1"/>
          </p:cNvSpPr>
          <p:nvPr/>
        </p:nvSpPr>
        <p:spPr bwMode="auto">
          <a:xfrm>
            <a:off x="5184775" y="3736975"/>
            <a:ext cx="0" cy="2586038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60" name="Rectangle 4"/>
          <p:cNvSpPr>
            <a:spLocks noChangeArrowheads="1"/>
          </p:cNvSpPr>
          <p:nvPr/>
        </p:nvSpPr>
        <p:spPr bwMode="auto">
          <a:xfrm>
            <a:off x="4926013" y="6359525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377861" name="Group 5"/>
          <p:cNvGrpSpPr>
            <a:grpSpLocks/>
          </p:cNvGrpSpPr>
          <p:nvPr/>
        </p:nvGrpSpPr>
        <p:grpSpPr bwMode="auto">
          <a:xfrm>
            <a:off x="541338" y="3503613"/>
            <a:ext cx="7588250" cy="944562"/>
            <a:chOff x="341" y="2207"/>
            <a:chExt cx="4780" cy="595"/>
          </a:xfrm>
        </p:grpSpPr>
        <p:sp>
          <p:nvSpPr>
            <p:cNvPr id="377862" name="Line 6"/>
            <p:cNvSpPr>
              <a:spLocks noChangeShapeType="1"/>
            </p:cNvSpPr>
            <p:nvPr/>
          </p:nvSpPr>
          <p:spPr bwMode="auto">
            <a:xfrm>
              <a:off x="683" y="2354"/>
              <a:ext cx="422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7863" name="Rectangle 7"/>
            <p:cNvSpPr>
              <a:spLocks noChangeArrowheads="1"/>
            </p:cNvSpPr>
            <p:nvPr/>
          </p:nvSpPr>
          <p:spPr bwMode="auto">
            <a:xfrm>
              <a:off x="341" y="2207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377864" name="Rectangle 8"/>
            <p:cNvSpPr>
              <a:spLocks noChangeArrowheads="1"/>
            </p:cNvSpPr>
            <p:nvPr/>
          </p:nvSpPr>
          <p:spPr bwMode="auto">
            <a:xfrm>
              <a:off x="3801" y="2322"/>
              <a:ext cx="1320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L</a:t>
              </a:r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 </a:t>
              </a:r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under perfect</a:t>
              </a:r>
            </a:p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competition</a:t>
              </a:r>
            </a:p>
          </p:txBody>
        </p:sp>
      </p:grpSp>
      <p:sp>
        <p:nvSpPr>
          <p:cNvPr id="377865" name="Line 9"/>
          <p:cNvSpPr>
            <a:spLocks noChangeShapeType="1"/>
          </p:cNvSpPr>
          <p:nvPr/>
        </p:nvSpPr>
        <p:spPr bwMode="auto">
          <a:xfrm>
            <a:off x="1068388" y="1527175"/>
            <a:ext cx="4951412" cy="36417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66" name="Arc 10"/>
          <p:cNvSpPr>
            <a:spLocks/>
          </p:cNvSpPr>
          <p:nvPr/>
        </p:nvSpPr>
        <p:spPr bwMode="auto">
          <a:xfrm rot="420000">
            <a:off x="2395538" y="1733550"/>
            <a:ext cx="5227637" cy="1981200"/>
          </a:xfrm>
          <a:custGeom>
            <a:avLst/>
            <a:gdLst>
              <a:gd name="G0" fmla="+- 19859 0 0"/>
              <a:gd name="G1" fmla="+- 0 0 0"/>
              <a:gd name="G2" fmla="+- 21600 0 0"/>
              <a:gd name="T0" fmla="*/ 41159 w 41159"/>
              <a:gd name="T1" fmla="*/ 3585 h 21600"/>
              <a:gd name="T2" fmla="*/ 0 w 41159"/>
              <a:gd name="T3" fmla="*/ 8496 h 21600"/>
              <a:gd name="T4" fmla="*/ 19859 w 41159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159" h="21600" fill="none" extrusionOk="0">
                <a:moveTo>
                  <a:pt x="41159" y="3585"/>
                </a:moveTo>
                <a:cubicBezTo>
                  <a:pt x="39409" y="13984"/>
                  <a:pt x="30404" y="21599"/>
                  <a:pt x="19859" y="21600"/>
                </a:cubicBezTo>
                <a:cubicBezTo>
                  <a:pt x="11213" y="21600"/>
                  <a:pt x="3400" y="16444"/>
                  <a:pt x="0" y="8495"/>
                </a:cubicBezTo>
              </a:path>
              <a:path w="41159" h="21600" stroke="0" extrusionOk="0">
                <a:moveTo>
                  <a:pt x="41159" y="3585"/>
                </a:moveTo>
                <a:cubicBezTo>
                  <a:pt x="39409" y="13984"/>
                  <a:pt x="30404" y="21599"/>
                  <a:pt x="19859" y="21600"/>
                </a:cubicBezTo>
                <a:cubicBezTo>
                  <a:pt x="11213" y="21600"/>
                  <a:pt x="3400" y="16444"/>
                  <a:pt x="0" y="8495"/>
                </a:cubicBezTo>
                <a:lnTo>
                  <a:pt x="19859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67" name="Rectangle 11"/>
          <p:cNvSpPr>
            <a:spLocks noChangeArrowheads="1"/>
          </p:cNvSpPr>
          <p:nvPr/>
        </p:nvSpPr>
        <p:spPr bwMode="auto">
          <a:xfrm>
            <a:off x="669925" y="973138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77868" name="Rectangle 12"/>
          <p:cNvSpPr>
            <a:spLocks noChangeArrowheads="1"/>
          </p:cNvSpPr>
          <p:nvPr/>
        </p:nvSpPr>
        <p:spPr bwMode="auto">
          <a:xfrm>
            <a:off x="7897813" y="64071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77869" name="Rectangle 13"/>
          <p:cNvSpPr>
            <a:spLocks noChangeArrowheads="1"/>
          </p:cNvSpPr>
          <p:nvPr/>
        </p:nvSpPr>
        <p:spPr bwMode="auto">
          <a:xfrm>
            <a:off x="711200" y="633730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77870" name="Line 14"/>
          <p:cNvSpPr>
            <a:spLocks noChangeShapeType="1"/>
          </p:cNvSpPr>
          <p:nvPr/>
        </p:nvSpPr>
        <p:spPr bwMode="auto">
          <a:xfrm flipH="1">
            <a:off x="1055688" y="3111500"/>
            <a:ext cx="2171700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1" name="Line 15"/>
          <p:cNvSpPr>
            <a:spLocks noChangeShapeType="1"/>
          </p:cNvSpPr>
          <p:nvPr/>
        </p:nvSpPr>
        <p:spPr bwMode="auto">
          <a:xfrm>
            <a:off x="3227388" y="3125788"/>
            <a:ext cx="0" cy="3178175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2" name="Oval 16"/>
          <p:cNvSpPr>
            <a:spLocks noChangeArrowheads="1"/>
          </p:cNvSpPr>
          <p:nvPr/>
        </p:nvSpPr>
        <p:spPr bwMode="auto">
          <a:xfrm>
            <a:off x="3160713" y="3038475"/>
            <a:ext cx="127000" cy="127000"/>
          </a:xfrm>
          <a:prstGeom prst="ellipse">
            <a:avLst/>
          </a:prstGeom>
          <a:solidFill>
            <a:srgbClr val="00CC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3" name="Oval 17"/>
          <p:cNvSpPr>
            <a:spLocks noChangeArrowheads="1"/>
          </p:cNvSpPr>
          <p:nvPr/>
        </p:nvSpPr>
        <p:spPr bwMode="auto">
          <a:xfrm>
            <a:off x="5124450" y="3663950"/>
            <a:ext cx="127000" cy="127000"/>
          </a:xfrm>
          <a:prstGeom prst="ellipse">
            <a:avLst/>
          </a:prstGeom>
          <a:solidFill>
            <a:srgbClr val="FF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4" name="Line 18"/>
          <p:cNvSpPr>
            <a:spLocks noChangeShapeType="1"/>
          </p:cNvSpPr>
          <p:nvPr/>
        </p:nvSpPr>
        <p:spPr bwMode="auto">
          <a:xfrm>
            <a:off x="1066800" y="9779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5" name="Line 19"/>
          <p:cNvSpPr>
            <a:spLocks noChangeShapeType="1"/>
          </p:cNvSpPr>
          <p:nvPr/>
        </p:nvSpPr>
        <p:spPr bwMode="auto">
          <a:xfrm>
            <a:off x="1066800" y="63119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76" name="Rectangle 20"/>
          <p:cNvSpPr>
            <a:spLocks noChangeArrowheads="1"/>
          </p:cNvSpPr>
          <p:nvPr/>
        </p:nvSpPr>
        <p:spPr bwMode="auto">
          <a:xfrm>
            <a:off x="542925" y="280511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77877" name="Rectangle 21"/>
          <p:cNvSpPr>
            <a:spLocks noChangeArrowheads="1"/>
          </p:cNvSpPr>
          <p:nvPr/>
        </p:nvSpPr>
        <p:spPr bwMode="auto">
          <a:xfrm>
            <a:off x="7015163" y="1852613"/>
            <a:ext cx="9985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LRAC</a:t>
            </a:r>
          </a:p>
        </p:txBody>
      </p:sp>
      <p:sp>
        <p:nvSpPr>
          <p:cNvPr id="377878" name="Rectangle 22"/>
          <p:cNvSpPr>
            <a:spLocks noChangeArrowheads="1"/>
          </p:cNvSpPr>
          <p:nvPr/>
        </p:nvSpPr>
        <p:spPr bwMode="auto">
          <a:xfrm>
            <a:off x="5446713" y="5127625"/>
            <a:ext cx="27336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L</a:t>
            </a:r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under monopolistic</a:t>
            </a:r>
          </a:p>
          <a:p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 competition</a:t>
            </a:r>
          </a:p>
        </p:txBody>
      </p:sp>
      <p:sp>
        <p:nvSpPr>
          <p:cNvPr id="377879" name="Rectangle 23"/>
          <p:cNvSpPr>
            <a:spLocks noChangeArrowheads="1"/>
          </p:cNvSpPr>
          <p:nvPr/>
        </p:nvSpPr>
        <p:spPr bwMode="auto">
          <a:xfrm>
            <a:off x="2965450" y="6346825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77880" name="AutoShape 24"/>
          <p:cNvSpPr>
            <a:spLocks noChangeArrowheads="1"/>
          </p:cNvSpPr>
          <p:nvPr/>
        </p:nvSpPr>
        <p:spPr bwMode="auto">
          <a:xfrm>
            <a:off x="3219450" y="1454459"/>
            <a:ext cx="3570288" cy="1466644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altLang="en-US" sz="1600" dirty="0">
                <a:solidFill>
                  <a:schemeClr val="hlink"/>
                </a:solidFill>
                <a:latin typeface="Arial" panose="020B0604020202020204" pitchFamily="34" charset="0"/>
              </a:rPr>
              <a:t>Higher price and lower output (excess capacity) under monopolistic </a:t>
            </a:r>
            <a:r>
              <a:rPr lang="en-GB" altLang="en-US" sz="1600" dirty="0" smtClean="0">
                <a:solidFill>
                  <a:schemeClr val="hlink"/>
                </a:solidFill>
                <a:latin typeface="Arial" panose="020B0604020202020204" pitchFamily="34" charset="0"/>
              </a:rPr>
              <a:t>competition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altLang="en-US" sz="1600" dirty="0">
                <a:solidFill>
                  <a:schemeClr val="hlink"/>
                </a:solidFill>
                <a:latin typeface="Arial" panose="020B0604020202020204" pitchFamily="34" charset="0"/>
              </a:rPr>
              <a:t>Firms will not be producing at the least-cost point</a:t>
            </a:r>
            <a:r>
              <a:rPr lang="en-GB" altLang="en-US" sz="1600" dirty="0" smtClean="0">
                <a:solidFill>
                  <a:schemeClr val="hlink"/>
                </a:solidFill>
                <a:latin typeface="Arial" panose="020B0604020202020204" pitchFamily="34" charset="0"/>
              </a:rPr>
              <a:t>.</a:t>
            </a:r>
            <a:endParaRPr lang="en-GB" altLang="en-US" sz="1600" dirty="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377881" name="Text Box 25"/>
          <p:cNvSpPr txBox="1">
            <a:spLocks noChangeArrowheads="1"/>
          </p:cNvSpPr>
          <p:nvPr/>
        </p:nvSpPr>
        <p:spPr bwMode="auto">
          <a:xfrm>
            <a:off x="0" y="0"/>
            <a:ext cx="9144000" cy="885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600" b="1">
                <a:solidFill>
                  <a:schemeClr val="accent2"/>
                </a:solidFill>
                <a:latin typeface="Arial" panose="020B0604020202020204" pitchFamily="34" charset="0"/>
              </a:rPr>
              <a:t>Long-run equilibrium of the firm under perfect</a:t>
            </a:r>
            <a:br>
              <a:rPr lang="en-GB" altLang="en-US" sz="2600" b="1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chemeClr val="accent2"/>
                </a:solidFill>
                <a:latin typeface="Arial" panose="020B0604020202020204" pitchFamily="34" charset="0"/>
              </a:rPr>
              <a:t>and monopolistic competition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1138238" y="955675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b="1" dirty="0"/>
              <a:t>It is often argued that monopolistic competition leads to </a:t>
            </a:r>
            <a:r>
              <a:rPr lang="en-GB" sz="1200" b="1" dirty="0" smtClean="0"/>
              <a:t>a less </a:t>
            </a:r>
            <a:r>
              <a:rPr lang="en-GB" sz="1200" b="1" dirty="0"/>
              <a:t>efficient allocation of resources than perfect competition.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7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7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77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7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7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7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7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7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78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78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0" animBg="1"/>
      <p:bldP spid="377860" grpId="0" autoUpdateAnimBg="0"/>
      <p:bldP spid="377873" grpId="0" animBg="1"/>
      <p:bldP spid="377880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79909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Limitations of the model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imperfect information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difficulty in identifying industry demand curve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entry may not be totally free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indivisibilities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importance of non-price competition</a:t>
            </a:r>
          </a:p>
          <a:p>
            <a:pPr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The public interest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comparison with perfect competition</a:t>
            </a:r>
          </a:p>
          <a:p>
            <a:pPr lvl="1">
              <a:spcBef>
                <a:spcPct val="40000"/>
              </a:spcBef>
            </a:pPr>
            <a:r>
              <a:rPr lang="en-GB" altLang="en-US"/>
              <a:t>comparison with monopoly</a:t>
            </a:r>
          </a:p>
        </p:txBody>
      </p:sp>
    </p:spTree>
  </p:cSld>
  <p:clrMapOvr>
    <a:masterClrMapping/>
  </p:clrMapOvr>
  <p:transition spd="slow">
    <p:pull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Monopolistic competition</a:t>
            </a:r>
          </a:p>
        </p:txBody>
      </p:sp>
      <p:sp>
        <p:nvSpPr>
          <p:cNvPr id="379909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40000"/>
              </a:spcBef>
              <a:buClr>
                <a:srgbClr val="555B73"/>
              </a:buClr>
            </a:pPr>
            <a:r>
              <a:rPr lang="en-GB" altLang="en-US" dirty="0" smtClean="0">
                <a:solidFill>
                  <a:srgbClr val="666692"/>
                </a:solidFill>
              </a:rPr>
              <a:t>The </a:t>
            </a:r>
            <a:r>
              <a:rPr lang="en-GB" altLang="en-US" dirty="0">
                <a:solidFill>
                  <a:srgbClr val="666692"/>
                </a:solidFill>
              </a:rPr>
              <a:t>public interest</a:t>
            </a:r>
          </a:p>
          <a:p>
            <a:pPr lvl="1">
              <a:spcBef>
                <a:spcPct val="40000"/>
              </a:spcBef>
              <a:buClr>
                <a:srgbClr val="555B73"/>
              </a:buClr>
            </a:pPr>
            <a:r>
              <a:rPr lang="en-GB" altLang="en-US" dirty="0">
                <a:solidFill>
                  <a:srgbClr val="666692"/>
                </a:solidFill>
              </a:rPr>
              <a:t>comparison with perfect competition</a:t>
            </a:r>
          </a:p>
          <a:p>
            <a:pPr lvl="1">
              <a:spcBef>
                <a:spcPct val="40000"/>
              </a:spcBef>
            </a:pPr>
            <a:r>
              <a:rPr lang="en-GB" altLang="en-US" dirty="0"/>
              <a:t>comparison with </a:t>
            </a:r>
            <a:r>
              <a:rPr lang="en-GB" altLang="en-US" dirty="0" smtClean="0"/>
              <a:t>monopoly:</a:t>
            </a:r>
            <a:endParaRPr lang="en-GB" altLang="en-US" dirty="0"/>
          </a:p>
          <a:p>
            <a:pPr marL="457200" lvl="1" indent="0">
              <a:spcBef>
                <a:spcPct val="40000"/>
              </a:spcBef>
              <a:buNone/>
            </a:pPr>
            <a:r>
              <a:rPr lang="en-GB" altLang="en-US" dirty="0" smtClean="0"/>
              <a:t>The </a:t>
            </a:r>
            <a:r>
              <a:rPr lang="en-GB" altLang="en-US" dirty="0"/>
              <a:t>arguments here are very similar to those </a:t>
            </a:r>
            <a:r>
              <a:rPr lang="en-GB" altLang="en-US" dirty="0" smtClean="0"/>
              <a:t>comparing perfect </a:t>
            </a:r>
            <a:r>
              <a:rPr lang="en-GB" altLang="en-US" dirty="0"/>
              <a:t>competition and monopoly.</a:t>
            </a:r>
          </a:p>
          <a:p>
            <a:pPr lvl="2">
              <a:spcBef>
                <a:spcPct val="40000"/>
              </a:spcBef>
            </a:pPr>
            <a:r>
              <a:rPr lang="en-GB" altLang="en-US" dirty="0"/>
              <a:t>On the one hand, freedom of entry for new firms </a:t>
            </a:r>
            <a:r>
              <a:rPr lang="en-GB" altLang="en-US" dirty="0" smtClean="0"/>
              <a:t>and hence </a:t>
            </a:r>
            <a:r>
              <a:rPr lang="en-GB" altLang="en-US" dirty="0"/>
              <a:t>the lack of long-run supernormal profits under </a:t>
            </a:r>
            <a:r>
              <a:rPr lang="en-GB" altLang="en-US" dirty="0" smtClean="0"/>
              <a:t>monopolistic competition </a:t>
            </a:r>
            <a:r>
              <a:rPr lang="en-GB" altLang="en-US" dirty="0"/>
              <a:t>are likely to help keep prices </a:t>
            </a:r>
            <a:r>
              <a:rPr lang="en-GB" altLang="en-US" dirty="0" smtClean="0"/>
              <a:t>down for </a:t>
            </a:r>
            <a:r>
              <a:rPr lang="en-GB" altLang="en-US" dirty="0"/>
              <a:t>the consumer and encourage cost saving. </a:t>
            </a:r>
            <a:endParaRPr lang="en-GB" altLang="en-US" dirty="0" smtClean="0"/>
          </a:p>
          <a:p>
            <a:pPr lvl="2">
              <a:spcBef>
                <a:spcPct val="40000"/>
              </a:spcBef>
            </a:pPr>
            <a:r>
              <a:rPr lang="en-GB" altLang="en-US" dirty="0" smtClean="0"/>
              <a:t>On </a:t>
            </a:r>
            <a:r>
              <a:rPr lang="en-GB" altLang="en-US" dirty="0"/>
              <a:t>the </a:t>
            </a:r>
            <a:r>
              <a:rPr lang="en-GB" altLang="en-US" dirty="0" smtClean="0"/>
              <a:t>other hand</a:t>
            </a:r>
            <a:r>
              <a:rPr lang="en-GB" altLang="en-US" dirty="0"/>
              <a:t>, monopolies are likely to achieve greater </a:t>
            </a:r>
            <a:r>
              <a:rPr lang="en-GB" altLang="en-US" dirty="0" smtClean="0"/>
              <a:t>economies of </a:t>
            </a:r>
            <a:r>
              <a:rPr lang="en-GB" altLang="en-US" dirty="0"/>
              <a:t>scale and have more funds for investment and </a:t>
            </a:r>
            <a:r>
              <a:rPr lang="en-GB" altLang="en-US" dirty="0" smtClean="0"/>
              <a:t>research and </a:t>
            </a:r>
            <a:r>
              <a:rPr lang="en-GB" altLang="en-US" dirty="0"/>
              <a:t>development.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0750903"/>
      </p:ext>
    </p:extLst>
  </p:cSld>
  <p:clrMapOvr>
    <a:masterClrMapping/>
  </p:clrMapOvr>
  <p:transition spd="slow">
    <p:pull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Imperfect Competition</a:t>
            </a:r>
          </a:p>
        </p:txBody>
      </p:sp>
      <p:sp>
        <p:nvSpPr>
          <p:cNvPr id="38195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Oligopoly</a:t>
            </a:r>
          </a:p>
        </p:txBody>
      </p:sp>
    </p:spTree>
  </p:cSld>
  <p:clrMapOvr>
    <a:masterClrMapping/>
  </p:clrMapOvr>
  <p:transition spd="slow">
    <p:pull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Oligopoly</a:t>
            </a:r>
          </a:p>
        </p:txBody>
      </p:sp>
      <p:sp>
        <p:nvSpPr>
          <p:cNvPr id="384005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Key features of oligopoly</a:t>
            </a:r>
          </a:p>
          <a:p>
            <a:pPr lvl="1"/>
            <a:r>
              <a:rPr lang="en-GB" altLang="en-US" dirty="0"/>
              <a:t>barriers to entry</a:t>
            </a:r>
          </a:p>
          <a:p>
            <a:pPr lvl="1"/>
            <a:r>
              <a:rPr lang="en-GB" altLang="en-US" dirty="0"/>
              <a:t>interdependence of </a:t>
            </a:r>
            <a:r>
              <a:rPr lang="en-GB" altLang="en-US" dirty="0"/>
              <a:t>firms: </a:t>
            </a:r>
            <a:r>
              <a:rPr lang="en-GB" altLang="en-US" sz="1200" u="sng" dirty="0"/>
              <a:t>Each firm </a:t>
            </a:r>
            <a:r>
              <a:rPr lang="en-GB" altLang="en-US" sz="1200" u="sng" dirty="0" smtClean="0"/>
              <a:t>is affected </a:t>
            </a:r>
            <a:r>
              <a:rPr lang="en-GB" altLang="en-US" sz="1200" u="sng" dirty="0"/>
              <a:t>by its rivals’ </a:t>
            </a:r>
            <a:r>
              <a:rPr lang="en-GB" altLang="en-US" sz="1200" u="sng" dirty="0" smtClean="0"/>
              <a:t>actions.</a:t>
            </a:r>
            <a:endParaRPr lang="en-GB" altLang="en-US" dirty="0"/>
          </a:p>
          <a:p>
            <a:pPr lvl="1"/>
            <a:r>
              <a:rPr lang="en-GB" altLang="en-US" dirty="0"/>
              <a:t>incentives to compete or to collude?</a:t>
            </a:r>
          </a:p>
          <a:p>
            <a:r>
              <a:rPr lang="en-GB" altLang="en-US" dirty="0"/>
              <a:t>Factors favouring collusion</a:t>
            </a:r>
          </a:p>
          <a:p>
            <a:pPr lvl="1"/>
            <a:r>
              <a:rPr lang="en-GB" altLang="en-US" dirty="0"/>
              <a:t>few firms, open with each other</a:t>
            </a:r>
          </a:p>
          <a:p>
            <a:pPr lvl="1"/>
            <a:r>
              <a:rPr lang="en-GB" altLang="en-US" dirty="0"/>
              <a:t>similar production methods; similar products</a:t>
            </a:r>
          </a:p>
          <a:p>
            <a:pPr lvl="1"/>
            <a:r>
              <a:rPr lang="en-GB" altLang="en-US" dirty="0"/>
              <a:t>significant entry barriers</a:t>
            </a:r>
          </a:p>
          <a:p>
            <a:pPr lvl="1"/>
            <a:r>
              <a:rPr lang="en-GB" altLang="en-US" dirty="0"/>
              <a:t>stable market</a:t>
            </a:r>
          </a:p>
          <a:p>
            <a:pPr lvl="1"/>
            <a:r>
              <a:rPr lang="en-GB" altLang="en-US" dirty="0"/>
              <a:t>collusion is legal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4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84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840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840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40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840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840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840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840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840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84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84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840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840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840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840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840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840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840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840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05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605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60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Oligopoly</a:t>
            </a:r>
          </a:p>
        </p:txBody>
      </p:sp>
      <p:sp>
        <p:nvSpPr>
          <p:cNvPr id="38605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GB" altLang="en-US"/>
              <a:t>Collusive oligopoly: cartels</a:t>
            </a:r>
          </a:p>
          <a:p>
            <a:pPr lvl="1">
              <a:lnSpc>
                <a:spcPct val="130000"/>
              </a:lnSpc>
            </a:pPr>
            <a:r>
              <a:rPr lang="en-GB" altLang="en-US"/>
              <a:t>equilibrium of the industry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6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86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86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86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6053" grpId="0" build="p" bldLvl="2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099" name="Rectangle 3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0" name="Rectangle 4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88101" name="Rectangle 5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88102" name="Rectangle 6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8103" name="Line 7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8104" name="Group 8"/>
          <p:cNvGrpSpPr>
            <a:grpSpLocks/>
          </p:cNvGrpSpPr>
          <p:nvPr/>
        </p:nvGrpSpPr>
        <p:grpSpPr bwMode="auto">
          <a:xfrm>
            <a:off x="1057275" y="1433513"/>
            <a:ext cx="7048500" cy="4116387"/>
            <a:chOff x="666" y="903"/>
            <a:chExt cx="4440" cy="2593"/>
          </a:xfrm>
        </p:grpSpPr>
        <p:sp>
          <p:nvSpPr>
            <p:cNvPr id="388105" name="Rectangle 9"/>
            <p:cNvSpPr>
              <a:spLocks noChangeArrowheads="1"/>
            </p:cNvSpPr>
            <p:nvPr/>
          </p:nvSpPr>
          <p:spPr bwMode="auto">
            <a:xfrm>
              <a:off x="3642" y="3208"/>
              <a:ext cx="146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Industry </a:t>
              </a:r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D </a:t>
              </a:r>
              <a:r>
                <a:rPr lang="en-GB" altLang="en-US">
                  <a:solidFill>
                    <a:schemeClr val="tx2"/>
                  </a:solidFill>
                  <a:latin typeface="Symbol" panose="05050102010706020507" pitchFamily="18" charset="2"/>
                </a:rPr>
                <a:t>= </a:t>
              </a:r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  <p:sp>
          <p:nvSpPr>
            <p:cNvPr id="388106" name="Line 10"/>
            <p:cNvSpPr>
              <a:spLocks noChangeShapeType="1"/>
            </p:cNvSpPr>
            <p:nvPr/>
          </p:nvSpPr>
          <p:spPr bwMode="auto">
            <a:xfrm>
              <a:off x="666" y="903"/>
              <a:ext cx="4006" cy="2319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8107" name="Line 1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8" name="Text Box 12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5250"/>
                </a:solidFill>
                <a:latin typeface="Arial" panose="020B0604020202020204" pitchFamily="34" charset="0"/>
              </a:rPr>
              <a:t>Profit-maximising cartel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8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9" name="Rectangle 5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90150" name="Rectangle 6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90151" name="Rectangle 7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0152" name="Rectangle 8"/>
          <p:cNvSpPr>
            <a:spLocks noChangeArrowheads="1"/>
          </p:cNvSpPr>
          <p:nvPr/>
        </p:nvSpPr>
        <p:spPr bwMode="auto">
          <a:xfrm>
            <a:off x="5781675" y="5092700"/>
            <a:ext cx="232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Industry </a:t>
            </a:r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 </a:t>
            </a:r>
            <a:r>
              <a:rPr lang="en-GB" altLang="en-US">
                <a:solidFill>
                  <a:schemeClr val="tx2"/>
                </a:solidFill>
                <a:latin typeface="Symbol" panose="05050102010706020507" pitchFamily="18" charset="2"/>
              </a:rPr>
              <a:t>= </a:t>
            </a:r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AR</a:t>
            </a:r>
          </a:p>
        </p:txBody>
      </p:sp>
      <p:grpSp>
        <p:nvGrpSpPr>
          <p:cNvPr id="390153" name="Group 9"/>
          <p:cNvGrpSpPr>
            <a:grpSpLocks/>
          </p:cNvGrpSpPr>
          <p:nvPr/>
        </p:nvGrpSpPr>
        <p:grpSpPr bwMode="auto">
          <a:xfrm>
            <a:off x="2205038" y="1060450"/>
            <a:ext cx="4030662" cy="4035425"/>
            <a:chOff x="1389" y="668"/>
            <a:chExt cx="2539" cy="2542"/>
          </a:xfrm>
        </p:grpSpPr>
        <p:sp>
          <p:nvSpPr>
            <p:cNvPr id="390154" name="Arc 10"/>
            <p:cNvSpPr>
              <a:spLocks/>
            </p:cNvSpPr>
            <p:nvPr/>
          </p:nvSpPr>
          <p:spPr bwMode="auto">
            <a:xfrm rot="1500000">
              <a:off x="1389" y="668"/>
              <a:ext cx="1301" cy="2542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585 w 21585"/>
                <a:gd name="T1" fmla="*/ 797 h 21552"/>
                <a:gd name="T2" fmla="*/ 1443 w 21585"/>
                <a:gd name="T3" fmla="*/ 21552 h 21552"/>
                <a:gd name="T4" fmla="*/ 0 w 21585"/>
                <a:gd name="T5" fmla="*/ 0 h 21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85" h="21552" fill="none" extrusionOk="0">
                  <a:moveTo>
                    <a:pt x="21585" y="797"/>
                  </a:moveTo>
                  <a:cubicBezTo>
                    <a:pt x="21177" y="11852"/>
                    <a:pt x="12481" y="20812"/>
                    <a:pt x="1442" y="21551"/>
                  </a:cubicBezTo>
                </a:path>
                <a:path w="21585" h="21552" stroke="0" extrusionOk="0">
                  <a:moveTo>
                    <a:pt x="21585" y="797"/>
                  </a:moveTo>
                  <a:cubicBezTo>
                    <a:pt x="21177" y="11852"/>
                    <a:pt x="12481" y="20812"/>
                    <a:pt x="1442" y="21551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155" name="Rectangle 11"/>
            <p:cNvSpPr>
              <a:spLocks noChangeArrowheads="1"/>
            </p:cNvSpPr>
            <p:nvPr/>
          </p:nvSpPr>
          <p:spPr bwMode="auto">
            <a:xfrm>
              <a:off x="2777" y="813"/>
              <a:ext cx="115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Industry </a:t>
              </a:r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390156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57" name="Line 13"/>
          <p:cNvSpPr>
            <a:spLocks noChangeShapeType="1"/>
          </p:cNvSpPr>
          <p:nvPr/>
        </p:nvSpPr>
        <p:spPr bwMode="auto">
          <a:xfrm>
            <a:off x="1069975" y="1446213"/>
            <a:ext cx="2435225" cy="4421187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58" name="Rectangle 14"/>
          <p:cNvSpPr>
            <a:spLocks noChangeArrowheads="1"/>
          </p:cNvSpPr>
          <p:nvPr/>
        </p:nvSpPr>
        <p:spPr bwMode="auto">
          <a:xfrm>
            <a:off x="3489325" y="5470525"/>
            <a:ext cx="1827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Industry </a:t>
            </a:r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390159" name="Rectangle 15"/>
          <p:cNvSpPr>
            <a:spLocks noChangeArrowheads="1"/>
          </p:cNvSpPr>
          <p:nvPr/>
        </p:nvSpPr>
        <p:spPr bwMode="auto">
          <a:xfrm>
            <a:off x="2424113" y="5975350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60" name="Line 16"/>
          <p:cNvSpPr>
            <a:spLocks noChangeShapeType="1"/>
          </p:cNvSpPr>
          <p:nvPr/>
        </p:nvSpPr>
        <p:spPr bwMode="auto">
          <a:xfrm flipV="1">
            <a:off x="2667000" y="2374900"/>
            <a:ext cx="0" cy="35687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1" name="Oval 17"/>
          <p:cNvSpPr>
            <a:spLocks noChangeArrowheads="1"/>
          </p:cNvSpPr>
          <p:nvPr/>
        </p:nvSpPr>
        <p:spPr bwMode="auto">
          <a:xfrm>
            <a:off x="2614613" y="4325938"/>
            <a:ext cx="107950" cy="107950"/>
          </a:xfrm>
          <a:prstGeom prst="ellipse">
            <a:avLst/>
          </a:prstGeom>
          <a:solidFill>
            <a:srgbClr val="FF99CC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2" name="Rectangle 18"/>
          <p:cNvSpPr>
            <a:spLocks noChangeArrowheads="1"/>
          </p:cNvSpPr>
          <p:nvPr/>
        </p:nvSpPr>
        <p:spPr bwMode="auto">
          <a:xfrm>
            <a:off x="492125" y="2139950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63" name="Line 19"/>
          <p:cNvSpPr>
            <a:spLocks noChangeShapeType="1"/>
          </p:cNvSpPr>
          <p:nvPr/>
        </p:nvSpPr>
        <p:spPr bwMode="auto">
          <a:xfrm flipH="1">
            <a:off x="1068388" y="2374900"/>
            <a:ext cx="1616075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4" name="Line 20"/>
          <p:cNvSpPr>
            <a:spLocks noChangeShapeType="1"/>
          </p:cNvSpPr>
          <p:nvPr/>
        </p:nvSpPr>
        <p:spPr bwMode="auto">
          <a:xfrm>
            <a:off x="1057275" y="1433513"/>
            <a:ext cx="6359525" cy="368141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5" name="Line 2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6" name="Oval 22"/>
          <p:cNvSpPr>
            <a:spLocks noChangeArrowheads="1"/>
          </p:cNvSpPr>
          <p:nvPr/>
        </p:nvSpPr>
        <p:spPr bwMode="auto">
          <a:xfrm>
            <a:off x="2600325" y="2324100"/>
            <a:ext cx="93663" cy="93663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7" name="AutoShape 23"/>
          <p:cNvSpPr>
            <a:spLocks noChangeArrowheads="1"/>
          </p:cNvSpPr>
          <p:nvPr/>
        </p:nvSpPr>
        <p:spPr bwMode="auto">
          <a:xfrm>
            <a:off x="2232025" y="968375"/>
            <a:ext cx="1804988" cy="1076325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Industry profit maximised at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1900" baseline="-25000">
                <a:solidFill>
                  <a:schemeClr val="hlink"/>
                </a:solidFill>
                <a:latin typeface="Arial" panose="020B0604020202020204" pitchFamily="34" charset="0"/>
              </a:rPr>
              <a:t>1</a:t>
            </a:r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 and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1900" baseline="-25000">
                <a:solidFill>
                  <a:schemeClr val="hlink"/>
                </a:solidFill>
                <a:latin typeface="Arial" panose="020B0604020202020204" pitchFamily="34" charset="0"/>
              </a:rPr>
              <a:t>1. 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390168" name="AutoShape 24"/>
          <p:cNvSpPr>
            <a:spLocks noChangeArrowheads="1"/>
          </p:cNvSpPr>
          <p:nvPr/>
        </p:nvSpPr>
        <p:spPr bwMode="auto">
          <a:xfrm>
            <a:off x="5661025" y="2803525"/>
            <a:ext cx="2239963" cy="1076325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Members must agree to restrict total output to 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1900" baseline="-25000">
                <a:solidFill>
                  <a:schemeClr val="folHlink"/>
                </a:solidFill>
                <a:latin typeface="Arial" panose="020B0604020202020204" pitchFamily="34" charset="0"/>
              </a:rPr>
              <a:t>1</a:t>
            </a:r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390169" name="Text Box 25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5250"/>
                </a:solidFill>
                <a:latin typeface="Arial" panose="020B0604020202020204" pitchFamily="34" charset="0"/>
              </a:rPr>
              <a:t>Profit-maximising cartel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0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90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0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0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0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0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0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90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90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0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0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90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90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90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90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0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90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90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90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159" grpId="0" autoUpdateAnimBg="0"/>
      <p:bldP spid="390160" grpId="0" animBg="1"/>
      <p:bldP spid="390161" grpId="0" animBg="1"/>
      <p:bldP spid="390162" grpId="0" autoUpdateAnimBg="0"/>
      <p:bldP spid="390163" grpId="0" animBg="1"/>
      <p:bldP spid="390166" grpId="0" animBg="1"/>
      <p:bldP spid="390167" grpId="0" animBg="1" autoUpdateAnimBg="0"/>
      <p:bldP spid="390168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Oligopoly</a:t>
            </a:r>
          </a:p>
        </p:txBody>
      </p:sp>
      <p:sp>
        <p:nvSpPr>
          <p:cNvPr id="392197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1665288"/>
          </a:xfrm>
        </p:spPr>
        <p:txBody>
          <a:bodyPr/>
          <a:lstStyle/>
          <a:p>
            <a:pPr>
              <a:lnSpc>
                <a:spcPct val="150000"/>
              </a:lnSpc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Collusive oligopoly: cartels</a:t>
            </a:r>
          </a:p>
          <a:p>
            <a:pPr lvl="1">
              <a:lnSpc>
                <a:spcPct val="150000"/>
              </a:lnSpc>
              <a:buClr>
                <a:srgbClr val="555B73"/>
              </a:buClr>
            </a:pPr>
            <a:r>
              <a:rPr lang="en-GB" altLang="en-US">
                <a:solidFill>
                  <a:srgbClr val="666692"/>
                </a:solidFill>
              </a:rPr>
              <a:t>equilibrium of the industry</a:t>
            </a:r>
          </a:p>
        </p:txBody>
      </p:sp>
      <p:sp>
        <p:nvSpPr>
          <p:cNvPr id="392198" name="Rectangle 6"/>
          <p:cNvSpPr>
            <a:spLocks/>
          </p:cNvSpPr>
          <p:nvPr/>
        </p:nvSpPr>
        <p:spPr bwMode="auto">
          <a:xfrm>
            <a:off x="301625" y="3162300"/>
            <a:ext cx="8534400" cy="325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50000"/>
              </a:lnSpc>
            </a:pPr>
            <a:r>
              <a:rPr lang="en-GB" altLang="en-US"/>
              <a:t>allocating and enforcing quotas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9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9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198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650" name="Text Box 20"/>
          <p:cNvSpPr txBox="1"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 i="1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Nominal oil price data from 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Energy Informational Administration database (http:tonto.eia.doe.gov/dnav/pet/hist/rbrteM.htm)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Price data from </a:t>
            </a:r>
            <a:r>
              <a:rPr lang="en-GB" altLang="en-US" sz="1200" i="1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Economic Outlook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(IMF)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539651" name="Object 0"/>
          <p:cNvGraphicFramePr>
            <a:graphicFrameLocks/>
          </p:cNvGraphicFramePr>
          <p:nvPr/>
        </p:nvGraphicFramePr>
        <p:xfrm>
          <a:off x="-4763" y="0"/>
          <a:ext cx="9148763" cy="6492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698" name="Chart" r:id="rId5" imgW="10487278" imgH="6791586" progId="MSGraph.Chart.8">
                  <p:embed followColorScheme="full"/>
                </p:oleObj>
              </mc:Choice>
              <mc:Fallback>
                <p:oleObj name="Chart" r:id="rId5" imgW="10487278" imgH="6791586" progId="MSGraph.Chart.8">
                  <p:embed followColorScheme="full"/>
                  <p:pic>
                    <p:nvPicPr>
                      <p:cNvPr id="0" name="Object 0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-1903" b="325"/>
                      <a:stretch>
                        <a:fillRect/>
                      </a:stretch>
                    </p:blipFill>
                    <p:spPr bwMode="auto">
                      <a:xfrm>
                        <a:off x="-4763" y="0"/>
                        <a:ext cx="9148763" cy="6492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9652" name="Line 12"/>
          <p:cNvSpPr>
            <a:spLocks noChangeShapeType="1"/>
          </p:cNvSpPr>
          <p:nvPr/>
        </p:nvSpPr>
        <p:spPr bwMode="auto">
          <a:xfrm>
            <a:off x="1025525" y="5054600"/>
            <a:ext cx="25400" cy="3984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53" name="Line 30"/>
          <p:cNvSpPr>
            <a:spLocks noChangeShapeType="1"/>
          </p:cNvSpPr>
          <p:nvPr/>
        </p:nvSpPr>
        <p:spPr bwMode="auto">
          <a:xfrm flipH="1" flipV="1">
            <a:off x="7840663" y="4108450"/>
            <a:ext cx="96837" cy="25241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54" name="Rectangle 4"/>
          <p:cNvSpPr>
            <a:spLocks noChangeArrowheads="1"/>
          </p:cNvSpPr>
          <p:nvPr/>
        </p:nvSpPr>
        <p:spPr bwMode="auto">
          <a:xfrm>
            <a:off x="2881313" y="4098925"/>
            <a:ext cx="1169987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Cease-fire in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Iran-Iraq war</a:t>
            </a:r>
          </a:p>
        </p:txBody>
      </p:sp>
      <p:sp>
        <p:nvSpPr>
          <p:cNvPr id="539655" name="Rectangle 6"/>
          <p:cNvSpPr>
            <a:spLocks noChangeArrowheads="1"/>
          </p:cNvSpPr>
          <p:nvPr/>
        </p:nvSpPr>
        <p:spPr bwMode="auto">
          <a:xfrm>
            <a:off x="541338" y="3467100"/>
            <a:ext cx="890587" cy="1014413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Yom Kippur War: Arab oil embargo</a:t>
            </a:r>
          </a:p>
        </p:txBody>
      </p:sp>
      <p:sp>
        <p:nvSpPr>
          <p:cNvPr id="539656" name="Rectangle 8"/>
          <p:cNvSpPr>
            <a:spLocks noChangeArrowheads="1"/>
          </p:cNvSpPr>
          <p:nvPr/>
        </p:nvSpPr>
        <p:spPr bwMode="auto">
          <a:xfrm>
            <a:off x="1031875" y="2859088"/>
            <a:ext cx="947738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Revolution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in Iran</a:t>
            </a:r>
          </a:p>
        </p:txBody>
      </p:sp>
      <p:sp>
        <p:nvSpPr>
          <p:cNvPr id="539657" name="Rectangle 9"/>
          <p:cNvSpPr>
            <a:spLocks noChangeArrowheads="1"/>
          </p:cNvSpPr>
          <p:nvPr/>
        </p:nvSpPr>
        <p:spPr bwMode="auto">
          <a:xfrm>
            <a:off x="1760538" y="3541713"/>
            <a:ext cx="1020762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Iraq invades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Iran</a:t>
            </a:r>
          </a:p>
        </p:txBody>
      </p:sp>
      <p:sp>
        <p:nvSpPr>
          <p:cNvPr id="539658" name="Text Box 10"/>
          <p:cNvSpPr txBox="1">
            <a:spLocks noChangeArrowheads="1"/>
          </p:cNvSpPr>
          <p:nvPr/>
        </p:nvSpPr>
        <p:spPr bwMode="auto">
          <a:xfrm>
            <a:off x="5264150" y="3854450"/>
            <a:ext cx="933450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Recession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in Far East</a:t>
            </a:r>
          </a:p>
        </p:txBody>
      </p:sp>
      <p:sp>
        <p:nvSpPr>
          <p:cNvPr id="539659" name="Line 11"/>
          <p:cNvSpPr>
            <a:spLocks noChangeShapeType="1"/>
          </p:cNvSpPr>
          <p:nvPr/>
        </p:nvSpPr>
        <p:spPr bwMode="auto">
          <a:xfrm>
            <a:off x="682625" y="4476750"/>
            <a:ext cx="184150" cy="10175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0" name="Line 13"/>
          <p:cNvSpPr>
            <a:spLocks noChangeShapeType="1"/>
          </p:cNvSpPr>
          <p:nvPr/>
        </p:nvSpPr>
        <p:spPr bwMode="auto">
          <a:xfrm>
            <a:off x="1468438" y="3338513"/>
            <a:ext cx="452437" cy="14112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1" name="Line 14"/>
          <p:cNvSpPr>
            <a:spLocks noChangeShapeType="1"/>
          </p:cNvSpPr>
          <p:nvPr/>
        </p:nvSpPr>
        <p:spPr bwMode="auto">
          <a:xfrm>
            <a:off x="2039938" y="3998913"/>
            <a:ext cx="115887" cy="454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2" name="Line 15"/>
          <p:cNvSpPr>
            <a:spLocks noChangeShapeType="1"/>
          </p:cNvSpPr>
          <p:nvPr/>
        </p:nvSpPr>
        <p:spPr bwMode="auto">
          <a:xfrm flipH="1">
            <a:off x="2601913" y="3409950"/>
            <a:ext cx="406400" cy="11699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3" name="Rectangle 16"/>
          <p:cNvSpPr>
            <a:spLocks noChangeArrowheads="1"/>
          </p:cNvSpPr>
          <p:nvPr/>
        </p:nvSpPr>
        <p:spPr bwMode="auto">
          <a:xfrm>
            <a:off x="3467100" y="3451225"/>
            <a:ext cx="1300163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Iraq invades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Kuwait</a:t>
            </a:r>
          </a:p>
        </p:txBody>
      </p:sp>
      <p:sp>
        <p:nvSpPr>
          <p:cNvPr id="539664" name="Line 17"/>
          <p:cNvSpPr>
            <a:spLocks noChangeShapeType="1"/>
          </p:cNvSpPr>
          <p:nvPr/>
        </p:nvSpPr>
        <p:spPr bwMode="auto">
          <a:xfrm flipH="1">
            <a:off x="4098925" y="3917950"/>
            <a:ext cx="17463" cy="8683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5" name="Text Box 18"/>
          <p:cNvSpPr txBox="1">
            <a:spLocks noChangeArrowheads="1"/>
          </p:cNvSpPr>
          <p:nvPr/>
        </p:nvSpPr>
        <p:spPr bwMode="auto">
          <a:xfrm>
            <a:off x="4395788" y="2911475"/>
            <a:ext cx="97472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New OPEC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quotas</a:t>
            </a:r>
          </a:p>
        </p:txBody>
      </p:sp>
      <p:sp>
        <p:nvSpPr>
          <p:cNvPr id="539666" name="Line 19"/>
          <p:cNvSpPr>
            <a:spLocks noChangeShapeType="1"/>
          </p:cNvSpPr>
          <p:nvPr/>
        </p:nvSpPr>
        <p:spPr bwMode="auto">
          <a:xfrm>
            <a:off x="4872038" y="3376613"/>
            <a:ext cx="9525" cy="18573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7" name="Text Box 20"/>
          <p:cNvSpPr txBox="1">
            <a:spLocks noChangeArrowheads="1"/>
          </p:cNvSpPr>
          <p:nvPr/>
        </p:nvSpPr>
        <p:spPr bwMode="auto">
          <a:xfrm>
            <a:off x="4953000" y="4378325"/>
            <a:ext cx="82867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Worldwide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</a:t>
            </a:r>
          </a:p>
        </p:txBody>
      </p:sp>
      <p:sp>
        <p:nvSpPr>
          <p:cNvPr id="539668" name="Line 21"/>
          <p:cNvSpPr>
            <a:spLocks noChangeShapeType="1"/>
          </p:cNvSpPr>
          <p:nvPr/>
        </p:nvSpPr>
        <p:spPr bwMode="auto">
          <a:xfrm>
            <a:off x="5121275" y="4849813"/>
            <a:ext cx="152400" cy="2682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69" name="Line 22"/>
          <p:cNvSpPr>
            <a:spLocks noChangeShapeType="1"/>
          </p:cNvSpPr>
          <p:nvPr/>
        </p:nvSpPr>
        <p:spPr bwMode="auto">
          <a:xfrm flipH="1">
            <a:off x="5662613" y="4322763"/>
            <a:ext cx="354012" cy="9366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70" name="Text Box 23"/>
          <p:cNvSpPr txBox="1">
            <a:spLocks noChangeArrowheads="1"/>
          </p:cNvSpPr>
          <p:nvPr/>
        </p:nvSpPr>
        <p:spPr bwMode="auto">
          <a:xfrm>
            <a:off x="5691188" y="3275013"/>
            <a:ext cx="90487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Worldwide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slowdown</a:t>
            </a:r>
          </a:p>
        </p:txBody>
      </p:sp>
      <p:sp>
        <p:nvSpPr>
          <p:cNvPr id="539671" name="Line 5"/>
          <p:cNvSpPr>
            <a:spLocks noChangeShapeType="1"/>
          </p:cNvSpPr>
          <p:nvPr/>
        </p:nvSpPr>
        <p:spPr bwMode="auto">
          <a:xfrm>
            <a:off x="3602038" y="4559300"/>
            <a:ext cx="193675" cy="6540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72" name="Text Box 25"/>
          <p:cNvSpPr txBox="1">
            <a:spLocks noChangeArrowheads="1"/>
          </p:cNvSpPr>
          <p:nvPr/>
        </p:nvSpPr>
        <p:spPr bwMode="auto">
          <a:xfrm>
            <a:off x="6211888" y="2697163"/>
            <a:ext cx="933450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Invasion</a:t>
            </a:r>
            <a:br>
              <a:rPr lang="en-GB" altLang="en-US" sz="1200">
                <a:latin typeface="Arial" panose="020B0604020202020204" pitchFamily="34" charset="0"/>
              </a:rPr>
            </a:br>
            <a:r>
              <a:rPr lang="en-GB" altLang="en-US" sz="1200">
                <a:latin typeface="Arial" panose="020B0604020202020204" pitchFamily="34" charset="0"/>
              </a:rPr>
              <a:t>of Iraq</a:t>
            </a:r>
          </a:p>
        </p:txBody>
      </p:sp>
      <p:sp>
        <p:nvSpPr>
          <p:cNvPr id="539673" name="Line 26"/>
          <p:cNvSpPr>
            <a:spLocks noChangeShapeType="1"/>
          </p:cNvSpPr>
          <p:nvPr/>
        </p:nvSpPr>
        <p:spPr bwMode="auto">
          <a:xfrm flipH="1">
            <a:off x="6297613" y="3751263"/>
            <a:ext cx="79375" cy="114141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74" name="Rectangle 28"/>
          <p:cNvSpPr>
            <a:spLocks noChangeArrowheads="1"/>
          </p:cNvSpPr>
          <p:nvPr/>
        </p:nvSpPr>
        <p:spPr bwMode="auto">
          <a:xfrm>
            <a:off x="2551113" y="2941638"/>
            <a:ext cx="1023937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OPEC’s first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quotas</a:t>
            </a:r>
          </a:p>
        </p:txBody>
      </p:sp>
      <p:sp>
        <p:nvSpPr>
          <p:cNvPr id="539675" name="Text Box 29"/>
          <p:cNvSpPr txBox="1">
            <a:spLocks noChangeArrowheads="1"/>
          </p:cNvSpPr>
          <p:nvPr/>
        </p:nvSpPr>
        <p:spPr bwMode="auto">
          <a:xfrm>
            <a:off x="5265738" y="1741488"/>
            <a:ext cx="1779587" cy="835025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Continuing worries about supply and rapid growth in demand from China and India</a:t>
            </a:r>
          </a:p>
        </p:txBody>
      </p:sp>
      <p:sp>
        <p:nvSpPr>
          <p:cNvPr id="539676" name="Line 30"/>
          <p:cNvSpPr>
            <a:spLocks noChangeShapeType="1"/>
          </p:cNvSpPr>
          <p:nvPr/>
        </p:nvSpPr>
        <p:spPr bwMode="auto">
          <a:xfrm>
            <a:off x="7056438" y="2343150"/>
            <a:ext cx="422275" cy="1317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77" name="Text Box 33"/>
          <p:cNvSpPr txBox="1">
            <a:spLocks noChangeArrowheads="1"/>
          </p:cNvSpPr>
          <p:nvPr/>
        </p:nvSpPr>
        <p:spPr bwMode="auto">
          <a:xfrm>
            <a:off x="5461000" y="1030288"/>
            <a:ext cx="173672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Banking turmoil and onset of recession</a:t>
            </a:r>
          </a:p>
        </p:txBody>
      </p:sp>
      <p:sp>
        <p:nvSpPr>
          <p:cNvPr id="539678" name="Line 34"/>
          <p:cNvSpPr>
            <a:spLocks noChangeShapeType="1"/>
          </p:cNvSpPr>
          <p:nvPr/>
        </p:nvSpPr>
        <p:spPr bwMode="auto">
          <a:xfrm>
            <a:off x="7058025" y="1497013"/>
            <a:ext cx="579438" cy="8445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79" name="Text Box 25"/>
          <p:cNvSpPr txBox="1">
            <a:spLocks noChangeArrowheads="1"/>
          </p:cNvSpPr>
          <p:nvPr/>
        </p:nvSpPr>
        <p:spPr bwMode="auto">
          <a:xfrm>
            <a:off x="7464425" y="4367213"/>
            <a:ext cx="779463" cy="652462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Start of</a:t>
            </a:r>
            <a:br>
              <a:rPr lang="en-GB" altLang="en-US" sz="1200">
                <a:latin typeface="Arial" panose="020B0604020202020204" pitchFamily="34" charset="0"/>
              </a:rPr>
            </a:br>
            <a:r>
              <a:rPr lang="en-GB" altLang="en-US" sz="1200">
                <a:latin typeface="Arial" panose="020B0604020202020204" pitchFamily="34" charset="0"/>
              </a:rPr>
              <a:t>global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</a:t>
            </a:r>
          </a:p>
        </p:txBody>
      </p:sp>
      <p:sp>
        <p:nvSpPr>
          <p:cNvPr id="539680" name="Rectangle 7"/>
          <p:cNvSpPr>
            <a:spLocks noChangeArrowheads="1"/>
          </p:cNvSpPr>
          <p:nvPr/>
        </p:nvSpPr>
        <p:spPr bwMode="auto">
          <a:xfrm>
            <a:off x="800100" y="4584700"/>
            <a:ext cx="984250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57600" tIns="46038" rIns="57600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First oil from 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North Sea</a:t>
            </a:r>
          </a:p>
        </p:txBody>
      </p:sp>
      <p:sp>
        <p:nvSpPr>
          <p:cNvPr id="539681" name="Text Box 25"/>
          <p:cNvSpPr txBox="1">
            <a:spLocks noChangeArrowheads="1"/>
          </p:cNvSpPr>
          <p:nvPr/>
        </p:nvSpPr>
        <p:spPr bwMode="auto">
          <a:xfrm>
            <a:off x="7445375" y="688975"/>
            <a:ext cx="1295400" cy="287338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 falters</a:t>
            </a:r>
          </a:p>
        </p:txBody>
      </p:sp>
      <p:sp>
        <p:nvSpPr>
          <p:cNvPr id="539682" name="Line 34"/>
          <p:cNvSpPr>
            <a:spLocks noChangeShapeType="1"/>
          </p:cNvSpPr>
          <p:nvPr/>
        </p:nvSpPr>
        <p:spPr bwMode="auto">
          <a:xfrm>
            <a:off x="6656388" y="3167063"/>
            <a:ext cx="0" cy="15017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9683" name="AutoShape 35"/>
          <p:cNvSpPr>
            <a:spLocks noChangeArrowheads="1"/>
          </p:cNvSpPr>
          <p:nvPr/>
        </p:nvSpPr>
        <p:spPr bwMode="auto">
          <a:xfrm>
            <a:off x="893763" y="960438"/>
            <a:ext cx="2659062" cy="706437"/>
          </a:xfrm>
          <a:prstGeom prst="roundRect">
            <a:avLst>
              <a:gd name="adj" fmla="val 16667"/>
            </a:avLst>
          </a:prstGeom>
          <a:solidFill>
            <a:srgbClr val="FFFFE1"/>
          </a:solidFill>
          <a:ln w="19050">
            <a:solidFill>
              <a:schemeClr val="hlink"/>
            </a:solidFill>
            <a:round/>
            <a:headEnd type="none" w="sm" len="sm"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20000"/>
              </a:lnSpc>
            </a:pPr>
            <a:r>
              <a:rPr lang="en-GB" altLang="en-US" sz="1600">
                <a:latin typeface="Arial" panose="020B0604020202020204" pitchFamily="34" charset="0"/>
              </a:rPr>
              <a:t>	</a:t>
            </a:r>
            <a:r>
              <a:rPr lang="en-GB" altLang="en-US" sz="1600">
                <a:solidFill>
                  <a:srgbClr val="006600"/>
                </a:solidFill>
                <a:latin typeface="Arial" panose="020B0604020202020204" pitchFamily="34" charset="0"/>
              </a:rPr>
              <a:t>Actual price</a:t>
            </a:r>
          </a:p>
          <a:p>
            <a:pPr>
              <a:lnSpc>
                <a:spcPct val="120000"/>
              </a:lnSpc>
            </a:pPr>
            <a:r>
              <a:rPr lang="en-GB" altLang="en-US" sz="1600">
                <a:latin typeface="Arial" panose="020B0604020202020204" pitchFamily="34" charset="0"/>
              </a:rPr>
              <a:t>	</a:t>
            </a:r>
            <a:endParaRPr lang="en-GB" altLang="en-US" sz="16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539684" name="Line 36"/>
          <p:cNvSpPr>
            <a:spLocks noChangeShapeType="1"/>
          </p:cNvSpPr>
          <p:nvPr/>
        </p:nvSpPr>
        <p:spPr bwMode="auto">
          <a:xfrm>
            <a:off x="1087438" y="1192213"/>
            <a:ext cx="414337" cy="0"/>
          </a:xfrm>
          <a:prstGeom prst="line">
            <a:avLst/>
          </a:prstGeom>
          <a:noFill/>
          <a:ln w="31750">
            <a:solidFill>
              <a:srgbClr val="006600"/>
            </a:solidFill>
            <a:round/>
            <a:headEnd type="none" w="sm" len="sm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9685" name="Text Box 37"/>
          <p:cNvSpPr txBox="1">
            <a:spLocks noChangeArrowheads="1"/>
          </p:cNvSpPr>
          <p:nvPr/>
        </p:nvSpPr>
        <p:spPr bwMode="auto">
          <a:xfrm>
            <a:off x="0" y="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 type="none" w="sm" len="sm"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Oil prices</a:t>
            </a:r>
          </a:p>
        </p:txBody>
      </p:sp>
      <p:sp>
        <p:nvSpPr>
          <p:cNvPr id="539686" name="Line 30"/>
          <p:cNvSpPr>
            <a:spLocks noChangeShapeType="1"/>
          </p:cNvSpPr>
          <p:nvPr/>
        </p:nvSpPr>
        <p:spPr bwMode="auto">
          <a:xfrm flipV="1">
            <a:off x="8528050" y="2320925"/>
            <a:ext cx="300038" cy="723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9687" name="Text Box 25"/>
          <p:cNvSpPr txBox="1">
            <a:spLocks noChangeArrowheads="1"/>
          </p:cNvSpPr>
          <p:nvPr/>
        </p:nvSpPr>
        <p:spPr bwMode="auto">
          <a:xfrm>
            <a:off x="7931150" y="3063875"/>
            <a:ext cx="979488" cy="1017588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Deflation worries and increased supply of US shale oil</a:t>
            </a:r>
          </a:p>
        </p:txBody>
      </p:sp>
      <p:sp>
        <p:nvSpPr>
          <p:cNvPr id="539688" name="Line 30"/>
          <p:cNvSpPr>
            <a:spLocks noChangeShapeType="1"/>
          </p:cNvSpPr>
          <p:nvPr/>
        </p:nvSpPr>
        <p:spPr bwMode="auto">
          <a:xfrm flipH="1">
            <a:off x="8413750" y="968375"/>
            <a:ext cx="109538" cy="33813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8" name="Text Box 20"/>
          <p:cNvSpPr txBox="1"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 i="1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Nominal oil price data from 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Energy Informational Administration database (http:tonto.eia.doe.gov/dnav/pet/hist/rbrteM.htm)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Price data from </a:t>
            </a:r>
            <a:r>
              <a:rPr lang="en-GB" altLang="en-US" sz="1200" i="1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Economic Outlook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(IMF)</a:t>
            </a:r>
            <a:r>
              <a:rPr lang="en-GB" altLang="en-US" sz="1200">
                <a:solidFill>
                  <a:srgbClr val="B2B2B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541699" name="Object 0"/>
          <p:cNvGraphicFramePr>
            <a:graphicFrameLocks/>
          </p:cNvGraphicFramePr>
          <p:nvPr/>
        </p:nvGraphicFramePr>
        <p:xfrm>
          <a:off x="-4763" y="0"/>
          <a:ext cx="9148763" cy="6492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1747" name="Chart" r:id="rId5" imgW="10487278" imgH="6791586" progId="MSGraph.Chart.8">
                  <p:embed followColorScheme="full"/>
                </p:oleObj>
              </mc:Choice>
              <mc:Fallback>
                <p:oleObj name="Chart" r:id="rId5" imgW="10487278" imgH="6791586" progId="MSGraph.Chart.8">
                  <p:embed followColorScheme="full"/>
                  <p:pic>
                    <p:nvPicPr>
                      <p:cNvPr id="0" name="Object 0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-1903" b="325"/>
                      <a:stretch>
                        <a:fillRect/>
                      </a:stretch>
                    </p:blipFill>
                    <p:spPr bwMode="auto">
                      <a:xfrm>
                        <a:off x="-4763" y="0"/>
                        <a:ext cx="9148763" cy="6492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1700" name="Line 12"/>
          <p:cNvSpPr>
            <a:spLocks noChangeShapeType="1"/>
          </p:cNvSpPr>
          <p:nvPr/>
        </p:nvSpPr>
        <p:spPr bwMode="auto">
          <a:xfrm>
            <a:off x="1025525" y="5054600"/>
            <a:ext cx="25400" cy="3984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01" name="Line 30"/>
          <p:cNvSpPr>
            <a:spLocks noChangeShapeType="1"/>
          </p:cNvSpPr>
          <p:nvPr/>
        </p:nvSpPr>
        <p:spPr bwMode="auto">
          <a:xfrm flipH="1" flipV="1">
            <a:off x="7840663" y="4108450"/>
            <a:ext cx="96837" cy="25241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02" name="Rectangle 4"/>
          <p:cNvSpPr>
            <a:spLocks noChangeArrowheads="1"/>
          </p:cNvSpPr>
          <p:nvPr/>
        </p:nvSpPr>
        <p:spPr bwMode="auto">
          <a:xfrm>
            <a:off x="2881313" y="4098925"/>
            <a:ext cx="1169987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Cease-fire in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Iran-Iraq war</a:t>
            </a:r>
          </a:p>
        </p:txBody>
      </p:sp>
      <p:sp>
        <p:nvSpPr>
          <p:cNvPr id="541703" name="Rectangle 6"/>
          <p:cNvSpPr>
            <a:spLocks noChangeArrowheads="1"/>
          </p:cNvSpPr>
          <p:nvPr/>
        </p:nvSpPr>
        <p:spPr bwMode="auto">
          <a:xfrm>
            <a:off x="541338" y="3467100"/>
            <a:ext cx="890587" cy="1014413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Yom Kippur War: Arab oil embargo</a:t>
            </a:r>
          </a:p>
        </p:txBody>
      </p:sp>
      <p:sp>
        <p:nvSpPr>
          <p:cNvPr id="541704" name="Rectangle 8"/>
          <p:cNvSpPr>
            <a:spLocks noChangeArrowheads="1"/>
          </p:cNvSpPr>
          <p:nvPr/>
        </p:nvSpPr>
        <p:spPr bwMode="auto">
          <a:xfrm>
            <a:off x="1031875" y="2859088"/>
            <a:ext cx="947738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Revolution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in Iran</a:t>
            </a:r>
          </a:p>
        </p:txBody>
      </p:sp>
      <p:sp>
        <p:nvSpPr>
          <p:cNvPr id="541705" name="Rectangle 9"/>
          <p:cNvSpPr>
            <a:spLocks noChangeArrowheads="1"/>
          </p:cNvSpPr>
          <p:nvPr/>
        </p:nvSpPr>
        <p:spPr bwMode="auto">
          <a:xfrm>
            <a:off x="1760538" y="3541713"/>
            <a:ext cx="1020762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Iraq invades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Iran</a:t>
            </a:r>
          </a:p>
        </p:txBody>
      </p:sp>
      <p:sp>
        <p:nvSpPr>
          <p:cNvPr id="541706" name="Text Box 10"/>
          <p:cNvSpPr txBox="1">
            <a:spLocks noChangeArrowheads="1"/>
          </p:cNvSpPr>
          <p:nvPr/>
        </p:nvSpPr>
        <p:spPr bwMode="auto">
          <a:xfrm>
            <a:off x="5264150" y="3854450"/>
            <a:ext cx="933450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Recession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in Far East</a:t>
            </a:r>
          </a:p>
        </p:txBody>
      </p:sp>
      <p:sp>
        <p:nvSpPr>
          <p:cNvPr id="541707" name="Line 11"/>
          <p:cNvSpPr>
            <a:spLocks noChangeShapeType="1"/>
          </p:cNvSpPr>
          <p:nvPr/>
        </p:nvSpPr>
        <p:spPr bwMode="auto">
          <a:xfrm>
            <a:off x="682625" y="4476750"/>
            <a:ext cx="184150" cy="10175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08" name="Line 13"/>
          <p:cNvSpPr>
            <a:spLocks noChangeShapeType="1"/>
          </p:cNvSpPr>
          <p:nvPr/>
        </p:nvSpPr>
        <p:spPr bwMode="auto">
          <a:xfrm>
            <a:off x="1468438" y="3338513"/>
            <a:ext cx="452437" cy="14112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09" name="Line 14"/>
          <p:cNvSpPr>
            <a:spLocks noChangeShapeType="1"/>
          </p:cNvSpPr>
          <p:nvPr/>
        </p:nvSpPr>
        <p:spPr bwMode="auto">
          <a:xfrm>
            <a:off x="2039938" y="3998913"/>
            <a:ext cx="115887" cy="454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0" name="Line 15"/>
          <p:cNvSpPr>
            <a:spLocks noChangeShapeType="1"/>
          </p:cNvSpPr>
          <p:nvPr/>
        </p:nvSpPr>
        <p:spPr bwMode="auto">
          <a:xfrm flipH="1">
            <a:off x="2601913" y="3409950"/>
            <a:ext cx="406400" cy="11699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1" name="Rectangle 16"/>
          <p:cNvSpPr>
            <a:spLocks noChangeArrowheads="1"/>
          </p:cNvSpPr>
          <p:nvPr/>
        </p:nvSpPr>
        <p:spPr bwMode="auto">
          <a:xfrm>
            <a:off x="3467100" y="3451225"/>
            <a:ext cx="1300163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Iraq invades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Kuwait</a:t>
            </a:r>
          </a:p>
        </p:txBody>
      </p:sp>
      <p:sp>
        <p:nvSpPr>
          <p:cNvPr id="541712" name="Line 17"/>
          <p:cNvSpPr>
            <a:spLocks noChangeShapeType="1"/>
          </p:cNvSpPr>
          <p:nvPr/>
        </p:nvSpPr>
        <p:spPr bwMode="auto">
          <a:xfrm flipH="1">
            <a:off x="4098925" y="3917950"/>
            <a:ext cx="17463" cy="8683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3" name="Text Box 18"/>
          <p:cNvSpPr txBox="1">
            <a:spLocks noChangeArrowheads="1"/>
          </p:cNvSpPr>
          <p:nvPr/>
        </p:nvSpPr>
        <p:spPr bwMode="auto">
          <a:xfrm>
            <a:off x="4395788" y="2911475"/>
            <a:ext cx="97472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New OPEC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quotas</a:t>
            </a:r>
          </a:p>
        </p:txBody>
      </p:sp>
      <p:sp>
        <p:nvSpPr>
          <p:cNvPr id="541714" name="Line 19"/>
          <p:cNvSpPr>
            <a:spLocks noChangeShapeType="1"/>
          </p:cNvSpPr>
          <p:nvPr/>
        </p:nvSpPr>
        <p:spPr bwMode="auto">
          <a:xfrm>
            <a:off x="4872038" y="3376613"/>
            <a:ext cx="9525" cy="18573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5" name="Text Box 20"/>
          <p:cNvSpPr txBox="1">
            <a:spLocks noChangeArrowheads="1"/>
          </p:cNvSpPr>
          <p:nvPr/>
        </p:nvSpPr>
        <p:spPr bwMode="auto">
          <a:xfrm>
            <a:off x="4953000" y="4378325"/>
            <a:ext cx="82867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Worldwide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</a:t>
            </a:r>
          </a:p>
        </p:txBody>
      </p:sp>
      <p:sp>
        <p:nvSpPr>
          <p:cNvPr id="541716" name="Line 21"/>
          <p:cNvSpPr>
            <a:spLocks noChangeShapeType="1"/>
          </p:cNvSpPr>
          <p:nvPr/>
        </p:nvSpPr>
        <p:spPr bwMode="auto">
          <a:xfrm>
            <a:off x="5121275" y="4849813"/>
            <a:ext cx="152400" cy="2682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7" name="Line 22"/>
          <p:cNvSpPr>
            <a:spLocks noChangeShapeType="1"/>
          </p:cNvSpPr>
          <p:nvPr/>
        </p:nvSpPr>
        <p:spPr bwMode="auto">
          <a:xfrm flipH="1">
            <a:off x="5662613" y="4322763"/>
            <a:ext cx="354012" cy="9366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18" name="Text Box 23"/>
          <p:cNvSpPr txBox="1">
            <a:spLocks noChangeArrowheads="1"/>
          </p:cNvSpPr>
          <p:nvPr/>
        </p:nvSpPr>
        <p:spPr bwMode="auto">
          <a:xfrm>
            <a:off x="5691188" y="3275013"/>
            <a:ext cx="90487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Worldwide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slowdown</a:t>
            </a:r>
          </a:p>
        </p:txBody>
      </p:sp>
      <p:sp>
        <p:nvSpPr>
          <p:cNvPr id="541719" name="Line 5"/>
          <p:cNvSpPr>
            <a:spLocks noChangeShapeType="1"/>
          </p:cNvSpPr>
          <p:nvPr/>
        </p:nvSpPr>
        <p:spPr bwMode="auto">
          <a:xfrm>
            <a:off x="3602038" y="4559300"/>
            <a:ext cx="193675" cy="6540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20" name="Text Box 25"/>
          <p:cNvSpPr txBox="1">
            <a:spLocks noChangeArrowheads="1"/>
          </p:cNvSpPr>
          <p:nvPr/>
        </p:nvSpPr>
        <p:spPr bwMode="auto">
          <a:xfrm>
            <a:off x="6211888" y="2697163"/>
            <a:ext cx="933450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Invasion</a:t>
            </a:r>
            <a:br>
              <a:rPr lang="en-GB" altLang="en-US" sz="1200">
                <a:latin typeface="Arial" panose="020B0604020202020204" pitchFamily="34" charset="0"/>
              </a:rPr>
            </a:br>
            <a:r>
              <a:rPr lang="en-GB" altLang="en-US" sz="1200">
                <a:latin typeface="Arial" panose="020B0604020202020204" pitchFamily="34" charset="0"/>
              </a:rPr>
              <a:t>of Iraq</a:t>
            </a:r>
          </a:p>
        </p:txBody>
      </p:sp>
      <p:sp>
        <p:nvSpPr>
          <p:cNvPr id="541721" name="Line 26"/>
          <p:cNvSpPr>
            <a:spLocks noChangeShapeType="1"/>
          </p:cNvSpPr>
          <p:nvPr/>
        </p:nvSpPr>
        <p:spPr bwMode="auto">
          <a:xfrm flipH="1">
            <a:off x="6297613" y="3751263"/>
            <a:ext cx="79375" cy="114141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22" name="Rectangle 28"/>
          <p:cNvSpPr>
            <a:spLocks noChangeArrowheads="1"/>
          </p:cNvSpPr>
          <p:nvPr/>
        </p:nvSpPr>
        <p:spPr bwMode="auto">
          <a:xfrm>
            <a:off x="2551113" y="2941638"/>
            <a:ext cx="1023937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OPEC’s first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quotas</a:t>
            </a:r>
          </a:p>
        </p:txBody>
      </p:sp>
      <p:sp>
        <p:nvSpPr>
          <p:cNvPr id="541723" name="Text Box 29"/>
          <p:cNvSpPr txBox="1">
            <a:spLocks noChangeArrowheads="1"/>
          </p:cNvSpPr>
          <p:nvPr/>
        </p:nvSpPr>
        <p:spPr bwMode="auto">
          <a:xfrm>
            <a:off x="5265738" y="1741488"/>
            <a:ext cx="1779587" cy="835025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Continuing worries about supply and rapid growth in demand from China and India</a:t>
            </a:r>
          </a:p>
        </p:txBody>
      </p:sp>
      <p:sp>
        <p:nvSpPr>
          <p:cNvPr id="541724" name="Line 30"/>
          <p:cNvSpPr>
            <a:spLocks noChangeShapeType="1"/>
          </p:cNvSpPr>
          <p:nvPr/>
        </p:nvSpPr>
        <p:spPr bwMode="auto">
          <a:xfrm>
            <a:off x="7056438" y="2343150"/>
            <a:ext cx="422275" cy="1317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25" name="Text Box 33"/>
          <p:cNvSpPr txBox="1">
            <a:spLocks noChangeArrowheads="1"/>
          </p:cNvSpPr>
          <p:nvPr/>
        </p:nvSpPr>
        <p:spPr bwMode="auto">
          <a:xfrm>
            <a:off x="5461000" y="1030288"/>
            <a:ext cx="1736725" cy="469900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Banking turmoil and onset of recession</a:t>
            </a:r>
          </a:p>
        </p:txBody>
      </p:sp>
      <p:sp>
        <p:nvSpPr>
          <p:cNvPr id="541726" name="Line 34"/>
          <p:cNvSpPr>
            <a:spLocks noChangeShapeType="1"/>
          </p:cNvSpPr>
          <p:nvPr/>
        </p:nvSpPr>
        <p:spPr bwMode="auto">
          <a:xfrm>
            <a:off x="7058025" y="1497013"/>
            <a:ext cx="579438" cy="8445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27" name="Text Box 25"/>
          <p:cNvSpPr txBox="1">
            <a:spLocks noChangeArrowheads="1"/>
          </p:cNvSpPr>
          <p:nvPr/>
        </p:nvSpPr>
        <p:spPr bwMode="auto">
          <a:xfrm>
            <a:off x="7464425" y="4367213"/>
            <a:ext cx="779463" cy="652462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Start of</a:t>
            </a:r>
            <a:br>
              <a:rPr lang="en-GB" altLang="en-US" sz="1200">
                <a:latin typeface="Arial" panose="020B0604020202020204" pitchFamily="34" charset="0"/>
              </a:rPr>
            </a:br>
            <a:r>
              <a:rPr lang="en-GB" altLang="en-US" sz="1200">
                <a:latin typeface="Arial" panose="020B0604020202020204" pitchFamily="34" charset="0"/>
              </a:rPr>
              <a:t>global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</a:t>
            </a:r>
          </a:p>
        </p:txBody>
      </p:sp>
      <p:sp>
        <p:nvSpPr>
          <p:cNvPr id="541728" name="Rectangle 7"/>
          <p:cNvSpPr>
            <a:spLocks noChangeArrowheads="1"/>
          </p:cNvSpPr>
          <p:nvPr/>
        </p:nvSpPr>
        <p:spPr bwMode="auto">
          <a:xfrm>
            <a:off x="800100" y="4584700"/>
            <a:ext cx="984250" cy="466725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rgbClr val="969696"/>
            </a:solidFill>
            <a:miter lim="800000"/>
            <a:headEnd/>
            <a:tailEnd/>
          </a:ln>
        </p:spPr>
        <p:txBody>
          <a:bodyPr lIns="57600" tIns="46038" rIns="57600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First oil from </a:t>
            </a:r>
          </a:p>
          <a:p>
            <a:pPr algn="ctr"/>
            <a:r>
              <a:rPr lang="en-GB" altLang="en-US" sz="1200">
                <a:latin typeface="Arial" panose="020B0604020202020204" pitchFamily="34" charset="0"/>
              </a:rPr>
              <a:t>North Sea</a:t>
            </a:r>
          </a:p>
        </p:txBody>
      </p:sp>
      <p:sp>
        <p:nvSpPr>
          <p:cNvPr id="541729" name="Text Box 25"/>
          <p:cNvSpPr txBox="1">
            <a:spLocks noChangeArrowheads="1"/>
          </p:cNvSpPr>
          <p:nvPr/>
        </p:nvSpPr>
        <p:spPr bwMode="auto">
          <a:xfrm>
            <a:off x="7445375" y="688975"/>
            <a:ext cx="1295400" cy="287338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Recovery falters</a:t>
            </a:r>
          </a:p>
        </p:txBody>
      </p:sp>
      <p:sp>
        <p:nvSpPr>
          <p:cNvPr id="541730" name="Line 30"/>
          <p:cNvSpPr>
            <a:spLocks noChangeShapeType="1"/>
          </p:cNvSpPr>
          <p:nvPr/>
        </p:nvSpPr>
        <p:spPr bwMode="auto">
          <a:xfrm flipH="1">
            <a:off x="8413750" y="968375"/>
            <a:ext cx="109538" cy="33813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31" name="Line 35"/>
          <p:cNvSpPr>
            <a:spLocks noChangeShapeType="1"/>
          </p:cNvSpPr>
          <p:nvPr/>
        </p:nvSpPr>
        <p:spPr bwMode="auto">
          <a:xfrm>
            <a:off x="6656388" y="3167063"/>
            <a:ext cx="0" cy="15017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1732" name="AutoShape 36"/>
          <p:cNvSpPr>
            <a:spLocks noChangeArrowheads="1"/>
          </p:cNvSpPr>
          <p:nvPr/>
        </p:nvSpPr>
        <p:spPr bwMode="auto">
          <a:xfrm>
            <a:off x="893763" y="960438"/>
            <a:ext cx="2659062" cy="706437"/>
          </a:xfrm>
          <a:prstGeom prst="roundRect">
            <a:avLst>
              <a:gd name="adj" fmla="val 16667"/>
            </a:avLst>
          </a:prstGeom>
          <a:solidFill>
            <a:srgbClr val="FFFFE1"/>
          </a:solidFill>
          <a:ln w="19050">
            <a:solidFill>
              <a:schemeClr val="hlink"/>
            </a:solidFill>
            <a:round/>
            <a:headEnd type="none" w="sm" len="sm"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15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20000"/>
              </a:lnSpc>
            </a:pPr>
            <a:r>
              <a:rPr lang="en-GB" altLang="en-US" sz="1600">
                <a:latin typeface="Arial" panose="020B0604020202020204" pitchFamily="34" charset="0"/>
              </a:rPr>
              <a:t>	</a:t>
            </a:r>
            <a:r>
              <a:rPr lang="en-GB" altLang="en-US" sz="1600">
                <a:solidFill>
                  <a:srgbClr val="006600"/>
                </a:solidFill>
                <a:latin typeface="Arial" panose="020B0604020202020204" pitchFamily="34" charset="0"/>
              </a:rPr>
              <a:t>Actual price</a:t>
            </a:r>
          </a:p>
          <a:p>
            <a:pPr>
              <a:lnSpc>
                <a:spcPct val="120000"/>
              </a:lnSpc>
            </a:pPr>
            <a:r>
              <a:rPr lang="en-GB" altLang="en-US" sz="1600">
                <a:latin typeface="Arial" panose="020B0604020202020204" pitchFamily="34" charset="0"/>
              </a:rPr>
              <a:t>	</a:t>
            </a:r>
            <a:r>
              <a:rPr lang="en-GB" altLang="en-US" sz="1600">
                <a:solidFill>
                  <a:schemeClr val="accent2"/>
                </a:solidFill>
                <a:latin typeface="Arial" panose="020B0604020202020204" pitchFamily="34" charset="0"/>
              </a:rPr>
              <a:t>Cost in 1973 prices</a:t>
            </a:r>
          </a:p>
        </p:txBody>
      </p:sp>
      <p:sp>
        <p:nvSpPr>
          <p:cNvPr id="541733" name="Line 37"/>
          <p:cNvSpPr>
            <a:spLocks noChangeShapeType="1"/>
          </p:cNvSpPr>
          <p:nvPr/>
        </p:nvSpPr>
        <p:spPr bwMode="auto">
          <a:xfrm>
            <a:off x="1087438" y="1192213"/>
            <a:ext cx="414337" cy="0"/>
          </a:xfrm>
          <a:prstGeom prst="line">
            <a:avLst/>
          </a:prstGeom>
          <a:noFill/>
          <a:ln w="31750">
            <a:solidFill>
              <a:srgbClr val="006600"/>
            </a:solidFill>
            <a:round/>
            <a:headEnd type="none" w="sm" len="sm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1734" name="Line 38"/>
          <p:cNvSpPr>
            <a:spLocks noChangeShapeType="1"/>
          </p:cNvSpPr>
          <p:nvPr/>
        </p:nvSpPr>
        <p:spPr bwMode="auto">
          <a:xfrm>
            <a:off x="1089025" y="1487488"/>
            <a:ext cx="414338" cy="0"/>
          </a:xfrm>
          <a:prstGeom prst="line">
            <a:avLst/>
          </a:prstGeom>
          <a:noFill/>
          <a:ln w="31750">
            <a:solidFill>
              <a:schemeClr val="accent2"/>
            </a:solidFill>
            <a:round/>
            <a:headEnd type="none" w="sm" len="sm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1735" name="Text Box 39"/>
          <p:cNvSpPr txBox="1">
            <a:spLocks noChangeArrowheads="1"/>
          </p:cNvSpPr>
          <p:nvPr/>
        </p:nvSpPr>
        <p:spPr bwMode="auto">
          <a:xfrm>
            <a:off x="0" y="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 type="none" w="sm" len="sm"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Oil prices</a:t>
            </a:r>
          </a:p>
        </p:txBody>
      </p:sp>
      <p:sp>
        <p:nvSpPr>
          <p:cNvPr id="541736" name="Line 30"/>
          <p:cNvSpPr>
            <a:spLocks noChangeShapeType="1"/>
          </p:cNvSpPr>
          <p:nvPr/>
        </p:nvSpPr>
        <p:spPr bwMode="auto">
          <a:xfrm flipV="1">
            <a:off x="8528050" y="2320925"/>
            <a:ext cx="300038" cy="723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1737" name="Text Box 25"/>
          <p:cNvSpPr txBox="1">
            <a:spLocks noChangeArrowheads="1"/>
          </p:cNvSpPr>
          <p:nvPr/>
        </p:nvSpPr>
        <p:spPr bwMode="auto">
          <a:xfrm>
            <a:off x="7931150" y="3063875"/>
            <a:ext cx="979488" cy="1017588"/>
          </a:xfrm>
          <a:prstGeom prst="rect">
            <a:avLst/>
          </a:prstGeom>
          <a:solidFill>
            <a:srgbClr val="FFFFCC">
              <a:alpha val="50195"/>
            </a:srgbClr>
          </a:solidFill>
          <a:ln w="12700">
            <a:solidFill>
              <a:srgbClr val="969696"/>
            </a:solidFill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latin typeface="Arial" panose="020B0604020202020204" pitchFamily="34" charset="0"/>
              </a:rPr>
              <a:t>Deflation worries and increased supply of US shale oil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Oligopoly</a:t>
            </a:r>
          </a:p>
        </p:txBody>
      </p:sp>
      <p:sp>
        <p:nvSpPr>
          <p:cNvPr id="445445" name="Rectangle 5"/>
          <p:cNvSpPr>
            <a:spLocks noGrp="1"/>
          </p:cNvSpPr>
          <p:nvPr>
            <p:ph type="body" idx="1"/>
          </p:nvPr>
        </p:nvSpPr>
        <p:spPr>
          <a:xfrm>
            <a:off x="301625" y="1592263"/>
            <a:ext cx="8534400" cy="482123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Oligopoly and the public interest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advantages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disadvantages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difficulties in drawing general conclusions</a:t>
            </a:r>
          </a:p>
          <a:p>
            <a:pPr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Advertising and the public interest</a:t>
            </a:r>
          </a:p>
          <a:p>
            <a:pPr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Oligopoly and contestable markets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5445" grpId="0" build="p" bldLvl="2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80"/>
    </a:dk2>
    <a:lt2>
      <a:srgbClr val="000000"/>
    </a:lt2>
    <a:accent1>
      <a:srgbClr val="663300"/>
    </a:accent1>
    <a:accent2>
      <a:srgbClr val="CC0000"/>
    </a:accent2>
    <a:accent3>
      <a:srgbClr val="FFFFFF"/>
    </a:accent3>
    <a:accent4>
      <a:srgbClr val="000000"/>
    </a:accent4>
    <a:accent5>
      <a:srgbClr val="B8ADAA"/>
    </a:accent5>
    <a:accent6>
      <a:srgbClr val="B90000"/>
    </a:accent6>
    <a:hlink>
      <a:srgbClr val="660066"/>
    </a:hlink>
    <a:folHlink>
      <a:srgbClr val="0066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80"/>
    </a:dk2>
    <a:lt2>
      <a:srgbClr val="000000"/>
    </a:lt2>
    <a:accent1>
      <a:srgbClr val="663300"/>
    </a:accent1>
    <a:accent2>
      <a:srgbClr val="CC0000"/>
    </a:accent2>
    <a:accent3>
      <a:srgbClr val="FFFFFF"/>
    </a:accent3>
    <a:accent4>
      <a:srgbClr val="000000"/>
    </a:accent4>
    <a:accent5>
      <a:srgbClr val="B8ADAA"/>
    </a:accent5>
    <a:accent6>
      <a:srgbClr val="B90000"/>
    </a:accent6>
    <a:hlink>
      <a:srgbClr val="660066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645</TotalTime>
  <Words>839</Words>
  <Application>Microsoft Office PowerPoint</Application>
  <PresentationFormat>On-screen Show (4:3)</PresentationFormat>
  <Paragraphs>239</Paragraphs>
  <Slides>20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Georgia</vt:lpstr>
      <vt:lpstr>Symbol</vt:lpstr>
      <vt:lpstr>Times New Roman</vt:lpstr>
      <vt:lpstr>Wingdings</vt:lpstr>
      <vt:lpstr>Wingdings 2</vt:lpstr>
      <vt:lpstr>Default Design</vt:lpstr>
      <vt:lpstr>Chart</vt:lpstr>
      <vt:lpstr>PowerPoint Presentation</vt:lpstr>
      <vt:lpstr>Imperfect Competition</vt:lpstr>
      <vt:lpstr>Monopolistic competition</vt:lpstr>
      <vt:lpstr>PowerPoint Presentation</vt:lpstr>
      <vt:lpstr>Monopolistic competition</vt:lpstr>
      <vt:lpstr>PowerPoint Presentation</vt:lpstr>
      <vt:lpstr>Monopolistic competition</vt:lpstr>
      <vt:lpstr>Monopolistic competition</vt:lpstr>
      <vt:lpstr>PowerPoint Presentation</vt:lpstr>
      <vt:lpstr>Monopolistic competition</vt:lpstr>
      <vt:lpstr>Monopolistic competition</vt:lpstr>
      <vt:lpstr>Imperfect Competition</vt:lpstr>
      <vt:lpstr>Oligopoly</vt:lpstr>
      <vt:lpstr>Oligopoly</vt:lpstr>
      <vt:lpstr>PowerPoint Presentation</vt:lpstr>
      <vt:lpstr>PowerPoint Presentation</vt:lpstr>
      <vt:lpstr>Oligopoly</vt:lpstr>
      <vt:lpstr>PowerPoint Presentation</vt:lpstr>
      <vt:lpstr>PowerPoint Presentation</vt:lpstr>
      <vt:lpstr>Oligopoly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Jia</cp:lastModifiedBy>
  <cp:revision>76</cp:revision>
  <dcterms:created xsi:type="dcterms:W3CDTF">2002-11-17T23:04:00Z</dcterms:created>
  <dcterms:modified xsi:type="dcterms:W3CDTF">2017-08-01T13:38:54Z</dcterms:modified>
</cp:coreProperties>
</file>