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83" r:id="rId3"/>
    <p:sldId id="269" r:id="rId4"/>
    <p:sldId id="276" r:id="rId5"/>
    <p:sldId id="270" r:id="rId6"/>
    <p:sldId id="277" r:id="rId7"/>
    <p:sldId id="281" r:id="rId8"/>
    <p:sldId id="268" r:id="rId9"/>
    <p:sldId id="280" r:id="rId10"/>
    <p:sldId id="260" r:id="rId11"/>
    <p:sldId id="28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>
        <p:scale>
          <a:sx n="80" d="100"/>
          <a:sy n="80" d="100"/>
        </p:scale>
        <p:origin x="-72" y="-6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A8676-CF65-496E-9C6B-6952A474D566}" type="datetimeFigureOut">
              <a:rPr lang="en-GB" smtClean="0"/>
              <a:t>06/07/2018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498F4-6C4D-4CEA-A568-E9F76805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993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36320" y="0"/>
            <a:ext cx="10058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6000" y="3200400"/>
            <a:ext cx="100584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6000" y="4724400"/>
            <a:ext cx="9144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CA0BC-7316-45F8-9B4D-614537360EF3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6574-8248-4D8F-8633-72B278F1C407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36320" y="0"/>
            <a:ext cx="10058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3276600"/>
            <a:ext cx="100584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0" y="4953000"/>
            <a:ext cx="9144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CCD6-D828-4E97-BCF4-4E0A988AF828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6000" y="609601"/>
            <a:ext cx="48768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609601"/>
            <a:ext cx="48768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0D586-BAA9-47DE-A84D-B5A04320D71B}" type="datetime1">
              <a:rPr lang="en-GB" smtClean="0"/>
              <a:t>06/07/2018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936" y="609600"/>
            <a:ext cx="48768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1936" y="1329264"/>
            <a:ext cx="48768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536" y="609600"/>
            <a:ext cx="48768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536" y="1329264"/>
            <a:ext cx="48768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A3114-B1DF-4540-A559-2D1408B69FCE}" type="datetime1">
              <a:rPr lang="en-GB" smtClean="0"/>
              <a:t>06/07/2018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011936" y="1249362"/>
            <a:ext cx="4876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193536" y="1249362"/>
            <a:ext cx="4876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D8D7-F162-473B-9F8A-5D90E17770BD}" type="datetime1">
              <a:rPr lang="en-GB" smtClean="0"/>
              <a:t>06/07/2018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F3C8-608A-4971-AE18-2CE454895C05}" type="datetime1">
              <a:rPr lang="en-GB" smtClean="0"/>
              <a:t>06/07/2018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4572000"/>
            <a:ext cx="9046464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7821" y="457201"/>
            <a:ext cx="6126579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2" y="457200"/>
            <a:ext cx="3564876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7AA26-9F43-4CA4-A025-BC094C1C179E}" type="datetime1">
              <a:rPr lang="en-GB" smtClean="0"/>
              <a:t>06/07/2018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2871259" y="2514336"/>
            <a:ext cx="3810000" cy="2117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936" y="4572000"/>
            <a:ext cx="9046464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36320" y="457200"/>
            <a:ext cx="100584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3856" y="3505200"/>
            <a:ext cx="98552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AD0B4-A142-41F2-8E98-03C2D60323BF}" type="datetime1">
              <a:rPr lang="en-GB" smtClean="0"/>
              <a:t>06/07/2018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685800"/>
            <a:ext cx="9652000" cy="38862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61F20-1FFA-48F1-96FC-92073B63C56F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6000" y="685802"/>
            <a:ext cx="2438400" cy="541019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685801"/>
            <a:ext cx="7620000" cy="48768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B6C66-54AC-49E5-B778-E8D7D25ED6C9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6000" y="4572000"/>
            <a:ext cx="90424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0" y="685800"/>
            <a:ext cx="100584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31200" y="6208777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4BAD80D-AFFF-4874-B0B0-3855F836CE28}" type="datetime1">
              <a:rPr lang="en-GB" smtClean="0"/>
              <a:t>06/07/2018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15999" y="6208777"/>
            <a:ext cx="6498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5687569"/>
            <a:ext cx="1016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61702C8-1A2E-447B-9AC0-E4014AE902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36320" y="0"/>
            <a:ext cx="100584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036320" y="6172200"/>
            <a:ext cx="100584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e6SX--FDpA&amp;feature=youtu.be" TargetMode="External"/><Relationship Id="rId2" Type="http://schemas.openxmlformats.org/officeDocument/2006/relationships/hyperlink" Target="https://www.europeanceo.com/business-and-management/corporate-social-responsibility-the-ultimate-marketing-too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arketingprofs.com/podcasts/2013/11708/consumer-behavior-noreena-hertz-marketing-smar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33D835-E7C8-4BFC-BE96-8CEEAA158C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772" y="73025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Developments in Social Media and the impact on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F45B125-8FCD-42DA-A2C0-61FFF8A196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71951"/>
            <a:ext cx="9144000" cy="1655762"/>
          </a:xfrm>
          <a:noFill/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prstClr val="black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Florence Kashora</a:t>
            </a:r>
            <a:endParaRPr lang="en-GB" sz="1800" dirty="0">
              <a:solidFill>
                <a:prstClr val="black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prstClr val="black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Student number: 1705533 </a:t>
            </a:r>
            <a:endParaRPr lang="en-GB" sz="1800" dirty="0">
              <a:solidFill>
                <a:prstClr val="black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Module: Marketing Management SBMA7102D Part A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dirty="0"/>
              <a:t>Word Count</a:t>
            </a:r>
            <a:r>
              <a:rPr lang="en-GB" sz="1800" dirty="0"/>
              <a:t>: </a:t>
            </a:r>
            <a:r>
              <a:rPr lang="en-GB" sz="1800" dirty="0" smtClean="0"/>
              <a:t>608 (without references)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2B8DE90-120F-4DEB-9BDA-CD8171B5B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Florence Kashora 1705533  05/07/18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81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7869" y="1481447"/>
            <a:ext cx="10058400" cy="38862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Social media is an exciting new tool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Marketers can capitalise on it</a:t>
            </a:r>
            <a:endParaRPr lang="en-GB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Florence Kashora 1705533  05/07/18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2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911225" y="-29527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37443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BD0809-FD36-4D4C-9622-BEFFD14F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56" y="-186355"/>
            <a:ext cx="11472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WHAT: </a:t>
            </a:r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 tools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3</a:t>
            </a:fld>
            <a:endParaRPr lang="en-GB"/>
          </a:p>
        </p:txBody>
      </p:sp>
      <p:pic>
        <p:nvPicPr>
          <p:cNvPr id="1030" name="Picture 6" descr="Image result for instagra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25" y="1389295"/>
            <a:ext cx="3633017" cy="211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youtub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942" y="2292748"/>
            <a:ext cx="3005908" cy="3727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942" y="1269836"/>
            <a:ext cx="3105642" cy="103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Twitt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25" y="3419232"/>
            <a:ext cx="3633017" cy="260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303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946FFD-3A59-4733-B6F2-4D2890C5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67" y="1754579"/>
            <a:ext cx="10058400" cy="38862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E</a:t>
            </a:r>
            <a:r>
              <a:rPr lang="en-GB" sz="1800" dirty="0" smtClean="0"/>
              <a:t>stablished </a:t>
            </a:r>
            <a:r>
              <a:rPr lang="en-GB" sz="1800" dirty="0"/>
              <a:t>advertisers with large budgets have a level playing field with their novice counterparts (Ohanian, 2009</a:t>
            </a:r>
            <a:r>
              <a:rPr lang="en-GB" sz="1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Range of consumers </a:t>
            </a:r>
            <a:r>
              <a:rPr lang="en-GB" sz="1800" dirty="0"/>
              <a:t>across the world </a:t>
            </a:r>
            <a:r>
              <a:rPr lang="en-GB" sz="1800" dirty="0" smtClean="0"/>
              <a:t>with access to digital devices 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1">
              <a:buClr>
                <a:srgbClr val="AD0101"/>
              </a:buClr>
            </a:pPr>
            <a:endParaRPr lang="en-GB" sz="1800" dirty="0">
              <a:solidFill>
                <a:srgbClr val="303030"/>
              </a:solidFill>
            </a:endParaRPr>
          </a:p>
          <a:p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BD0809-FD36-4D4C-9622-BEFFD14F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38" y="-308758"/>
            <a:ext cx="11472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WHO is </a:t>
            </a:r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involved?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51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946FFD-3A59-4733-B6F2-4D2890C5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975" y="1638795"/>
            <a:ext cx="10058400" cy="509999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Acts as an external trigger as part of “hooking” consumers onto the product (</a:t>
            </a:r>
            <a:r>
              <a:rPr lang="en-GB" sz="1800" dirty="0" err="1"/>
              <a:t>Eyal</a:t>
            </a:r>
            <a:r>
              <a:rPr lang="en-GB" sz="1800" dirty="0"/>
              <a:t>, 2013), e.g. </a:t>
            </a:r>
            <a:r>
              <a:rPr lang="en-GB" sz="1800" dirty="0" smtClean="0"/>
              <a:t>Twitter post</a:t>
            </a:r>
            <a:endParaRPr lang="en-GB" sz="1800" dirty="0"/>
          </a:p>
          <a:p>
            <a:pPr lvl="1"/>
            <a:r>
              <a:rPr lang="en-GB" sz="1800" dirty="0" smtClean="0"/>
              <a:t>Negative emotions (e.g. boredom) </a:t>
            </a:r>
            <a:r>
              <a:rPr lang="en-GB" sz="1800" dirty="0" smtClean="0"/>
              <a:t>can be internal triggers which increase </a:t>
            </a:r>
            <a:r>
              <a:rPr lang="en-GB" sz="1800" dirty="0" smtClean="0"/>
              <a:t>time spent on social media</a:t>
            </a:r>
          </a:p>
          <a:p>
            <a:pPr lvl="1"/>
            <a:endParaRPr lang="en-GB" sz="1800" dirty="0"/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Segmentation, Targeting and Positioning (STP) model (Hanlon, 2018)</a:t>
            </a:r>
          </a:p>
          <a:p>
            <a:pPr lvl="1">
              <a:buClr>
                <a:srgbClr val="AD0101"/>
              </a:buClr>
            </a:pPr>
            <a:r>
              <a:rPr lang="en-GB" sz="1800" dirty="0" smtClean="0">
                <a:solidFill>
                  <a:srgbClr val="303030"/>
                </a:solidFill>
              </a:rPr>
              <a:t>Can create segments which </a:t>
            </a:r>
            <a:r>
              <a:rPr lang="en-GB" sz="1800" dirty="0">
                <a:solidFill>
                  <a:srgbClr val="303030"/>
                </a:solidFill>
              </a:rPr>
              <a:t>target consumers based on consumers’ </a:t>
            </a:r>
            <a:r>
              <a:rPr lang="en-GB" sz="1800" dirty="0" smtClean="0">
                <a:solidFill>
                  <a:srgbClr val="303030"/>
                </a:solidFill>
              </a:rPr>
              <a:t>social media </a:t>
            </a:r>
            <a:r>
              <a:rPr lang="en-GB" sz="1800" dirty="0" smtClean="0">
                <a:solidFill>
                  <a:srgbClr val="303030"/>
                </a:solidFill>
              </a:rPr>
              <a:t>profiles</a:t>
            </a:r>
          </a:p>
          <a:p>
            <a:pPr lvl="1">
              <a:buClr>
                <a:srgbClr val="AD0101"/>
              </a:buClr>
            </a:pPr>
            <a:endParaRPr lang="en-GB" sz="1800" dirty="0" smtClean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 smtClean="0">
                <a:solidFill>
                  <a:srgbClr val="303030"/>
                </a:solidFill>
              </a:rPr>
              <a:t>Uses data analytics which now has faster and more accurate algorithms (</a:t>
            </a:r>
            <a:r>
              <a:rPr lang="en-GB" sz="1800" dirty="0" err="1" smtClean="0">
                <a:solidFill>
                  <a:srgbClr val="303030"/>
                </a:solidFill>
              </a:rPr>
              <a:t>Gurbuxani</a:t>
            </a:r>
            <a:r>
              <a:rPr lang="en-GB" sz="1800" dirty="0" smtClean="0">
                <a:solidFill>
                  <a:srgbClr val="303030"/>
                </a:solidFill>
              </a:rPr>
              <a:t>, 2013</a:t>
            </a:r>
            <a:r>
              <a:rPr lang="en-GB" sz="1800" dirty="0">
                <a:solidFill>
                  <a:srgbClr val="303030"/>
                </a:solidFill>
              </a:rPr>
              <a:t>)</a:t>
            </a:r>
          </a:p>
          <a:p>
            <a:pPr marL="0" lvl="0" indent="0">
              <a:buClr>
                <a:srgbClr val="AD0101"/>
              </a:buClr>
              <a:buNone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Can </a:t>
            </a:r>
            <a:r>
              <a:rPr lang="en-GB" sz="1800" dirty="0" smtClean="0">
                <a:solidFill>
                  <a:srgbClr val="303030"/>
                </a:solidFill>
              </a:rPr>
              <a:t>target </a:t>
            </a:r>
            <a:r>
              <a:rPr lang="en-GB" sz="1800" dirty="0">
                <a:solidFill>
                  <a:srgbClr val="303030"/>
                </a:solidFill>
              </a:rPr>
              <a:t>niche vs broad social media e.g. </a:t>
            </a:r>
            <a:r>
              <a:rPr lang="en-GB" sz="1800" dirty="0" smtClean="0">
                <a:solidFill>
                  <a:srgbClr val="303030"/>
                </a:solidFill>
              </a:rPr>
              <a:t>Goodreads </a:t>
            </a:r>
            <a:r>
              <a:rPr lang="en-GB" sz="1800" dirty="0">
                <a:solidFill>
                  <a:srgbClr val="303030"/>
                </a:solidFill>
              </a:rPr>
              <a:t>vs </a:t>
            </a:r>
            <a:r>
              <a:rPr lang="en-GB" sz="1800" dirty="0" smtClean="0">
                <a:solidFill>
                  <a:srgbClr val="303030"/>
                </a:solidFill>
              </a:rPr>
              <a:t>Facebook </a:t>
            </a:r>
            <a:r>
              <a:rPr lang="en-GB" sz="1800" dirty="0">
                <a:solidFill>
                  <a:srgbClr val="303030"/>
                </a:solidFill>
              </a:rPr>
              <a:t>(Kotler and </a:t>
            </a:r>
            <a:r>
              <a:rPr lang="en-GB" sz="1800" dirty="0" smtClean="0">
                <a:solidFill>
                  <a:srgbClr val="303030"/>
                </a:solidFill>
              </a:rPr>
              <a:t>Armstrong, 2018)</a:t>
            </a:r>
            <a:endParaRPr lang="en-GB" sz="1800" dirty="0">
              <a:solidFill>
                <a:srgbClr val="303030"/>
              </a:solidFill>
            </a:endParaRPr>
          </a:p>
          <a:p>
            <a:pPr marL="0" lvl="0" indent="0">
              <a:buClr>
                <a:srgbClr val="AD0101"/>
              </a:buClr>
              <a:buNone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 smtClean="0">
                <a:solidFill>
                  <a:srgbClr val="303030"/>
                </a:solidFill>
              </a:rPr>
              <a:t>Used as the </a:t>
            </a:r>
            <a:r>
              <a:rPr lang="en-GB" sz="1800" dirty="0">
                <a:solidFill>
                  <a:srgbClr val="303030"/>
                </a:solidFill>
              </a:rPr>
              <a:t>primary marketing approach (e.g. for </a:t>
            </a:r>
            <a:r>
              <a:rPr lang="en-GB" sz="1800" dirty="0" smtClean="0">
                <a:solidFill>
                  <a:srgbClr val="303030"/>
                </a:solidFill>
              </a:rPr>
              <a:t>e-</a:t>
            </a:r>
            <a:r>
              <a:rPr lang="en-GB" sz="1800" dirty="0" err="1" smtClean="0">
                <a:solidFill>
                  <a:srgbClr val="303030"/>
                </a:solidFill>
              </a:rPr>
              <a:t>tailers</a:t>
            </a:r>
            <a:r>
              <a:rPr lang="en-GB" sz="1800" dirty="0" smtClean="0">
                <a:solidFill>
                  <a:srgbClr val="303030"/>
                </a:solidFill>
              </a:rPr>
              <a:t> </a:t>
            </a:r>
            <a:r>
              <a:rPr lang="en-GB" sz="1800" dirty="0">
                <a:solidFill>
                  <a:srgbClr val="303030"/>
                </a:solidFill>
              </a:rPr>
              <a:t>such as Amazon) or supplementary (e.g. department stores such as Macy’s) (Kotler and </a:t>
            </a:r>
            <a:r>
              <a:rPr lang="en-GB" sz="1800" dirty="0" smtClean="0">
                <a:solidFill>
                  <a:srgbClr val="303030"/>
                </a:solidFill>
              </a:rPr>
              <a:t>Armstrong)</a:t>
            </a: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 smtClean="0">
                <a:solidFill>
                  <a:srgbClr val="303030"/>
                </a:solidFill>
              </a:rPr>
              <a:t>Use of </a:t>
            </a:r>
            <a:r>
              <a:rPr lang="en-GB" sz="1800" dirty="0">
                <a:solidFill>
                  <a:srgbClr val="303030"/>
                </a:solidFill>
              </a:rPr>
              <a:t>social media celebrities </a:t>
            </a:r>
            <a:r>
              <a:rPr lang="en-GB" sz="1800" dirty="0" smtClean="0">
                <a:solidFill>
                  <a:srgbClr val="303030"/>
                </a:solidFill>
              </a:rPr>
              <a:t>in marketing campaigns, e.g</a:t>
            </a:r>
            <a:r>
              <a:rPr lang="en-GB" sz="1800" dirty="0">
                <a:solidFill>
                  <a:srgbClr val="303030"/>
                </a:solidFill>
              </a:rPr>
              <a:t>. </a:t>
            </a:r>
            <a:r>
              <a:rPr lang="en-GB" sz="1800" dirty="0" smtClean="0">
                <a:solidFill>
                  <a:srgbClr val="303030"/>
                </a:solidFill>
              </a:rPr>
              <a:t>Samsung’s </a:t>
            </a:r>
            <a:r>
              <a:rPr lang="en-GB" sz="1800" dirty="0">
                <a:solidFill>
                  <a:srgbClr val="303030"/>
                </a:solidFill>
              </a:rPr>
              <a:t>new products’ </a:t>
            </a:r>
            <a:r>
              <a:rPr lang="en-GB" sz="1800" dirty="0" smtClean="0">
                <a:solidFill>
                  <a:srgbClr val="303030"/>
                </a:solidFill>
              </a:rPr>
              <a:t>launch</a:t>
            </a:r>
            <a:endParaRPr lang="en-GB" sz="1800" dirty="0">
              <a:solidFill>
                <a:srgbClr val="303030"/>
              </a:solidFill>
            </a:endParaRPr>
          </a:p>
          <a:p>
            <a:pPr marL="0" lvl="0" indent="0">
              <a:buClr>
                <a:srgbClr val="AD0101"/>
              </a:buClr>
              <a:buNone/>
            </a:pPr>
            <a:endParaRPr lang="en-GB" sz="1800" dirty="0">
              <a:solidFill>
                <a:srgbClr val="303030"/>
              </a:solidFill>
            </a:endParaRPr>
          </a:p>
          <a:p>
            <a:pPr marL="320040" lvl="1" indent="0">
              <a:buNone/>
            </a:pPr>
            <a:endParaRPr lang="en-GB" sz="1800" dirty="0"/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/>
          </a:p>
          <a:p>
            <a:pPr marL="320040" lvl="1" indent="0">
              <a:buNone/>
            </a:pPr>
            <a:endParaRPr lang="en-GB" sz="1800" dirty="0"/>
          </a:p>
          <a:p>
            <a:pPr marL="320040" lvl="1" indent="0">
              <a:buNone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BD0809-FD36-4D4C-9622-BEFFD14F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-261256"/>
            <a:ext cx="11472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3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946FFD-3A59-4733-B6F2-4D2890C5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621" y="1521902"/>
            <a:ext cx="10058400" cy="3886200"/>
          </a:xfrm>
        </p:spPr>
        <p:txBody>
          <a:bodyPr>
            <a:noAutofit/>
          </a:bodyPr>
          <a:lstStyle/>
          <a:p>
            <a:pPr marL="0" lvl="0" indent="0">
              <a:buClr>
                <a:srgbClr val="AD0101"/>
              </a:buClr>
              <a:buNone/>
            </a:pPr>
            <a:r>
              <a:rPr lang="en-GB" sz="1800" dirty="0" smtClean="0">
                <a:solidFill>
                  <a:srgbClr val="303030"/>
                </a:solidFill>
              </a:rPr>
              <a:t>Benefits: Kotler </a:t>
            </a:r>
            <a:r>
              <a:rPr lang="en-GB" sz="1800" dirty="0">
                <a:solidFill>
                  <a:srgbClr val="303030"/>
                </a:solidFill>
              </a:rPr>
              <a:t>and Armstrong (2018</a:t>
            </a:r>
            <a:r>
              <a:rPr lang="en-GB" sz="1800" dirty="0" smtClean="0">
                <a:solidFill>
                  <a:srgbClr val="303030"/>
                </a:solidFill>
              </a:rPr>
              <a:t>)</a:t>
            </a: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Low-cost compared to other methods such as print </a:t>
            </a:r>
            <a:r>
              <a:rPr lang="en-GB" sz="1800" dirty="0" smtClean="0"/>
              <a:t>media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Immediate </a:t>
            </a:r>
            <a:r>
              <a:rPr lang="en-GB" sz="1800" dirty="0" smtClean="0"/>
              <a:t>and timely engagement </a:t>
            </a:r>
            <a:r>
              <a:rPr lang="en-GB" sz="1800" dirty="0"/>
              <a:t>of </a:t>
            </a:r>
            <a:r>
              <a:rPr lang="en-GB" sz="1800" dirty="0" smtClean="0"/>
              <a:t>consumers </a:t>
            </a:r>
            <a:endParaRPr lang="en-GB" sz="1800" dirty="0" smtClean="0"/>
          </a:p>
          <a:p>
            <a:pPr lvl="1"/>
            <a:r>
              <a:rPr lang="en-GB" sz="1800" dirty="0" smtClean="0"/>
              <a:t>Can </a:t>
            </a:r>
            <a:r>
              <a:rPr lang="en-GB" sz="1800" dirty="0"/>
              <a:t>link marketing events to trending events e.g. major football tournaments, or to real-time needs </a:t>
            </a:r>
            <a:endParaRPr lang="en-GB" sz="1800" dirty="0" smtClean="0"/>
          </a:p>
          <a:p>
            <a:pPr lvl="1"/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Faster turn-over of marketing campaigns or </a:t>
            </a:r>
            <a:r>
              <a:rPr lang="en-GB" sz="1800" dirty="0" smtClean="0"/>
              <a:t>offers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Interactive </a:t>
            </a:r>
            <a:r>
              <a:rPr lang="en-GB" sz="1800" dirty="0"/>
              <a:t>consumer </a:t>
            </a:r>
            <a:r>
              <a:rPr lang="en-GB" sz="1800" dirty="0" smtClean="0"/>
              <a:t>communities e.g. Samsung’s success with Twitter and Facebook</a:t>
            </a:r>
            <a:endParaRPr lang="en-GB" sz="1800" dirty="0"/>
          </a:p>
          <a:p>
            <a:pPr lvl="1"/>
            <a:r>
              <a:rPr lang="en-GB" sz="1800" dirty="0"/>
              <a:t>Can become involved in designing products</a:t>
            </a:r>
          </a:p>
          <a:p>
            <a:pPr lvl="1"/>
            <a:r>
              <a:rPr lang="en-GB" sz="1800" dirty="0" smtClean="0"/>
              <a:t>Obtain consumer feedback (Hooley et al, 2017)</a:t>
            </a:r>
          </a:p>
          <a:p>
            <a:pPr lvl="1"/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/>
              <a:t>Build up data and use analytics to </a:t>
            </a:r>
            <a:r>
              <a:rPr lang="en-GB" sz="1800" dirty="0" smtClean="0"/>
              <a:t>personalise advertising</a:t>
            </a:r>
            <a:endParaRPr lang="en-GB" sz="1800" dirty="0">
              <a:solidFill>
                <a:srgbClr val="30303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BD0809-FD36-4D4C-9622-BEFFD14F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135" y="-344384"/>
            <a:ext cx="11472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94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Florence Kashora 1705533  05/07/18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7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694" y="450449"/>
            <a:ext cx="7445828" cy="4887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05694" y="5337982"/>
            <a:ext cx="7445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Table 1. </a:t>
            </a:r>
            <a:r>
              <a:rPr lang="en-GB" dirty="0" smtClean="0"/>
              <a:t>Comparison with other digital marketing </a:t>
            </a:r>
            <a:r>
              <a:rPr lang="en-GB" dirty="0" smtClean="0"/>
              <a:t>tools (Kotler and Armstrong,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146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946FFD-3A59-4733-B6F2-4D2890C5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743" y="1448791"/>
            <a:ext cx="10058400" cy="5712032"/>
          </a:xfrm>
        </p:spPr>
        <p:txBody>
          <a:bodyPr>
            <a:noAutofit/>
          </a:bodyPr>
          <a:lstStyle/>
          <a:p>
            <a:pPr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500" dirty="0" smtClean="0">
                <a:solidFill>
                  <a:srgbClr val="303030"/>
                </a:solidFill>
              </a:rPr>
              <a:t>Potential  for intrusion of privacy and  </a:t>
            </a:r>
            <a:r>
              <a:rPr lang="en-GB" sz="1500" dirty="0">
                <a:solidFill>
                  <a:srgbClr val="303030"/>
                </a:solidFill>
              </a:rPr>
              <a:t>abuse </a:t>
            </a:r>
            <a:r>
              <a:rPr lang="en-GB" sz="1500" dirty="0" smtClean="0">
                <a:solidFill>
                  <a:srgbClr val="303030"/>
                </a:solidFill>
              </a:rPr>
              <a:t>of big data e.g</a:t>
            </a:r>
            <a:r>
              <a:rPr lang="en-GB" sz="1500" dirty="0">
                <a:solidFill>
                  <a:srgbClr val="303030"/>
                </a:solidFill>
              </a:rPr>
              <a:t>. by credit card companies (Kotler and Armstrong, </a:t>
            </a:r>
            <a:r>
              <a:rPr lang="en-GB" sz="1500" dirty="0" smtClean="0">
                <a:solidFill>
                  <a:srgbClr val="303030"/>
                </a:solidFill>
              </a:rPr>
              <a:t>2018)</a:t>
            </a:r>
          </a:p>
          <a:p>
            <a:pPr lvl="1">
              <a:buClr>
                <a:srgbClr val="AD0101"/>
              </a:buClr>
            </a:pPr>
            <a:r>
              <a:rPr lang="en-GB" sz="1500" dirty="0">
                <a:solidFill>
                  <a:srgbClr val="303030"/>
                </a:solidFill>
              </a:rPr>
              <a:t>Harder to regulate social media advertising vs e.g. print media</a:t>
            </a:r>
          </a:p>
          <a:p>
            <a:pPr lvl="1">
              <a:buClr>
                <a:srgbClr val="AD0101"/>
              </a:buClr>
            </a:pPr>
            <a:r>
              <a:rPr lang="en-GB" sz="1500" dirty="0">
                <a:solidFill>
                  <a:srgbClr val="303030"/>
                </a:solidFill>
              </a:rPr>
              <a:t>Children are at risk </a:t>
            </a:r>
          </a:p>
          <a:p>
            <a:pPr lvl="1">
              <a:buClr>
                <a:srgbClr val="AD0101"/>
              </a:buClr>
            </a:pPr>
            <a:r>
              <a:rPr lang="en-GB" sz="1500" dirty="0">
                <a:solidFill>
                  <a:srgbClr val="303030"/>
                </a:solidFill>
              </a:rPr>
              <a:t>Data protection laws will need to keep up to date as technology advances (Clements, 2018)</a:t>
            </a:r>
          </a:p>
          <a:p>
            <a:pPr marL="0" indent="0">
              <a:buClr>
                <a:srgbClr val="AD0101"/>
              </a:buClr>
              <a:buNone/>
            </a:pPr>
            <a:endParaRPr lang="en-GB" sz="1500" dirty="0">
              <a:solidFill>
                <a:srgbClr val="303030"/>
              </a:solidFill>
            </a:endParaRPr>
          </a:p>
          <a:p>
            <a:pPr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500" dirty="0" smtClean="0">
                <a:solidFill>
                  <a:srgbClr val="303030"/>
                </a:solidFill>
              </a:rPr>
              <a:t>Manipulation of consumer behaviour with shallow data analytics (</a:t>
            </a:r>
            <a:r>
              <a:rPr lang="en-GB" sz="1500" dirty="0" err="1" smtClean="0">
                <a:solidFill>
                  <a:srgbClr val="303030"/>
                </a:solidFill>
              </a:rPr>
              <a:t>Gurbuxani</a:t>
            </a:r>
            <a:r>
              <a:rPr lang="en-GB" sz="1500" dirty="0" smtClean="0">
                <a:solidFill>
                  <a:srgbClr val="303030"/>
                </a:solidFill>
              </a:rPr>
              <a:t>, 2013): lack </a:t>
            </a:r>
            <a:r>
              <a:rPr lang="en-GB" sz="1500" dirty="0">
                <a:solidFill>
                  <a:srgbClr val="303030"/>
                </a:solidFill>
              </a:rPr>
              <a:t>of psychographics (why a consumer buys) which can be obtained from interviews and surveys (Hanlon, 2018</a:t>
            </a:r>
            <a:r>
              <a:rPr lang="en-GB" sz="1500" dirty="0" smtClean="0">
                <a:solidFill>
                  <a:srgbClr val="303030"/>
                </a:solidFill>
              </a:rPr>
              <a:t>)</a:t>
            </a:r>
          </a:p>
          <a:p>
            <a:pPr lvl="2">
              <a:buClr>
                <a:srgbClr val="AD0101"/>
              </a:buClr>
            </a:pPr>
            <a:r>
              <a:rPr lang="en-GB" sz="1500" dirty="0" smtClean="0">
                <a:solidFill>
                  <a:srgbClr val="303030"/>
                </a:solidFill>
              </a:rPr>
              <a:t>In contrast, </a:t>
            </a:r>
            <a:r>
              <a:rPr lang="en-GB" sz="1500" dirty="0" err="1" smtClean="0">
                <a:solidFill>
                  <a:srgbClr val="303030"/>
                </a:solidFill>
              </a:rPr>
              <a:t>Kashora</a:t>
            </a:r>
            <a:r>
              <a:rPr lang="en-GB" sz="1500" dirty="0" smtClean="0">
                <a:solidFill>
                  <a:srgbClr val="303030"/>
                </a:solidFill>
              </a:rPr>
              <a:t> (2018) and Ohanian (2019) argue that social </a:t>
            </a:r>
            <a:r>
              <a:rPr lang="en-GB" sz="1500" dirty="0">
                <a:solidFill>
                  <a:srgbClr val="303030"/>
                </a:solidFill>
              </a:rPr>
              <a:t>media voice is </a:t>
            </a:r>
            <a:r>
              <a:rPr lang="en-GB" sz="1500" dirty="0" smtClean="0">
                <a:solidFill>
                  <a:srgbClr val="303030"/>
                </a:solidFill>
              </a:rPr>
              <a:t>strong and consumers have the control</a:t>
            </a:r>
          </a:p>
          <a:p>
            <a:pPr marL="640080" lvl="2" indent="0">
              <a:buClr>
                <a:srgbClr val="AD0101"/>
              </a:buClr>
              <a:buNone/>
            </a:pPr>
            <a:endParaRPr lang="en-GB" sz="1500" dirty="0" smtClean="0">
              <a:solidFill>
                <a:srgbClr val="303030"/>
              </a:solidFill>
            </a:endParaRPr>
          </a:p>
          <a:p>
            <a:pPr marL="331470" indent="-28575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500" dirty="0" err="1" smtClean="0">
                <a:solidFill>
                  <a:srgbClr val="303030"/>
                </a:solidFill>
              </a:rPr>
              <a:t>Ritson</a:t>
            </a:r>
            <a:r>
              <a:rPr lang="en-GB" sz="1500" dirty="0">
                <a:solidFill>
                  <a:srgbClr val="303030"/>
                </a:solidFill>
              </a:rPr>
              <a:t>, </a:t>
            </a:r>
            <a:r>
              <a:rPr lang="en-GB" sz="1500" dirty="0" smtClean="0">
                <a:solidFill>
                  <a:srgbClr val="303030"/>
                </a:solidFill>
              </a:rPr>
              <a:t>(2015) emphasises </a:t>
            </a:r>
            <a:r>
              <a:rPr lang="en-GB" sz="1500" dirty="0">
                <a:solidFill>
                  <a:srgbClr val="303030"/>
                </a:solidFill>
              </a:rPr>
              <a:t>that </a:t>
            </a:r>
            <a:r>
              <a:rPr lang="en-GB" sz="1500" dirty="0" smtClean="0">
                <a:solidFill>
                  <a:srgbClr val="303030"/>
                </a:solidFill>
              </a:rPr>
              <a:t>consumers </a:t>
            </a:r>
            <a:r>
              <a:rPr lang="en-GB" sz="1500" dirty="0">
                <a:solidFill>
                  <a:srgbClr val="303030"/>
                </a:solidFill>
              </a:rPr>
              <a:t>do not engage with social </a:t>
            </a:r>
            <a:r>
              <a:rPr lang="en-GB" sz="1500" dirty="0" smtClean="0">
                <a:solidFill>
                  <a:srgbClr val="303030"/>
                </a:solidFill>
              </a:rPr>
              <a:t>media marketing despite increasing budgets</a:t>
            </a:r>
            <a:endParaRPr lang="en-GB" sz="1500" dirty="0">
              <a:solidFill>
                <a:srgbClr val="303030"/>
              </a:solidFill>
            </a:endParaRPr>
          </a:p>
          <a:p>
            <a:pPr lvl="3">
              <a:buClr>
                <a:srgbClr val="AD0101"/>
              </a:buClr>
            </a:pPr>
            <a:r>
              <a:rPr lang="en-GB" sz="1500" dirty="0" smtClean="0">
                <a:solidFill>
                  <a:srgbClr val="303030"/>
                </a:solidFill>
              </a:rPr>
              <a:t>Argues marketers should stick to display media </a:t>
            </a:r>
          </a:p>
          <a:p>
            <a:pPr lvl="3">
              <a:buClr>
                <a:srgbClr val="AD0101"/>
              </a:buClr>
            </a:pPr>
            <a:r>
              <a:rPr lang="en-GB" sz="1500" dirty="0" err="1" smtClean="0">
                <a:solidFill>
                  <a:srgbClr val="303030"/>
                </a:solidFill>
              </a:rPr>
              <a:t>Nthere</a:t>
            </a:r>
            <a:r>
              <a:rPr lang="en-GB" sz="1500" dirty="0" smtClean="0">
                <a:solidFill>
                  <a:srgbClr val="303030"/>
                </a:solidFill>
              </a:rPr>
              <a:t> </a:t>
            </a:r>
            <a:r>
              <a:rPr lang="en-GB" sz="1500" dirty="0">
                <a:solidFill>
                  <a:srgbClr val="303030"/>
                </a:solidFill>
              </a:rPr>
              <a:t>(2018) argues against </a:t>
            </a:r>
            <a:r>
              <a:rPr lang="en-GB" sz="1500" dirty="0" smtClean="0">
                <a:solidFill>
                  <a:srgbClr val="303030"/>
                </a:solidFill>
              </a:rPr>
              <a:t>this using e.g. Starbucks</a:t>
            </a:r>
            <a:r>
              <a:rPr lang="en-GB" sz="1500" dirty="0">
                <a:solidFill>
                  <a:srgbClr val="303030"/>
                </a:solidFill>
              </a:rPr>
              <a:t>™ who successfully engage consumers on social media</a:t>
            </a:r>
          </a:p>
          <a:p>
            <a:pPr lvl="3">
              <a:buClr>
                <a:srgbClr val="AD0101"/>
              </a:buClr>
            </a:pPr>
            <a:r>
              <a:rPr lang="en-GB" sz="1500" dirty="0">
                <a:solidFill>
                  <a:srgbClr val="303030"/>
                </a:solidFill>
              </a:rPr>
              <a:t>More research is </a:t>
            </a:r>
            <a:r>
              <a:rPr lang="en-GB" sz="1500" dirty="0" smtClean="0">
                <a:solidFill>
                  <a:srgbClr val="303030"/>
                </a:solidFill>
              </a:rPr>
              <a:t>required</a:t>
            </a:r>
          </a:p>
          <a:p>
            <a:pPr marL="914400" lvl="3" indent="0">
              <a:buClr>
                <a:srgbClr val="AD0101"/>
              </a:buClr>
              <a:buNone/>
            </a:pPr>
            <a:endParaRPr lang="en-GB" sz="1500" dirty="0">
              <a:solidFill>
                <a:srgbClr val="303030"/>
              </a:solidFill>
            </a:endParaRPr>
          </a:p>
          <a:p>
            <a:pPr marL="388620" indent="-34290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500" dirty="0" smtClean="0">
                <a:solidFill>
                  <a:srgbClr val="303030"/>
                </a:solidFill>
              </a:rPr>
              <a:t>Difficult </a:t>
            </a:r>
            <a:r>
              <a:rPr lang="en-GB" sz="1500" dirty="0">
                <a:solidFill>
                  <a:srgbClr val="303030"/>
                </a:solidFill>
              </a:rPr>
              <a:t>to correlate increased social media presence and profits (Davies, 2018)</a:t>
            </a:r>
          </a:p>
          <a:p>
            <a:pPr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500" dirty="0" smtClean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303030"/>
                </a:solidFill>
              </a:rPr>
              <a:t>F</a:t>
            </a:r>
            <a:r>
              <a:rPr lang="en-GB" sz="1500" dirty="0" smtClean="0">
                <a:solidFill>
                  <a:srgbClr val="303030"/>
                </a:solidFill>
              </a:rPr>
              <a:t>ake </a:t>
            </a:r>
            <a:r>
              <a:rPr lang="en-GB" sz="1500" dirty="0">
                <a:solidFill>
                  <a:srgbClr val="303030"/>
                </a:solidFill>
              </a:rPr>
              <a:t>consumer product reviews (Hertz </a:t>
            </a:r>
            <a:r>
              <a:rPr lang="en-GB" sz="1500" dirty="0" smtClean="0">
                <a:solidFill>
                  <a:srgbClr val="303030"/>
                </a:solidFill>
              </a:rPr>
              <a:t>2013)</a:t>
            </a:r>
            <a:r>
              <a:rPr lang="en-GB" sz="1500" dirty="0">
                <a:solidFill>
                  <a:srgbClr val="303030"/>
                </a:solidFill>
              </a:rPr>
              <a:t> </a:t>
            </a:r>
            <a:r>
              <a:rPr lang="en-GB" sz="1500" dirty="0" smtClean="0">
                <a:solidFill>
                  <a:srgbClr val="303030"/>
                </a:solidFill>
              </a:rPr>
              <a:t>and fake </a:t>
            </a:r>
            <a:r>
              <a:rPr lang="en-GB" sz="1500" dirty="0">
                <a:solidFill>
                  <a:srgbClr val="303030"/>
                </a:solidFill>
              </a:rPr>
              <a:t>followers </a:t>
            </a:r>
            <a:endParaRPr lang="en-GB" sz="1500" dirty="0" smtClean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500" dirty="0">
              <a:solidFill>
                <a:srgbClr val="303030"/>
              </a:solidFill>
            </a:endParaRPr>
          </a:p>
          <a:p>
            <a:pPr marL="320040" lvl="1" indent="0">
              <a:buClr>
                <a:srgbClr val="AD0101"/>
              </a:buClr>
              <a:buNone/>
            </a:pPr>
            <a:endParaRPr lang="en-GB" sz="1500" dirty="0">
              <a:solidFill>
                <a:srgbClr val="303030"/>
              </a:solidFill>
            </a:endParaRPr>
          </a:p>
          <a:p>
            <a:pPr marL="320040" lvl="1" indent="0">
              <a:buClr>
                <a:srgbClr val="AD0101"/>
              </a:buClr>
              <a:buNone/>
            </a:pPr>
            <a:endParaRPr lang="en-GB" sz="1500" dirty="0">
              <a:solidFill>
                <a:srgbClr val="303030"/>
              </a:solidFill>
            </a:endParaRPr>
          </a:p>
          <a:p>
            <a:pPr lvl="1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5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500" dirty="0">
              <a:solidFill>
                <a:srgbClr val="303030"/>
              </a:solidFill>
            </a:endParaRPr>
          </a:p>
          <a:p>
            <a:endParaRPr lang="en-GB" sz="15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BD0809-FD36-4D4C-9622-BEFFD14F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65" y="-354023"/>
            <a:ext cx="11472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of social media marketing?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38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512" y="-130629"/>
            <a:ext cx="1176448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marketers </a:t>
            </a: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can adapt their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DD1E7A0-F64B-420A-A844-194C37791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1658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smtClean="0"/>
              <a:t>Need </a:t>
            </a:r>
            <a:r>
              <a:rPr lang="en-GB" sz="1800" dirty="0"/>
              <a:t>to balance </a:t>
            </a:r>
            <a:r>
              <a:rPr lang="en-GB" sz="1800" dirty="0" smtClean="0"/>
              <a:t>marketing </a:t>
            </a:r>
            <a:r>
              <a:rPr lang="en-GB" sz="1800" dirty="0"/>
              <a:t>vs </a:t>
            </a:r>
            <a:r>
              <a:rPr lang="en-GB" sz="1800" dirty="0" smtClean="0"/>
              <a:t>intruding (or manipulating) consumers  </a:t>
            </a:r>
            <a:r>
              <a:rPr lang="en-GB" sz="1800" dirty="0"/>
              <a:t>(Kotler and </a:t>
            </a:r>
            <a:r>
              <a:rPr lang="en-GB" sz="1800" dirty="0" smtClean="0"/>
              <a:t>Armstrong</a:t>
            </a:r>
            <a:r>
              <a:rPr lang="en-GB" sz="1800" dirty="0"/>
              <a:t>, 2018</a:t>
            </a:r>
            <a:r>
              <a:rPr lang="en-GB" sz="1800" dirty="0" smtClean="0"/>
              <a:t>)</a:t>
            </a:r>
          </a:p>
          <a:p>
            <a:pPr lvl="1">
              <a:buClr>
                <a:srgbClr val="AD0101"/>
              </a:buClr>
            </a:pPr>
            <a:r>
              <a:rPr lang="en-GB" sz="1800" dirty="0">
                <a:solidFill>
                  <a:srgbClr val="303030"/>
                </a:solidFill>
              </a:rPr>
              <a:t>Allow consumers to </a:t>
            </a:r>
            <a:r>
              <a:rPr lang="en-GB" sz="1800" dirty="0" smtClean="0">
                <a:solidFill>
                  <a:srgbClr val="303030"/>
                </a:solidFill>
              </a:rPr>
              <a:t>mould </a:t>
            </a:r>
            <a:r>
              <a:rPr lang="en-GB" sz="1800" dirty="0">
                <a:solidFill>
                  <a:srgbClr val="303030"/>
                </a:solidFill>
              </a:rPr>
              <a:t>the marketing </a:t>
            </a:r>
            <a:r>
              <a:rPr lang="en-GB" sz="1800" dirty="0" smtClean="0">
                <a:solidFill>
                  <a:srgbClr val="303030"/>
                </a:solidFill>
              </a:rPr>
              <a:t>campaign instead of hierarchical </a:t>
            </a:r>
            <a:r>
              <a:rPr lang="en-GB" sz="1800" dirty="0">
                <a:solidFill>
                  <a:srgbClr val="303030"/>
                </a:solidFill>
              </a:rPr>
              <a:t>top-down </a:t>
            </a:r>
            <a:r>
              <a:rPr lang="en-GB" sz="1800" dirty="0" smtClean="0">
                <a:solidFill>
                  <a:srgbClr val="303030"/>
                </a:solidFill>
              </a:rPr>
              <a:t>approach</a:t>
            </a:r>
          </a:p>
          <a:p>
            <a:pPr lvl="1">
              <a:buClr>
                <a:srgbClr val="AD0101"/>
              </a:buClr>
            </a:pPr>
            <a:r>
              <a:rPr lang="en-GB" sz="1800" dirty="0" smtClean="0">
                <a:solidFill>
                  <a:srgbClr val="303030"/>
                </a:solidFill>
              </a:rPr>
              <a:t>Work </a:t>
            </a:r>
            <a:r>
              <a:rPr lang="en-GB" sz="1800" dirty="0" smtClean="0">
                <a:solidFill>
                  <a:srgbClr val="303030"/>
                </a:solidFill>
              </a:rPr>
              <a:t>with advertising </a:t>
            </a:r>
            <a:r>
              <a:rPr lang="en-GB" sz="1800" dirty="0" smtClean="0">
                <a:solidFill>
                  <a:srgbClr val="303030"/>
                </a:solidFill>
              </a:rPr>
              <a:t>regulators</a:t>
            </a:r>
            <a:endParaRPr lang="en-GB" sz="1800" dirty="0">
              <a:solidFill>
                <a:srgbClr val="303030"/>
              </a:solidFill>
            </a:endParaRPr>
          </a:p>
          <a:p>
            <a:pPr marL="320040" lvl="1" indent="0">
              <a:buClr>
                <a:srgbClr val="AD0101"/>
              </a:buClr>
              <a:buNone/>
            </a:pPr>
            <a:endParaRPr lang="en-GB" sz="1800" dirty="0"/>
          </a:p>
          <a:p>
            <a:pPr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 smtClean="0">
                <a:solidFill>
                  <a:srgbClr val="303030"/>
                </a:solidFill>
              </a:rPr>
              <a:t>Recognise strong voice of social media</a:t>
            </a:r>
          </a:p>
          <a:p>
            <a:pPr lvl="1">
              <a:buClr>
                <a:srgbClr val="AD0101"/>
              </a:buClr>
            </a:pPr>
            <a:r>
              <a:rPr lang="en-GB" sz="1800" dirty="0" smtClean="0">
                <a:solidFill>
                  <a:srgbClr val="303030"/>
                </a:solidFill>
              </a:rPr>
              <a:t>Post </a:t>
            </a:r>
            <a:r>
              <a:rPr lang="en-GB" sz="1800" dirty="0">
                <a:solidFill>
                  <a:srgbClr val="303030"/>
                </a:solidFill>
              </a:rPr>
              <a:t>well-thought out content as open to criticism GAP </a:t>
            </a:r>
            <a:r>
              <a:rPr lang="en-GB" sz="1800" dirty="0" smtClean="0">
                <a:solidFill>
                  <a:srgbClr val="303030"/>
                </a:solidFill>
              </a:rPr>
              <a:t>advert </a:t>
            </a:r>
            <a:r>
              <a:rPr lang="en-GB" sz="1800" dirty="0">
                <a:solidFill>
                  <a:srgbClr val="303030"/>
                </a:solidFill>
              </a:rPr>
              <a:t>(BBC trending, 2016</a:t>
            </a:r>
            <a:r>
              <a:rPr lang="en-GB" sz="1800" dirty="0" smtClean="0">
                <a:solidFill>
                  <a:srgbClr val="303030"/>
                </a:solidFill>
              </a:rPr>
              <a:t>)</a:t>
            </a:r>
            <a:endParaRPr lang="en-GB" sz="1800" dirty="0">
              <a:solidFill>
                <a:srgbClr val="303030"/>
              </a:solidFill>
            </a:endParaRPr>
          </a:p>
          <a:p>
            <a:pPr lvl="1">
              <a:buClr>
                <a:srgbClr val="AD0101"/>
              </a:buClr>
            </a:pPr>
            <a:r>
              <a:rPr lang="en-GB" sz="1800" dirty="0">
                <a:solidFill>
                  <a:srgbClr val="303030"/>
                </a:solidFill>
              </a:rPr>
              <a:t>Corporate Social Responsibility (CSR) initiatives and ethics can help increase sales (</a:t>
            </a:r>
            <a:r>
              <a:rPr lang="en-GB" sz="1800" dirty="0" err="1">
                <a:solidFill>
                  <a:srgbClr val="303030"/>
                </a:solidFill>
              </a:rPr>
              <a:t>EuropeanCEO</a:t>
            </a:r>
            <a:r>
              <a:rPr lang="en-GB" sz="1800" dirty="0">
                <a:solidFill>
                  <a:srgbClr val="303030"/>
                </a:solidFill>
              </a:rPr>
              <a:t>, 2015)</a:t>
            </a:r>
          </a:p>
          <a:p>
            <a:pPr lvl="1">
              <a:buClr>
                <a:srgbClr val="AD0101"/>
              </a:buClr>
            </a:pPr>
            <a:r>
              <a:rPr lang="en-GB" sz="1800" dirty="0">
                <a:solidFill>
                  <a:srgbClr val="303030"/>
                </a:solidFill>
              </a:rPr>
              <a:t>However, Kenneth Cole’s benefit in customers </a:t>
            </a:r>
            <a:r>
              <a:rPr lang="en-GB" sz="1800" dirty="0" smtClean="0">
                <a:solidFill>
                  <a:srgbClr val="303030"/>
                </a:solidFill>
              </a:rPr>
              <a:t>and sales after </a:t>
            </a:r>
            <a:r>
              <a:rPr lang="en-GB" sz="1800" dirty="0">
                <a:solidFill>
                  <a:srgbClr val="303030"/>
                </a:solidFill>
              </a:rPr>
              <a:t>posting offensive tweets challenges this (Kotler and Armstrong, 2018)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FEF64C4-18A9-4667-8F3A-A855C9991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3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DD1E7A0-F64B-420A-A844-194C37791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5398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/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 smtClean="0">
                <a:solidFill>
                  <a:srgbClr val="303030"/>
                </a:solidFill>
              </a:rPr>
              <a:t>Design tool to measure effect of </a:t>
            </a:r>
            <a:r>
              <a:rPr lang="en-GB" sz="1800" dirty="0" smtClean="0">
                <a:solidFill>
                  <a:srgbClr val="303030"/>
                </a:solidFill>
              </a:rPr>
              <a:t>consumer engagement on sales</a:t>
            </a: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Design methods of verifying consumers and reviews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 smtClean="0"/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Integration:</a:t>
            </a:r>
          </a:p>
          <a:p>
            <a:pPr lvl="1">
              <a:buClr>
                <a:srgbClr val="AD0101"/>
              </a:buClr>
            </a:pPr>
            <a:r>
              <a:rPr lang="en-GB" sz="1800" dirty="0">
                <a:solidFill>
                  <a:srgbClr val="303030"/>
                </a:solidFill>
              </a:rPr>
              <a:t>Integrate different software companies employed by the marketing department (</a:t>
            </a:r>
            <a:r>
              <a:rPr lang="en-GB" sz="1800" dirty="0" err="1">
                <a:solidFill>
                  <a:srgbClr val="303030"/>
                </a:solidFill>
              </a:rPr>
              <a:t>Whitler</a:t>
            </a:r>
            <a:r>
              <a:rPr lang="en-GB" sz="1800" dirty="0">
                <a:solidFill>
                  <a:srgbClr val="303030"/>
                </a:solidFill>
              </a:rPr>
              <a:t>, 2016)</a:t>
            </a:r>
          </a:p>
          <a:p>
            <a:pPr lvl="1">
              <a:buClr>
                <a:srgbClr val="AD0101"/>
              </a:buClr>
            </a:pPr>
            <a:r>
              <a:rPr lang="en-GB" sz="1800" dirty="0">
                <a:solidFill>
                  <a:srgbClr val="303030"/>
                </a:solidFill>
              </a:rPr>
              <a:t>Integrate the different social media outlets with the company’s other digital media marketing tools (Kotler and Armstrong, 2018)</a:t>
            </a: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Chief Marketing Officers need to update their social media skills (</a:t>
            </a:r>
            <a:r>
              <a:rPr lang="en-GB" sz="1800" dirty="0" err="1">
                <a:solidFill>
                  <a:srgbClr val="303030"/>
                </a:solidFill>
              </a:rPr>
              <a:t>Whitler</a:t>
            </a:r>
            <a:r>
              <a:rPr lang="en-GB" sz="1800" dirty="0">
                <a:solidFill>
                  <a:srgbClr val="303030"/>
                </a:solidFill>
              </a:rPr>
              <a:t>, 2016)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FEF64C4-18A9-4667-8F3A-A855C9991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10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xmlns="" id="{8685232C-EA4E-4712-951D-43766468A9A9}"/>
              </a:ext>
            </a:extLst>
          </p:cNvPr>
          <p:cNvSpPr txBox="1">
            <a:spLocks/>
          </p:cNvSpPr>
          <p:nvPr/>
        </p:nvSpPr>
        <p:spPr>
          <a:xfrm>
            <a:off x="427512" y="-130629"/>
            <a:ext cx="11764488" cy="132556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00" b="1" u="sng" smtClean="0">
                <a:latin typeface="Arial" panose="020B0604020202020204" pitchFamily="34" charset="0"/>
                <a:cs typeface="Arial" panose="020B0604020202020204" pitchFamily="34" charset="0"/>
              </a:rPr>
              <a:t>How marketers can adapt their practice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38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225" y="-295275"/>
            <a:ext cx="9042400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224" y="1362074"/>
            <a:ext cx="11083843" cy="4524375"/>
          </a:xfrm>
        </p:spPr>
        <p:txBody>
          <a:bodyPr>
            <a:normAutofit/>
          </a:bodyPr>
          <a:lstStyle/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Social media is one of the digital marketing media available </a:t>
            </a: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Benefits include instant consumer engagement </a:t>
            </a: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But there are challenges such as invasion of consumer privacy	</a:t>
            </a: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303030"/>
              </a:solidFill>
            </a:endParaRPr>
          </a:p>
          <a:p>
            <a:pPr lvl="0">
              <a:buClr>
                <a:srgbClr val="AD0101"/>
              </a:buCl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303030"/>
                </a:solidFill>
              </a:rPr>
              <a:t>Marketers need to adapt their practice to this new marketing tool and work on overcoming challenges 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Florence Kashora 1705533  05/07/18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146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0EFCB0-6F31-4280-ACF2-7588A842D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481" y="-657596"/>
            <a:ext cx="9042400" cy="16002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122BB1-82A2-4A7E-99A1-23C6E9CF9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930" y="915817"/>
            <a:ext cx="11709070" cy="5529389"/>
          </a:xfrm>
        </p:spPr>
        <p:txBody>
          <a:bodyPr>
            <a:noAutofit/>
          </a:bodyPr>
          <a:lstStyle/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 Trending. 2016.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this Gap advert racist?.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https://www.bbc.co.uk/news/blogs-trending-35968787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Clements, S. 2018. 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3.6 The week 3 Marketing Dilemma. 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Marketing Management (SBMA7102D). University of Wales Trinity Saint David. 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Davies, C. 2018. 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6.1: Why social media is over-rated (Mark </a:t>
            </a:r>
            <a:r>
              <a:rPr lang="en-GB" sz="700" i="1" dirty="0" err="1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Ritson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"The brand doctor"). 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Marketing Management (SBMA7102D). University of Wales Trinity Saint David. </a:t>
            </a:r>
            <a:endParaRPr lang="en-GB" sz="7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EuropeanCEO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2015.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Corporate social responsibility: the ultimate marketing tool.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hlinkClick r:id="rId2"/>
              </a:rPr>
              <a:t>https://www.europeanceo.com/business-and-management/corporate-social-responsibility-the-ultimate-marketing-tool/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Eyal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N. 2013. Hooked Model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[ONLINE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]. Available at: https://www.slideshare.net/nireyal/hooked-model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Facebook. 2018. 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Facebook [ONLINE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]. Available at: https://www.facebook.com/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Fernando, J. 2018. 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2.5 The week 2 Marketing Dilemma. 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Marketing Management (SBMA7102D). University of Wales Trinity Saint David. </a:t>
            </a:r>
            <a:endParaRPr lang="en-GB" sz="7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Gurbuxani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V. 2013.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Do you really want to be a marketer's wet dream?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hlinkClick r:id="rId3"/>
              </a:rPr>
              <a:t>https://www.youtube.com/watch?v=-e6SX--FDpA&amp;feature=youtu.be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Hanlon, A. 2018.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The Segmentation, Targeting and Positioning model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Available at: https://www.smartinsights.com/digital-marketing-strategy/customer-segmentation-targeting/segmentation-targeting-and-positioning/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Hertz, N. 2013. Eyes Wide Open: Author </a:t>
            </a: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Noreena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Hertz Talks to Marketing Smarts About Consumer Behaviour [Podcast]. Available at: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hlinkClick r:id="rId4"/>
              </a:rPr>
              <a:t>http://www.marketingprofs.com/podcasts/2013/11708/consumer-behavior-noreena-hertz-marketing-smarts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[Accessed: 3 July 2018</a:t>
            </a:r>
            <a:r>
              <a:rPr lang="en-GB" sz="700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].</a:t>
            </a:r>
          </a:p>
          <a:p>
            <a:pPr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Hooley, G., </a:t>
            </a: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Nicolaud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B.,  Piercy, N. and Rudd, J. 2017.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Marketing Strategy and Competitive Positioning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6</a:t>
            </a:r>
            <a:r>
              <a:rPr lang="en-GB" sz="700" baseline="30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Ed. Harlow, Pearson</a:t>
            </a:r>
            <a:r>
              <a:rPr lang="en-GB" sz="700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Instagram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2018. 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Instagram [ONLINE].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http://knowyourmeme.com/memes/sites/instagram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Kashora, F. 2018. 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2.2 Marketing present (meet Mr. Splashy Pants). 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Marketing Management (SBMA7102D). University of Wales Trinity Saint David. </a:t>
            </a:r>
            <a:endParaRPr lang="en-GB" sz="7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Kotler, P. and Armstrong, G. 2018.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Principles of Marketing, 1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7</a:t>
            </a:r>
            <a:r>
              <a:rPr lang="en-GB" sz="700" baseline="30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edition, Hoboken: Pearson Higher Education.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Nthere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, J. 2018. 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Step 6.1: Why social media is over-rated (Mark </a:t>
            </a:r>
            <a:r>
              <a:rPr lang="en-GB" sz="700" i="1" dirty="0" err="1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Ritson</a:t>
            </a:r>
            <a:r>
              <a:rPr lang="en-GB" sz="700" i="1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"The brand doctor"). </a:t>
            </a:r>
            <a:r>
              <a:rPr lang="en-GB" sz="700" dirty="0">
                <a:solidFill>
                  <a:prstClr val="black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Online discussion forums, Marketing Management (SBMA7102D). University of Wales Trinity Saint David.</a:t>
            </a:r>
            <a:endParaRPr lang="en-GB" sz="700" dirty="0">
              <a:solidFill>
                <a:schemeClr val="tx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Ohanian, A. 2009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Alexis Ohanian: How to make a splash in social media.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[online video]. Available from: https://www.youtube.com/watch?v=tPgQsv2KPwc [Accessed: 3</a:t>
            </a:r>
            <a:r>
              <a:rPr lang="en-GB" sz="700" baseline="300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Ritson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M. 2015.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2015 Media Forum: Mark </a:t>
            </a:r>
            <a:r>
              <a:rPr lang="en-GB" sz="700" i="1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Ritson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Available at: https://www.youtube.com/watch?v=kxYGrSO5jjM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Twitter. 2018. 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Twitter [ONLINE].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https://twitter.com/twitter [Accessed: 3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 err="1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Whitler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, K.  2016.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5 Tech Challenges Marketers Face In 2017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. Available at: https://www.forbes.com/sites/kimberlywhitler/2016/11/13/5-tech-challenges-marketers-face-in-2017/#1ceef7103577 [Accessed: 4 July 2018].</a:t>
            </a:r>
          </a:p>
          <a:p>
            <a:pPr lvl="0" fontAlgn="base">
              <a:lnSpc>
                <a:spcPct val="150000"/>
              </a:lnSpc>
              <a:spcAft>
                <a:spcPts val="505"/>
              </a:spcAft>
              <a:buClr>
                <a:srgbClr val="AD0101"/>
              </a:buClr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YouTube. 2018.  </a:t>
            </a:r>
            <a:r>
              <a:rPr lang="en-GB" sz="700" i="1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YouTube [ONLINE]. </a:t>
            </a: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Available at: https://www.youtube.com/ [Accessed: 3 July 2018].</a:t>
            </a:r>
          </a:p>
          <a:p>
            <a:pPr fontAlgn="base">
              <a:lnSpc>
                <a:spcPct val="150000"/>
              </a:lnSpc>
              <a:spcAft>
                <a:spcPts val="505"/>
              </a:spcAft>
            </a:pPr>
            <a:endParaRPr lang="en-GB" sz="700" dirty="0">
              <a:ea typeface="Calibri"/>
              <a:cs typeface="Times New Roman"/>
            </a:endParaRPr>
          </a:p>
          <a:p>
            <a:endParaRPr lang="en-GB" sz="7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8019287-D896-4C04-AFB0-CC64C5D4B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303030">
                    <a:lumMod val="90000"/>
                    <a:lumOff val="10000"/>
                  </a:srgbClr>
                </a:solidFill>
              </a:rPr>
              <a:t>Florence Kashora 1705533  05/07/18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702C8-1A2E-447B-9AC0-E4014AE9025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0221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2539</TotalTime>
  <Words>1188</Words>
  <Application>Microsoft Office PowerPoint</Application>
  <PresentationFormat>Custom</PresentationFormat>
  <Paragraphs>146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NewsPrint</vt:lpstr>
      <vt:lpstr>Developments in Social Media and the impact on marketing</vt:lpstr>
      <vt:lpstr>Introduction</vt:lpstr>
      <vt:lpstr>WHAT: Social media tools</vt:lpstr>
      <vt:lpstr>WHO is involved?</vt:lpstr>
      <vt:lpstr>HOW?</vt:lpstr>
      <vt:lpstr>WHY?</vt:lpstr>
      <vt:lpstr>PowerPoint Presentation</vt:lpstr>
      <vt:lpstr>Challenges of social media marketing?</vt:lpstr>
      <vt:lpstr>How marketers can adapt their practice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florence kashora</dc:creator>
  <cp:lastModifiedBy>viewgi</cp:lastModifiedBy>
  <cp:revision>93</cp:revision>
  <dcterms:created xsi:type="dcterms:W3CDTF">2018-05-14T07:43:25Z</dcterms:created>
  <dcterms:modified xsi:type="dcterms:W3CDTF">2018-07-06T11:54:26Z</dcterms:modified>
</cp:coreProperties>
</file>