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3" r:id="rId4"/>
  </p:sldMasterIdLst>
  <p:notesMasterIdLst>
    <p:notesMasterId r:id="rId15"/>
  </p:notesMasterIdLst>
  <p:sldIdLst>
    <p:sldId id="256" r:id="rId5"/>
    <p:sldId id="257" r:id="rId6"/>
    <p:sldId id="258" r:id="rId7"/>
    <p:sldId id="259" r:id="rId8"/>
    <p:sldId id="260" r:id="rId9"/>
    <p:sldId id="262" r:id="rId10"/>
    <p:sldId id="267" r:id="rId11"/>
    <p:sldId id="268" r:id="rId12"/>
    <p:sldId id="264" r:id="rId13"/>
    <p:sldId id="265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1A13E7-E6BF-4181-9F9D-F98164CE5C15}" type="datetimeFigureOut">
              <a:rPr lang="en-GB" smtClean="0"/>
              <a:t>14/07/2026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D5EB9-B321-4627-A96C-408748FB76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3923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52847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14/07/2026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58440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14/07/2026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11269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14/07/2026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02011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14/07/2026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10545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14/07/2026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09961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14/07/2026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08086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14/07/2026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53232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14/07/2026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3802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14/07/2026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44890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14/07/2026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6842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14/07/2026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82700106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14/07/2026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178961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14/07/2026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58842605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14/07/2026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399123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14/07/2026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315583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14/07/2026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79393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27221" y="157"/>
            <a:ext cx="2356674" cy="6853096"/>
            <a:chOff x="6627813" y="195610"/>
            <a:chExt cx="1952625" cy="5678141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5610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C18859-9320-47B1-B84A-5AD18E8F8F05}" type="datetimeFigureOut">
              <a:rPr lang="en-GB" smtClean="0"/>
              <a:t>14/07/2026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69582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4" r:id="rId1"/>
    <p:sldLayoutId id="2147483715" r:id="rId2"/>
    <p:sldLayoutId id="2147483716" r:id="rId3"/>
    <p:sldLayoutId id="2147483717" r:id="rId4"/>
    <p:sldLayoutId id="2147483718" r:id="rId5"/>
    <p:sldLayoutId id="2147483719" r:id="rId6"/>
    <p:sldLayoutId id="2147483720" r:id="rId7"/>
    <p:sldLayoutId id="2147483721" r:id="rId8"/>
    <p:sldLayoutId id="2147483722" r:id="rId9"/>
    <p:sldLayoutId id="2147483723" r:id="rId10"/>
    <p:sldLayoutId id="2147483724" r:id="rId11"/>
    <p:sldLayoutId id="2147483725" r:id="rId12"/>
    <p:sldLayoutId id="2147483726" r:id="rId13"/>
    <p:sldLayoutId id="2147483727" r:id="rId14"/>
    <p:sldLayoutId id="2147483728" r:id="rId15"/>
    <p:sldLayoutId id="214748372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2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aa" TargetMode="External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ood.gov.uk/" TargetMode="External"/><Relationship Id="rId2" Type="http://schemas.openxmlformats.org/officeDocument/2006/relationships/hyperlink" Target="https://www.cim.co.uk/" TargetMode="External"/><Relationship Id="rId1" Type="http://schemas.openxmlformats.org/officeDocument/2006/relationships/slideLayout" Target="../slideLayouts/slideLayout3.xml"/><Relationship Id="rId4" Type="http://schemas.openxmlformats.org/officeDocument/2006/relationships/hyperlink" Target="https://bakeryinfo.co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8" name="Rectangle 47">
            <a:extLst>
              <a:ext uri="{FF2B5EF4-FFF2-40B4-BE49-F238E27FC236}">
                <a16:creationId xmlns:a16="http://schemas.microsoft.com/office/drawing/2014/main" id="{57ABABA7-0420-4200-9B65-1C1967CE93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99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3877589-7B87-1810-7D1A-B5A2048E349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04103" y="1318591"/>
            <a:ext cx="5800929" cy="4220820"/>
          </a:xfrm>
        </p:spPr>
        <p:txBody>
          <a:bodyPr anchor="ctr">
            <a:normAutofit/>
          </a:bodyPr>
          <a:lstStyle/>
          <a:p>
            <a:pPr algn="r">
              <a:lnSpc>
                <a:spcPct val="90000"/>
              </a:lnSpc>
            </a:pPr>
            <a:r>
              <a:rPr lang="en-GB" sz="3100">
                <a:solidFill>
                  <a:schemeClr val="tx2">
                    <a:lumMod val="75000"/>
                  </a:schemeClr>
                </a:solidFill>
                <a:latin typeface="A"/>
              </a:rPr>
              <a:t>Assignment 1: Presentation </a:t>
            </a:r>
            <a:br>
              <a:rPr lang="en-GB" sz="3100">
                <a:solidFill>
                  <a:schemeClr val="tx2">
                    <a:lumMod val="75000"/>
                  </a:schemeClr>
                </a:solidFill>
                <a:latin typeface="A"/>
              </a:rPr>
            </a:br>
            <a:r>
              <a:rPr lang="en-GB" sz="3100">
                <a:solidFill>
                  <a:schemeClr val="tx2">
                    <a:lumMod val="75000"/>
                  </a:schemeClr>
                </a:solidFill>
                <a:latin typeface="A"/>
              </a:rPr>
              <a:t>MODULE NAME: Problem Solving and Decision Making</a:t>
            </a:r>
            <a:br>
              <a:rPr lang="en-GB" sz="3100">
                <a:solidFill>
                  <a:schemeClr val="tx2">
                    <a:lumMod val="75000"/>
                  </a:schemeClr>
                </a:solidFill>
                <a:latin typeface="A"/>
              </a:rPr>
            </a:br>
            <a:r>
              <a:rPr lang="en-GB" sz="3100">
                <a:solidFill>
                  <a:schemeClr val="tx2">
                    <a:lumMod val="75000"/>
                  </a:schemeClr>
                </a:solidFill>
                <a:latin typeface="A"/>
              </a:rPr>
              <a:t>MODULE CODE: LCLM400-LON</a:t>
            </a:r>
            <a:br>
              <a:rPr lang="en-GB" sz="3100">
                <a:solidFill>
                  <a:schemeClr val="tx2">
                    <a:lumMod val="75000"/>
                  </a:schemeClr>
                </a:solidFill>
                <a:latin typeface="A"/>
              </a:rPr>
            </a:br>
            <a:r>
              <a:rPr lang="en-GB" sz="3100">
                <a:solidFill>
                  <a:schemeClr val="tx2">
                    <a:lumMod val="75000"/>
                  </a:schemeClr>
                </a:solidFill>
                <a:latin typeface="A"/>
              </a:rPr>
              <a:t>STUDENT NAME: Elhamullah Rahmani</a:t>
            </a:r>
            <a:br>
              <a:rPr lang="en-GB" sz="3100">
                <a:solidFill>
                  <a:schemeClr val="tx2">
                    <a:lumMod val="75000"/>
                  </a:schemeClr>
                </a:solidFill>
                <a:latin typeface="A"/>
              </a:rPr>
            </a:br>
            <a:r>
              <a:rPr lang="en-GB" sz="3100">
                <a:solidFill>
                  <a:schemeClr val="tx2">
                    <a:lumMod val="75000"/>
                  </a:schemeClr>
                </a:solidFill>
                <a:latin typeface="A"/>
              </a:rPr>
              <a:t>STUDENT ID: 2530659</a:t>
            </a:r>
            <a:br>
              <a:rPr lang="en-GB" sz="3100">
                <a:solidFill>
                  <a:schemeClr val="tx2">
                    <a:lumMod val="75000"/>
                  </a:schemeClr>
                </a:solidFill>
                <a:latin typeface="A"/>
              </a:rPr>
            </a:br>
            <a:r>
              <a:rPr lang="en-GB" sz="3100">
                <a:solidFill>
                  <a:schemeClr val="tx2">
                    <a:lumMod val="75000"/>
                  </a:schemeClr>
                </a:solidFill>
                <a:latin typeface="A"/>
              </a:rPr>
              <a:t>LECTURER: Anita </a:t>
            </a:r>
            <a:br>
              <a:rPr lang="en-GB" sz="3100">
                <a:solidFill>
                  <a:schemeClr val="tx2">
                    <a:lumMod val="75000"/>
                  </a:schemeClr>
                </a:solidFill>
                <a:latin typeface="A"/>
              </a:rPr>
            </a:br>
            <a:r>
              <a:rPr lang="en-GB" sz="3100">
                <a:solidFill>
                  <a:schemeClr val="tx2">
                    <a:lumMod val="75000"/>
                  </a:schemeClr>
                </a:solidFill>
                <a:latin typeface="A"/>
              </a:rPr>
              <a:t>Assignment 1: Presentation</a:t>
            </a:r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A317EBE3-FF86-4DA1-BC9A-331F7F2144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52" name="Straight Connector 51">
            <a:extLst>
              <a:ext uri="{FF2B5EF4-FFF2-40B4-BE49-F238E27FC236}">
                <a16:creationId xmlns:a16="http://schemas.microsoft.com/office/drawing/2014/main" id="{34D43EC1-35FA-4FC3-8526-F655CEB09D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37196" y="1871831"/>
            <a:ext cx="0" cy="3200400"/>
          </a:xfrm>
          <a:prstGeom prst="line">
            <a:avLst/>
          </a:prstGeom>
          <a:ln w="15875">
            <a:solidFill>
              <a:schemeClr val="accent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636277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E262C7-2C0D-83A7-4B68-88CCFBE724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3" y="650530"/>
            <a:ext cx="8534401" cy="868680"/>
          </a:xfrm>
        </p:spPr>
        <p:txBody>
          <a:bodyPr/>
          <a:lstStyle/>
          <a:p>
            <a:pPr algn="ctr"/>
            <a:r>
              <a:rPr lang="en-GB" b="1"/>
              <a:t>OVERVIEW1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86ECFC-4802-880F-CAC4-59F9E04E17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96582" y="1606984"/>
            <a:ext cx="10321792" cy="5019957"/>
          </a:xfrm>
        </p:spPr>
        <p:txBody>
          <a:bodyPr>
            <a:normAutofit fontScale="32500" lnSpcReduction="20000"/>
          </a:bodyPr>
          <a:lstStyle/>
          <a:p>
            <a:r>
              <a:rPr lang="en-GB" sz="2400" b="1"/>
              <a:t>. </a:t>
            </a:r>
            <a:r>
              <a:rPr lang="en-GB" sz="7200" b="1">
                <a:latin typeface="Arial" panose="020B0604020202020204" pitchFamily="34" charset="0"/>
                <a:cs typeface="Arial" panose="020B0604020202020204" pitchFamily="34" charset="0"/>
              </a:rPr>
              <a:t>Introduction: analyse the business environment of Basils Bakery and Identify business problems and recommend improvements </a:t>
            </a:r>
          </a:p>
          <a:p>
            <a:endParaRPr lang="en-GB" sz="7200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7200" b="1">
                <a:latin typeface="Arial" panose="020B0604020202020204" pitchFamily="34" charset="0"/>
                <a:cs typeface="Arial" panose="020B0604020202020204" pitchFamily="34" charset="0"/>
              </a:rPr>
              <a:t>. Company background: Basils Bakery is a local bakery production bread, cakes, pastries and baked goods</a:t>
            </a:r>
          </a:p>
          <a:p>
            <a:r>
              <a:rPr lang="en-GB" sz="7200" b="1">
                <a:latin typeface="Arial" panose="020B0604020202020204" pitchFamily="34" charset="0"/>
                <a:cs typeface="Arial" panose="020B0604020202020204" pitchFamily="34" charset="0"/>
              </a:rPr>
              <a:t>Problem: declining sales and profitability </a:t>
            </a:r>
          </a:p>
          <a:p>
            <a:r>
              <a:rPr lang="en-GB" sz="7200" b="1">
                <a:latin typeface="Arial" panose="020B0604020202020204" pitchFamily="34" charset="0"/>
                <a:cs typeface="Arial" panose="020B0604020202020204" pitchFamily="34" charset="0"/>
              </a:rPr>
              <a:t>Increased competition and rising operating costs</a:t>
            </a:r>
          </a:p>
          <a:p>
            <a:endParaRPr lang="en-GB" sz="7200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7200" b="1">
                <a:latin typeface="Arial"/>
                <a:cs typeface="Arial"/>
              </a:rPr>
              <a:t>. PESTLE ANALYSIS: Political, Economic, Social, Technological, Legal, Environmental </a:t>
            </a:r>
            <a:r>
              <a:rPr lang="en-GB" sz="7200" i="1">
                <a:latin typeface="Arial"/>
                <a:cs typeface="Arial"/>
              </a:rPr>
              <a:t>(Johnson, Scholes and Whittington, 2020)</a:t>
            </a:r>
          </a:p>
          <a:p>
            <a:r>
              <a:rPr lang="en-GB" sz="7200" b="1">
                <a:latin typeface="Arial" panose="020B0604020202020204" pitchFamily="34" charset="0"/>
                <a:cs typeface="Arial" panose="020B0604020202020204" pitchFamily="34" charset="0"/>
              </a:rPr>
              <a:t>Cause and effect analysis: Fishbone diagram </a:t>
            </a:r>
          </a:p>
          <a:p>
            <a:r>
              <a:rPr lang="en-GB" sz="7200" b="1">
                <a:latin typeface="Arial" panose="020B0604020202020204" pitchFamily="34" charset="0"/>
                <a:cs typeface="Arial" panose="020B0604020202020204" pitchFamily="34" charset="0"/>
              </a:rPr>
              <a:t>Conclusion: Basils Bakery faces both internal and external challenges.</a:t>
            </a:r>
          </a:p>
          <a:p>
            <a:endParaRPr lang="en-GB" sz="7200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158060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51C092-CB50-5179-72FB-94CBECED54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61895" y="-4455977"/>
            <a:ext cx="8915399" cy="557784"/>
          </a:xfrm>
        </p:spPr>
        <p:txBody>
          <a:bodyPr>
            <a:noAutofit/>
          </a:bodyPr>
          <a:lstStyle/>
          <a:p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8A8359-438A-7EDF-F235-AE5BAE7FB2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752599" y="1589314"/>
            <a:ext cx="10232571" cy="4491446"/>
          </a:xfrm>
        </p:spPr>
        <p:txBody>
          <a:bodyPr>
            <a:normAutofit/>
          </a:bodyPr>
          <a:lstStyle/>
          <a:p>
            <a:r>
              <a:rPr lang="en-GB" b="1">
                <a:solidFill>
                  <a:schemeClr val="tx1"/>
                </a:solidFill>
                <a:latin typeface="Arial"/>
                <a:ea typeface="Roboto"/>
                <a:cs typeface="Arial"/>
              </a:rPr>
              <a:t>Introduction:</a:t>
            </a:r>
            <a:endParaRPr lang="en-GB" b="1">
              <a:solidFill>
                <a:schemeClr val="tx1"/>
              </a:solidFill>
              <a:latin typeface="Arial" panose="020B0604020202020204" pitchFamily="34" charset="0"/>
              <a:ea typeface="Roboto"/>
              <a:cs typeface="Arial" panose="020B0604020202020204" pitchFamily="34" charset="0"/>
            </a:endParaRPr>
          </a:p>
          <a:p>
            <a:br>
              <a:rPr lang="en-GB" b="1"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</a:br>
            <a:r>
              <a:rPr lang="en-GB" b="1">
                <a:solidFill>
                  <a:schemeClr val="tx2">
                    <a:lumMod val="75000"/>
                  </a:schemeClr>
                </a:solidFill>
                <a:latin typeface="Arial"/>
                <a:ea typeface="Roboto"/>
                <a:cs typeface="Arial"/>
              </a:rPr>
              <a:t>Purpose :Analyse the business environment of Basils bakery.</a:t>
            </a:r>
          </a:p>
          <a:p>
            <a:r>
              <a:rPr lang="en-GB" b="1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Identify business problems and recommended improvement.</a:t>
            </a:r>
          </a:p>
          <a:p>
            <a:endParaRPr lang="en-GB" b="1">
              <a:solidFill>
                <a:schemeClr val="tx2">
                  <a:lumMod val="75000"/>
                </a:schemeClr>
              </a:solidFill>
              <a:latin typeface="Arial" panose="020B0604020202020204" pitchFamily="34" charset="0"/>
              <a:ea typeface="Roboto"/>
              <a:cs typeface="Arial" panose="020B0604020202020204" pitchFamily="34" charset="0"/>
            </a:endParaRPr>
          </a:p>
          <a:p>
            <a:r>
              <a:rPr lang="en-GB" b="1">
                <a:solidFill>
                  <a:schemeClr val="tx2">
                    <a:lumMod val="75000"/>
                  </a:schemeClr>
                </a:solidFill>
                <a:latin typeface="Arial"/>
                <a:ea typeface="Roboto"/>
                <a:cs typeface="Arial"/>
              </a:rPr>
              <a:t>Pastel analysis examines Political, Economic, social, Technological, legal and environmental factors.(</a:t>
            </a:r>
            <a:r>
              <a:rPr lang="en-GB" b="1" err="1">
                <a:solidFill>
                  <a:schemeClr val="tx2">
                    <a:lumMod val="75000"/>
                  </a:schemeClr>
                </a:solidFill>
                <a:latin typeface="Arial"/>
                <a:ea typeface="Roboto"/>
                <a:cs typeface="Arial"/>
              </a:rPr>
              <a:t>kotler,P</a:t>
            </a:r>
            <a:r>
              <a:rPr lang="en-GB" b="1">
                <a:solidFill>
                  <a:schemeClr val="tx2">
                    <a:lumMod val="75000"/>
                  </a:schemeClr>
                </a:solidFill>
                <a:latin typeface="Arial"/>
                <a:ea typeface="Roboto"/>
                <a:cs typeface="Arial"/>
              </a:rPr>
              <a:t> &amp; (G2021).</a:t>
            </a:r>
            <a:endParaRPr lang="en-GB" b="1">
              <a:solidFill>
                <a:schemeClr val="tx2">
                  <a:lumMod val="75000"/>
                </a:schemeClr>
              </a:solidFill>
              <a:latin typeface="Arial" panose="020B0604020202020204" pitchFamily="34" charset="0"/>
              <a:ea typeface="Roboto"/>
              <a:cs typeface="Arial" panose="020B0604020202020204" pitchFamily="34" charset="0"/>
            </a:endParaRPr>
          </a:p>
          <a:p>
            <a:endParaRPr lang="en-GB" sz="1800" b="1">
              <a:solidFill>
                <a:srgbClr val="FF0000"/>
              </a:solidFill>
              <a:latin typeface="Arial" panose="020B0604020202020204" pitchFamily="34" charset="0"/>
              <a:ea typeface="Roboto"/>
              <a:cs typeface="Arial" panose="020B0604020202020204" pitchFamily="34" charset="0"/>
            </a:endParaRPr>
          </a:p>
          <a:p>
            <a:endParaRPr lang="en-GB" b="1">
              <a:solidFill>
                <a:srgbClr val="FF0000"/>
              </a:solidFill>
              <a:latin typeface="Arial" panose="020B0604020202020204" pitchFamily="34" charset="0"/>
              <a:ea typeface="Roboto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979575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C7DAA2-C26F-4546-8B0F-C81CFB47F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20040"/>
            <a:ext cx="8915399" cy="756339"/>
          </a:xfrm>
        </p:spPr>
        <p:txBody>
          <a:bodyPr/>
          <a:lstStyle/>
          <a:p>
            <a:r>
              <a:rPr lang="en-GB" b="1"/>
              <a:t>Company background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C1CCB3-874D-5E4A-629C-E7AA4A8AB4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414016" y="1892808"/>
            <a:ext cx="9090595" cy="4078224"/>
          </a:xfrm>
        </p:spPr>
        <p:txBody>
          <a:bodyPr/>
          <a:lstStyle/>
          <a:p>
            <a:r>
              <a:rPr lang="en-GB" sz="2400" b="1"/>
              <a:t>Basil’s Bakery</a:t>
            </a:r>
            <a:endParaRPr lang="en-GB" sz="2400">
              <a:solidFill>
                <a:srgbClr val="000000"/>
              </a:solidFill>
            </a:endParaRPr>
          </a:p>
          <a:p>
            <a:pPr marL="342900" indent="-342900">
              <a:buFont typeface="Arial" charset="2"/>
              <a:buChar char="•"/>
            </a:pPr>
            <a:r>
              <a:rPr lang="en-GB" b="1"/>
              <a:t>Basils Bakery is a local bakery producing bread, cakes, pastries and baked goods.</a:t>
            </a:r>
          </a:p>
          <a:p>
            <a:pPr marL="342900" indent="-342900">
              <a:buFont typeface="Arial" charset="2"/>
              <a:buChar char="•"/>
            </a:pPr>
            <a:endParaRPr lang="en-GB" b="1"/>
          </a:p>
          <a:p>
            <a:pPr marL="342900" indent="-342900">
              <a:buFont typeface="Arial" charset="2"/>
              <a:buChar char="•"/>
            </a:pPr>
            <a:r>
              <a:rPr lang="en-GB" b="1"/>
              <a:t>Serves customers within the local community.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/>
              <a:t>Operates through in-store sales and special orders.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/>
              <a:t>Known for fresh products and customer service.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/>
              <a:t>Currently facing increased competition and rising costs.</a:t>
            </a:r>
            <a:r>
              <a:rPr lang="en-GB" i="1"/>
              <a:t>(British </a:t>
            </a:r>
            <a:r>
              <a:rPr lang="en-GB" i="1" err="1"/>
              <a:t>Baker,n.d</a:t>
            </a:r>
            <a:r>
              <a:rPr lang="en-GB" i="1"/>
              <a:t>)</a:t>
            </a:r>
          </a:p>
          <a:p>
            <a:pPr marL="342900" indent="-342900">
              <a:buFont typeface="Arial" charset="2"/>
              <a:buChar char="•"/>
            </a:pPr>
            <a:endParaRPr lang="en-GB" b="1"/>
          </a:p>
          <a:p>
            <a:pPr marL="342900" indent="-342900">
              <a:buFont typeface="Arial" charset="2"/>
              <a:buChar char="•"/>
            </a:pPr>
            <a:endParaRPr lang="en-GB" b="1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84990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D839E5-539A-6BA2-F020-0AEF28846A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3" y="389273"/>
            <a:ext cx="8915399" cy="713232"/>
          </a:xfrm>
        </p:spPr>
        <p:txBody>
          <a:bodyPr/>
          <a:lstStyle/>
          <a:p>
            <a:r>
              <a:rPr lang="en-GB" b="1"/>
              <a:t>Problem: nature and scope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3EC453-8E6E-AAA5-639A-7F2EB8FCDB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94329" y="1488141"/>
            <a:ext cx="10065503" cy="4509247"/>
          </a:xfrm>
        </p:spPr>
        <p:txBody>
          <a:bodyPr>
            <a:normAutofit/>
          </a:bodyPr>
          <a:lstStyle/>
          <a:p>
            <a:endParaRPr lang="en-GB" sz="2800">
              <a:solidFill>
                <a:schemeClr val="tx1"/>
              </a:solidFill>
            </a:endParaRPr>
          </a:p>
          <a:p>
            <a:r>
              <a:rPr lang="en-GB" sz="2800">
                <a:solidFill>
                  <a:schemeClr val="tx1"/>
                </a:solidFill>
              </a:rPr>
              <a:t>What: Declining sales and profitability.</a:t>
            </a:r>
          </a:p>
          <a:p>
            <a:r>
              <a:rPr lang="en-GB" sz="2800">
                <a:solidFill>
                  <a:schemeClr val="tx1"/>
                </a:solidFill>
              </a:rPr>
              <a:t>Who: Owners, employees, suppliers and customers.</a:t>
            </a:r>
          </a:p>
          <a:p>
            <a:r>
              <a:rPr lang="en-GB" sz="2800">
                <a:solidFill>
                  <a:schemeClr val="tx1"/>
                </a:solidFill>
              </a:rPr>
              <a:t>Where: Basils Bakery and its local market area.</a:t>
            </a:r>
          </a:p>
          <a:p>
            <a:r>
              <a:rPr lang="en-GB" sz="2800">
                <a:solidFill>
                  <a:schemeClr val="tx1"/>
                </a:solidFill>
              </a:rPr>
              <a:t>When: During the last 12 months.</a:t>
            </a:r>
          </a:p>
          <a:p>
            <a:r>
              <a:rPr lang="en-GB" sz="2800">
                <a:solidFill>
                  <a:schemeClr val="tx1"/>
                </a:solidFill>
              </a:rPr>
              <a:t>How: Reduced customers visited and higher expenses.</a:t>
            </a:r>
          </a:p>
          <a:p>
            <a:endParaRPr lang="en-GB" sz="280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40872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6300BE-D96C-22F6-553D-690EEFFC5D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9314" y="870857"/>
            <a:ext cx="9988449" cy="479400"/>
          </a:xfrm>
        </p:spPr>
        <p:txBody>
          <a:bodyPr>
            <a:normAutofit fontScale="90000"/>
          </a:bodyPr>
          <a:lstStyle/>
          <a:p>
            <a:r>
              <a:rPr lang="en-GB" b="1"/>
              <a:t>PESTLE ANALYSIS: Basil’s Bakery</a:t>
            </a:r>
            <a:br>
              <a:rPr lang="en-GB">
                <a:solidFill>
                  <a:srgbClr val="000000"/>
                </a:solidFill>
              </a:rPr>
            </a:br>
            <a:endParaRPr lang="en-GB" b="1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B96C4E-C633-AD44-2B5D-616D8D99EE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81625" y="1349829"/>
            <a:ext cx="9409329" cy="4623816"/>
          </a:xfrm>
        </p:spPr>
        <p:txBody>
          <a:bodyPr/>
          <a:lstStyle/>
          <a:p>
            <a:endParaRPr lang="en-GB" b="1"/>
          </a:p>
          <a:p>
            <a:endParaRPr lang="en-GB" b="1">
              <a:solidFill>
                <a:srgbClr val="595959"/>
              </a:solidFill>
            </a:endParaRPr>
          </a:p>
          <a:p>
            <a:r>
              <a:rPr lang="en-GB" b="1"/>
              <a:t>ECONOMIC: Inflation increases ingredient costs; reduced customer spending.</a:t>
            </a:r>
            <a:r>
              <a:rPr lang="en-GB" sz="1800" i="1"/>
              <a:t>(</a:t>
            </a:r>
            <a:r>
              <a:rPr lang="en-GB" sz="1800" i="1" err="1"/>
              <a:t>Britishb</a:t>
            </a:r>
            <a:r>
              <a:rPr lang="en-GB" sz="1800" i="1"/>
              <a:t> </a:t>
            </a:r>
            <a:r>
              <a:rPr lang="en-GB" sz="1800" i="1" err="1"/>
              <a:t>Baker,n.d</a:t>
            </a:r>
            <a:r>
              <a:rPr lang="en-GB" sz="1800"/>
              <a:t>)</a:t>
            </a:r>
          </a:p>
          <a:p>
            <a:endParaRPr lang="en-GB" b="1"/>
          </a:p>
          <a:p>
            <a:r>
              <a:rPr lang="en-GB" b="1"/>
              <a:t>Political: Food safety regulation ; taxation policies</a:t>
            </a:r>
            <a:r>
              <a:rPr lang="en-GB" b="1" i="1">
                <a:solidFill>
                  <a:schemeClr val="tx1"/>
                </a:solidFill>
              </a:rPr>
              <a:t>.</a:t>
            </a:r>
            <a:r>
              <a:rPr lang="en-GB" sz="1800" u="sng">
                <a:solidFill>
                  <a:schemeClr val="tx1"/>
                </a:solidFill>
              </a:rPr>
              <a:t>(Food standards </a:t>
            </a:r>
            <a:r>
              <a:rPr lang="en-GB" sz="1800" u="sng" err="1">
                <a:solidFill>
                  <a:schemeClr val="tx1"/>
                </a:solidFill>
              </a:rPr>
              <a:t>Agency,n.d</a:t>
            </a:r>
            <a:r>
              <a:rPr lang="en-GB" sz="1800" u="sng">
                <a:solidFill>
                  <a:schemeClr val="tx1"/>
                </a:solidFill>
              </a:rPr>
              <a:t>); taxation policies</a:t>
            </a:r>
          </a:p>
        </p:txBody>
      </p:sp>
    </p:spTree>
    <p:extLst>
      <p:ext uri="{BB962C8B-B14F-4D97-AF65-F5344CB8AC3E}">
        <p14:creationId xmlns:p14="http://schemas.microsoft.com/office/powerpoint/2010/main" val="13827166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1727AA-2A4B-7459-64F6-8CB68974F0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1148" y="659969"/>
            <a:ext cx="9921394" cy="1280890"/>
          </a:xfrm>
        </p:spPr>
        <p:txBody>
          <a:bodyPr/>
          <a:lstStyle/>
          <a:p>
            <a:r>
              <a:rPr lang="en-GB" b="1"/>
              <a:t>PESTLE ANALYSIS: Basil’s Bakery</a:t>
            </a:r>
            <a:br>
              <a:rPr lang="en-GB">
                <a:solidFill>
                  <a:srgbClr val="000000"/>
                </a:solidFill>
              </a:rPr>
            </a:b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1705AF-A114-46D3-808C-4A69D3AE5A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86998" y="1705138"/>
            <a:ext cx="9634011" cy="377762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b="1"/>
              <a:t>TECHNOLOGICAL: Online ordering systems, social media marketing.</a:t>
            </a:r>
            <a:r>
              <a:rPr lang="en-GB" i="1"/>
              <a:t>(Chartered Institute of marketing, n.d.).</a:t>
            </a:r>
          </a:p>
          <a:p>
            <a:endParaRPr lang="en-GB" b="1"/>
          </a:p>
          <a:p>
            <a:endParaRPr lang="en-GB" b="1"/>
          </a:p>
          <a:p>
            <a:r>
              <a:rPr lang="en-GB" b="1"/>
              <a:t>LEGAL: Food hygiene compliance, employment regulations.</a:t>
            </a:r>
            <a:r>
              <a:rPr lang="en-GB" i="1"/>
              <a:t> (Food standards </a:t>
            </a:r>
            <a:r>
              <a:rPr lang="en-GB" i="1" err="1"/>
              <a:t>Agency,n.d</a:t>
            </a:r>
            <a:r>
              <a:rPr lang="en-GB" i="1"/>
              <a:t>.); employment regulations.</a:t>
            </a:r>
          </a:p>
          <a:p>
            <a:endParaRPr lang="en-GB" i="1"/>
          </a:p>
          <a:p>
            <a:endParaRPr lang="en-GB" b="1"/>
          </a:p>
          <a:p>
            <a:endParaRPr lang="en-GB" b="1"/>
          </a:p>
          <a:p>
            <a:r>
              <a:rPr lang="en-GB" b="1"/>
              <a:t>ENVIRONMENTAL: Reduce packaging waste; sustainable sourcing.</a:t>
            </a:r>
          </a:p>
        </p:txBody>
      </p:sp>
    </p:spTree>
    <p:extLst>
      <p:ext uri="{BB962C8B-B14F-4D97-AF65-F5344CB8AC3E}">
        <p14:creationId xmlns:p14="http://schemas.microsoft.com/office/powerpoint/2010/main" val="19179741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C915AA-9AD6-9DEC-20C0-9E11999F2E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16904" y="651981"/>
            <a:ext cx="10087707" cy="741969"/>
          </a:xfrm>
        </p:spPr>
        <p:txBody>
          <a:bodyPr/>
          <a:lstStyle/>
          <a:p>
            <a:r>
              <a:rPr lang="en-GB" sz="3200" b="1"/>
              <a:t>Cause and effect analysis (Fishbone diagram)</a:t>
            </a:r>
            <a:endParaRPr lang="en-US" sz="3200">
              <a:solidFill>
                <a:srgbClr val="000000"/>
              </a:solidFill>
            </a:endParaRPr>
          </a:p>
          <a:p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D3E622-CB09-1362-15C9-BF616871B4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49624" y="961894"/>
            <a:ext cx="11430000" cy="5459506"/>
          </a:xfrm>
        </p:spPr>
        <p:txBody>
          <a:bodyPr/>
          <a:lstStyle/>
          <a:p>
            <a:endParaRPr lang="en-US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0CC96BE8-9D88-7A29-5B8E-D7ACA0C1109D}"/>
              </a:ext>
            </a:extLst>
          </p:cNvPr>
          <p:cNvSpPr/>
          <p:nvPr/>
        </p:nvSpPr>
        <p:spPr>
          <a:xfrm>
            <a:off x="9893030" y="3268494"/>
            <a:ext cx="1533331" cy="846306"/>
          </a:xfrm>
          <a:prstGeom prst="round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Declining sales and profitability </a:t>
            </a: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7F6220AC-EE7B-7E56-0F81-6B04F2949D45}"/>
              </a:ext>
            </a:extLst>
          </p:cNvPr>
          <p:cNvCxnSpPr/>
          <p:nvPr/>
        </p:nvCxnSpPr>
        <p:spPr>
          <a:xfrm>
            <a:off x="2354094" y="3735421"/>
            <a:ext cx="7208195" cy="0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sp>
        <p:nvSpPr>
          <p:cNvPr id="7" name="Oval 6">
            <a:extLst>
              <a:ext uri="{FF2B5EF4-FFF2-40B4-BE49-F238E27FC236}">
                <a16:creationId xmlns:a16="http://schemas.microsoft.com/office/drawing/2014/main" id="{B92F04DF-B82A-ADD2-B35C-F129474D63FE}"/>
              </a:ext>
            </a:extLst>
          </p:cNvPr>
          <p:cNvSpPr/>
          <p:nvPr/>
        </p:nvSpPr>
        <p:spPr>
          <a:xfrm>
            <a:off x="2395623" y="1039152"/>
            <a:ext cx="2003897" cy="693516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Machines</a:t>
            </a:r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ABA73502-FBC8-A324-E2F3-3C98B92895D6}"/>
              </a:ext>
            </a:extLst>
          </p:cNvPr>
          <p:cNvCxnSpPr/>
          <p:nvPr/>
        </p:nvCxnSpPr>
        <p:spPr>
          <a:xfrm>
            <a:off x="3356868" y="1819736"/>
            <a:ext cx="525294" cy="1887166"/>
          </a:xfrm>
          <a:prstGeom prst="straightConnector1">
            <a:avLst/>
          </a:prstGeom>
          <a:ln>
            <a:headEnd type="none" w="med" len="med"/>
            <a:tailEnd type="none" w="med" len="med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F1A22822-4F7A-6652-61CD-2C55FDC7A5AD}"/>
              </a:ext>
            </a:extLst>
          </p:cNvPr>
          <p:cNvCxnSpPr/>
          <p:nvPr/>
        </p:nvCxnSpPr>
        <p:spPr>
          <a:xfrm>
            <a:off x="1733145" y="2675106"/>
            <a:ext cx="1828800" cy="0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B85BF416-8A18-E265-AD15-2551784E9CF8}"/>
              </a:ext>
            </a:extLst>
          </p:cNvPr>
          <p:cNvCxnSpPr/>
          <p:nvPr/>
        </p:nvCxnSpPr>
        <p:spPr>
          <a:xfrm>
            <a:off x="3662463" y="2266545"/>
            <a:ext cx="156615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Box 21">
            <a:extLst>
              <a:ext uri="{FF2B5EF4-FFF2-40B4-BE49-F238E27FC236}">
                <a16:creationId xmlns:a16="http://schemas.microsoft.com/office/drawing/2014/main" id="{1FD92C73-5FDD-ACA1-DDE8-D141FA599C10}"/>
              </a:ext>
            </a:extLst>
          </p:cNvPr>
          <p:cNvSpPr txBox="1"/>
          <p:nvPr/>
        </p:nvSpPr>
        <p:spPr>
          <a:xfrm>
            <a:off x="1527622" y="2039894"/>
            <a:ext cx="190662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Maintenance issues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4E3B3025-8209-902B-2367-E68553A5C4E2}"/>
              </a:ext>
            </a:extLst>
          </p:cNvPr>
          <p:cNvSpPr txBox="1"/>
          <p:nvPr/>
        </p:nvSpPr>
        <p:spPr>
          <a:xfrm>
            <a:off x="3672585" y="1637028"/>
            <a:ext cx="14267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Outdated equipment</a:t>
            </a:r>
          </a:p>
        </p:txBody>
      </p:sp>
      <p:sp>
        <p:nvSpPr>
          <p:cNvPr id="29" name="Oval 28">
            <a:extLst>
              <a:ext uri="{FF2B5EF4-FFF2-40B4-BE49-F238E27FC236}">
                <a16:creationId xmlns:a16="http://schemas.microsoft.com/office/drawing/2014/main" id="{2F3AB49D-8D90-90AF-AAD3-A2D456248D8A}"/>
              </a:ext>
            </a:extLst>
          </p:cNvPr>
          <p:cNvSpPr/>
          <p:nvPr/>
        </p:nvSpPr>
        <p:spPr>
          <a:xfrm>
            <a:off x="6002678" y="1064484"/>
            <a:ext cx="2003897" cy="657307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spc="5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People</a:t>
            </a:r>
            <a:endParaRPr lang="en-GB" b="1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cxnSp>
        <p:nvCxnSpPr>
          <p:cNvPr id="31" name="Straight Arrow Connector 30">
            <a:extLst>
              <a:ext uri="{FF2B5EF4-FFF2-40B4-BE49-F238E27FC236}">
                <a16:creationId xmlns:a16="http://schemas.microsoft.com/office/drawing/2014/main" id="{4F259C75-2504-6E04-2421-D5CDC725E1B0}"/>
              </a:ext>
            </a:extLst>
          </p:cNvPr>
          <p:cNvCxnSpPr/>
          <p:nvPr/>
        </p:nvCxnSpPr>
        <p:spPr>
          <a:xfrm>
            <a:off x="6963385" y="1848255"/>
            <a:ext cx="593387" cy="1887166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3" name="Straight Connector 32">
            <a:hlinkClick r:id="rId2" action="ppaction://hlinkfile"/>
            <a:extLst>
              <a:ext uri="{FF2B5EF4-FFF2-40B4-BE49-F238E27FC236}">
                <a16:creationId xmlns:a16="http://schemas.microsoft.com/office/drawing/2014/main" id="{1EB9F816-F43F-96EC-DCBE-780B8454DFD0}"/>
              </a:ext>
            </a:extLst>
          </p:cNvPr>
          <p:cNvCxnSpPr/>
          <p:nvPr/>
        </p:nvCxnSpPr>
        <p:spPr>
          <a:xfrm>
            <a:off x="349624" y="3540869"/>
            <a:ext cx="1624519" cy="0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5A7E2C43-9DA7-781F-4BB1-5C0F8C7F8C8E}"/>
              </a:ext>
            </a:extLst>
          </p:cNvPr>
          <p:cNvCxnSpPr/>
          <p:nvPr/>
        </p:nvCxnSpPr>
        <p:spPr>
          <a:xfrm>
            <a:off x="7170111" y="2419898"/>
            <a:ext cx="1609928" cy="0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42" name="Straight Arrow Connector 41">
            <a:extLst>
              <a:ext uri="{FF2B5EF4-FFF2-40B4-BE49-F238E27FC236}">
                <a16:creationId xmlns:a16="http://schemas.microsoft.com/office/drawing/2014/main" id="{7B3E5EFB-54C2-6312-7220-09B441670675}"/>
              </a:ext>
            </a:extLst>
          </p:cNvPr>
          <p:cNvCxnSpPr/>
          <p:nvPr/>
        </p:nvCxnSpPr>
        <p:spPr>
          <a:xfrm flipH="1">
            <a:off x="3094206" y="3722714"/>
            <a:ext cx="807396" cy="1819072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44" name="Straight Connector 43">
            <a:extLst>
              <a:ext uri="{FF2B5EF4-FFF2-40B4-BE49-F238E27FC236}">
                <a16:creationId xmlns:a16="http://schemas.microsoft.com/office/drawing/2014/main" id="{A83D32EB-F6E4-2A07-6992-4CE366A9C467}"/>
              </a:ext>
            </a:extLst>
          </p:cNvPr>
          <p:cNvCxnSpPr/>
          <p:nvPr/>
        </p:nvCxnSpPr>
        <p:spPr>
          <a:xfrm flipH="1">
            <a:off x="1816925" y="4500748"/>
            <a:ext cx="1661539" cy="0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46" name="Straight Connector 45">
            <a:extLst>
              <a:ext uri="{FF2B5EF4-FFF2-40B4-BE49-F238E27FC236}">
                <a16:creationId xmlns:a16="http://schemas.microsoft.com/office/drawing/2014/main" id="{DE747F3E-4CFC-5196-78B7-5E712B2CC288}"/>
              </a:ext>
            </a:extLst>
          </p:cNvPr>
          <p:cNvCxnSpPr/>
          <p:nvPr/>
        </p:nvCxnSpPr>
        <p:spPr>
          <a:xfrm>
            <a:off x="3241589" y="5308270"/>
            <a:ext cx="1987028" cy="0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50" name="Straight Arrow Connector 49">
            <a:extLst>
              <a:ext uri="{FF2B5EF4-FFF2-40B4-BE49-F238E27FC236}">
                <a16:creationId xmlns:a16="http://schemas.microsoft.com/office/drawing/2014/main" id="{521AFD92-B58D-0CDA-98B1-E4086FDD1C95}"/>
              </a:ext>
            </a:extLst>
          </p:cNvPr>
          <p:cNvCxnSpPr>
            <a:cxnSpLocks/>
          </p:cNvCxnSpPr>
          <p:nvPr/>
        </p:nvCxnSpPr>
        <p:spPr>
          <a:xfrm flipH="1">
            <a:off x="6852062" y="3758340"/>
            <a:ext cx="704710" cy="1656260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53" name="Straight Connector 52">
            <a:extLst>
              <a:ext uri="{FF2B5EF4-FFF2-40B4-BE49-F238E27FC236}">
                <a16:creationId xmlns:a16="http://schemas.microsoft.com/office/drawing/2014/main" id="{8B2DD32A-B53B-BA87-BCEC-A14F21E8B7F5}"/>
              </a:ext>
            </a:extLst>
          </p:cNvPr>
          <p:cNvCxnSpPr/>
          <p:nvPr/>
        </p:nvCxnSpPr>
        <p:spPr>
          <a:xfrm flipH="1">
            <a:off x="5817140" y="4393870"/>
            <a:ext cx="1442938" cy="0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55" name="Straight Connector 54">
            <a:extLst>
              <a:ext uri="{FF2B5EF4-FFF2-40B4-BE49-F238E27FC236}">
                <a16:creationId xmlns:a16="http://schemas.microsoft.com/office/drawing/2014/main" id="{0AAEE7CE-7ABC-AA9C-3D0A-BFDF7CEA3BD9}"/>
              </a:ext>
            </a:extLst>
          </p:cNvPr>
          <p:cNvCxnSpPr/>
          <p:nvPr/>
        </p:nvCxnSpPr>
        <p:spPr>
          <a:xfrm flipH="1">
            <a:off x="6963385" y="5177642"/>
            <a:ext cx="2014360" cy="0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sp>
        <p:nvSpPr>
          <p:cNvPr id="64" name="TextBox 63">
            <a:extLst>
              <a:ext uri="{FF2B5EF4-FFF2-40B4-BE49-F238E27FC236}">
                <a16:creationId xmlns:a16="http://schemas.microsoft.com/office/drawing/2014/main" id="{1F96523D-53F7-876A-95F7-B874AE2F9586}"/>
              </a:ext>
            </a:extLst>
          </p:cNvPr>
          <p:cNvSpPr txBox="1"/>
          <p:nvPr/>
        </p:nvSpPr>
        <p:spPr>
          <a:xfrm>
            <a:off x="7166266" y="1737371"/>
            <a:ext cx="257099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Insufficient staff training </a:t>
            </a:r>
          </a:p>
        </p:txBody>
      </p:sp>
      <p:sp>
        <p:nvSpPr>
          <p:cNvPr id="66" name="Oval 65">
            <a:extLst>
              <a:ext uri="{FF2B5EF4-FFF2-40B4-BE49-F238E27FC236}">
                <a16:creationId xmlns:a16="http://schemas.microsoft.com/office/drawing/2014/main" id="{911180AE-3DFD-326A-E64B-CB5E5AB4A082}"/>
              </a:ext>
            </a:extLst>
          </p:cNvPr>
          <p:cNvSpPr/>
          <p:nvPr/>
        </p:nvSpPr>
        <p:spPr>
          <a:xfrm>
            <a:off x="6002678" y="5480166"/>
            <a:ext cx="2202859" cy="592882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Methods</a:t>
            </a:r>
          </a:p>
        </p:txBody>
      </p:sp>
      <p:sp>
        <p:nvSpPr>
          <p:cNvPr id="71" name="TextBox 70">
            <a:extLst>
              <a:ext uri="{FF2B5EF4-FFF2-40B4-BE49-F238E27FC236}">
                <a16:creationId xmlns:a16="http://schemas.microsoft.com/office/drawing/2014/main" id="{8FA24E47-CD91-727F-C905-E31867E45B90}"/>
              </a:ext>
            </a:extLst>
          </p:cNvPr>
          <p:cNvSpPr txBox="1"/>
          <p:nvPr/>
        </p:nvSpPr>
        <p:spPr>
          <a:xfrm>
            <a:off x="5421030" y="2573493"/>
            <a:ext cx="1837962" cy="646331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/>
              <a:t>Poor customer service </a:t>
            </a:r>
          </a:p>
        </p:txBody>
      </p:sp>
      <p:sp>
        <p:nvSpPr>
          <p:cNvPr id="73" name="TextBox 72">
            <a:extLst>
              <a:ext uri="{FF2B5EF4-FFF2-40B4-BE49-F238E27FC236}">
                <a16:creationId xmlns:a16="http://schemas.microsoft.com/office/drawing/2014/main" id="{F3ADEB08-0F65-1009-E915-6C6CC7F7EF37}"/>
              </a:ext>
            </a:extLst>
          </p:cNvPr>
          <p:cNvSpPr txBox="1"/>
          <p:nvPr/>
        </p:nvSpPr>
        <p:spPr>
          <a:xfrm>
            <a:off x="4981251" y="3757192"/>
            <a:ext cx="2503247" cy="120032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/>
              <a:t>Inefficient production process</a:t>
            </a:r>
          </a:p>
          <a:p>
            <a:r>
              <a:rPr lang="en-GB"/>
              <a:t>(Kotler &amp; Armstrong </a:t>
            </a:r>
          </a:p>
          <a:p>
            <a:r>
              <a:rPr lang="en-GB"/>
              <a:t>(2021)</a:t>
            </a:r>
          </a:p>
        </p:txBody>
      </p:sp>
      <p:sp>
        <p:nvSpPr>
          <p:cNvPr id="75" name="TextBox 74">
            <a:extLst>
              <a:ext uri="{FF2B5EF4-FFF2-40B4-BE49-F238E27FC236}">
                <a16:creationId xmlns:a16="http://schemas.microsoft.com/office/drawing/2014/main" id="{1AD6CF6F-6C9A-698B-E2A7-0EC1C895B9FD}"/>
              </a:ext>
            </a:extLst>
          </p:cNvPr>
          <p:cNvSpPr txBox="1"/>
          <p:nvPr/>
        </p:nvSpPr>
        <p:spPr>
          <a:xfrm>
            <a:off x="7221648" y="4709078"/>
            <a:ext cx="2221200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/>
              <a:t>Limited marketing</a:t>
            </a:r>
          </a:p>
        </p:txBody>
      </p:sp>
      <p:sp>
        <p:nvSpPr>
          <p:cNvPr id="77" name="TextBox 76">
            <a:extLst>
              <a:ext uri="{FF2B5EF4-FFF2-40B4-BE49-F238E27FC236}">
                <a16:creationId xmlns:a16="http://schemas.microsoft.com/office/drawing/2014/main" id="{BAA2A52B-7B72-6F44-CD4A-398D4A9B42CA}"/>
              </a:ext>
            </a:extLst>
          </p:cNvPr>
          <p:cNvSpPr txBox="1"/>
          <p:nvPr/>
        </p:nvSpPr>
        <p:spPr>
          <a:xfrm>
            <a:off x="1411000" y="3810240"/>
            <a:ext cx="2490602" cy="120032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/>
              <a:t>Rising ingredients costs </a:t>
            </a:r>
          </a:p>
          <a:p>
            <a:endParaRPr lang="en-GB"/>
          </a:p>
          <a:p>
            <a:r>
              <a:rPr lang="en-GB" i="1"/>
              <a:t>(British </a:t>
            </a:r>
            <a:r>
              <a:rPr lang="en-GB" i="1" err="1"/>
              <a:t>baker,n.d</a:t>
            </a:r>
            <a:r>
              <a:rPr lang="en-GB" i="1"/>
              <a:t>)</a:t>
            </a:r>
          </a:p>
        </p:txBody>
      </p:sp>
      <p:sp>
        <p:nvSpPr>
          <p:cNvPr id="81" name="TextBox 80">
            <a:extLst>
              <a:ext uri="{FF2B5EF4-FFF2-40B4-BE49-F238E27FC236}">
                <a16:creationId xmlns:a16="http://schemas.microsoft.com/office/drawing/2014/main" id="{CE50C2E5-42CA-7159-FE15-A3438E4DCE1C}"/>
              </a:ext>
            </a:extLst>
          </p:cNvPr>
          <p:cNvSpPr txBox="1"/>
          <p:nvPr/>
        </p:nvSpPr>
        <p:spPr>
          <a:xfrm>
            <a:off x="3519846" y="4596641"/>
            <a:ext cx="181247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Inconsistent quality</a:t>
            </a:r>
          </a:p>
        </p:txBody>
      </p:sp>
      <p:sp>
        <p:nvSpPr>
          <p:cNvPr id="82" name="Oval 81">
            <a:extLst>
              <a:ext uri="{FF2B5EF4-FFF2-40B4-BE49-F238E27FC236}">
                <a16:creationId xmlns:a16="http://schemas.microsoft.com/office/drawing/2014/main" id="{966362A1-3BA0-298A-F7BA-0CAD9204B962}"/>
              </a:ext>
            </a:extLst>
          </p:cNvPr>
          <p:cNvSpPr/>
          <p:nvPr/>
        </p:nvSpPr>
        <p:spPr>
          <a:xfrm>
            <a:off x="1992776" y="5608895"/>
            <a:ext cx="2202859" cy="485776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Materials</a:t>
            </a:r>
          </a:p>
        </p:txBody>
      </p:sp>
    </p:spTree>
    <p:extLst>
      <p:ext uri="{BB962C8B-B14F-4D97-AF65-F5344CB8AC3E}">
        <p14:creationId xmlns:p14="http://schemas.microsoft.com/office/powerpoint/2010/main" val="36454786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D99987-98D1-706D-2E63-5B8DDBF317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1271" y="-932688"/>
            <a:ext cx="8915399" cy="932688"/>
          </a:xfrm>
        </p:spPr>
        <p:txBody>
          <a:bodyPr/>
          <a:lstStyle/>
          <a:p>
            <a:r>
              <a:rPr lang="en-GB" b="1"/>
              <a:t>Conclusion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53051C-8483-F6FD-7AB5-FC885653EC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84112" y="1208561"/>
            <a:ext cx="8915399" cy="4160520"/>
          </a:xfrm>
        </p:spPr>
        <p:txBody>
          <a:bodyPr/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/>
              <a:t>Basil's bakery faces both internal and external challenges.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/>
              <a:t>Economic condition, competition and technology affect </a:t>
            </a:r>
            <a:r>
              <a:rPr lang="en-US"/>
              <a:t>business</a:t>
            </a:r>
            <a:r>
              <a:rPr lang="en-GB"/>
              <a:t> performance.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/>
              <a:t>Improving marketing, operational efficiency and customer focus can improve results</a:t>
            </a:r>
          </a:p>
          <a:p>
            <a:r>
              <a:rPr lang="en-GB"/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39704733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7B30E9-9073-E60E-A7A9-048C6F3D69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521208"/>
            <a:ext cx="8915399" cy="860400"/>
          </a:xfrm>
        </p:spPr>
        <p:txBody>
          <a:bodyPr/>
          <a:lstStyle/>
          <a:p>
            <a:r>
              <a:rPr lang="en-GB" b="1"/>
              <a:t>References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8D0C3B-0DFC-3E5A-28D7-AC7CD95B6A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277096" y="1819656"/>
            <a:ext cx="8915400" cy="4517136"/>
          </a:xfrm>
        </p:spPr>
        <p:txBody>
          <a:bodyPr>
            <a:normAutofit fontScale="77500" lnSpcReduction="20000"/>
          </a:bodyPr>
          <a:lstStyle/>
          <a:p>
            <a:pPr marL="457200" indent="-457200">
              <a:buFont typeface="+mj-lt"/>
              <a:buAutoNum type="arabicPeriod"/>
            </a:pPr>
            <a:r>
              <a:rPr lang="en-GB" b="1" err="1">
                <a:latin typeface="Arial"/>
                <a:ea typeface="Roboto"/>
                <a:cs typeface="Roboto"/>
              </a:rPr>
              <a:t>Kotler</a:t>
            </a:r>
            <a:r>
              <a:rPr lang="en-GB" b="1">
                <a:latin typeface="Arial"/>
                <a:ea typeface="Roboto"/>
                <a:cs typeface="Roboto"/>
              </a:rPr>
              <a:t>, P &amp; Armstrong, G (2021). Principles of Marketing. </a:t>
            </a:r>
          </a:p>
          <a:p>
            <a:pPr marL="457200" indent="-457200">
              <a:buFont typeface="+mj-lt"/>
              <a:buAutoNum type="arabicPeriod"/>
            </a:pPr>
            <a:endParaRPr lang="en-GB" b="1">
              <a:latin typeface="Arial"/>
              <a:ea typeface="Roboto"/>
              <a:cs typeface="Roboto"/>
            </a:endParaRPr>
          </a:p>
          <a:p>
            <a:pPr marL="457200" indent="-457200">
              <a:buFont typeface="+mj-lt"/>
              <a:buAutoNum type="arabicPeriod"/>
            </a:pPr>
            <a:r>
              <a:rPr lang="en-GB" b="1">
                <a:latin typeface="Arial"/>
                <a:ea typeface="Roboto"/>
                <a:cs typeface="Roboto"/>
              </a:rPr>
              <a:t>Johnson , G., Scholes, K &amp; Whittington, R. (2020).</a:t>
            </a:r>
          </a:p>
          <a:p>
            <a:r>
              <a:rPr lang="en-GB" b="1">
                <a:latin typeface="Arial"/>
                <a:ea typeface="Roboto"/>
                <a:cs typeface="Roboto"/>
              </a:rPr>
              <a:t>Exploring strategy.</a:t>
            </a:r>
          </a:p>
          <a:p>
            <a:endParaRPr lang="en-GB" b="1">
              <a:latin typeface="Arial"/>
              <a:ea typeface="Roboto"/>
              <a:cs typeface="Roboto"/>
            </a:endParaRPr>
          </a:p>
          <a:p>
            <a:r>
              <a:rPr lang="en-GB" b="1">
                <a:latin typeface="Arial"/>
                <a:ea typeface="Roboto"/>
                <a:cs typeface="Roboto"/>
              </a:rPr>
              <a:t>3. Chartered Institute of Marketing recourse</a:t>
            </a:r>
            <a:r>
              <a:rPr lang="en-US" b="1">
                <a:latin typeface="Arial"/>
                <a:ea typeface="Roboto"/>
                <a:cs typeface="Roboto"/>
              </a:rPr>
              <a:t>: </a:t>
            </a:r>
            <a:r>
              <a:rPr lang="en-GB" sz="1800" b="0" i="0">
                <a:effectLst/>
                <a:latin typeface="Helvetica" pitchFamily="2" charset="0"/>
                <a:hlinkClick r:id="rId2"/>
              </a:rPr>
              <a:t>https://www.cim.co.uk/</a:t>
            </a:r>
            <a:r>
              <a:rPr lang="en-US" sz="1800" b="0" i="0">
                <a:effectLst/>
                <a:latin typeface="Helvetica" pitchFamily="2" charset="0"/>
              </a:rPr>
              <a:t> .</a:t>
            </a:r>
            <a:endParaRPr lang="en-GB" sz="1800">
              <a:effectLst/>
              <a:latin typeface="Helvetica" pitchFamily="2" charset="0"/>
            </a:endParaRPr>
          </a:p>
          <a:p>
            <a:endParaRPr lang="en-GB" b="1">
              <a:latin typeface="Arial"/>
              <a:ea typeface="Roboto"/>
              <a:cs typeface="Roboto"/>
            </a:endParaRPr>
          </a:p>
          <a:p>
            <a:endParaRPr lang="en-GB" b="1">
              <a:latin typeface="Arial"/>
              <a:ea typeface="Roboto"/>
              <a:cs typeface="Roboto"/>
            </a:endParaRPr>
          </a:p>
          <a:p>
            <a:r>
              <a:rPr lang="en-GB" b="1">
                <a:latin typeface="Arial"/>
                <a:ea typeface="Roboto"/>
                <a:cs typeface="Roboto"/>
              </a:rPr>
              <a:t>4. Food Standards Agency guidance</a:t>
            </a:r>
            <a:r>
              <a:rPr lang="en-US" b="1">
                <a:latin typeface="Arial"/>
                <a:ea typeface="Roboto"/>
                <a:cs typeface="Roboto"/>
              </a:rPr>
              <a:t>: </a:t>
            </a:r>
            <a:r>
              <a:rPr lang="en-GB" sz="1800" b="0" i="0">
                <a:effectLst/>
                <a:latin typeface="Helvetica" pitchFamily="2" charset="0"/>
                <a:hlinkClick r:id="rId3"/>
              </a:rPr>
              <a:t>https://www.food.gov.uk/</a:t>
            </a:r>
            <a:r>
              <a:rPr lang="en-US" sz="1800" b="0" i="0">
                <a:effectLst/>
                <a:latin typeface="Helvetica" pitchFamily="2" charset="0"/>
              </a:rPr>
              <a:t> .</a:t>
            </a:r>
            <a:endParaRPr lang="en-GB" sz="1800">
              <a:effectLst/>
              <a:latin typeface="Helvetica" pitchFamily="2" charset="0"/>
            </a:endParaRPr>
          </a:p>
          <a:p>
            <a:endParaRPr lang="en-GB" b="1">
              <a:latin typeface="Arial"/>
              <a:ea typeface="Roboto"/>
              <a:cs typeface="Roboto"/>
            </a:endParaRPr>
          </a:p>
          <a:p>
            <a:endParaRPr lang="en-GB" b="1">
              <a:latin typeface="Arial"/>
              <a:ea typeface="Roboto"/>
              <a:cs typeface="Roboto"/>
            </a:endParaRPr>
          </a:p>
          <a:p>
            <a:r>
              <a:rPr lang="en-GB" b="1">
                <a:latin typeface="Arial"/>
                <a:ea typeface="Roboto"/>
                <a:cs typeface="Roboto"/>
              </a:rPr>
              <a:t>5. British Baker industry reports</a:t>
            </a:r>
            <a:r>
              <a:rPr lang="en-US" b="1">
                <a:latin typeface="Arial"/>
                <a:ea typeface="Roboto"/>
                <a:cs typeface="Roboto"/>
              </a:rPr>
              <a:t>: </a:t>
            </a:r>
            <a:r>
              <a:rPr lang="en-GB" sz="1800" b="0" i="0">
                <a:effectLst/>
                <a:latin typeface="Helvetica" pitchFamily="2" charset="0"/>
                <a:hlinkClick r:id="rId4"/>
              </a:rPr>
              <a:t>https://</a:t>
            </a:r>
            <a:r>
              <a:rPr lang="en-GB" sz="1800" b="0" i="0" err="1">
                <a:effectLst/>
                <a:latin typeface="Helvetica" pitchFamily="2" charset="0"/>
                <a:hlinkClick r:id="rId4"/>
              </a:rPr>
              <a:t>bakeryinfo.co.uk</a:t>
            </a:r>
            <a:r>
              <a:rPr lang="en-GB" sz="1800" b="0" i="0">
                <a:effectLst/>
                <a:latin typeface="Helvetica" pitchFamily="2" charset="0"/>
                <a:hlinkClick r:id="rId4"/>
              </a:rPr>
              <a:t>/</a:t>
            </a:r>
            <a:r>
              <a:rPr lang="en-US" sz="1800" b="0" i="0">
                <a:effectLst/>
                <a:latin typeface="Helvetica" pitchFamily="2" charset="0"/>
              </a:rPr>
              <a:t> .</a:t>
            </a:r>
            <a:endParaRPr lang="en-GB" sz="1800">
              <a:effectLst/>
              <a:latin typeface="Helvetica" pitchFamily="2" charset="0"/>
            </a:endParaRPr>
          </a:p>
          <a:p>
            <a:endParaRPr lang="en-GB" b="1">
              <a:latin typeface="Arial"/>
              <a:ea typeface="Roboto"/>
              <a:cs typeface="Roboto"/>
            </a:endParaRPr>
          </a:p>
          <a:p>
            <a:r>
              <a:rPr lang="en-GB" b="1">
                <a:latin typeface="Arial"/>
                <a:ea typeface="Roboto"/>
                <a:cs typeface="Roboto"/>
              </a:rPr>
              <a:t>  </a:t>
            </a:r>
          </a:p>
          <a:p>
            <a:endParaRPr lang="en-GB" b="1">
              <a:latin typeface="Arial"/>
              <a:ea typeface="Roboto"/>
              <a:cs typeface="Roboto"/>
            </a:endParaRPr>
          </a:p>
        </p:txBody>
      </p:sp>
    </p:spTree>
    <p:extLst>
      <p:ext uri="{BB962C8B-B14F-4D97-AF65-F5344CB8AC3E}">
        <p14:creationId xmlns:p14="http://schemas.microsoft.com/office/powerpoint/2010/main" val="359125969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2E5369"/>
      </a:dk2>
      <a:lt2>
        <a:srgbClr val="CFE2E7"/>
      </a:lt2>
      <a:accent1>
        <a:srgbClr val="353535"/>
      </a:accent1>
      <a:accent2>
        <a:srgbClr val="31B4E6"/>
      </a:accent2>
      <a:accent3>
        <a:srgbClr val="265991"/>
      </a:accent3>
      <a:accent4>
        <a:srgbClr val="7E40CC"/>
      </a:accent4>
      <a:accent5>
        <a:srgbClr val="B927E9"/>
      </a:accent5>
      <a:accent6>
        <a:srgbClr val="E833BF"/>
      </a:accent6>
      <a:hlink>
        <a:srgbClr val="2DA0F1"/>
      </a:hlink>
      <a:folHlink>
        <a:srgbClr val="7ED1E6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4F34B87B-9C7A-41AE-A6CB-48536223DFF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6f5c9bb2-abcb-45ef-a70c-8db46bf99631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3E21010F4412842A7801E7AF9F0F67E" ma:contentTypeVersion="5" ma:contentTypeDescription="Create a new document." ma:contentTypeScope="" ma:versionID="2bc3cb2c213159353adf548ea0721c3f">
  <xsd:schema xmlns:xsd="http://www.w3.org/2001/XMLSchema" xmlns:xs="http://www.w3.org/2001/XMLSchema" xmlns:p="http://schemas.microsoft.com/office/2006/metadata/properties" xmlns:ns3="6f5c9bb2-abcb-45ef-a70c-8db46bf99631" targetNamespace="http://schemas.microsoft.com/office/2006/metadata/properties" ma:root="true" ma:fieldsID="9ab2bb129d56fc335d9baf6c1de589bc" ns3:_="">
    <xsd:import namespace="6f5c9bb2-abcb-45ef-a70c-8db46bf99631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f5c9bb2-abcb-45ef-a70c-8db46bf99631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A5580A76-0192-49B2-A959-1A42D7626EDC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4058B82F-746F-486C-BFDB-1BA62D31DAA6}">
  <ds:schemaRefs>
    <ds:schemaRef ds:uri="http://schemas.microsoft.com/office/2006/metadata/properties"/>
    <ds:schemaRef ds:uri="http://www.w3.org/2000/xmlns/"/>
    <ds:schemaRef ds:uri="6f5c9bb2-abcb-45ef-a70c-8db46bf99631"/>
    <ds:schemaRef ds:uri="http://www.w3.org/2001/XMLSchema-instance"/>
  </ds:schemaRefs>
</ds:datastoreItem>
</file>

<file path=customXml/itemProps3.xml><?xml version="1.0" encoding="utf-8"?>
<ds:datastoreItem xmlns:ds="http://schemas.openxmlformats.org/officeDocument/2006/customXml" ds:itemID="{C6DC2660-9BC3-4588-A887-AEB9481EDBCC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6f5c9bb2-abcb-45ef-a70c-8db46bf99631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Application>Microsoft Office PowerPoint</Application>
  <PresentationFormat>Widescreen</PresentationFormat>
  <Slides>10</Slides>
  <Notes>1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Wisp</vt:lpstr>
      <vt:lpstr>Assignment 1: Presentation  MODULE NAME: Problem Solving and Decision Making MODULE CODE: LCLM400-LON STUDENT NAME: Elhamullah Rahmani STUDENT ID: 2530659 LECTURER: Anita  Assignment 1: Presentation</vt:lpstr>
      <vt:lpstr>OVERVIEW1</vt:lpstr>
      <vt:lpstr>Introduction</vt:lpstr>
      <vt:lpstr>Company background</vt:lpstr>
      <vt:lpstr>Problem: nature and scope</vt:lpstr>
      <vt:lpstr>PESTLE ANALYSIS: Basil’s Bakery </vt:lpstr>
      <vt:lpstr>PESTLE ANALYSIS: Basil’s Bakery </vt:lpstr>
      <vt:lpstr>Cause and effect analysis (Fishbone diagram) </vt:lpstr>
      <vt:lpstr>Conclusion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Assignment 1: Presentation  MODULE NAME: Problem Solving and Decision Making MODULE CODE: LCLM400-LON STUDENT NAME: Elhamullah Rahmani STUDENT ID: 2530659 LECTURER: Anita  Assignment 1: Presentation</dc:title>
  <dc:creator>Anita Nan</dc:creator>
  <cp:lastModifiedBy>Elhamullah Rahmani (2530659)</cp:lastModifiedBy>
  <cp:revision>1</cp:revision>
  <dcterms:created xsi:type="dcterms:W3CDTF">2024-10-08T15:58:04Z</dcterms:created>
  <dcterms:modified xsi:type="dcterms:W3CDTF">2026-07-14T11:41:48Z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0x01010023E21010F4412842A7801E7AF9F0F67E</vt:lpwstr>
  </property>
</Properties>
</file>