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828" y="2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19125-A512-B175-25BF-1246BD3F64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73B942-813B-BE35-D505-0ED9CB2D12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9CBE4-583C-2030-3CE3-50C52E156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AFB1D-230D-4766-90B0-23F8AFC9B62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AFFEB9-5EF1-B6C6-50EE-F247E18A7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0C2658-BEDE-57A7-CD4C-0A7739729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16B8-9DF1-4966-B7BD-AC2E8DF43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4868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9AC30-5DA0-D510-AE1F-B60B609C6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6786C-D65D-E689-651A-DE6CEADA91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0CF85A-2602-A5C7-CF36-8CB29C976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AFB1D-230D-4766-90B0-23F8AFC9B62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D96D8-C9AE-5CDB-75F4-671731D59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A12703-D2C5-B71B-775C-DDE39C0C7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16B8-9DF1-4966-B7BD-AC2E8DF43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4158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14D40-4E64-7F01-8FC3-B0533FF9E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90BB99-B06B-2232-62DA-82953A2BB9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396914-550B-7198-DD4D-0D06F35F9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AFB1D-230D-4766-90B0-23F8AFC9B62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13CDBD-127A-330A-342C-145220C7D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708338-C73D-8F91-37B8-3323137BB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16B8-9DF1-4966-B7BD-AC2E8DF43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9909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FCC79-E999-D397-1EF9-EA4DD74AD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01ADE-A602-308A-56CD-BFBEC65DED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AD209A-A235-F901-2A57-9FD97A0AE1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7FAFDE-60D8-A714-07F4-6CD488388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AFB1D-230D-4766-90B0-23F8AFC9B62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4DF6-4B7A-DA8B-6452-C97591939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E4D374-641C-944D-F3C1-6D4232BF6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16B8-9DF1-4966-B7BD-AC2E8DF43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5888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3ACFE-FEA4-DAFC-FFE6-F69C5F9B4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109A2A-CA4D-A645-CB7B-497FF7CF24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65E304-7A0A-ECFC-F3F9-4D02B0B7C2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C858AD-0810-72F9-2432-03EE4B027F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8031C5-12F3-A893-F668-E2D6D1F22B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A7B87C-5493-FFD9-64E6-260C09C0E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AFB1D-230D-4766-90B0-23F8AFC9B62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F1D912-8D0D-E9D6-855B-3DD06915C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748D74-58C7-28E4-3BE3-3DB220FF6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16B8-9DF1-4966-B7BD-AC2E8DF43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504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9891E-5164-D5C5-1D5B-BABE3DDD6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308587-EBF2-C7A4-CDCF-628DB6068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AFB1D-230D-4766-90B0-23F8AFC9B62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970D67-1EC7-FFAF-F9D9-4A00E081D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EAEF8-58E4-02FD-87B4-695EC7BD7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16B8-9DF1-4966-B7BD-AC2E8DF43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084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BB69E1-D5DC-87C7-F742-718392B02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AFB1D-230D-4766-90B0-23F8AFC9B62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C901A9-F6A9-273E-D7DE-8C61B2845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BB55EB-346A-EC7B-993C-2D95A46D5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16B8-9DF1-4966-B7BD-AC2E8DF43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992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30A92-D374-0EA4-3DE0-50E5A20AC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FABE6-5E33-2CD8-4480-51E395AF8F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F4C5FB-76AC-A4A8-E34E-56B91BBD51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BBE474-D047-EF07-F497-2556DA506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AFB1D-230D-4766-90B0-23F8AFC9B62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733E8B-E49D-C430-13EF-791A70F5B7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605D39-DAA6-721D-E1A9-7526A5987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16B8-9DF1-4966-B7BD-AC2E8DF43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719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95443-36A1-8428-B91B-29C6D9464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D5FCC9-23DE-797A-2512-2E15B43B50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A0B186-6341-CBA1-C25B-90DADDD489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DF8CCA-09FD-6893-EB75-A2A2DCA59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AFB1D-230D-4766-90B0-23F8AFC9B62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FFBB57-28C9-D5B9-C947-DA81DCAF4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B3BABB-EDE9-C292-561A-494AA97C2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16B8-9DF1-4966-B7BD-AC2E8DF43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840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EB4C6-BE6A-AB19-02AF-A1D004ADF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926458-DCDA-FED9-2062-356CA5DE44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2451A1-6598-F4FD-7CB4-4EBCD664C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AFB1D-230D-4766-90B0-23F8AFC9B62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4D6B7A-3127-60AA-F19E-E87A3714A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89B0EE-E10B-31B0-F1E4-33B39CD6B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16B8-9DF1-4966-B7BD-AC2E8DF43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668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348C39-A7E9-761D-1333-4E219C1DB5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E404D8-2DDD-3233-49C9-02AE338E82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0E6799-5CA1-9364-3B97-F4D3B5633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AFB1D-230D-4766-90B0-23F8AFC9B62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92A8D2-1244-4CD7-D5D6-A00C4B6E2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5688FF-157C-5142-BFEC-B51E73E7A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16B8-9DF1-4966-B7BD-AC2E8DF43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109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771AC5B-030B-7E0E-05D8-346A3DDCF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F676A3-4273-8B07-3C58-B1B8489A76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1F370B-2A04-2256-6BEE-DACF4E4DCE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2AFB1D-230D-4766-90B0-23F8AFC9B628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30F8A3-6D4C-F613-0438-BDC791CE22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23D6EB-293D-E57B-673A-0CEB3E2972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A6716B8-9DF1-4966-B7BD-AC2E8DF43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685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lovevery.com/child-development/the-7-conservation-activities-that-can-help-your-child-with-math-and-more/" TargetMode="External"/><Relationship Id="rId2" Type="http://schemas.openxmlformats.org/officeDocument/2006/relationships/hyperlink" Target="https://illumine.app/blog/parent-teacher-conference-guide-for-kindergarten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edium.com/@piusmkpouto/nature-versus-nurture-are-we-already-pre-scripted-or-a-product-of-our-environment-5b1073eb5063" TargetMode="External"/><Relationship Id="rId4" Type="http://schemas.openxmlformats.org/officeDocument/2006/relationships/hyperlink" Target="https://www.hanen.org/information-tips/verbs-pave-the-way-for-language-development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xiairworld.com/piagets-theory-of-cognitive-development/" TargetMode="External"/><Relationship Id="rId2" Type="http://schemas.openxmlformats.org/officeDocument/2006/relationships/hyperlink" Target="https://www.rayitoschools.com/blog/the-importance-of-sports-for-childre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462B13A-F6C3-48E0-02C9-DAB356A13925}"/>
              </a:ext>
            </a:extLst>
          </p:cNvPr>
          <p:cNvSpPr txBox="1"/>
          <p:nvPr/>
        </p:nvSpPr>
        <p:spPr>
          <a:xfrm>
            <a:off x="2596793" y="915072"/>
            <a:ext cx="609771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solidFill>
                  <a:srgbClr val="002060"/>
                </a:solidFill>
              </a:rPr>
              <a:t>Piaget's Cognitive Theory: An Application to Health and Social Care to Better Understand Childhood Development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F09233-56FF-CC33-1A4D-C93287D2003B}"/>
              </a:ext>
            </a:extLst>
          </p:cNvPr>
          <p:cNvSpPr txBox="1"/>
          <p:nvPr/>
        </p:nvSpPr>
        <p:spPr>
          <a:xfrm>
            <a:off x="1815957" y="2508374"/>
            <a:ext cx="609771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002060"/>
                </a:solidFill>
              </a:rPr>
              <a:t>STUDENT NAME: SALIA PERVEEN</a:t>
            </a:r>
          </a:p>
          <a:p>
            <a:r>
              <a:rPr lang="en-GB" sz="1800" b="1" dirty="0">
                <a:solidFill>
                  <a:srgbClr val="002060"/>
                </a:solidFill>
              </a:rPr>
              <a:t>STUDENT ID: 2407699</a:t>
            </a:r>
          </a:p>
          <a:p>
            <a:r>
              <a:rPr lang="en-GB" sz="1800" b="1" dirty="0">
                <a:solidFill>
                  <a:srgbClr val="002060"/>
                </a:solidFill>
              </a:rPr>
              <a:t>MODULE CODE: LCHS4010</a:t>
            </a:r>
          </a:p>
          <a:p>
            <a:r>
              <a:rPr lang="en-GB" sz="1800" b="1" dirty="0">
                <a:solidFill>
                  <a:srgbClr val="002060"/>
                </a:solidFill>
              </a:rPr>
              <a:t>MODULE NAME: PSYCHOLOGY IN HEALTH AND SOCIAL CARE</a:t>
            </a:r>
          </a:p>
          <a:p>
            <a:r>
              <a:rPr lang="en-GB" sz="1800" b="1" dirty="0">
                <a:solidFill>
                  <a:srgbClr val="002060"/>
                </a:solidFill>
              </a:rPr>
              <a:t>ASSIGNMENT TITLE: COMPONENT 1-INDIVIDUAL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2297610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A1A2975-BC5F-18C2-4BFC-B8AAD7D90882}"/>
              </a:ext>
            </a:extLst>
          </p:cNvPr>
          <p:cNvSpPr txBox="1"/>
          <p:nvPr/>
        </p:nvSpPr>
        <p:spPr>
          <a:xfrm>
            <a:off x="2545421" y="540536"/>
            <a:ext cx="820134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800" b="1" i="0" u="none" strike="noStrike" kern="1200" cap="none" spc="-120" normalizeH="0" baseline="0" noProof="0" dirty="0">
                <a:ln>
                  <a:noFill/>
                </a:ln>
                <a:solidFill>
                  <a:srgbClr val="50B4C8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Introduction and Rationale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C9C1D3-659C-7118-B922-172FE4DF920F}"/>
              </a:ext>
            </a:extLst>
          </p:cNvPr>
          <p:cNvSpPr txBox="1"/>
          <p:nvPr/>
        </p:nvSpPr>
        <p:spPr>
          <a:xfrm>
            <a:off x="1333072" y="1851232"/>
            <a:ext cx="6097712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dirty="0"/>
              <a:t>The study of lifespan development looks at how people grow and change from when they are born until they are old. Childhood (ages 6 to 12) is an important time for growing social skills and learning.</a:t>
            </a:r>
          </a:p>
          <a:p>
            <a:pPr marL="0" indent="0">
              <a:buNone/>
            </a:pPr>
            <a:r>
              <a:rPr lang="en-GB" sz="1800" dirty="0"/>
              <a:t>Good care plans and child safety rules work better when  understand this time (Berk, 2022).</a:t>
            </a:r>
          </a:p>
          <a:p>
            <a:pPr marL="0" indent="0">
              <a:buNone/>
            </a:pPr>
            <a:r>
              <a:rPr lang="en-GB" sz="1800" dirty="0"/>
              <a:t>This presentation will explain how development theories can help professionals provide the right support for different age groups.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C37D07C-2C29-1875-5302-C9E3186688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7787" y="1952212"/>
            <a:ext cx="3267075" cy="319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658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A26F76C-DDD3-D974-E5A4-C6E09F4F9CDB}"/>
              </a:ext>
            </a:extLst>
          </p:cNvPr>
          <p:cNvSpPr txBox="1"/>
          <p:nvPr/>
        </p:nvSpPr>
        <p:spPr>
          <a:xfrm>
            <a:off x="3223517" y="437795"/>
            <a:ext cx="609771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4800" b="1" i="0" u="none" strike="noStrike" kern="1200" cap="none" spc="-120" normalizeH="0" baseline="0" noProof="0" dirty="0">
                <a:ln>
                  <a:noFill/>
                </a:ln>
                <a:solidFill>
                  <a:srgbClr val="50B4C8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An outline of the childhood stage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286FEC-B21B-C0AF-4289-0C028C5DD68A}"/>
              </a:ext>
            </a:extLst>
          </p:cNvPr>
          <p:cNvSpPr txBox="1"/>
          <p:nvPr/>
        </p:nvSpPr>
        <p:spPr>
          <a:xfrm>
            <a:off x="973476" y="2265223"/>
            <a:ext cx="6097712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Childhood (ages 6 to 12) also known as middle childhood:</a:t>
            </a:r>
          </a:p>
          <a:p>
            <a:r>
              <a:rPr lang="en-US" b="1" dirty="0"/>
              <a:t>Major developments:</a:t>
            </a:r>
          </a:p>
          <a:p>
            <a:r>
              <a:rPr lang="en-US" b="1" dirty="0"/>
              <a:t>Physical: </a:t>
            </a:r>
            <a:r>
              <a:rPr lang="en-US" dirty="0"/>
              <a:t>improved coordination, slower growth.</a:t>
            </a:r>
          </a:p>
          <a:p>
            <a:r>
              <a:rPr lang="en-US" b="1" dirty="0"/>
              <a:t>Cognitive: </a:t>
            </a:r>
            <a:r>
              <a:rPr lang="en-US" dirty="0"/>
              <a:t>As cognitive and emotional skills improve quickly, body growth becomes steady.</a:t>
            </a:r>
          </a:p>
          <a:p>
            <a:r>
              <a:rPr lang="en-US" b="1" dirty="0"/>
              <a:t>Social: </a:t>
            </a:r>
            <a:r>
              <a:rPr lang="en-US" dirty="0"/>
              <a:t>Children start making friends and becoming more confident and skilled (Shaffer and Kipp, 2013).</a:t>
            </a:r>
          </a:p>
          <a:p>
            <a:r>
              <a:rPr lang="en-US" b="1" dirty="0"/>
              <a:t>Emotional: </a:t>
            </a:r>
            <a:r>
              <a:rPr lang="en-US" dirty="0"/>
              <a:t>Feeling more understanding of others and being more aware of own feelings.</a:t>
            </a:r>
          </a:p>
        </p:txBody>
      </p:sp>
      <p:pic>
        <p:nvPicPr>
          <p:cNvPr id="3074" name="Picture 2" descr="The Significance of Sports for Children ...">
            <a:extLst>
              <a:ext uri="{FF2B5EF4-FFF2-40B4-BE49-F238E27FC236}">
                <a16:creationId xmlns:a16="http://schemas.microsoft.com/office/drawing/2014/main" id="{9B0126F8-99E5-E7D0-F5E8-0C85F9545D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1302" y="2007455"/>
            <a:ext cx="3445891" cy="2293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01D05B7-3ED6-7C44-3937-182DFC17660E}"/>
              </a:ext>
            </a:extLst>
          </p:cNvPr>
          <p:cNvSpPr txBox="1"/>
          <p:nvPr/>
        </p:nvSpPr>
        <p:spPr>
          <a:xfrm>
            <a:off x="7971302" y="4398483"/>
            <a:ext cx="30329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Children engage in sports </a:t>
            </a:r>
          </a:p>
          <a:p>
            <a:r>
              <a:rPr lang="en-GB" dirty="0"/>
              <a:t>Accessed ravitode sol (2020)</a:t>
            </a:r>
          </a:p>
        </p:txBody>
      </p:sp>
    </p:spTree>
    <p:extLst>
      <p:ext uri="{BB962C8B-B14F-4D97-AF65-F5344CB8AC3E}">
        <p14:creationId xmlns:p14="http://schemas.microsoft.com/office/powerpoint/2010/main" val="2361298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7569F78-A27F-13CB-50AF-963A43A1E134}"/>
              </a:ext>
            </a:extLst>
          </p:cNvPr>
          <p:cNvSpPr txBox="1"/>
          <p:nvPr/>
        </p:nvSpPr>
        <p:spPr>
          <a:xfrm>
            <a:off x="3047144" y="365607"/>
            <a:ext cx="609771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3600" b="1" i="0" u="none" strike="noStrike" kern="1200" cap="none" spc="-120" normalizeH="0" baseline="0" noProof="0" dirty="0">
                <a:ln>
                  <a:noFill/>
                </a:ln>
                <a:solidFill>
                  <a:srgbClr val="50B4C8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Nature vs. Nurture in Childhood Development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99CF33-B75C-369C-A72A-A42C25518FE0}"/>
              </a:ext>
            </a:extLst>
          </p:cNvPr>
          <p:cNvSpPr txBox="1"/>
          <p:nvPr/>
        </p:nvSpPr>
        <p:spPr>
          <a:xfrm>
            <a:off x="1055669" y="1866844"/>
            <a:ext cx="609771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A child's development is affected by their biology (nature) and their environment (nurture).</a:t>
            </a:r>
          </a:p>
          <a:p>
            <a:r>
              <a:rPr lang="en-GB" sz="1800" dirty="0"/>
              <a:t>Brain growth and genes affect how our bodies and minds develop as we grow up (Berk, 2022).</a:t>
            </a:r>
          </a:p>
          <a:p>
            <a:r>
              <a:rPr lang="en-GB" sz="1800" dirty="0"/>
              <a:t>Family, education, and culture affect how we learn and behave socially (Bee and Boyd, 2014).</a:t>
            </a:r>
          </a:p>
          <a:p>
            <a:r>
              <a:rPr lang="en-GB" sz="1800" dirty="0"/>
              <a:t>Our personality and </a:t>
            </a:r>
            <a:r>
              <a:rPr lang="en-GB" sz="1800" dirty="0" err="1"/>
              <a:t>behavior</a:t>
            </a:r>
            <a:r>
              <a:rPr lang="en-GB" sz="1800" dirty="0"/>
              <a:t> are shaped by both our genes and our experiences (Trawick-Smith, 2021).</a:t>
            </a:r>
          </a:p>
          <a:p>
            <a:r>
              <a:rPr lang="en-GB" sz="1800" dirty="0"/>
              <a:t>Both sides of a child’s development need to be recognized to give complete care.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D60938A-E17B-1F1E-850A-EC431D85D8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381" y="2135981"/>
            <a:ext cx="4594484" cy="2586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4152B4D-9056-FB74-E1E5-86A0CE49CC55}"/>
              </a:ext>
            </a:extLst>
          </p:cNvPr>
          <p:cNvSpPr txBox="1"/>
          <p:nvPr/>
        </p:nvSpPr>
        <p:spPr>
          <a:xfrm>
            <a:off x="6770658" y="4991156"/>
            <a:ext cx="5359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Nature vs. Nurture Accessed from medium (2023) </a:t>
            </a:r>
          </a:p>
        </p:txBody>
      </p:sp>
    </p:spTree>
    <p:extLst>
      <p:ext uri="{BB962C8B-B14F-4D97-AF65-F5344CB8AC3E}">
        <p14:creationId xmlns:p14="http://schemas.microsoft.com/office/powerpoint/2010/main" val="31531101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84A6419-C133-04CA-E941-120561CD15CF}"/>
              </a:ext>
            </a:extLst>
          </p:cNvPr>
          <p:cNvSpPr txBox="1"/>
          <p:nvPr/>
        </p:nvSpPr>
        <p:spPr>
          <a:xfrm>
            <a:off x="2966663" y="263134"/>
            <a:ext cx="609771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800" b="1" i="0" u="none" strike="noStrike" kern="1200" cap="none" spc="-120" normalizeH="0" baseline="0" noProof="0" dirty="0">
                <a:ln>
                  <a:noFill/>
                </a:ln>
                <a:solidFill>
                  <a:srgbClr val="50B4C8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Piaget’s Cognitive Development Theory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E90DC5-CC6B-51E5-75B8-7AF2E155CD82}"/>
              </a:ext>
            </a:extLst>
          </p:cNvPr>
          <p:cNvSpPr txBox="1"/>
          <p:nvPr/>
        </p:nvSpPr>
        <p:spPr>
          <a:xfrm>
            <a:off x="1055669" y="2128230"/>
            <a:ext cx="609771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Four stages of cognitive development proposed by Jean Piaget (1896-1980) which are as follows: </a:t>
            </a:r>
          </a:p>
          <a:p>
            <a:r>
              <a:rPr lang="en-GB" sz="1800" dirty="0"/>
              <a:t>Sensorimotor (0–2) </a:t>
            </a:r>
          </a:p>
          <a:p>
            <a:r>
              <a:rPr lang="en-GB" sz="1800" dirty="0"/>
              <a:t>Preoperational (2–7) </a:t>
            </a:r>
          </a:p>
          <a:p>
            <a:r>
              <a:rPr lang="en-GB" sz="1800" dirty="0"/>
              <a:t>Concrete Operational (7–11)</a:t>
            </a:r>
          </a:p>
          <a:p>
            <a:r>
              <a:rPr lang="en-GB" sz="1800" dirty="0"/>
              <a:t>Formal Operational (12+) </a:t>
            </a:r>
          </a:p>
          <a:p>
            <a:r>
              <a:rPr lang="en-GB" sz="1800" dirty="0"/>
              <a:t>Children actively construct knowledge through experiences.</a:t>
            </a:r>
          </a:p>
        </p:txBody>
      </p:sp>
      <p:pic>
        <p:nvPicPr>
          <p:cNvPr id="2050" name="Picture 2" descr="Piagets Theory of Cognitive Development ...">
            <a:extLst>
              <a:ext uri="{FF2B5EF4-FFF2-40B4-BE49-F238E27FC236}">
                <a16:creationId xmlns:a16="http://schemas.microsoft.com/office/drawing/2014/main" id="{113AB684-1B3A-AA0B-4B45-60EC6B6DF5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0039" y="2306247"/>
            <a:ext cx="2771775" cy="2031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6A0330B-F821-958B-083A-580990B3CAD4}"/>
              </a:ext>
            </a:extLst>
          </p:cNvPr>
          <p:cNvSpPr txBox="1"/>
          <p:nvPr/>
        </p:nvSpPr>
        <p:spPr>
          <a:xfrm>
            <a:off x="7932968" y="4811025"/>
            <a:ext cx="39240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Four stages of cognitive development </a:t>
            </a:r>
          </a:p>
          <a:p>
            <a:r>
              <a:rPr lang="en-GB" dirty="0"/>
              <a:t>Accessed xiair world (2025)</a:t>
            </a:r>
          </a:p>
        </p:txBody>
      </p:sp>
    </p:spTree>
    <p:extLst>
      <p:ext uri="{BB962C8B-B14F-4D97-AF65-F5344CB8AC3E}">
        <p14:creationId xmlns:p14="http://schemas.microsoft.com/office/powerpoint/2010/main" val="3888422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1AA76ED-1686-9F30-183F-2F88A884360A}"/>
              </a:ext>
            </a:extLst>
          </p:cNvPr>
          <p:cNvSpPr txBox="1"/>
          <p:nvPr/>
        </p:nvSpPr>
        <p:spPr>
          <a:xfrm>
            <a:off x="2339939" y="519719"/>
            <a:ext cx="609771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3600" b="1" i="0" u="none" strike="noStrike" kern="1200" cap="none" spc="-120" normalizeH="0" baseline="0" noProof="0" dirty="0">
                <a:ln>
                  <a:noFill/>
                </a:ln>
                <a:solidFill>
                  <a:srgbClr val="50B4C8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Concrete Operational Stage (7–11 years)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3B450B-868D-78EC-D894-D89CD6A3B0E0}"/>
              </a:ext>
            </a:extLst>
          </p:cNvPr>
          <p:cNvSpPr txBox="1"/>
          <p:nvPr/>
        </p:nvSpPr>
        <p:spPr>
          <a:xfrm>
            <a:off x="1045395" y="2225633"/>
            <a:ext cx="609771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Understanding cause and effect helps think logically.</a:t>
            </a:r>
          </a:p>
          <a:p>
            <a:r>
              <a:rPr lang="en-GB" sz="1800" dirty="0"/>
              <a:t>The idea of conservation is understanding that the amount of something stays the same even if its shape looks different (</a:t>
            </a:r>
            <a:r>
              <a:rPr lang="en-GB" sz="1800" dirty="0" err="1"/>
              <a:t>Piage</a:t>
            </a:r>
            <a:r>
              <a:rPr lang="en-GB" sz="1800" dirty="0"/>
              <a:t>, 1972).</a:t>
            </a:r>
          </a:p>
          <a:p>
            <a:r>
              <a:rPr lang="en-GB" sz="1800" dirty="0"/>
              <a:t>Skills in sorting and organising are learned because egocentrism decline in children.</a:t>
            </a:r>
          </a:p>
        </p:txBody>
      </p:sp>
      <p:pic>
        <p:nvPicPr>
          <p:cNvPr id="4098" name="Picture 2" descr="Piaget's 7 conservation tasks and when your child can do them | Lovevery">
            <a:extLst>
              <a:ext uri="{FF2B5EF4-FFF2-40B4-BE49-F238E27FC236}">
                <a16:creationId xmlns:a16="http://schemas.microsoft.com/office/drawing/2014/main" id="{785F8226-909C-D127-55A2-E95B015E90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8503" y="2947881"/>
            <a:ext cx="3446980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9FA376A-C943-D45E-75D9-C8F53D5F57FF}"/>
              </a:ext>
            </a:extLst>
          </p:cNvPr>
          <p:cNvSpPr txBox="1"/>
          <p:nvPr/>
        </p:nvSpPr>
        <p:spPr>
          <a:xfrm>
            <a:off x="6552344" y="4768621"/>
            <a:ext cx="60977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Idea Generation of a child Accessed Love Every (2025)</a:t>
            </a:r>
          </a:p>
        </p:txBody>
      </p:sp>
    </p:spTree>
    <p:extLst>
      <p:ext uri="{BB962C8B-B14F-4D97-AF65-F5344CB8AC3E}">
        <p14:creationId xmlns:p14="http://schemas.microsoft.com/office/powerpoint/2010/main" val="1221642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5B850A6-03CD-0B92-BEFA-ED5F39D57676}"/>
              </a:ext>
            </a:extLst>
          </p:cNvPr>
          <p:cNvSpPr txBox="1"/>
          <p:nvPr/>
        </p:nvSpPr>
        <p:spPr>
          <a:xfrm>
            <a:off x="2637890" y="396339"/>
            <a:ext cx="609771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3200" b="1" i="0" u="none" strike="noStrike" kern="1200" cap="none" spc="-120" normalizeH="0" baseline="0" noProof="0" dirty="0">
                <a:ln>
                  <a:noFill/>
                </a:ln>
                <a:solidFill>
                  <a:srgbClr val="50B4C8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Application of Piaget’s Theory in Health and Social Care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83FC85-FE94-E172-38F4-7AFFCA05E458}"/>
              </a:ext>
            </a:extLst>
          </p:cNvPr>
          <p:cNvSpPr txBox="1"/>
          <p:nvPr/>
        </p:nvSpPr>
        <p:spPr>
          <a:xfrm>
            <a:off x="1487184" y="1927682"/>
            <a:ext cx="609771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Helps professionals to discuss successfully with children.  </a:t>
            </a:r>
          </a:p>
          <a:p>
            <a:r>
              <a:rPr lang="en-GB" sz="1800" dirty="0"/>
              <a:t>Provides health education that is suitable for each age group (Bee and Boyd, 2014).  </a:t>
            </a:r>
          </a:p>
          <a:p>
            <a:r>
              <a:rPr lang="en-GB" sz="1800" dirty="0"/>
              <a:t>Helps make treatments for learning disabilities.  </a:t>
            </a:r>
          </a:p>
          <a:p>
            <a:r>
              <a:rPr lang="en-GB" sz="1800" dirty="0"/>
              <a:t>Supports a complete understanding of development issues (Trawick-Smith, 2021).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61BEA04-5F52-118B-0031-FDCA11650F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3653" y="2176462"/>
            <a:ext cx="3552825" cy="25050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F667279-D79F-04B4-B4AD-8D3EED3723BE}"/>
              </a:ext>
            </a:extLst>
          </p:cNvPr>
          <p:cNvSpPr txBox="1"/>
          <p:nvPr/>
        </p:nvSpPr>
        <p:spPr>
          <a:xfrm>
            <a:off x="6316038" y="4798300"/>
            <a:ext cx="60977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Carer engaging with child Accessed Lowry (2016)</a:t>
            </a:r>
          </a:p>
        </p:txBody>
      </p:sp>
    </p:spTree>
    <p:extLst>
      <p:ext uri="{BB962C8B-B14F-4D97-AF65-F5344CB8AC3E}">
        <p14:creationId xmlns:p14="http://schemas.microsoft.com/office/powerpoint/2010/main" val="6360609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B59113F-75F5-9B00-637C-82A99F1512B5}"/>
              </a:ext>
            </a:extLst>
          </p:cNvPr>
          <p:cNvSpPr txBox="1"/>
          <p:nvPr/>
        </p:nvSpPr>
        <p:spPr>
          <a:xfrm>
            <a:off x="2278295" y="417157"/>
            <a:ext cx="6097712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400" b="1" i="0" u="none" strike="noStrike" kern="1200" cap="none" spc="-120" normalizeH="0" baseline="0" noProof="0" dirty="0">
                <a:ln>
                  <a:noFill/>
                </a:ln>
                <a:solidFill>
                  <a:srgbClr val="50B4C8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Critical Evaluation of Piaget’s Theory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D0E34B-C827-DDE9-794B-D12C34563551}"/>
              </a:ext>
            </a:extLst>
          </p:cNvPr>
          <p:cNvSpPr txBox="1"/>
          <p:nvPr/>
        </p:nvSpPr>
        <p:spPr>
          <a:xfrm>
            <a:off x="1004299" y="2131972"/>
            <a:ext cx="609771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/>
              <a:t>Benefits:</a:t>
            </a:r>
          </a:p>
          <a:p>
            <a:r>
              <a:rPr lang="en-US" sz="1800" dirty="0"/>
              <a:t>New understanding of how children think.</a:t>
            </a:r>
          </a:p>
          <a:p>
            <a:r>
              <a:rPr lang="en-US" sz="1800" dirty="0"/>
              <a:t>Affected how we understand children’s minds and learning.</a:t>
            </a:r>
          </a:p>
          <a:p>
            <a:endParaRPr lang="en-US" sz="1800" dirty="0"/>
          </a:p>
          <a:p>
            <a:r>
              <a:rPr lang="en-US" sz="1800" b="1" dirty="0"/>
              <a:t>Drawbacks:</a:t>
            </a:r>
          </a:p>
          <a:p>
            <a:r>
              <a:rPr lang="en-US" sz="1800" dirty="0"/>
              <a:t>Doesn't recognize the abilities of children (Shaffer and Kipp, 2013).</a:t>
            </a:r>
          </a:p>
          <a:p>
            <a:r>
              <a:rPr lang="en-US" sz="1800" dirty="0"/>
              <a:t>Ignores people's social and cultural backgrounds (Vygotsky's criticism).</a:t>
            </a:r>
          </a:p>
          <a:p>
            <a:r>
              <a:rPr lang="en-US" sz="1800" dirty="0"/>
              <a:t>People are questioning the strict rules for stages.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2861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82D3D47-06FA-2729-AE3E-CA1352392273}"/>
              </a:ext>
            </a:extLst>
          </p:cNvPr>
          <p:cNvSpPr txBox="1"/>
          <p:nvPr/>
        </p:nvSpPr>
        <p:spPr>
          <a:xfrm>
            <a:off x="2637889" y="468618"/>
            <a:ext cx="609771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800" b="1" i="0" u="none" strike="noStrike" kern="1200" cap="none" spc="-120" normalizeH="0" baseline="0" noProof="0" dirty="0">
                <a:ln>
                  <a:noFill/>
                </a:ln>
                <a:solidFill>
                  <a:srgbClr val="50B4C8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Practicality in Health and Social Care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B4BE75-4CFB-D507-5126-E15617828D30}"/>
              </a:ext>
            </a:extLst>
          </p:cNvPr>
          <p:cNvSpPr txBox="1"/>
          <p:nvPr/>
        </p:nvSpPr>
        <p:spPr>
          <a:xfrm>
            <a:off x="1209782" y="2512906"/>
            <a:ext cx="609771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Helps professionals in determining formative benchmarks.</a:t>
            </a:r>
          </a:p>
          <a:p>
            <a:r>
              <a:rPr lang="en-GB" sz="1800" dirty="0"/>
              <a:t>Bolsters effective education and care planning strategies.</a:t>
            </a:r>
          </a:p>
          <a:p>
            <a:r>
              <a:rPr lang="en-GB" sz="1800" dirty="0"/>
              <a:t>Advances children’s communication and compassion.</a:t>
            </a:r>
          </a:p>
          <a:p>
            <a:r>
              <a:rPr lang="en-GB" sz="1800" dirty="0"/>
              <a:t>Supports agreeable endeavours with schools and families.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26A3C0D-26ED-0A0C-12D6-0793AB3019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6748" y="2852895"/>
            <a:ext cx="3804557" cy="253637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3BDA163-1DD1-C6E3-0E4C-4A51C9A01127}"/>
              </a:ext>
            </a:extLst>
          </p:cNvPr>
          <p:cNvSpPr txBox="1"/>
          <p:nvPr/>
        </p:nvSpPr>
        <p:spPr>
          <a:xfrm>
            <a:off x="6986426" y="5548046"/>
            <a:ext cx="52055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Parent – Teacher conference Accessed from Kapur (2025)</a:t>
            </a:r>
          </a:p>
        </p:txBody>
      </p:sp>
    </p:spTree>
    <p:extLst>
      <p:ext uri="{BB962C8B-B14F-4D97-AF65-F5344CB8AC3E}">
        <p14:creationId xmlns:p14="http://schemas.microsoft.com/office/powerpoint/2010/main" val="38928195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807564D-2FCB-DCA4-8A78-CE9A0DAE774F}"/>
              </a:ext>
            </a:extLst>
          </p:cNvPr>
          <p:cNvSpPr txBox="1"/>
          <p:nvPr/>
        </p:nvSpPr>
        <p:spPr>
          <a:xfrm>
            <a:off x="3047144" y="581095"/>
            <a:ext cx="609771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800" b="0" i="0" u="none" strike="noStrike" kern="1200" cap="none" spc="-120" normalizeH="0" baseline="0" noProof="0" dirty="0">
                <a:ln>
                  <a:noFill/>
                </a:ln>
                <a:solidFill>
                  <a:srgbClr val="50B4C8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Conclusion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5F4B21-9026-457E-A41B-7804D6EAB507}"/>
              </a:ext>
            </a:extLst>
          </p:cNvPr>
          <p:cNvSpPr txBox="1"/>
          <p:nvPr/>
        </p:nvSpPr>
        <p:spPr>
          <a:xfrm>
            <a:off x="541961" y="2071521"/>
            <a:ext cx="609771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Childhood is an important time for growing and learning.</a:t>
            </a:r>
          </a:p>
          <a:p>
            <a:endParaRPr lang="en-GB" b="1" dirty="0"/>
          </a:p>
          <a:p>
            <a:r>
              <a:rPr lang="en-GB" b="1" dirty="0"/>
              <a:t>Piaget's theory helps us understand how children think.</a:t>
            </a:r>
          </a:p>
          <a:p>
            <a:endParaRPr lang="en-GB" b="1" dirty="0"/>
          </a:p>
          <a:p>
            <a:r>
              <a:rPr lang="en-GB" b="1" dirty="0"/>
              <a:t>Using this approach helps provide care that focuses on children as a whole.</a:t>
            </a:r>
          </a:p>
        </p:txBody>
      </p:sp>
    </p:spTree>
    <p:extLst>
      <p:ext uri="{BB962C8B-B14F-4D97-AF65-F5344CB8AC3E}">
        <p14:creationId xmlns:p14="http://schemas.microsoft.com/office/powerpoint/2010/main" val="36589877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40B0AD9-8E28-D512-9589-B48A2A636FEC}"/>
              </a:ext>
            </a:extLst>
          </p:cNvPr>
          <p:cNvSpPr txBox="1"/>
          <p:nvPr/>
        </p:nvSpPr>
        <p:spPr>
          <a:xfrm>
            <a:off x="3047144" y="0"/>
            <a:ext cx="609771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800" b="1" i="0" u="none" strike="noStrike" kern="1200" cap="none" spc="-120" normalizeH="0" baseline="0" noProof="0" dirty="0">
                <a:ln>
                  <a:noFill/>
                </a:ln>
                <a:solidFill>
                  <a:srgbClr val="50B4C8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References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1D1426-5A19-289C-07F2-F0B5119A98E1}"/>
              </a:ext>
            </a:extLst>
          </p:cNvPr>
          <p:cNvSpPr txBox="1"/>
          <p:nvPr/>
        </p:nvSpPr>
        <p:spPr>
          <a:xfrm>
            <a:off x="2155004" y="873304"/>
            <a:ext cx="8622587" cy="5803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1440" marR="0" lvl="0" indent="-91440" algn="l" defTabSz="914400" rtl="0" eaLnBrk="1" fontAlgn="auto" latinLnBrk="0" hangingPunct="1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Tx/>
              <a:buSzTx/>
              <a:buFont typeface="Arial" pitchFamily="34" charset="0"/>
              <a:buChar char=" 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Boyd, D., and Bee, H. (2014)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Lifespan Development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(7th edn). New York, NY: Pearson International.</a:t>
            </a:r>
          </a:p>
          <a:p>
            <a:pPr marL="91440" marR="0" lvl="0" indent="-91440" algn="l" defTabSz="914400" rtl="0" eaLnBrk="1" fontAlgn="auto" latinLnBrk="0" hangingPunct="1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Tx/>
              <a:buSzTx/>
              <a:buFont typeface="Arial" pitchFamily="34" charset="0"/>
              <a:buChar char=" 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Berk, L.E. (2022)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Development Through the Lifespan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(7th edn). London: Sage Publication.</a:t>
            </a:r>
          </a:p>
          <a:p>
            <a:pPr marL="91440" marR="0" lvl="0" indent="-91440" algn="l" defTabSz="914400" rtl="0" eaLnBrk="1" fontAlgn="auto" latinLnBrk="0" hangingPunct="1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Tx/>
              <a:buSzTx/>
              <a:buFont typeface="Arial" pitchFamily="34" charset="0"/>
              <a:buChar char=" 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Kapur, S. (2025)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Kindergarten Parent-Teacher Conference Guide: Importance, Smart Questions to Ask, and More.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[Image]. Available at: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  <a:hlinkClick r:id="rId2"/>
              </a:rPr>
              <a:t>https://illumine.app/blog/parent-teacher-conference-guide-for-kindergartens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(Accessed: 17 Oct 2025).</a:t>
            </a:r>
            <a:endParaRPr kumimoji="0" lang="en-GB" sz="1800" b="0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  <a:p>
            <a:pPr marL="91440" marR="0" lvl="0" indent="-91440" algn="l" defTabSz="914400" rtl="0" eaLnBrk="1" fontAlgn="auto" latinLnBrk="0" hangingPunct="1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Tx/>
              <a:buSzTx/>
              <a:buFont typeface="Arial" pitchFamily="34" charset="0"/>
              <a:buChar char=" 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Love Every (2025)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The 7 conservation activities that can help your child with math and more.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[Image]. Available at: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  <a:hlinkClick r:id="rId3"/>
              </a:rPr>
              <a:t>https://blog.lovevery.com/child-development/the-7-conservation-activities-that-can-help-your-child-with-math-and-more/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(Accessed: 12 Oct 2025).</a:t>
            </a:r>
          </a:p>
          <a:p>
            <a:pPr marL="91440" marR="0" lvl="0" indent="-91440" algn="l" defTabSz="914400" rtl="0" eaLnBrk="1" fontAlgn="auto" latinLnBrk="0" hangingPunct="1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Tx/>
              <a:buSzTx/>
              <a:buFont typeface="Arial" pitchFamily="34" charset="0"/>
              <a:buChar char=" 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Lowry, L. (2016)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Verbs Pave the Way for Language Development.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[Image]. Available at: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  <a:hlinkClick r:id="rId4"/>
              </a:rPr>
              <a:t>https://www.hanen.org/information-tips/verbs-pave-the-way-for-language-development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(Accessed: 15 Oct 2025).</a:t>
            </a:r>
            <a:endParaRPr kumimoji="0" lang="en-GB" sz="1800" b="0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  <a:p>
            <a:pPr marL="91440" marR="0" lvl="0" indent="-91440" algn="l" defTabSz="914400" rtl="0" eaLnBrk="1" fontAlgn="auto" latinLnBrk="0" hangingPunct="1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Tx/>
              <a:buSzTx/>
              <a:buFont typeface="Arial" pitchFamily="34" charset="0"/>
              <a:buChar char=" 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Medium (2023)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Nature Versus Nurture; Are We Already Pre-scripted Or A Product Of Our Environment.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[Image]. Available at: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  <a:hlinkClick r:id="rId5"/>
              </a:rPr>
              <a:t>https://medium.com/@piusmkpouto/nature-versus-nurture-are-we-already-pre-scripted-or-a-product-of-our-environment-5b1073eb5063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(Accessed: 17 Oct 2025).</a:t>
            </a:r>
            <a:endParaRPr kumimoji="0" lang="en-GB" sz="1800" b="0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  <a:p>
            <a:pPr marL="91440" marR="0" lvl="0" indent="-91440" algn="l" defTabSz="914400" rtl="0" eaLnBrk="1" fontAlgn="auto" latinLnBrk="0" hangingPunct="1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Tx/>
              <a:buSzTx/>
              <a:buFont typeface="Arial" pitchFamily="34" charset="0"/>
              <a:buChar char=" 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McLeod, S. (2023) 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Simply Psychology, Piaget’s Theory of Cognitive Development.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Available at: https://www.simplypsychology.org/wp-content/uploads/simplypsychology.org-Piagets-Theory-and-Stages-of-Cognitive-Development.pdf (Accessed: 15 Oct 2025).</a:t>
            </a:r>
          </a:p>
        </p:txBody>
      </p:sp>
    </p:spTree>
    <p:extLst>
      <p:ext uri="{BB962C8B-B14F-4D97-AF65-F5344CB8AC3E}">
        <p14:creationId xmlns:p14="http://schemas.microsoft.com/office/powerpoint/2010/main" val="21318521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47F4B45-9C30-7347-8839-99DC8AC2F0E9}"/>
              </a:ext>
            </a:extLst>
          </p:cNvPr>
          <p:cNvSpPr/>
          <p:nvPr/>
        </p:nvSpPr>
        <p:spPr>
          <a:xfrm>
            <a:off x="3241854" y="296054"/>
            <a:ext cx="39000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References</a:t>
            </a:r>
            <a:r>
              <a:rPr lang="en-GB" sz="54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 </a:t>
            </a:r>
            <a:endParaRPr lang="en-GB" sz="54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6CA79F-4624-D53F-E56A-0CED2AAAE9E0}"/>
              </a:ext>
            </a:extLst>
          </p:cNvPr>
          <p:cNvSpPr txBox="1"/>
          <p:nvPr/>
        </p:nvSpPr>
        <p:spPr>
          <a:xfrm>
            <a:off x="850185" y="1320438"/>
            <a:ext cx="11341815" cy="46958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1440" marR="0" lvl="0" indent="-91440" algn="l" defTabSz="914400" rtl="0" eaLnBrk="1" fontAlgn="auto" latinLnBrk="0" hangingPunct="1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Tx/>
              <a:buSzTx/>
              <a:buFont typeface="Arial" pitchFamily="34" charset="0"/>
              <a:buChar char=" 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Piaget, J. (1972)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The Psychology of the Child.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New York: Basic Books.</a:t>
            </a:r>
          </a:p>
          <a:p>
            <a:pPr marL="91440" marR="0" lvl="0" indent="-91440" algn="l" defTabSz="914400" rtl="0" eaLnBrk="1" fontAlgn="auto" latinLnBrk="0" hangingPunct="1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Tx/>
              <a:buSzTx/>
              <a:buFont typeface="Arial" pitchFamily="34" charset="0"/>
              <a:buChar char=" 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Shaffer, D.R. and Kipp, K. (2013)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Developmental Psychology: Childhood and Adolescence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(9th edn). Belmont: Cengage Learning.</a:t>
            </a:r>
          </a:p>
          <a:p>
            <a:pPr marL="91440" marR="0" lvl="0" indent="-91440" algn="l" defTabSz="914400" rtl="0" eaLnBrk="1" fontAlgn="auto" latinLnBrk="0" hangingPunct="1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Tx/>
              <a:buSzTx/>
              <a:buFont typeface="Arial" pitchFamily="34" charset="0"/>
              <a:buChar char=" 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Trawick-Smith, J. (2018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) Early Childhood Development: A Multicultural Perspective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(7th edn). New York, NY: Pearson Education.</a:t>
            </a:r>
          </a:p>
          <a:p>
            <a:pPr marL="91440" marR="0" lvl="0" indent="-91440" algn="l" defTabSz="914400" rtl="0" eaLnBrk="1" fontAlgn="auto" latinLnBrk="0" hangingPunct="1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Tx/>
              <a:buSzTx/>
              <a:buFont typeface="Arial" pitchFamily="34" charset="0"/>
              <a:buChar char=" "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Rayitode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Sol (2020) </a:t>
            </a:r>
            <a:r>
              <a:rPr kumimoji="0" lang="en-US" sz="24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The Significance of Sports for Children.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[Image]. Available at: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  <a:hlinkClick r:id="rId2"/>
              </a:rPr>
              <a:t>https://www.rayitoschools.com/blog/the-importance-of-sports-for-children/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(Accessed: 17 Oct 2025).</a:t>
            </a:r>
          </a:p>
          <a:p>
            <a:pPr marL="91440" marR="0" lvl="0" indent="-91440" algn="l" defTabSz="914400" rtl="0" eaLnBrk="1" fontAlgn="auto" latinLnBrk="0" hangingPunct="1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Tx/>
              <a:buSzTx/>
              <a:buFont typeface="Arial" pitchFamily="34" charset="0"/>
              <a:buChar char=" 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Xiair World (2025)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Applying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Piagets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Theory of Cognitive Development to Educational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Produc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. [Image]. Available at: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  <a:hlinkClick r:id="rId3"/>
              </a:rPr>
              <a:t>https://xiairworld.com/piagets-theory-of-cognitive-development/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(Accessed: 15 Oct 2025).</a:t>
            </a:r>
          </a:p>
          <a:p>
            <a:pPr marL="91440" marR="0" lvl="0" indent="-91440" algn="l" defTabSz="914400" rtl="0" eaLnBrk="1" fontAlgn="auto" latinLnBrk="0" hangingPunct="1">
              <a:lnSpc>
                <a:spcPct val="85000"/>
              </a:lnSpc>
              <a:spcBef>
                <a:spcPts val="1300"/>
              </a:spcBef>
              <a:spcAft>
                <a:spcPts val="0"/>
              </a:spcAft>
              <a:buClrTx/>
              <a:buSzTx/>
              <a:buFont typeface="Arial" pitchFamily="34" charset="0"/>
              <a:buChar char=" 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76236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30605</TotalTime>
  <Words>1048</Words>
  <Application>Microsoft Office PowerPoint</Application>
  <PresentationFormat>Widescreen</PresentationFormat>
  <Paragraphs>81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Salia Perveen</dc:creator>
  <cp:lastModifiedBy>Salia Perveen</cp:lastModifiedBy>
  <cp:revision>1</cp:revision>
  <dcterms:created xsi:type="dcterms:W3CDTF">2025-11-02T12:13:32Z</dcterms:created>
  <dcterms:modified xsi:type="dcterms:W3CDTF">2025-11-23T18:18:48Z</dcterms:modified>
</cp:coreProperties>
</file>