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61"/>
  </p:notesMasterIdLst>
  <p:handoutMasterIdLst>
    <p:handoutMasterId r:id="rId62"/>
  </p:handoutMasterIdLst>
  <p:sldIdLst>
    <p:sldId id="257" r:id="rId5"/>
    <p:sldId id="447" r:id="rId6"/>
    <p:sldId id="259" r:id="rId7"/>
    <p:sldId id="446" r:id="rId8"/>
    <p:sldId id="839" r:id="rId9"/>
    <p:sldId id="294" r:id="rId10"/>
    <p:sldId id="883" r:id="rId11"/>
    <p:sldId id="455" r:id="rId12"/>
    <p:sldId id="850" r:id="rId13"/>
    <p:sldId id="454" r:id="rId14"/>
    <p:sldId id="884" r:id="rId15"/>
    <p:sldId id="457" r:id="rId16"/>
    <p:sldId id="844" r:id="rId17"/>
    <p:sldId id="841" r:id="rId18"/>
    <p:sldId id="842" r:id="rId19"/>
    <p:sldId id="835" r:id="rId20"/>
    <p:sldId id="866" r:id="rId21"/>
    <p:sldId id="822" r:id="rId22"/>
    <p:sldId id="867" r:id="rId23"/>
    <p:sldId id="877" r:id="rId24"/>
    <p:sldId id="827" r:id="rId25"/>
    <p:sldId id="843" r:id="rId26"/>
    <p:sldId id="836" r:id="rId27"/>
    <p:sldId id="826" r:id="rId28"/>
    <p:sldId id="487" r:id="rId29"/>
    <p:sldId id="868" r:id="rId30"/>
    <p:sldId id="870" r:id="rId31"/>
    <p:sldId id="869" r:id="rId32"/>
    <p:sldId id="878" r:id="rId33"/>
    <p:sldId id="879" r:id="rId34"/>
    <p:sldId id="880" r:id="rId35"/>
    <p:sldId id="881" r:id="rId36"/>
    <p:sldId id="871" r:id="rId37"/>
    <p:sldId id="875" r:id="rId38"/>
    <p:sldId id="873" r:id="rId39"/>
    <p:sldId id="874" r:id="rId40"/>
    <p:sldId id="876" r:id="rId41"/>
    <p:sldId id="872" r:id="rId42"/>
    <p:sldId id="828" r:id="rId43"/>
    <p:sldId id="829" r:id="rId44"/>
    <p:sldId id="837" r:id="rId45"/>
    <p:sldId id="838" r:id="rId46"/>
    <p:sldId id="310" r:id="rId47"/>
    <p:sldId id="847" r:id="rId48"/>
    <p:sldId id="849" r:id="rId49"/>
    <p:sldId id="848" r:id="rId50"/>
    <p:sldId id="834" r:id="rId51"/>
    <p:sldId id="493" r:id="rId52"/>
    <p:sldId id="885" r:id="rId53"/>
    <p:sldId id="495" r:id="rId54"/>
    <p:sldId id="379" r:id="rId55"/>
    <p:sldId id="846" r:id="rId56"/>
    <p:sldId id="796" r:id="rId57"/>
    <p:sldId id="832" r:id="rId58"/>
    <p:sldId id="865" r:id="rId59"/>
    <p:sldId id="863" r:id="rId6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2629" autoAdjust="0"/>
    <p:restoredTop sz="96101" autoAdjust="0"/>
  </p:normalViewPr>
  <p:slideViewPr>
    <p:cSldViewPr>
      <p:cViewPr varScale="1">
        <p:scale>
          <a:sx n="111" d="100"/>
          <a:sy n="111" d="100"/>
        </p:scale>
        <p:origin x="1788" y="96"/>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presProps" Target="pres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tableStyles" Target="tableStyles.xml"/><Relationship Id="rId5" Type="http://schemas.openxmlformats.org/officeDocument/2006/relationships/slide" Target="slides/slide1.xml"/><Relationship Id="rId61" Type="http://schemas.openxmlformats.org/officeDocument/2006/relationships/notesMaster" Target="notesMasters/notesMaster1.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viewProps" Target="viewProp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29/12/2025</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D40210-9A76-4288-B9FD-2E6EF58FA949}" type="datetimeFigureOut">
              <a:rPr lang="en-GB" smtClean="0"/>
              <a:t>29/12/2025</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EA8173-6EA7-483C-A1E0-CFB4950086E9}" type="slidenum">
              <a:rPr lang="en-GB" smtClean="0"/>
              <a:t>‹#›</a:t>
            </a:fld>
            <a:endParaRPr lang="en-GB"/>
          </a:p>
        </p:txBody>
      </p:sp>
    </p:spTree>
    <p:extLst>
      <p:ext uri="{BB962C8B-B14F-4D97-AF65-F5344CB8AC3E}">
        <p14:creationId xmlns:p14="http://schemas.microsoft.com/office/powerpoint/2010/main" val="2160981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youtube.com/watch?v=3IpE8dE4cVc" TargetMode="External"/><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s://www.nhs.uk/conditions/vaccinations/why-vaccination-is-safe-and-important/" TargetMode="External"/><Relationship Id="rId2" Type="http://schemas.openxmlformats.org/officeDocument/2006/relationships/slide" Target="../slides/slide54.xml"/><Relationship Id="rId1" Type="http://schemas.openxmlformats.org/officeDocument/2006/relationships/notesMaster" Target="../notesMasters/notesMaster1.xml"/><Relationship Id="rId4" Type="http://schemas.openxmlformats.org/officeDocument/2006/relationships/hyperlink" Target="https://www.gov.uk/government/collections/immunisation"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https://www.ncbi.nlm.nih.gov/books/NBK547668/</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Two measures commonly used for epidemiological surveillance are morbidity and mortality. </a:t>
            </a:r>
          </a:p>
          <a:p>
            <a:endParaRPr lang="en-GB" dirty="0"/>
          </a:p>
          <a:p>
            <a:endParaRPr lang="en-GB" dirty="0"/>
          </a:p>
        </p:txBody>
      </p:sp>
      <p:sp>
        <p:nvSpPr>
          <p:cNvPr id="4" name="Slide Number Placeholder 3"/>
          <p:cNvSpPr>
            <a:spLocks noGrp="1"/>
          </p:cNvSpPr>
          <p:nvPr>
            <p:ph type="sldNum" sz="quarter" idx="5"/>
          </p:nvPr>
        </p:nvSpPr>
        <p:spPr/>
        <p:txBody>
          <a:bodyPr/>
          <a:lstStyle/>
          <a:p>
            <a:fld id="{4DDCFA93-3A2F-4F87-AC09-EAA5311D156C}" type="slidenum">
              <a:rPr lang="en-GB" smtClean="0"/>
              <a:t>12</a:t>
            </a:fld>
            <a:endParaRPr lang="en-GB"/>
          </a:p>
        </p:txBody>
      </p:sp>
    </p:spTree>
    <p:extLst>
      <p:ext uri="{BB962C8B-B14F-4D97-AF65-F5344CB8AC3E}">
        <p14:creationId xmlns:p14="http://schemas.microsoft.com/office/powerpoint/2010/main" val="27626655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Transmission of Covid19</a:t>
            </a:r>
          </a:p>
        </p:txBody>
      </p:sp>
      <p:sp>
        <p:nvSpPr>
          <p:cNvPr id="4" name="Slide Number Placeholder 3"/>
          <p:cNvSpPr>
            <a:spLocks noGrp="1"/>
          </p:cNvSpPr>
          <p:nvPr>
            <p:ph type="sldNum" sz="quarter" idx="5"/>
          </p:nvPr>
        </p:nvSpPr>
        <p:spPr/>
        <p:txBody>
          <a:bodyPr/>
          <a:lstStyle/>
          <a:p>
            <a:fld id="{4DDCFA93-3A2F-4F87-AC09-EAA5311D156C}" type="slidenum">
              <a:rPr lang="en-GB" smtClean="0"/>
              <a:t>13</a:t>
            </a:fld>
            <a:endParaRPr lang="en-GB"/>
          </a:p>
        </p:txBody>
      </p:sp>
    </p:spTree>
    <p:extLst>
      <p:ext uri="{BB962C8B-B14F-4D97-AF65-F5344CB8AC3E}">
        <p14:creationId xmlns:p14="http://schemas.microsoft.com/office/powerpoint/2010/main" val="40234956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Surveillance is “the continued watchfulness over the distribution and trends of incidence [of a disease] through the systematic collection, consolidation, and evaluation of morbidity and mortality reports and other relevant data.”</a:t>
            </a:r>
          </a:p>
        </p:txBody>
      </p:sp>
      <p:sp>
        <p:nvSpPr>
          <p:cNvPr id="4" name="Slide Number Placeholder 3"/>
          <p:cNvSpPr>
            <a:spLocks noGrp="1"/>
          </p:cNvSpPr>
          <p:nvPr>
            <p:ph type="sldNum" sz="quarter" idx="5"/>
          </p:nvPr>
        </p:nvSpPr>
        <p:spPr/>
        <p:txBody>
          <a:bodyPr/>
          <a:lstStyle/>
          <a:p>
            <a:fld id="{17EA8173-6EA7-483C-A1E0-CFB4950086E9}" type="slidenum">
              <a:rPr lang="en-GB" smtClean="0"/>
              <a:t>19</a:t>
            </a:fld>
            <a:endParaRPr lang="en-GB"/>
          </a:p>
        </p:txBody>
      </p:sp>
    </p:spTree>
    <p:extLst>
      <p:ext uri="{BB962C8B-B14F-4D97-AF65-F5344CB8AC3E}">
        <p14:creationId xmlns:p14="http://schemas.microsoft.com/office/powerpoint/2010/main" val="3845602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Orenstein WA, Bernier RH. Surveillance: information for action. </a:t>
            </a:r>
            <a:r>
              <a:rPr lang="en-GB" sz="1200" b="0" i="0" kern="1200" dirty="0" err="1">
                <a:solidFill>
                  <a:schemeClr val="tx1"/>
                </a:solidFill>
                <a:effectLst/>
                <a:latin typeface="+mn-lt"/>
                <a:ea typeface="+mn-ea"/>
                <a:cs typeface="+mn-cs"/>
              </a:rPr>
              <a:t>Pediatr</a:t>
            </a:r>
            <a:r>
              <a:rPr lang="en-GB" sz="1200" b="0" i="0" kern="1200" dirty="0">
                <a:solidFill>
                  <a:schemeClr val="tx1"/>
                </a:solidFill>
                <a:effectLst/>
                <a:latin typeface="+mn-lt"/>
                <a:ea typeface="+mn-ea"/>
                <a:cs typeface="+mn-cs"/>
              </a:rPr>
              <a:t> Clin North Am 1990; 37:709–34.</a:t>
            </a:r>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24</a:t>
            </a:fld>
            <a:endParaRPr lang="en-GB"/>
          </a:p>
        </p:txBody>
      </p:sp>
    </p:spTree>
    <p:extLst>
      <p:ext uri="{BB962C8B-B14F-4D97-AF65-F5344CB8AC3E}">
        <p14:creationId xmlns:p14="http://schemas.microsoft.com/office/powerpoint/2010/main" val="5497210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Public health surveillance is making use of data to monitor health problems to facilitate their prevention or control. </a:t>
            </a:r>
          </a:p>
        </p:txBody>
      </p:sp>
      <p:sp>
        <p:nvSpPr>
          <p:cNvPr id="4" name="Slide Number Placeholder 3"/>
          <p:cNvSpPr>
            <a:spLocks noGrp="1"/>
          </p:cNvSpPr>
          <p:nvPr>
            <p:ph type="sldNum" sz="quarter" idx="5"/>
          </p:nvPr>
        </p:nvSpPr>
        <p:spPr/>
        <p:txBody>
          <a:bodyPr/>
          <a:lstStyle/>
          <a:p>
            <a:fld id="{17EA8173-6EA7-483C-A1E0-CFB4950086E9}" type="slidenum">
              <a:rPr lang="en-GB" smtClean="0"/>
              <a:t>25</a:t>
            </a:fld>
            <a:endParaRPr lang="en-GB"/>
          </a:p>
        </p:txBody>
      </p:sp>
    </p:spTree>
    <p:extLst>
      <p:ext uri="{BB962C8B-B14F-4D97-AF65-F5344CB8AC3E}">
        <p14:creationId xmlns:p14="http://schemas.microsoft.com/office/powerpoint/2010/main" val="326280426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effectLst/>
              </a:rPr>
              <a:t> C. </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29</a:t>
            </a:fld>
            <a:endParaRPr lang="en-GB"/>
          </a:p>
        </p:txBody>
      </p:sp>
    </p:spTree>
    <p:extLst>
      <p:ext uri="{BB962C8B-B14F-4D97-AF65-F5344CB8AC3E}">
        <p14:creationId xmlns:p14="http://schemas.microsoft.com/office/powerpoint/2010/main" val="35655274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effectLst/>
                <a:cs typeface="+mn-cs"/>
              </a:rPr>
              <a:t>B. </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30</a:t>
            </a:fld>
            <a:endParaRPr lang="en-GB"/>
          </a:p>
        </p:txBody>
      </p:sp>
    </p:spTree>
    <p:extLst>
      <p:ext uri="{BB962C8B-B14F-4D97-AF65-F5344CB8AC3E}">
        <p14:creationId xmlns:p14="http://schemas.microsoft.com/office/powerpoint/2010/main" val="86661266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term syndromic surveillance has been loosely applied to surveillance of school and work absenteeism, calls to 1-1-1, and over-the-counter medications, where for example, a sharp increase in sales of antidiarrheal medications in a community can indicate an outbreak of gastroenteritis.</a:t>
            </a:r>
          </a:p>
          <a:p>
            <a:endParaRPr lang="en-GB" dirty="0"/>
          </a:p>
          <a:p>
            <a:r>
              <a:rPr lang="en-GB" dirty="0"/>
              <a:t>GO to next slide.</a:t>
            </a:r>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37</a:t>
            </a:fld>
            <a:endParaRPr lang="en-GB"/>
          </a:p>
        </p:txBody>
      </p:sp>
    </p:spTree>
    <p:extLst>
      <p:ext uri="{BB962C8B-B14F-4D97-AF65-F5344CB8AC3E}">
        <p14:creationId xmlns:p14="http://schemas.microsoft.com/office/powerpoint/2010/main" val="269497816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Public Health Surveillance – a brief overview - YouTube</a:t>
            </a:r>
            <a:endParaRPr lang="en-GB"/>
          </a:p>
        </p:txBody>
      </p:sp>
      <p:sp>
        <p:nvSpPr>
          <p:cNvPr id="4" name="Slide Number Placeholder 3"/>
          <p:cNvSpPr>
            <a:spLocks noGrp="1"/>
          </p:cNvSpPr>
          <p:nvPr>
            <p:ph type="sldNum" sz="quarter" idx="5"/>
          </p:nvPr>
        </p:nvSpPr>
        <p:spPr/>
        <p:txBody>
          <a:bodyPr/>
          <a:lstStyle/>
          <a:p>
            <a:fld id="{17EA8173-6EA7-483C-A1E0-CFB4950086E9}" type="slidenum">
              <a:rPr lang="en-GB" smtClean="0"/>
              <a:t>39</a:t>
            </a:fld>
            <a:endParaRPr lang="en-GB"/>
          </a:p>
        </p:txBody>
      </p:sp>
    </p:spTree>
    <p:extLst>
      <p:ext uri="{BB962C8B-B14F-4D97-AF65-F5344CB8AC3E}">
        <p14:creationId xmlns:p14="http://schemas.microsoft.com/office/powerpoint/2010/main" val="247758592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quarantine is effective in controlling the spread of diseases such as SARS and </a:t>
            </a:r>
            <a:r>
              <a:rPr lang="en-GB" dirty="0" err="1"/>
              <a:t>hemorrhagic</a:t>
            </a:r>
            <a:r>
              <a:rPr lang="en-GB" dirty="0"/>
              <a:t> fevers caused by Ebola virus</a:t>
            </a:r>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42</a:t>
            </a:fld>
            <a:endParaRPr lang="en-GB"/>
          </a:p>
        </p:txBody>
      </p:sp>
    </p:spTree>
    <p:extLst>
      <p:ext uri="{BB962C8B-B14F-4D97-AF65-F5344CB8AC3E}">
        <p14:creationId xmlns:p14="http://schemas.microsoft.com/office/powerpoint/2010/main" val="27566013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Immunity: Protection from an infectious disease. If you are immune to a disease, you can be exposed to it without becoming infected.</a:t>
            </a:r>
          </a:p>
          <a:p>
            <a:endParaRPr lang="en-GB" dirty="0"/>
          </a:p>
          <a:p>
            <a:r>
              <a:rPr lang="en-GB" dirty="0"/>
              <a:t>Vaccine: A preparation that is used to stimulate the body’s immune response against diseases. Vaccines are usually administered through needle injections, but some can be administered by mouth or sprayed into the nose.</a:t>
            </a:r>
          </a:p>
        </p:txBody>
      </p:sp>
      <p:sp>
        <p:nvSpPr>
          <p:cNvPr id="4" name="Slide Number Placeholder 3"/>
          <p:cNvSpPr>
            <a:spLocks noGrp="1"/>
          </p:cNvSpPr>
          <p:nvPr>
            <p:ph type="sldNum" sz="quarter" idx="5"/>
          </p:nvPr>
        </p:nvSpPr>
        <p:spPr/>
        <p:txBody>
          <a:bodyPr/>
          <a:lstStyle/>
          <a:p>
            <a:fld id="{17EA8173-6EA7-483C-A1E0-CFB4950086E9}" type="slidenum">
              <a:rPr lang="en-GB" smtClean="0"/>
              <a:t>44</a:t>
            </a:fld>
            <a:endParaRPr lang="en-GB"/>
          </a:p>
        </p:txBody>
      </p:sp>
    </p:spTree>
    <p:extLst>
      <p:ext uri="{BB962C8B-B14F-4D97-AF65-F5344CB8AC3E}">
        <p14:creationId xmlns:p14="http://schemas.microsoft.com/office/powerpoint/2010/main" val="94015743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Transmission of Covid19</a:t>
            </a:r>
          </a:p>
        </p:txBody>
      </p:sp>
      <p:sp>
        <p:nvSpPr>
          <p:cNvPr id="4" name="Slide Number Placeholder 3"/>
          <p:cNvSpPr>
            <a:spLocks noGrp="1"/>
          </p:cNvSpPr>
          <p:nvPr>
            <p:ph type="sldNum" sz="quarter" idx="5"/>
          </p:nvPr>
        </p:nvSpPr>
        <p:spPr/>
        <p:txBody>
          <a:bodyPr/>
          <a:lstStyle/>
          <a:p>
            <a:fld id="{4DDCFA93-3A2F-4F87-AC09-EAA5311D156C}" type="slidenum">
              <a:rPr lang="en-GB" smtClean="0"/>
              <a:t>45</a:t>
            </a:fld>
            <a:endParaRPr lang="en-GB"/>
          </a:p>
        </p:txBody>
      </p:sp>
    </p:spTree>
    <p:extLst>
      <p:ext uri="{BB962C8B-B14F-4D97-AF65-F5344CB8AC3E}">
        <p14:creationId xmlns:p14="http://schemas.microsoft.com/office/powerpoint/2010/main" val="351403245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i="0" dirty="0">
                <a:solidFill>
                  <a:srgbClr val="000000"/>
                </a:solidFill>
                <a:effectLst/>
                <a:latin typeface="Open Sans" panose="020B0606030504020204" pitchFamily="34" charset="0"/>
              </a:rPr>
              <a:t>Vaccination: </a:t>
            </a:r>
            <a:r>
              <a:rPr lang="en-GB" b="0" i="0" dirty="0">
                <a:solidFill>
                  <a:srgbClr val="000000"/>
                </a:solidFill>
                <a:effectLst/>
                <a:latin typeface="Open Sans" panose="020B0606030504020204" pitchFamily="34" charset="0"/>
              </a:rPr>
              <a:t>The “act of introducing a vaccine into the body to produce protection from a specific disease”.</a:t>
            </a:r>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46</a:t>
            </a:fld>
            <a:endParaRPr lang="en-GB"/>
          </a:p>
        </p:txBody>
      </p:sp>
    </p:spTree>
    <p:extLst>
      <p:ext uri="{BB962C8B-B14F-4D97-AF65-F5344CB8AC3E}">
        <p14:creationId xmlns:p14="http://schemas.microsoft.com/office/powerpoint/2010/main" val="89359254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a:extLst>
              <a:ext uri="{FF2B5EF4-FFF2-40B4-BE49-F238E27FC236}">
                <a16:creationId xmlns:a16="http://schemas.microsoft.com/office/drawing/2014/main" id="{2589611F-E0D5-4504-7CF8-D8A3E122DD79}"/>
              </a:ext>
            </a:extLst>
          </p:cNvPr>
          <p:cNvSpPr>
            <a:spLocks noGrp="1" noRot="1" noChangeAspect="1" noTextEdit="1"/>
          </p:cNvSpPr>
          <p:nvPr>
            <p:ph type="sldImg"/>
          </p:nvPr>
        </p:nvSpPr>
        <p:spPr>
          <a:ln/>
        </p:spPr>
      </p:sp>
      <p:sp>
        <p:nvSpPr>
          <p:cNvPr id="55299" name="Notes Placeholder 2">
            <a:extLst>
              <a:ext uri="{FF2B5EF4-FFF2-40B4-BE49-F238E27FC236}">
                <a16:creationId xmlns:a16="http://schemas.microsoft.com/office/drawing/2014/main" id="{D96B2EC4-65C6-EDEB-56D0-5D5F293649D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55300" name="Slide Number Placeholder 3">
            <a:extLst>
              <a:ext uri="{FF2B5EF4-FFF2-40B4-BE49-F238E27FC236}">
                <a16:creationId xmlns:a16="http://schemas.microsoft.com/office/drawing/2014/main" id="{E6424620-F168-9D69-510A-B9DC5B5E1A32}"/>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fld id="{ECCA24AB-9B4B-4E1C-A2F7-CA59F4219C4C}" type="slidenum">
              <a:rPr lang="en-GB" altLang="en-US" sz="1200">
                <a:latin typeface="Arial" panose="020B0604020202020204" pitchFamily="34" charset="0"/>
              </a:rPr>
              <a:pPr eaLnBrk="1" hangingPunct="1"/>
              <a:t>48</a:t>
            </a:fld>
            <a:endParaRPr lang="en-GB" altLang="en-US" sz="1200">
              <a:latin typeface="Arial" panose="020B0604020202020204"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7">
            <a:extLst>
              <a:ext uri="{FF2B5EF4-FFF2-40B4-BE49-F238E27FC236}">
                <a16:creationId xmlns:a16="http://schemas.microsoft.com/office/drawing/2014/main" id="{A008A17F-77B6-F1BE-4E8A-7FC28DB075A0}"/>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fld id="{61A78EEA-65EA-4C88-A6BF-6EB9ED22A126}" type="slidenum">
              <a:rPr lang="en-GB" altLang="en-US" sz="1200">
                <a:latin typeface="Arial" panose="020B0604020202020204" pitchFamily="34" charset="0"/>
              </a:rPr>
              <a:pPr eaLnBrk="1" hangingPunct="1"/>
              <a:t>50</a:t>
            </a:fld>
            <a:endParaRPr lang="en-GB" altLang="en-US" sz="1200">
              <a:latin typeface="Arial" panose="020B0604020202020204" pitchFamily="34" charset="0"/>
            </a:endParaRPr>
          </a:p>
        </p:txBody>
      </p:sp>
      <p:sp>
        <p:nvSpPr>
          <p:cNvPr id="67587" name="Rectangle 2">
            <a:extLst>
              <a:ext uri="{FF2B5EF4-FFF2-40B4-BE49-F238E27FC236}">
                <a16:creationId xmlns:a16="http://schemas.microsoft.com/office/drawing/2014/main" id="{17DD01D8-79DC-4CC6-9835-E79EA26A944E}"/>
              </a:ext>
            </a:extLst>
          </p:cNvPr>
          <p:cNvSpPr>
            <a:spLocks noGrp="1" noRot="1" noChangeAspect="1" noChangeArrowheads="1" noTextEdit="1"/>
          </p:cNvSpPr>
          <p:nvPr>
            <p:ph type="sldImg"/>
          </p:nvPr>
        </p:nvSpPr>
        <p:spPr>
          <a:ln/>
        </p:spPr>
      </p:sp>
      <p:sp>
        <p:nvSpPr>
          <p:cNvPr id="67588" name="Rectangle 3">
            <a:extLst>
              <a:ext uri="{FF2B5EF4-FFF2-40B4-BE49-F238E27FC236}">
                <a16:creationId xmlns:a16="http://schemas.microsoft.com/office/drawing/2014/main" id="{D737AE09-C0C4-C889-1A4E-95457EC05C72}"/>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Transmission of Covid19</a:t>
            </a:r>
          </a:p>
        </p:txBody>
      </p:sp>
      <p:sp>
        <p:nvSpPr>
          <p:cNvPr id="4" name="Slide Number Placeholder 3"/>
          <p:cNvSpPr>
            <a:spLocks noGrp="1"/>
          </p:cNvSpPr>
          <p:nvPr>
            <p:ph type="sldNum" sz="quarter" idx="5"/>
          </p:nvPr>
        </p:nvSpPr>
        <p:spPr/>
        <p:txBody>
          <a:bodyPr/>
          <a:lstStyle/>
          <a:p>
            <a:fld id="{4DDCFA93-3A2F-4F87-AC09-EAA5311D156C}" type="slidenum">
              <a:rPr lang="en-GB" smtClean="0"/>
              <a:t>52</a:t>
            </a:fld>
            <a:endParaRPr lang="en-GB"/>
          </a:p>
        </p:txBody>
      </p:sp>
    </p:spTree>
    <p:extLst>
      <p:ext uri="{BB962C8B-B14F-4D97-AF65-F5344CB8AC3E}">
        <p14:creationId xmlns:p14="http://schemas.microsoft.com/office/powerpoint/2010/main" val="41879311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Why vaccination is safe and important – NHS (www.nhs.uk)</a:t>
            </a:r>
            <a:r>
              <a:rPr lang="en-GB" dirty="0"/>
              <a:t>   </a:t>
            </a:r>
          </a:p>
          <a:p>
            <a:r>
              <a:rPr lang="en-GB" dirty="0">
                <a:hlinkClick r:id="rId4"/>
              </a:rPr>
              <a:t>Immunisation - GOV.UK (www.gov.uk)</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54</a:t>
            </a:fld>
            <a:endParaRPr lang="en-GB"/>
          </a:p>
        </p:txBody>
      </p:sp>
    </p:spTree>
    <p:extLst>
      <p:ext uri="{BB962C8B-B14F-4D97-AF65-F5344CB8AC3E}">
        <p14:creationId xmlns:p14="http://schemas.microsoft.com/office/powerpoint/2010/main" val="260271659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29/12/2025</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29/12/2025</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29/12/2025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29/12/2025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29/12/2025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29/12/2025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29/12/2025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29/12/2025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29/12/2025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29/12/2025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29/12/2025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Main headings, text and bullet points">
    <p:spTree>
      <p:nvGrpSpPr>
        <p:cNvPr id="1" name=""/>
        <p:cNvGrpSpPr/>
        <p:nvPr/>
      </p:nvGrpSpPr>
      <p:grpSpPr>
        <a:xfrm>
          <a:off x="0" y="0"/>
          <a:ext cx="0" cy="0"/>
          <a:chOff x="0" y="0"/>
          <a:chExt cx="0" cy="0"/>
        </a:xfrm>
      </p:grpSpPr>
      <p:sp>
        <p:nvSpPr>
          <p:cNvPr id="4" name="Title 3"/>
          <p:cNvSpPr>
            <a:spLocks noGrp="1"/>
          </p:cNvSpPr>
          <p:nvPr>
            <p:ph type="title"/>
          </p:nvPr>
        </p:nvSpPr>
        <p:spPr>
          <a:xfrm>
            <a:off x="899591" y="689701"/>
            <a:ext cx="7886700" cy="1011108"/>
          </a:xfrm>
          <a:prstGeom prst="rect">
            <a:avLst/>
          </a:prstGeom>
        </p:spPr>
        <p:txBody>
          <a:bodyPr/>
          <a:lstStyle>
            <a:lvl1pPr>
              <a:defRPr>
                <a:solidFill>
                  <a:srgbClr val="7A7392"/>
                </a:solidFill>
              </a:defRPr>
            </a:lvl1pPr>
          </a:lstStyle>
          <a:p>
            <a:pPr lvl="0"/>
            <a:r>
              <a:rPr lang="en-US"/>
              <a:t>Click to edit Master title style</a:t>
            </a:r>
            <a:endParaRPr lang="en-GB" dirty="0"/>
          </a:p>
        </p:txBody>
      </p:sp>
      <p:sp>
        <p:nvSpPr>
          <p:cNvPr id="6" name="Text Placeholder 5"/>
          <p:cNvSpPr>
            <a:spLocks noGrp="1"/>
          </p:cNvSpPr>
          <p:nvPr>
            <p:ph type="body" sz="quarter" idx="11"/>
          </p:nvPr>
        </p:nvSpPr>
        <p:spPr>
          <a:xfrm>
            <a:off x="899591" y="1700808"/>
            <a:ext cx="6551612" cy="4608512"/>
          </a:xfrm>
          <a:prstGeom prst="rect">
            <a:avLst/>
          </a:prstGeom>
        </p:spPr>
        <p:txBody>
          <a:bodyPr lIns="0" tIns="0" rIns="0" bIns="0"/>
          <a:lstStyle>
            <a:lvl1pPr marL="266700" indent="-257175">
              <a:buClr>
                <a:srgbClr val="7A7392"/>
              </a:buClr>
              <a:tabLst/>
              <a:defRPr sz="1800">
                <a:latin typeface="+mn-lt"/>
                <a:ea typeface="Tahoma" panose="020B0604030504040204" pitchFamily="34" charset="0"/>
                <a:cs typeface="Tahoma" panose="020B0604030504040204" pitchFamily="34" charset="0"/>
              </a:defRPr>
            </a:lvl1pPr>
            <a:lvl2pPr marL="541338" indent="-274638">
              <a:buClr>
                <a:srgbClr val="7A7392"/>
              </a:buClr>
              <a:buFont typeface="Courier New" panose="02070309020205020404" pitchFamily="49" charset="0"/>
              <a:buChar char="o"/>
              <a:defRPr sz="1800">
                <a:latin typeface="+mn-lt"/>
                <a:ea typeface="Tahoma" panose="020B0604030504040204" pitchFamily="34" charset="0"/>
                <a:cs typeface="Tahoma" panose="020B0604030504040204" pitchFamily="34" charset="0"/>
              </a:defRPr>
            </a:lvl2pPr>
            <a:lvl3pPr marL="808038" indent="-266700">
              <a:buClr>
                <a:srgbClr val="7A7392"/>
              </a:buClr>
              <a:buFont typeface="Arial" panose="020B0604020202020204" pitchFamily="34" charset="0"/>
              <a:buChar char="̶"/>
              <a:defRPr sz="1800">
                <a:latin typeface="+mn-lt"/>
                <a:ea typeface="Tahoma" panose="020B0604030504040204" pitchFamily="34" charset="0"/>
                <a:cs typeface="Tahoma" panose="020B0604030504040204" pitchFamily="34" charset="0"/>
              </a:defRPr>
            </a:lvl3pPr>
            <a:lvl4pPr>
              <a:defRPr sz="1600">
                <a:latin typeface="Tahoma" panose="020B0604030504040204" pitchFamily="34" charset="0"/>
                <a:ea typeface="Tahoma" panose="020B0604030504040204" pitchFamily="34" charset="0"/>
                <a:cs typeface="Tahoma" panose="020B0604030504040204" pitchFamily="34" charset="0"/>
              </a:defRPr>
            </a:lvl4pPr>
            <a:lvl5pPr>
              <a:defRPr sz="1600">
                <a:latin typeface="Tahoma" panose="020B0604030504040204" pitchFamily="34" charset="0"/>
                <a:ea typeface="Tahoma" panose="020B0604030504040204" pitchFamily="34" charset="0"/>
                <a:cs typeface="Tahoma" panose="020B0604030504040204" pitchFamily="34" charset="0"/>
              </a:defRPr>
            </a:lvl5pPr>
          </a:lstStyle>
          <a:p>
            <a:pPr lvl="0"/>
            <a:r>
              <a:rPr lang="en-US"/>
              <a:t>Click to edit Master text styles</a:t>
            </a:r>
          </a:p>
          <a:p>
            <a:pPr lvl="1"/>
            <a:r>
              <a:rPr lang="en-US"/>
              <a:t>Second level</a:t>
            </a:r>
          </a:p>
          <a:p>
            <a:pPr lvl="2"/>
            <a:r>
              <a:rPr lang="en-US"/>
              <a:t>Third level</a:t>
            </a:r>
          </a:p>
        </p:txBody>
      </p:sp>
    </p:spTree>
    <p:extLst>
      <p:ext uri="{BB962C8B-B14F-4D97-AF65-F5344CB8AC3E}">
        <p14:creationId xmlns:p14="http://schemas.microsoft.com/office/powerpoint/2010/main" val="3088196929"/>
      </p:ext>
    </p:extLst>
  </p:cSld>
  <p:clrMapOvr>
    <a:masterClrMapping/>
  </p:clrMapOvr>
  <p:transition spd="slow">
    <p:fad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29/12/2025</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3.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3.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hyperlink" Target="https://www.youtube.com/watch?v=3IpE8dE4cVc"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3.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3.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hyperlink" Target="https://www.cdc.gov/vaccines/vac-gen/imz-basics.htm"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 Id="rId5" Type="http://schemas.openxmlformats.org/officeDocument/2006/relationships/hyperlink" Target="https://www.nhs.uk/conditions/vaccinations/why-vaccination-is-safe-and-important/" TargetMode="External"/><Relationship Id="rId4" Type="http://schemas.openxmlformats.org/officeDocument/2006/relationships/hyperlink" Target="https://www.gov.uk/government/collections/immunisation" TargetMode="External"/></Relationships>
</file>

<file path=ppt/slides/_rels/slide55.xml.rels><?xml version="1.0" encoding="UTF-8" standalone="yes"?>
<Relationships xmlns="http://schemas.openxmlformats.org/package/2006/relationships"><Relationship Id="rId2" Type="http://schemas.openxmlformats.org/officeDocument/2006/relationships/hyperlink" Target="https://www.ecdc.europa.eu/sites/default/files/documents/COVID-19-surveillance-strategy-9-Apr-2020.pdf" TargetMode="Externa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hyperlink" Target="https://assets.publishing.service.gov.uk/government/uploads/system/uploads/attachment_data/file/884760/Our_plan_to_rebuild_The_UK_Government_s_COVID-19_recovery_strategy.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91580" y="2069904"/>
            <a:ext cx="7992888" cy="1440160"/>
          </a:xfrm>
        </p:spPr>
        <p:txBody>
          <a:bodyPr>
            <a:noAutofit/>
          </a:bodyPr>
          <a:lstStyle/>
          <a:p>
            <a:br>
              <a:rPr lang="en-GB" sz="3600" b="1" i="1" dirty="0">
                <a:solidFill>
                  <a:schemeClr val="bg1"/>
                </a:solidFill>
              </a:rPr>
            </a:br>
            <a:br>
              <a:rPr lang="en-GB" sz="3600" b="1" i="1" dirty="0">
                <a:solidFill>
                  <a:schemeClr val="bg1"/>
                </a:solidFill>
              </a:rPr>
            </a:br>
            <a:br>
              <a:rPr lang="en-GB" sz="3600" b="1" i="1" dirty="0">
                <a:solidFill>
                  <a:schemeClr val="bg1"/>
                </a:solidFill>
              </a:rPr>
            </a:br>
            <a:br>
              <a:rPr lang="en-GB" sz="3600" b="1" i="1" dirty="0">
                <a:solidFill>
                  <a:schemeClr val="bg1"/>
                </a:solidFill>
              </a:rPr>
            </a:br>
            <a:br>
              <a:rPr lang="en-GB" sz="3600" b="1" dirty="0">
                <a:solidFill>
                  <a:schemeClr val="bg1"/>
                </a:solidFill>
              </a:rPr>
            </a:br>
            <a:br>
              <a:rPr lang="en-GB" sz="3600" b="1" dirty="0">
                <a:solidFill>
                  <a:schemeClr val="bg1"/>
                </a:solidFill>
              </a:rPr>
            </a:br>
            <a:br>
              <a:rPr lang="en-GB" sz="3600" b="1" dirty="0">
                <a:solidFill>
                  <a:schemeClr val="bg1"/>
                </a:solidFill>
              </a:rPr>
            </a:br>
            <a:endParaRPr lang="en-GB" sz="3200" b="1" dirty="0">
              <a:solidFill>
                <a:schemeClr val="bg1"/>
              </a:solidFill>
            </a:endParaRPr>
          </a:p>
        </p:txBody>
      </p:sp>
      <p:sp>
        <p:nvSpPr>
          <p:cNvPr id="3" name="Title 1">
            <a:extLst>
              <a:ext uri="{FF2B5EF4-FFF2-40B4-BE49-F238E27FC236}">
                <a16:creationId xmlns:a16="http://schemas.microsoft.com/office/drawing/2014/main" id="{77A4DBEA-D6A2-4952-8612-2F1B35E2CE46}"/>
              </a:ext>
            </a:extLst>
          </p:cNvPr>
          <p:cNvSpPr txBox="1">
            <a:spLocks/>
          </p:cNvSpPr>
          <p:nvPr/>
        </p:nvSpPr>
        <p:spPr>
          <a:xfrm>
            <a:off x="251520" y="5445224"/>
            <a:ext cx="7992888" cy="648072"/>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endParaRPr lang="en-GB" sz="2000" b="1">
              <a:solidFill>
                <a:schemeClr val="bg1"/>
              </a:solidFill>
            </a:endParaRPr>
          </a:p>
        </p:txBody>
      </p:sp>
      <p:sp>
        <p:nvSpPr>
          <p:cNvPr id="4" name="Rectangle 3">
            <a:extLst>
              <a:ext uri="{FF2B5EF4-FFF2-40B4-BE49-F238E27FC236}">
                <a16:creationId xmlns:a16="http://schemas.microsoft.com/office/drawing/2014/main" id="{63DE40DA-47CD-4349-9D54-BB22EFAEF32A}"/>
              </a:ext>
            </a:extLst>
          </p:cNvPr>
          <p:cNvSpPr/>
          <p:nvPr/>
        </p:nvSpPr>
        <p:spPr>
          <a:xfrm>
            <a:off x="1043608" y="1191870"/>
            <a:ext cx="7200800" cy="2431435"/>
          </a:xfrm>
          <a:prstGeom prst="rect">
            <a:avLst/>
          </a:prstGeom>
        </p:spPr>
        <p:txBody>
          <a:bodyPr wrap="square">
            <a:spAutoFit/>
          </a:bodyPr>
          <a:lstStyle/>
          <a:p>
            <a:pPr algn="ctr"/>
            <a:r>
              <a:rPr lang="en-GB" sz="3200" b="1" i="1" dirty="0">
                <a:solidFill>
                  <a:schemeClr val="bg1"/>
                </a:solidFill>
              </a:rPr>
              <a:t>Measuring, Monitoring and Control of Disease</a:t>
            </a:r>
          </a:p>
          <a:p>
            <a:pPr algn="ctr"/>
            <a:endParaRPr lang="en-GB" sz="3200" b="1" i="1" dirty="0">
              <a:solidFill>
                <a:schemeClr val="bg1"/>
              </a:solidFill>
            </a:endParaRPr>
          </a:p>
          <a:p>
            <a:pPr algn="ctr"/>
            <a:r>
              <a:rPr lang="en-GB" sz="2800" b="1" i="1" dirty="0">
                <a:solidFill>
                  <a:schemeClr val="bg1"/>
                </a:solidFill>
              </a:rPr>
              <a:t>Week 3 </a:t>
            </a:r>
          </a:p>
          <a:p>
            <a:pPr algn="ctr"/>
            <a:endParaRPr lang="en-GB" sz="2800" b="1" dirty="0">
              <a:solidFill>
                <a:schemeClr val="bg1"/>
              </a:solidFill>
            </a:endParaRPr>
          </a:p>
        </p:txBody>
      </p:sp>
      <p:sp>
        <p:nvSpPr>
          <p:cNvPr id="6" name="TextBox 5">
            <a:extLst>
              <a:ext uri="{FF2B5EF4-FFF2-40B4-BE49-F238E27FC236}">
                <a16:creationId xmlns:a16="http://schemas.microsoft.com/office/drawing/2014/main" id="{3A358EF1-538A-6EB9-D727-F92A7B4488AD}"/>
              </a:ext>
            </a:extLst>
          </p:cNvPr>
          <p:cNvSpPr txBox="1"/>
          <p:nvPr/>
        </p:nvSpPr>
        <p:spPr>
          <a:xfrm>
            <a:off x="103603" y="3573016"/>
            <a:ext cx="2668197" cy="923330"/>
          </a:xfrm>
          <a:prstGeom prst="rect">
            <a:avLst/>
          </a:prstGeom>
          <a:noFill/>
        </p:spPr>
        <p:txBody>
          <a:bodyPr wrap="square">
            <a:spAutoFit/>
          </a:bodyPr>
          <a:lstStyle/>
          <a:p>
            <a:r>
              <a:rPr lang="en-GB" sz="1800" b="1" dirty="0">
                <a:solidFill>
                  <a:schemeClr val="bg1"/>
                </a:solidFill>
                <a:effectLst/>
                <a:ea typeface="Times New Roman" panose="02020603050405020304" pitchFamily="18" charset="0"/>
              </a:rPr>
              <a:t>Gillian Weaver (Module lead)</a:t>
            </a:r>
          </a:p>
          <a:p>
            <a:endParaRPr lang="en-GB" dirty="0">
              <a:cs typeface="Arial" panose="020B0604020202020204" pitchFamily="34" charset="0"/>
            </a:endParaRPr>
          </a:p>
        </p:txBody>
      </p:sp>
    </p:spTree>
    <p:extLst>
      <p:ext uri="{BB962C8B-B14F-4D97-AF65-F5344CB8AC3E}">
        <p14:creationId xmlns:p14="http://schemas.microsoft.com/office/powerpoint/2010/main" val="16070946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AD061A-7B64-4FE8-A49F-C4B10A2946CE}"/>
              </a:ext>
            </a:extLst>
          </p:cNvPr>
          <p:cNvSpPr>
            <a:spLocks noGrp="1"/>
          </p:cNvSpPr>
          <p:nvPr>
            <p:ph type="title"/>
          </p:nvPr>
        </p:nvSpPr>
        <p:spPr/>
        <p:txBody>
          <a:bodyPr/>
          <a:lstStyle/>
          <a:p>
            <a:r>
              <a:rPr lang="en-GB" b="1" dirty="0">
                <a:cs typeface="Arial" panose="020B0604020202020204" pitchFamily="34" charset="0"/>
              </a:rPr>
              <a:t>Learning outcomes</a:t>
            </a:r>
            <a:endParaRPr lang="en-GB" dirty="0"/>
          </a:p>
        </p:txBody>
      </p:sp>
      <p:sp>
        <p:nvSpPr>
          <p:cNvPr id="3" name="Content Placeholder 2">
            <a:extLst>
              <a:ext uri="{FF2B5EF4-FFF2-40B4-BE49-F238E27FC236}">
                <a16:creationId xmlns:a16="http://schemas.microsoft.com/office/drawing/2014/main" id="{02761340-84EC-4107-A4DA-1005056A6A45}"/>
              </a:ext>
            </a:extLst>
          </p:cNvPr>
          <p:cNvSpPr>
            <a:spLocks noGrp="1"/>
          </p:cNvSpPr>
          <p:nvPr>
            <p:ph idx="1"/>
          </p:nvPr>
        </p:nvSpPr>
        <p:spPr>
          <a:xfrm>
            <a:off x="457200" y="1340768"/>
            <a:ext cx="8229600" cy="4176465"/>
          </a:xfrm>
        </p:spPr>
        <p:txBody>
          <a:bodyPr>
            <a:normAutofit fontScale="92500" lnSpcReduction="10000"/>
          </a:bodyPr>
          <a:lstStyle/>
          <a:p>
            <a:pPr marL="0" indent="0">
              <a:buNone/>
            </a:pPr>
            <a:r>
              <a:rPr lang="en-GB" sz="2600" dirty="0">
                <a:latin typeface="Trebuchet MS" panose="020B0603020202020204" pitchFamily="34" charset="0"/>
              </a:rPr>
              <a:t>Upon successful completion of this module you should be able to: </a:t>
            </a:r>
          </a:p>
          <a:p>
            <a:r>
              <a:rPr lang="en-GB" sz="2600" dirty="0">
                <a:latin typeface="Trebuchet MS" panose="020B0603020202020204" pitchFamily="34" charset="0"/>
              </a:rPr>
              <a:t>Understand different approaches and strategies used to measure, monitor and control the incidence of disease in communities</a:t>
            </a:r>
          </a:p>
          <a:p>
            <a:r>
              <a:rPr lang="en-GB" sz="2600" dirty="0">
                <a:latin typeface="Trebuchet MS" panose="020B0603020202020204" pitchFamily="34" charset="0"/>
              </a:rPr>
              <a:t>Investigate the implications of illness and disease in communities for the provision of health and social care services</a:t>
            </a:r>
          </a:p>
          <a:p>
            <a:r>
              <a:rPr lang="en-GB" sz="2600" dirty="0">
                <a:latin typeface="Trebuchet MS" panose="020B0603020202020204" pitchFamily="34" charset="0"/>
              </a:rPr>
              <a:t>Understand the factors influencing the health and wellbeing of individuals in health or social care settings.</a:t>
            </a:r>
          </a:p>
          <a:p>
            <a:endParaRPr lang="en-GB" dirty="0"/>
          </a:p>
        </p:txBody>
      </p:sp>
    </p:spTree>
    <p:extLst>
      <p:ext uri="{BB962C8B-B14F-4D97-AF65-F5344CB8AC3E}">
        <p14:creationId xmlns:p14="http://schemas.microsoft.com/office/powerpoint/2010/main" val="15884726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C0988B-C1FA-47B6-82C7-EC0093D018CC}"/>
              </a:ext>
            </a:extLst>
          </p:cNvPr>
          <p:cNvSpPr>
            <a:spLocks noGrp="1"/>
          </p:cNvSpPr>
          <p:nvPr>
            <p:ph type="title"/>
          </p:nvPr>
        </p:nvSpPr>
        <p:spPr/>
        <p:txBody>
          <a:bodyPr/>
          <a:lstStyle/>
          <a:p>
            <a:r>
              <a:rPr lang="en-GB" b="1" dirty="0">
                <a:cs typeface="Arial" panose="020B0604020202020204" pitchFamily="34" charset="0"/>
              </a:rPr>
              <a:t>Module Summary</a:t>
            </a:r>
            <a:endParaRPr lang="en-GB" dirty="0"/>
          </a:p>
        </p:txBody>
      </p:sp>
      <p:sp>
        <p:nvSpPr>
          <p:cNvPr id="3" name="Content Placeholder 2">
            <a:extLst>
              <a:ext uri="{FF2B5EF4-FFF2-40B4-BE49-F238E27FC236}">
                <a16:creationId xmlns:a16="http://schemas.microsoft.com/office/drawing/2014/main" id="{80804B41-0E0C-4DBF-96B6-9F9C1A65B6B1}"/>
              </a:ext>
            </a:extLst>
          </p:cNvPr>
          <p:cNvSpPr>
            <a:spLocks noGrp="1"/>
          </p:cNvSpPr>
          <p:nvPr>
            <p:ph idx="1"/>
          </p:nvPr>
        </p:nvSpPr>
        <p:spPr/>
        <p:txBody>
          <a:bodyPr/>
          <a:lstStyle/>
          <a:p>
            <a:pPr>
              <a:buFont typeface="Wingdings" panose="05000000000000000000" pitchFamily="2" charset="2"/>
              <a:buChar char="§"/>
            </a:pPr>
            <a:r>
              <a:rPr lang="en-GB" sz="2800" dirty="0">
                <a:cs typeface="Arial" panose="020B0604020202020204" pitchFamily="34" charset="0"/>
              </a:rPr>
              <a:t>The module aims overall to </a:t>
            </a:r>
            <a:r>
              <a:rPr lang="en-GB" sz="2800" dirty="0"/>
              <a:t>raise learners’ awareness and critical evaluation of factors influencing public health and the different approaches taken to reduce incidence of disease and illness in communities.</a:t>
            </a:r>
          </a:p>
          <a:p>
            <a:endParaRPr lang="en-GB" dirty="0"/>
          </a:p>
        </p:txBody>
      </p:sp>
    </p:spTree>
    <p:extLst>
      <p:ext uri="{BB962C8B-B14F-4D97-AF65-F5344CB8AC3E}">
        <p14:creationId xmlns:p14="http://schemas.microsoft.com/office/powerpoint/2010/main" val="37739607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0C89-A654-9474-8EB9-AF58EB41BB1C}"/>
              </a:ext>
            </a:extLst>
          </p:cNvPr>
          <p:cNvSpPr>
            <a:spLocks noGrp="1"/>
          </p:cNvSpPr>
          <p:nvPr>
            <p:ph type="title"/>
          </p:nvPr>
        </p:nvSpPr>
        <p:spPr/>
        <p:txBody>
          <a:bodyPr/>
          <a:lstStyle/>
          <a:p>
            <a:r>
              <a:rPr lang="en-GB" b="1"/>
              <a:t>Aims of the Session</a:t>
            </a:r>
          </a:p>
        </p:txBody>
      </p:sp>
      <p:sp>
        <p:nvSpPr>
          <p:cNvPr id="3" name="Content Placeholder 2">
            <a:extLst>
              <a:ext uri="{FF2B5EF4-FFF2-40B4-BE49-F238E27FC236}">
                <a16:creationId xmlns:a16="http://schemas.microsoft.com/office/drawing/2014/main" id="{4B04E91D-47BD-D9CB-4F50-623E3026B562}"/>
              </a:ext>
            </a:extLst>
          </p:cNvPr>
          <p:cNvSpPr>
            <a:spLocks noGrp="1"/>
          </p:cNvSpPr>
          <p:nvPr>
            <p:ph idx="1"/>
          </p:nvPr>
        </p:nvSpPr>
        <p:spPr/>
        <p:txBody>
          <a:bodyPr>
            <a:normAutofit/>
          </a:bodyPr>
          <a:lstStyle/>
          <a:p>
            <a:pPr marL="0" indent="0">
              <a:buNone/>
            </a:pPr>
            <a:r>
              <a:rPr lang="en-GB" sz="2400" dirty="0">
                <a:cs typeface="Arial" panose="020B0604020202020204" pitchFamily="34" charset="0"/>
              </a:rPr>
              <a:t>To understand</a:t>
            </a:r>
          </a:p>
          <a:p>
            <a:pPr lvl="1" fontAlgn="base">
              <a:spcAft>
                <a:spcPct val="0"/>
              </a:spcAft>
              <a:buFont typeface="Wingdings" panose="05000000000000000000" pitchFamily="2" charset="2"/>
              <a:buChar char="§"/>
            </a:pPr>
            <a:r>
              <a:rPr lang="en-US" altLang="en-US" sz="2400" dirty="0">
                <a:cs typeface="Arial" panose="020B0604020202020204" pitchFamily="34" charset="0"/>
              </a:rPr>
              <a:t>Public health surveillance</a:t>
            </a:r>
          </a:p>
          <a:p>
            <a:pPr lvl="1" fontAlgn="base">
              <a:spcAft>
                <a:spcPct val="0"/>
              </a:spcAft>
              <a:buFont typeface="Wingdings" panose="05000000000000000000" pitchFamily="2" charset="2"/>
              <a:buChar char="§"/>
            </a:pPr>
            <a:r>
              <a:rPr lang="en-US" sz="2400" dirty="0">
                <a:cs typeface="Arial" panose="020B0604020202020204" pitchFamily="34" charset="0"/>
              </a:rPr>
              <a:t>How disease can be measured</a:t>
            </a:r>
          </a:p>
          <a:p>
            <a:pPr lvl="1" fontAlgn="base">
              <a:spcAft>
                <a:spcPct val="0"/>
              </a:spcAft>
              <a:buFont typeface="Wingdings" panose="05000000000000000000" pitchFamily="2" charset="2"/>
              <a:buChar char="§"/>
            </a:pPr>
            <a:r>
              <a:rPr lang="en-US" sz="2400" dirty="0">
                <a:cs typeface="Arial" panose="020B0604020202020204" pitchFamily="34" charset="0"/>
              </a:rPr>
              <a:t>How disease can be monitored </a:t>
            </a:r>
          </a:p>
          <a:p>
            <a:pPr lvl="1" fontAlgn="base">
              <a:spcAft>
                <a:spcPct val="0"/>
              </a:spcAft>
              <a:buFont typeface="Wingdings" panose="05000000000000000000" pitchFamily="2" charset="2"/>
              <a:buChar char="§"/>
            </a:pPr>
            <a:r>
              <a:rPr lang="en-US" sz="2400" dirty="0">
                <a:cs typeface="Arial" panose="020B0604020202020204" pitchFamily="34" charset="0"/>
              </a:rPr>
              <a:t>How disease can be controlled</a:t>
            </a:r>
            <a:endParaRPr lang="en-GB" sz="2400" dirty="0">
              <a:cs typeface="Arial" panose="020B0604020202020204" pitchFamily="34" charset="0"/>
            </a:endParaRPr>
          </a:p>
        </p:txBody>
      </p:sp>
    </p:spTree>
    <p:extLst>
      <p:ext uri="{BB962C8B-B14F-4D97-AF65-F5344CB8AC3E}">
        <p14:creationId xmlns:p14="http://schemas.microsoft.com/office/powerpoint/2010/main" val="14602647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7D32F-E958-463E-BE8F-D85CC7F583E7}"/>
              </a:ext>
            </a:extLst>
          </p:cNvPr>
          <p:cNvSpPr>
            <a:spLocks noGrp="1"/>
          </p:cNvSpPr>
          <p:nvPr>
            <p:ph type="title"/>
          </p:nvPr>
        </p:nvSpPr>
        <p:spPr>
          <a:xfrm>
            <a:off x="685800" y="2276872"/>
            <a:ext cx="7772400" cy="1362075"/>
          </a:xfrm>
        </p:spPr>
        <p:txBody>
          <a:bodyPr>
            <a:normAutofit/>
          </a:bodyPr>
          <a:lstStyle/>
          <a:p>
            <a:pPr algn="ctr"/>
            <a:r>
              <a:rPr lang="en-GB" i="1" dirty="0"/>
              <a:t>How can disease be measured?</a:t>
            </a:r>
          </a:p>
        </p:txBody>
      </p:sp>
      <p:pic>
        <p:nvPicPr>
          <p:cNvPr id="3" name="Picture 2" descr="A picture containing vector graphics&#10;&#10;Description automatically generated">
            <a:extLst>
              <a:ext uri="{FF2B5EF4-FFF2-40B4-BE49-F238E27FC236}">
                <a16:creationId xmlns:a16="http://schemas.microsoft.com/office/drawing/2014/main" id="{DEFF3AB8-C9E3-4EA9-818E-74F07C05A95A}"/>
              </a:ext>
            </a:extLst>
          </p:cNvPr>
          <p:cNvPicPr>
            <a:picLocks noChangeAspect="1"/>
          </p:cNvPicPr>
          <p:nvPr/>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32732" y="3638947"/>
            <a:ext cx="1979712" cy="2002074"/>
          </a:xfrm>
          <a:prstGeom prst="rect">
            <a:avLst/>
          </a:prstGeom>
        </p:spPr>
      </p:pic>
    </p:spTree>
    <p:extLst>
      <p:ext uri="{BB962C8B-B14F-4D97-AF65-F5344CB8AC3E}">
        <p14:creationId xmlns:p14="http://schemas.microsoft.com/office/powerpoint/2010/main" val="11918329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330E5-2B96-451D-9822-5F67631139CB}"/>
              </a:ext>
            </a:extLst>
          </p:cNvPr>
          <p:cNvSpPr>
            <a:spLocks noGrp="1"/>
          </p:cNvSpPr>
          <p:nvPr>
            <p:ph type="title"/>
          </p:nvPr>
        </p:nvSpPr>
        <p:spPr/>
        <p:txBody>
          <a:bodyPr/>
          <a:lstStyle/>
          <a:p>
            <a:pPr algn="ctr"/>
            <a:r>
              <a:rPr lang="en-GB" b="1" dirty="0"/>
              <a:t>Measuring disease </a:t>
            </a:r>
          </a:p>
        </p:txBody>
      </p:sp>
      <p:sp>
        <p:nvSpPr>
          <p:cNvPr id="3" name="Content Placeholder 2">
            <a:extLst>
              <a:ext uri="{FF2B5EF4-FFF2-40B4-BE49-F238E27FC236}">
                <a16:creationId xmlns:a16="http://schemas.microsoft.com/office/drawing/2014/main" id="{FF7E0C32-106C-4C3E-BF8E-051A3ADB4B12}"/>
              </a:ext>
            </a:extLst>
          </p:cNvPr>
          <p:cNvSpPr>
            <a:spLocks noGrp="1"/>
          </p:cNvSpPr>
          <p:nvPr>
            <p:ph idx="1"/>
          </p:nvPr>
        </p:nvSpPr>
        <p:spPr>
          <a:xfrm>
            <a:off x="683568" y="1340768"/>
            <a:ext cx="7886700" cy="4320480"/>
          </a:xfrm>
        </p:spPr>
        <p:txBody>
          <a:bodyPr>
            <a:normAutofit fontScale="32500" lnSpcReduction="20000"/>
          </a:bodyPr>
          <a:lstStyle/>
          <a:p>
            <a:pPr marL="0" indent="0">
              <a:buNone/>
            </a:pPr>
            <a:r>
              <a:rPr lang="en-GB" sz="8000" dirty="0"/>
              <a:t>The two most common means of measuring the burden of disease/assessing  population’s health include </a:t>
            </a:r>
          </a:p>
          <a:p>
            <a:r>
              <a:rPr lang="en-GB" sz="8000" b="1" dirty="0"/>
              <a:t>mortality </a:t>
            </a:r>
            <a:r>
              <a:rPr lang="en-GB" sz="8000" dirty="0"/>
              <a:t>and</a:t>
            </a:r>
          </a:p>
          <a:p>
            <a:r>
              <a:rPr lang="en-GB" sz="8000" b="1" dirty="0"/>
              <a:t>morbidity</a:t>
            </a:r>
            <a:endParaRPr lang="en-GB" sz="8000" dirty="0"/>
          </a:p>
          <a:p>
            <a:r>
              <a:rPr lang="en-GB" sz="8000" dirty="0"/>
              <a:t>Data on deaths and illness are often used as a surrogate/substitute measures of disease and health.</a:t>
            </a:r>
          </a:p>
          <a:p>
            <a:pPr marL="0" indent="0">
              <a:buNone/>
            </a:pPr>
            <a:r>
              <a:rPr lang="en-GB" sz="8000" dirty="0"/>
              <a:t>                             (Naidoo and Wills, 2009)</a:t>
            </a:r>
          </a:p>
          <a:p>
            <a:endParaRPr lang="en-GB" dirty="0"/>
          </a:p>
          <a:p>
            <a:pPr marL="0" indent="0">
              <a:buNone/>
            </a:pPr>
            <a:endParaRPr lang="en-GB" dirty="0"/>
          </a:p>
          <a:p>
            <a:pPr marL="0" indent="0">
              <a:buNone/>
            </a:pPr>
            <a:r>
              <a:rPr lang="en-GB" dirty="0"/>
              <a:t>                                                                                                 </a:t>
            </a:r>
          </a:p>
        </p:txBody>
      </p:sp>
    </p:spTree>
    <p:extLst>
      <p:ext uri="{BB962C8B-B14F-4D97-AF65-F5344CB8AC3E}">
        <p14:creationId xmlns:p14="http://schemas.microsoft.com/office/powerpoint/2010/main" val="6181035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29982-432B-AE2B-D7E4-C6F80B3A9D78}"/>
              </a:ext>
            </a:extLst>
          </p:cNvPr>
          <p:cNvSpPr>
            <a:spLocks noGrp="1"/>
          </p:cNvSpPr>
          <p:nvPr>
            <p:ph type="title"/>
          </p:nvPr>
        </p:nvSpPr>
        <p:spPr/>
        <p:txBody>
          <a:bodyPr/>
          <a:lstStyle/>
          <a:p>
            <a:r>
              <a:rPr lang="en-GB" b="1" dirty="0"/>
              <a:t>Mortality and Morbidity</a:t>
            </a:r>
          </a:p>
        </p:txBody>
      </p:sp>
      <p:sp>
        <p:nvSpPr>
          <p:cNvPr id="3" name="Content Placeholder 2">
            <a:extLst>
              <a:ext uri="{FF2B5EF4-FFF2-40B4-BE49-F238E27FC236}">
                <a16:creationId xmlns:a16="http://schemas.microsoft.com/office/drawing/2014/main" id="{B8AAAC0F-DF60-10D6-40C5-42F3BB19EBA0}"/>
              </a:ext>
            </a:extLst>
          </p:cNvPr>
          <p:cNvSpPr>
            <a:spLocks noGrp="1"/>
          </p:cNvSpPr>
          <p:nvPr>
            <p:ph idx="1"/>
          </p:nvPr>
        </p:nvSpPr>
        <p:spPr/>
        <p:txBody>
          <a:bodyPr>
            <a:normAutofit/>
          </a:bodyPr>
          <a:lstStyle/>
          <a:p>
            <a:pPr marL="0" indent="0" algn="ctr">
              <a:buNone/>
            </a:pPr>
            <a:r>
              <a:rPr lang="en-GB" sz="3600" dirty="0"/>
              <a:t>We have mentioned these terms before, but the following slides provide more detail:</a:t>
            </a:r>
          </a:p>
        </p:txBody>
      </p:sp>
    </p:spTree>
    <p:extLst>
      <p:ext uri="{BB962C8B-B14F-4D97-AF65-F5344CB8AC3E}">
        <p14:creationId xmlns:p14="http://schemas.microsoft.com/office/powerpoint/2010/main" val="6013077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D55EC5-942E-4DD1-BC25-6511042D3AB9}"/>
              </a:ext>
            </a:extLst>
          </p:cNvPr>
          <p:cNvSpPr>
            <a:spLocks noGrp="1"/>
          </p:cNvSpPr>
          <p:nvPr>
            <p:ph type="title"/>
          </p:nvPr>
        </p:nvSpPr>
        <p:spPr>
          <a:xfrm>
            <a:off x="539552" y="53752"/>
            <a:ext cx="8229600" cy="1143000"/>
          </a:xfrm>
        </p:spPr>
        <p:txBody>
          <a:bodyPr/>
          <a:lstStyle/>
          <a:p>
            <a:r>
              <a:rPr lang="en-GB" b="1" dirty="0"/>
              <a:t>Mortality</a:t>
            </a:r>
          </a:p>
        </p:txBody>
      </p:sp>
      <p:sp>
        <p:nvSpPr>
          <p:cNvPr id="3" name="Content Placeholder 2">
            <a:extLst>
              <a:ext uri="{FF2B5EF4-FFF2-40B4-BE49-F238E27FC236}">
                <a16:creationId xmlns:a16="http://schemas.microsoft.com/office/drawing/2014/main" id="{B9E5CE0E-F8C6-4002-9396-5D83F37F258A}"/>
              </a:ext>
            </a:extLst>
          </p:cNvPr>
          <p:cNvSpPr>
            <a:spLocks noGrp="1"/>
          </p:cNvSpPr>
          <p:nvPr>
            <p:ph idx="1"/>
          </p:nvPr>
        </p:nvSpPr>
        <p:spPr>
          <a:xfrm>
            <a:off x="827584" y="1196752"/>
            <a:ext cx="7776864" cy="4320480"/>
          </a:xfrm>
        </p:spPr>
        <p:txBody>
          <a:bodyPr>
            <a:noAutofit/>
          </a:bodyPr>
          <a:lstStyle/>
          <a:p>
            <a:pPr>
              <a:buFont typeface="Wingdings" panose="05000000000000000000" pitchFamily="2" charset="2"/>
              <a:buChar char="§"/>
            </a:pPr>
            <a:r>
              <a:rPr lang="en-GB" sz="2800" dirty="0"/>
              <a:t>While similar and often related, morbidity and mortality, however, are not identical.</a:t>
            </a:r>
          </a:p>
          <a:p>
            <a:pPr>
              <a:buFont typeface="Wingdings" panose="05000000000000000000" pitchFamily="2" charset="2"/>
              <a:buChar char="§"/>
            </a:pPr>
            <a:r>
              <a:rPr lang="en-GB" sz="2800" b="1" dirty="0"/>
              <a:t>Mortality</a:t>
            </a:r>
            <a:r>
              <a:rPr lang="en-GB" sz="2800" dirty="0"/>
              <a:t> refers to the state of being mortal (destined to die).</a:t>
            </a:r>
          </a:p>
          <a:p>
            <a:pPr>
              <a:buFont typeface="Wingdings" panose="05000000000000000000" pitchFamily="2" charset="2"/>
              <a:buChar char="§"/>
            </a:pPr>
            <a:r>
              <a:rPr lang="en-GB" sz="2800" dirty="0"/>
              <a:t>Mortality is the number of deaths due to a specific illness or condition.</a:t>
            </a:r>
          </a:p>
          <a:p>
            <a:pPr>
              <a:buFont typeface="Wingdings" panose="05000000000000000000" pitchFamily="2" charset="2"/>
              <a:buChar char="§"/>
            </a:pPr>
            <a:r>
              <a:rPr lang="en-GB" sz="2800" dirty="0"/>
              <a:t>Mortality is related to the number of deaths caused by the health event under investigation. </a:t>
            </a:r>
          </a:p>
        </p:txBody>
      </p:sp>
    </p:spTree>
    <p:extLst>
      <p:ext uri="{BB962C8B-B14F-4D97-AF65-F5344CB8AC3E}">
        <p14:creationId xmlns:p14="http://schemas.microsoft.com/office/powerpoint/2010/main" val="31882345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67CAE5-A91B-7EAC-5325-8DACD95CDE12}"/>
              </a:ext>
            </a:extLst>
          </p:cNvPr>
          <p:cNvSpPr>
            <a:spLocks noGrp="1"/>
          </p:cNvSpPr>
          <p:nvPr>
            <p:ph type="title"/>
          </p:nvPr>
        </p:nvSpPr>
        <p:spPr/>
        <p:txBody>
          <a:bodyPr/>
          <a:lstStyle/>
          <a:p>
            <a:r>
              <a:rPr lang="en-GB" b="1" dirty="0"/>
              <a:t>Mortality</a:t>
            </a:r>
            <a:endParaRPr lang="en-GB" dirty="0"/>
          </a:p>
        </p:txBody>
      </p:sp>
      <p:sp>
        <p:nvSpPr>
          <p:cNvPr id="3" name="Content Placeholder 2">
            <a:extLst>
              <a:ext uri="{FF2B5EF4-FFF2-40B4-BE49-F238E27FC236}">
                <a16:creationId xmlns:a16="http://schemas.microsoft.com/office/drawing/2014/main" id="{29A4C90A-964E-D8B3-7AFC-8040B573A9DF}"/>
              </a:ext>
            </a:extLst>
          </p:cNvPr>
          <p:cNvSpPr>
            <a:spLocks noGrp="1"/>
          </p:cNvSpPr>
          <p:nvPr>
            <p:ph idx="1"/>
          </p:nvPr>
        </p:nvSpPr>
        <p:spPr>
          <a:xfrm>
            <a:off x="539552" y="1844824"/>
            <a:ext cx="8229600" cy="3384376"/>
          </a:xfrm>
        </p:spPr>
        <p:txBody>
          <a:bodyPr/>
          <a:lstStyle/>
          <a:p>
            <a:r>
              <a:rPr lang="en-GB" sz="3200" dirty="0"/>
              <a:t>In medicine, mortality is a term also used for </a:t>
            </a:r>
            <a:r>
              <a:rPr lang="en-GB" sz="3200" b="1" i="1" dirty="0"/>
              <a:t>death rate</a:t>
            </a:r>
            <a:r>
              <a:rPr lang="en-GB" sz="3200" dirty="0"/>
              <a:t>, or the </a:t>
            </a:r>
            <a:r>
              <a:rPr lang="en-GB" sz="3200" b="1" i="1" dirty="0"/>
              <a:t>number of deaths </a:t>
            </a:r>
            <a:r>
              <a:rPr lang="en-GB" sz="3200" dirty="0"/>
              <a:t>in a </a:t>
            </a:r>
            <a:r>
              <a:rPr lang="en-GB" sz="3200" b="1" i="1" dirty="0"/>
              <a:t>certain group of people </a:t>
            </a:r>
            <a:r>
              <a:rPr lang="en-GB" sz="3200" dirty="0"/>
              <a:t>in a certain period of time.</a:t>
            </a:r>
          </a:p>
          <a:p>
            <a:endParaRPr lang="en-GB" dirty="0"/>
          </a:p>
        </p:txBody>
      </p:sp>
    </p:spTree>
    <p:extLst>
      <p:ext uri="{BB962C8B-B14F-4D97-AF65-F5344CB8AC3E}">
        <p14:creationId xmlns:p14="http://schemas.microsoft.com/office/powerpoint/2010/main" val="34475867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5BC7FB-6EDC-4F04-B18B-66871B82A2C8}"/>
              </a:ext>
            </a:extLst>
          </p:cNvPr>
          <p:cNvSpPr>
            <a:spLocks noGrp="1"/>
          </p:cNvSpPr>
          <p:nvPr>
            <p:ph type="title"/>
          </p:nvPr>
        </p:nvSpPr>
        <p:spPr/>
        <p:txBody>
          <a:bodyPr/>
          <a:lstStyle/>
          <a:p>
            <a:r>
              <a:rPr lang="en-GB" b="1"/>
              <a:t>Morbidity</a:t>
            </a:r>
          </a:p>
        </p:txBody>
      </p:sp>
      <p:sp>
        <p:nvSpPr>
          <p:cNvPr id="3" name="Content Placeholder 2">
            <a:extLst>
              <a:ext uri="{FF2B5EF4-FFF2-40B4-BE49-F238E27FC236}">
                <a16:creationId xmlns:a16="http://schemas.microsoft.com/office/drawing/2014/main" id="{6CFA4C8A-C09A-4006-8BBF-1D12EF50F055}"/>
              </a:ext>
            </a:extLst>
          </p:cNvPr>
          <p:cNvSpPr>
            <a:spLocks noGrp="1"/>
          </p:cNvSpPr>
          <p:nvPr>
            <p:ph idx="1"/>
          </p:nvPr>
        </p:nvSpPr>
        <p:spPr>
          <a:xfrm>
            <a:off x="1115616" y="1484784"/>
            <a:ext cx="7202456" cy="3960440"/>
          </a:xfrm>
        </p:spPr>
        <p:txBody>
          <a:bodyPr>
            <a:normAutofit fontScale="85000" lnSpcReduction="20000"/>
          </a:bodyPr>
          <a:lstStyle/>
          <a:p>
            <a:pPr>
              <a:buFont typeface="Wingdings" panose="05000000000000000000" pitchFamily="2" charset="2"/>
              <a:buChar char="§"/>
            </a:pPr>
            <a:r>
              <a:rPr lang="en-GB" sz="3600" dirty="0"/>
              <a:t>The word </a:t>
            </a:r>
            <a:r>
              <a:rPr lang="en-GB" sz="3600" b="1" dirty="0"/>
              <a:t>morbid</a:t>
            </a:r>
            <a:r>
              <a:rPr lang="en-GB" sz="3600" dirty="0"/>
              <a:t> is associated to sickness and disease</a:t>
            </a:r>
          </a:p>
          <a:p>
            <a:pPr>
              <a:buFont typeface="Wingdings" panose="05000000000000000000" pitchFamily="2" charset="2"/>
              <a:buChar char="§"/>
            </a:pPr>
            <a:r>
              <a:rPr lang="en-GB" sz="3600" b="1" dirty="0"/>
              <a:t>Morbidity</a:t>
            </a:r>
            <a:r>
              <a:rPr lang="en-GB" sz="3600" dirty="0"/>
              <a:t> is the state of being symptomatic or unhealthy for a disease or condition. </a:t>
            </a:r>
          </a:p>
          <a:p>
            <a:pPr>
              <a:buFont typeface="Wingdings" panose="05000000000000000000" pitchFamily="2" charset="2"/>
              <a:buChar char="§"/>
            </a:pPr>
            <a:r>
              <a:rPr lang="en-GB" sz="3600" dirty="0"/>
              <a:t>It is usually represented or estimated using </a:t>
            </a:r>
            <a:r>
              <a:rPr lang="en-GB" sz="3600" b="1" i="1" dirty="0"/>
              <a:t>prevalence or incidence</a:t>
            </a:r>
            <a:r>
              <a:rPr lang="en-GB" sz="3600" i="1" dirty="0"/>
              <a:t>.</a:t>
            </a:r>
          </a:p>
          <a:p>
            <a:pPr>
              <a:buFont typeface="Wingdings" panose="05000000000000000000" pitchFamily="2" charset="2"/>
              <a:buChar char="§"/>
            </a:pPr>
            <a:r>
              <a:rPr lang="en-GB" sz="3600" dirty="0"/>
              <a:t>Morbidity is when you have a specific illness or condition.</a:t>
            </a:r>
          </a:p>
          <a:p>
            <a:endParaRPr lang="en-GB" sz="3600" dirty="0"/>
          </a:p>
          <a:p>
            <a:endParaRPr lang="en-GB" dirty="0"/>
          </a:p>
        </p:txBody>
      </p:sp>
    </p:spTree>
    <p:extLst>
      <p:ext uri="{BB962C8B-B14F-4D97-AF65-F5344CB8AC3E}">
        <p14:creationId xmlns:p14="http://schemas.microsoft.com/office/powerpoint/2010/main" val="1074654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133ECB-DDC0-7D59-7F97-17AF42E40563}"/>
              </a:ext>
            </a:extLst>
          </p:cNvPr>
          <p:cNvSpPr>
            <a:spLocks noGrp="1"/>
          </p:cNvSpPr>
          <p:nvPr>
            <p:ph type="title"/>
          </p:nvPr>
        </p:nvSpPr>
        <p:spPr/>
        <p:txBody>
          <a:bodyPr/>
          <a:lstStyle/>
          <a:p>
            <a:r>
              <a:rPr lang="en-GB" b="1" dirty="0"/>
              <a:t>Morbidity </a:t>
            </a:r>
            <a:r>
              <a:rPr lang="en-GB" b="1" dirty="0" err="1"/>
              <a:t>cont</a:t>
            </a:r>
            <a:r>
              <a:rPr lang="en-GB" dirty="0"/>
              <a:t>……</a:t>
            </a:r>
          </a:p>
        </p:txBody>
      </p:sp>
      <p:sp>
        <p:nvSpPr>
          <p:cNvPr id="3" name="Content Placeholder 2">
            <a:extLst>
              <a:ext uri="{FF2B5EF4-FFF2-40B4-BE49-F238E27FC236}">
                <a16:creationId xmlns:a16="http://schemas.microsoft.com/office/drawing/2014/main" id="{C317DBC4-96B5-DBBD-79D7-2200D85611ED}"/>
              </a:ext>
            </a:extLst>
          </p:cNvPr>
          <p:cNvSpPr>
            <a:spLocks noGrp="1"/>
          </p:cNvSpPr>
          <p:nvPr>
            <p:ph idx="1"/>
          </p:nvPr>
        </p:nvSpPr>
        <p:spPr>
          <a:xfrm>
            <a:off x="457200" y="1417638"/>
            <a:ext cx="8229600" cy="4099595"/>
          </a:xfrm>
        </p:spPr>
        <p:txBody>
          <a:bodyPr>
            <a:normAutofit fontScale="92500" lnSpcReduction="20000"/>
          </a:bodyPr>
          <a:lstStyle/>
          <a:p>
            <a:pPr marL="0" indent="0">
              <a:buNone/>
            </a:pPr>
            <a:r>
              <a:rPr lang="en-GB" sz="3200" dirty="0"/>
              <a:t>The term morbidity can be applied to an individual or a population (the morbidity rate)</a:t>
            </a:r>
          </a:p>
          <a:p>
            <a:pPr marL="0" indent="0">
              <a:buNone/>
            </a:pPr>
            <a:endParaRPr lang="en-GB" sz="3200" dirty="0"/>
          </a:p>
          <a:p>
            <a:pPr marL="0" indent="0">
              <a:buNone/>
            </a:pPr>
            <a:r>
              <a:rPr lang="en-GB" sz="3200" dirty="0"/>
              <a:t>Some examples of common morbidities are heart disease, diabetes, and obesity. </a:t>
            </a:r>
          </a:p>
          <a:p>
            <a:pPr marL="0" indent="0">
              <a:buNone/>
            </a:pPr>
            <a:endParaRPr lang="en-GB" sz="3200" dirty="0"/>
          </a:p>
          <a:p>
            <a:pPr marL="0" indent="0">
              <a:buNone/>
            </a:pPr>
            <a:r>
              <a:rPr lang="en-GB" dirty="0"/>
              <a:t>Y</a:t>
            </a:r>
            <a:r>
              <a:rPr lang="en-GB" sz="3200" dirty="0"/>
              <a:t>ou can have more than one morbidity ( </a:t>
            </a:r>
            <a:r>
              <a:rPr lang="en-GB" sz="3200" dirty="0" err="1"/>
              <a:t>i.e</a:t>
            </a:r>
            <a:r>
              <a:rPr lang="en-GB" sz="3200" dirty="0"/>
              <a:t> two or more illness) at a time. This is called </a:t>
            </a:r>
            <a:r>
              <a:rPr lang="en-GB" sz="3200" b="1" i="1" dirty="0"/>
              <a:t>comorbidity.</a:t>
            </a:r>
            <a:r>
              <a:rPr lang="en-GB" sz="3200" dirty="0"/>
              <a:t> </a:t>
            </a:r>
          </a:p>
          <a:p>
            <a:endParaRPr lang="en-GB" dirty="0"/>
          </a:p>
        </p:txBody>
      </p:sp>
    </p:spTree>
    <p:extLst>
      <p:ext uri="{BB962C8B-B14F-4D97-AF65-F5344CB8AC3E}">
        <p14:creationId xmlns:p14="http://schemas.microsoft.com/office/powerpoint/2010/main" val="22970033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7B6790-940C-4908-A591-DE24E51310A3}"/>
              </a:ext>
            </a:extLst>
          </p:cNvPr>
          <p:cNvSpPr>
            <a:spLocks noGrp="1"/>
          </p:cNvSpPr>
          <p:nvPr>
            <p:ph type="title"/>
          </p:nvPr>
        </p:nvSpPr>
        <p:spPr/>
        <p:txBody>
          <a:bodyPr>
            <a:normAutofit fontScale="90000"/>
          </a:bodyPr>
          <a:lstStyle/>
          <a:p>
            <a:r>
              <a:rPr lang="en-GB" b="1"/>
              <a:t>Importance of morbidity and mortality  </a:t>
            </a:r>
          </a:p>
        </p:txBody>
      </p:sp>
      <p:sp>
        <p:nvSpPr>
          <p:cNvPr id="3" name="Content Placeholder 2">
            <a:extLst>
              <a:ext uri="{FF2B5EF4-FFF2-40B4-BE49-F238E27FC236}">
                <a16:creationId xmlns:a16="http://schemas.microsoft.com/office/drawing/2014/main" id="{C7C2D735-E178-43DE-BC41-E3DAD4C6E35B}"/>
              </a:ext>
            </a:extLst>
          </p:cNvPr>
          <p:cNvSpPr>
            <a:spLocks noGrp="1"/>
          </p:cNvSpPr>
          <p:nvPr>
            <p:ph idx="1"/>
          </p:nvPr>
        </p:nvSpPr>
        <p:spPr>
          <a:xfrm>
            <a:off x="485775" y="1844824"/>
            <a:ext cx="8229600" cy="3917032"/>
          </a:xfrm>
        </p:spPr>
        <p:txBody>
          <a:bodyPr>
            <a:noAutofit/>
          </a:bodyPr>
          <a:lstStyle/>
          <a:p>
            <a:pPr>
              <a:buFont typeface="Wingdings" panose="05000000000000000000" pitchFamily="2" charset="2"/>
              <a:buChar char="§"/>
            </a:pPr>
            <a:r>
              <a:rPr lang="en-GB" dirty="0"/>
              <a:t>These measures describe the progression and severity of a given health event.</a:t>
            </a:r>
          </a:p>
          <a:p>
            <a:pPr>
              <a:buFont typeface="Wingdings" panose="05000000000000000000" pitchFamily="2" charset="2"/>
              <a:buChar char="§"/>
            </a:pPr>
            <a:r>
              <a:rPr lang="en-GB" dirty="0"/>
              <a:t>They are useful tools to learn about risk factors of diseases and compare and contrast health events between different populations.</a:t>
            </a:r>
          </a:p>
        </p:txBody>
      </p:sp>
    </p:spTree>
    <p:extLst>
      <p:ext uri="{BB962C8B-B14F-4D97-AF65-F5344CB8AC3E}">
        <p14:creationId xmlns:p14="http://schemas.microsoft.com/office/powerpoint/2010/main" val="19554961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579103-F948-4044-8261-8C28370C7169}"/>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5AD08C7D-7EB7-4F19-9F46-B0E94B64D686}"/>
              </a:ext>
            </a:extLst>
          </p:cNvPr>
          <p:cNvSpPr>
            <a:spLocks noGrp="1"/>
          </p:cNvSpPr>
          <p:nvPr>
            <p:ph idx="1"/>
          </p:nvPr>
        </p:nvSpPr>
        <p:spPr/>
        <p:txBody>
          <a:bodyPr>
            <a:noAutofit/>
          </a:bodyPr>
          <a:lstStyle/>
          <a:p>
            <a:pPr>
              <a:buFont typeface="Wingdings" panose="05000000000000000000" pitchFamily="2" charset="2"/>
              <a:buChar char="§"/>
            </a:pPr>
            <a:r>
              <a:rPr lang="en-GB" sz="2800" dirty="0"/>
              <a:t>Working in a groups, research the ways that are used to measure outbreaks of infectious disease in the UK</a:t>
            </a:r>
          </a:p>
          <a:p>
            <a:pPr marL="0" indent="0">
              <a:buNone/>
            </a:pPr>
            <a:endParaRPr lang="en-GB" sz="2800" b="1" dirty="0"/>
          </a:p>
          <a:p>
            <a:pPr marL="0" indent="0" algn="ctr">
              <a:buNone/>
            </a:pPr>
            <a:endParaRPr lang="en-GB" sz="2800" b="1" dirty="0"/>
          </a:p>
          <a:p>
            <a:pPr marL="0" indent="0" algn="ctr">
              <a:buNone/>
            </a:pPr>
            <a:r>
              <a:rPr lang="en-GB" sz="2800" b="1" dirty="0"/>
              <a:t>Feedback your findings to the whole class</a:t>
            </a:r>
          </a:p>
          <a:p>
            <a:pPr marL="0" indent="0">
              <a:buNone/>
            </a:pPr>
            <a:r>
              <a:rPr lang="en-GB" sz="2800" b="1" dirty="0"/>
              <a:t>                                       15mins</a:t>
            </a:r>
          </a:p>
          <a:p>
            <a:pPr marL="0" indent="0">
              <a:buNone/>
            </a:pPr>
            <a:r>
              <a:rPr lang="en-GB" sz="2800" dirty="0"/>
              <a:t>                                       </a:t>
            </a:r>
          </a:p>
        </p:txBody>
      </p:sp>
    </p:spTree>
    <p:extLst>
      <p:ext uri="{BB962C8B-B14F-4D97-AF65-F5344CB8AC3E}">
        <p14:creationId xmlns:p14="http://schemas.microsoft.com/office/powerpoint/2010/main" val="95292614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7D32F-E958-463E-BE8F-D85CC7F583E7}"/>
              </a:ext>
            </a:extLst>
          </p:cNvPr>
          <p:cNvSpPr>
            <a:spLocks noGrp="1"/>
          </p:cNvSpPr>
          <p:nvPr>
            <p:ph type="title"/>
          </p:nvPr>
        </p:nvSpPr>
        <p:spPr>
          <a:xfrm>
            <a:off x="685800" y="2276872"/>
            <a:ext cx="7772400" cy="1362075"/>
          </a:xfrm>
        </p:spPr>
        <p:txBody>
          <a:bodyPr>
            <a:normAutofit/>
          </a:bodyPr>
          <a:lstStyle/>
          <a:p>
            <a:pPr algn="ctr"/>
            <a:r>
              <a:rPr lang="en-GB" i="1" dirty="0"/>
              <a:t>How can disease be monitored?</a:t>
            </a:r>
          </a:p>
        </p:txBody>
      </p:sp>
      <p:pic>
        <p:nvPicPr>
          <p:cNvPr id="3" name="Picture 2" descr="A picture containing vector graphics&#10;&#10;Description automatically generated">
            <a:extLst>
              <a:ext uri="{FF2B5EF4-FFF2-40B4-BE49-F238E27FC236}">
                <a16:creationId xmlns:a16="http://schemas.microsoft.com/office/drawing/2014/main" id="{DEFF3AB8-C9E3-4EA9-818E-74F07C05A95A}"/>
              </a:ext>
            </a:extLst>
          </p:cNvPr>
          <p:cNvPicPr>
            <a:picLocks noChangeAspect="1"/>
          </p:cNvPicPr>
          <p:nvPr/>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32732" y="3638947"/>
            <a:ext cx="1979712" cy="2002074"/>
          </a:xfrm>
          <a:prstGeom prst="rect">
            <a:avLst/>
          </a:prstGeom>
        </p:spPr>
      </p:pic>
    </p:spTree>
    <p:extLst>
      <p:ext uri="{BB962C8B-B14F-4D97-AF65-F5344CB8AC3E}">
        <p14:creationId xmlns:p14="http://schemas.microsoft.com/office/powerpoint/2010/main" val="9813585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CB7664-D0FD-F6A5-80EC-95C9C8D80DE1}"/>
              </a:ext>
            </a:extLst>
          </p:cNvPr>
          <p:cNvSpPr>
            <a:spLocks noGrp="1"/>
          </p:cNvSpPr>
          <p:nvPr>
            <p:ph type="title"/>
          </p:nvPr>
        </p:nvSpPr>
        <p:spPr/>
        <p:txBody>
          <a:bodyPr/>
          <a:lstStyle/>
          <a:p>
            <a:r>
              <a:rPr lang="en-GB" b="1" dirty="0"/>
              <a:t>Monitoring disease</a:t>
            </a:r>
          </a:p>
        </p:txBody>
      </p:sp>
      <p:sp>
        <p:nvSpPr>
          <p:cNvPr id="3" name="Content Placeholder 2">
            <a:extLst>
              <a:ext uri="{FF2B5EF4-FFF2-40B4-BE49-F238E27FC236}">
                <a16:creationId xmlns:a16="http://schemas.microsoft.com/office/drawing/2014/main" id="{683F29C1-51B3-2881-D148-DC37235E2080}"/>
              </a:ext>
            </a:extLst>
          </p:cNvPr>
          <p:cNvSpPr>
            <a:spLocks noGrp="1"/>
          </p:cNvSpPr>
          <p:nvPr>
            <p:ph idx="1"/>
          </p:nvPr>
        </p:nvSpPr>
        <p:spPr/>
        <p:txBody>
          <a:bodyPr/>
          <a:lstStyle/>
          <a:p>
            <a:pPr>
              <a:buFont typeface="Wingdings" panose="05000000000000000000" pitchFamily="2" charset="2"/>
              <a:buChar char="§"/>
            </a:pPr>
            <a:r>
              <a:rPr lang="en-GB" dirty="0"/>
              <a:t>Disease can be monitored with the help of</a:t>
            </a:r>
          </a:p>
          <a:p>
            <a:pPr>
              <a:buFont typeface="Wingdings" panose="05000000000000000000" pitchFamily="2" charset="2"/>
              <a:buChar char="§"/>
            </a:pPr>
            <a:endParaRPr lang="en-GB" dirty="0"/>
          </a:p>
          <a:p>
            <a:pPr marL="0" indent="0">
              <a:buNone/>
            </a:pPr>
            <a:r>
              <a:rPr lang="en-GB" dirty="0"/>
              <a:t>      </a:t>
            </a:r>
            <a:r>
              <a:rPr lang="en-GB" i="1" dirty="0"/>
              <a:t>a public health surveillance system</a:t>
            </a:r>
          </a:p>
        </p:txBody>
      </p:sp>
    </p:spTree>
    <p:extLst>
      <p:ext uri="{BB962C8B-B14F-4D97-AF65-F5344CB8AC3E}">
        <p14:creationId xmlns:p14="http://schemas.microsoft.com/office/powerpoint/2010/main" val="357873518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7D32F-E958-463E-BE8F-D85CC7F583E7}"/>
              </a:ext>
            </a:extLst>
          </p:cNvPr>
          <p:cNvSpPr>
            <a:spLocks noGrp="1"/>
          </p:cNvSpPr>
          <p:nvPr>
            <p:ph type="title"/>
          </p:nvPr>
        </p:nvSpPr>
        <p:spPr>
          <a:xfrm>
            <a:off x="685800" y="2276872"/>
            <a:ext cx="7772400" cy="1362075"/>
          </a:xfrm>
        </p:spPr>
        <p:txBody>
          <a:bodyPr>
            <a:normAutofit/>
          </a:bodyPr>
          <a:lstStyle/>
          <a:p>
            <a:pPr algn="ctr"/>
            <a:r>
              <a:rPr lang="en-GB" i="1" dirty="0"/>
              <a:t>What is surveillance?</a:t>
            </a:r>
          </a:p>
        </p:txBody>
      </p:sp>
      <p:pic>
        <p:nvPicPr>
          <p:cNvPr id="3" name="Picture 2" descr="A picture containing vector graphics&#10;&#10;Description automatically generated">
            <a:extLst>
              <a:ext uri="{FF2B5EF4-FFF2-40B4-BE49-F238E27FC236}">
                <a16:creationId xmlns:a16="http://schemas.microsoft.com/office/drawing/2014/main" id="{DEFF3AB8-C9E3-4EA9-818E-74F07C05A95A}"/>
              </a:ext>
            </a:extLst>
          </p:cNvPr>
          <p:cNvPicPr>
            <a:picLocks noChangeAspect="1"/>
          </p:cNvPicPr>
          <p:nvPr/>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32732" y="3638947"/>
            <a:ext cx="1979712" cy="2002074"/>
          </a:xfrm>
          <a:prstGeom prst="rect">
            <a:avLst/>
          </a:prstGeom>
        </p:spPr>
      </p:pic>
    </p:spTree>
    <p:extLst>
      <p:ext uri="{BB962C8B-B14F-4D97-AF65-F5344CB8AC3E}">
        <p14:creationId xmlns:p14="http://schemas.microsoft.com/office/powerpoint/2010/main" val="155241321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BB60A4-25BE-31B6-44C4-B0B4808EB094}"/>
              </a:ext>
            </a:extLst>
          </p:cNvPr>
          <p:cNvSpPr>
            <a:spLocks noGrp="1"/>
          </p:cNvSpPr>
          <p:nvPr>
            <p:ph type="title"/>
          </p:nvPr>
        </p:nvSpPr>
        <p:spPr/>
        <p:txBody>
          <a:bodyPr/>
          <a:lstStyle/>
          <a:p>
            <a:r>
              <a:rPr lang="en-GB" b="1" dirty="0"/>
              <a:t>Surveillance</a:t>
            </a:r>
            <a:endParaRPr lang="en-GB" dirty="0"/>
          </a:p>
        </p:txBody>
      </p:sp>
      <p:sp>
        <p:nvSpPr>
          <p:cNvPr id="3" name="Content Placeholder 2">
            <a:extLst>
              <a:ext uri="{FF2B5EF4-FFF2-40B4-BE49-F238E27FC236}">
                <a16:creationId xmlns:a16="http://schemas.microsoft.com/office/drawing/2014/main" id="{196A62BA-252B-07A6-79A1-6BA5A1FE9D3D}"/>
              </a:ext>
            </a:extLst>
          </p:cNvPr>
          <p:cNvSpPr>
            <a:spLocks noGrp="1"/>
          </p:cNvSpPr>
          <p:nvPr>
            <p:ph idx="1"/>
          </p:nvPr>
        </p:nvSpPr>
        <p:spPr/>
        <p:txBody>
          <a:bodyPr>
            <a:normAutofit/>
          </a:bodyPr>
          <a:lstStyle/>
          <a:p>
            <a:pPr marL="0" indent="0">
              <a:buNone/>
            </a:pPr>
            <a:r>
              <a:rPr lang="en-GB" dirty="0"/>
              <a:t>The word Surveillance comes from the French words </a:t>
            </a:r>
          </a:p>
          <a:p>
            <a:pPr>
              <a:buFont typeface="Wingdings" panose="05000000000000000000" pitchFamily="2" charset="2"/>
              <a:buChar char="§"/>
            </a:pPr>
            <a:r>
              <a:rPr lang="en-GB" b="1" i="1" dirty="0"/>
              <a:t>sur </a:t>
            </a:r>
            <a:r>
              <a:rPr lang="en-GB" dirty="0"/>
              <a:t>meaning “</a:t>
            </a:r>
            <a:r>
              <a:rPr lang="en-GB" i="1" dirty="0"/>
              <a:t>over”</a:t>
            </a:r>
            <a:r>
              <a:rPr lang="en-GB" dirty="0"/>
              <a:t> and </a:t>
            </a:r>
          </a:p>
          <a:p>
            <a:pPr>
              <a:buFont typeface="Wingdings" panose="05000000000000000000" pitchFamily="2" charset="2"/>
              <a:buChar char="§"/>
            </a:pPr>
            <a:r>
              <a:rPr lang="en-GB" b="1" i="1" dirty="0" err="1"/>
              <a:t>veiller</a:t>
            </a:r>
            <a:r>
              <a:rPr lang="en-GB" b="1" i="1" dirty="0"/>
              <a:t> </a:t>
            </a:r>
            <a:r>
              <a:rPr lang="en-GB" dirty="0"/>
              <a:t>meaning</a:t>
            </a:r>
            <a:r>
              <a:rPr lang="en-GB" b="1" i="1" dirty="0"/>
              <a:t> “</a:t>
            </a:r>
            <a:r>
              <a:rPr lang="en-GB" i="1" dirty="0"/>
              <a:t>to watch”</a:t>
            </a:r>
          </a:p>
        </p:txBody>
      </p:sp>
    </p:spTree>
    <p:extLst>
      <p:ext uri="{BB962C8B-B14F-4D97-AF65-F5344CB8AC3E}">
        <p14:creationId xmlns:p14="http://schemas.microsoft.com/office/powerpoint/2010/main" val="429011115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9D8FEC-EAF9-4442-B19F-0988219BC788}"/>
              </a:ext>
            </a:extLst>
          </p:cNvPr>
          <p:cNvSpPr>
            <a:spLocks noGrp="1"/>
          </p:cNvSpPr>
          <p:nvPr>
            <p:ph type="title"/>
          </p:nvPr>
        </p:nvSpPr>
        <p:spPr/>
        <p:txBody>
          <a:bodyPr>
            <a:normAutofit/>
          </a:bodyPr>
          <a:lstStyle/>
          <a:p>
            <a:r>
              <a:rPr lang="en-GB" b="1" dirty="0"/>
              <a:t>Public health surveillance</a:t>
            </a:r>
          </a:p>
        </p:txBody>
      </p:sp>
      <p:sp>
        <p:nvSpPr>
          <p:cNvPr id="3" name="Content Placeholder 2">
            <a:extLst>
              <a:ext uri="{FF2B5EF4-FFF2-40B4-BE49-F238E27FC236}">
                <a16:creationId xmlns:a16="http://schemas.microsoft.com/office/drawing/2014/main" id="{8E66C043-2752-4BBB-86BC-3650EEBBF070}"/>
              </a:ext>
            </a:extLst>
          </p:cNvPr>
          <p:cNvSpPr>
            <a:spLocks noGrp="1"/>
          </p:cNvSpPr>
          <p:nvPr>
            <p:ph idx="1"/>
          </p:nvPr>
        </p:nvSpPr>
        <p:spPr/>
        <p:txBody>
          <a:bodyPr>
            <a:normAutofit/>
          </a:bodyPr>
          <a:lstStyle/>
          <a:p>
            <a:pPr>
              <a:buFont typeface="Wingdings" panose="05000000000000000000" pitchFamily="2" charset="2"/>
              <a:buChar char="§"/>
            </a:pPr>
            <a:r>
              <a:rPr lang="en-GB" sz="2800" dirty="0"/>
              <a:t>Public health surveillance is the “ongoing, systematic collection, analysis, interpretation, and dissemination of health data to help guide public health decision making and action”. </a:t>
            </a:r>
          </a:p>
          <a:p>
            <a:pPr>
              <a:buFont typeface="Wingdings" panose="05000000000000000000" pitchFamily="2" charset="2"/>
              <a:buChar char="§"/>
            </a:pPr>
            <a:r>
              <a:rPr lang="en-GB" sz="2800" dirty="0"/>
              <a:t>Surveillance is “equivalent to </a:t>
            </a:r>
            <a:r>
              <a:rPr lang="en-GB" sz="2800" b="1" dirty="0"/>
              <a:t>monitoring</a:t>
            </a:r>
            <a:r>
              <a:rPr lang="en-GB" sz="2800" dirty="0"/>
              <a:t> the extent of a disease in the community”.</a:t>
            </a:r>
          </a:p>
          <a:p>
            <a:pPr marL="0" indent="0">
              <a:buNone/>
            </a:pPr>
            <a:endParaRPr lang="en-GB" sz="2800" dirty="0"/>
          </a:p>
          <a:p>
            <a:pPr marL="0" indent="0">
              <a:buNone/>
            </a:pPr>
            <a:r>
              <a:rPr lang="en-GB" sz="2800" dirty="0"/>
              <a:t>       (Thacker and </a:t>
            </a:r>
            <a:r>
              <a:rPr lang="en-GB" sz="2800" dirty="0" err="1"/>
              <a:t>Berkelman</a:t>
            </a:r>
            <a:r>
              <a:rPr lang="en-GB" sz="2800" dirty="0"/>
              <a:t> 1988; CDC, 2012)</a:t>
            </a:r>
          </a:p>
        </p:txBody>
      </p:sp>
    </p:spTree>
    <p:extLst>
      <p:ext uri="{BB962C8B-B14F-4D97-AF65-F5344CB8AC3E}">
        <p14:creationId xmlns:p14="http://schemas.microsoft.com/office/powerpoint/2010/main" val="262941433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96C4AA-77F5-393D-E2E2-F1B84C1780AB}"/>
              </a:ext>
            </a:extLst>
          </p:cNvPr>
          <p:cNvSpPr>
            <a:spLocks noGrp="1"/>
          </p:cNvSpPr>
          <p:nvPr>
            <p:ph type="title"/>
          </p:nvPr>
        </p:nvSpPr>
        <p:spPr/>
        <p:txBody>
          <a:bodyPr/>
          <a:lstStyle/>
          <a:p>
            <a:r>
              <a:rPr lang="en-GB" b="1" dirty="0"/>
              <a:t>Public health surveillance</a:t>
            </a:r>
            <a:endParaRPr lang="en-GB" dirty="0"/>
          </a:p>
        </p:txBody>
      </p:sp>
      <p:sp>
        <p:nvSpPr>
          <p:cNvPr id="3" name="Content Placeholder 2">
            <a:extLst>
              <a:ext uri="{FF2B5EF4-FFF2-40B4-BE49-F238E27FC236}">
                <a16:creationId xmlns:a16="http://schemas.microsoft.com/office/drawing/2014/main" id="{C4FF6609-A3F5-9C9A-0DE1-3CB2452E2965}"/>
              </a:ext>
            </a:extLst>
          </p:cNvPr>
          <p:cNvSpPr>
            <a:spLocks noGrp="1"/>
          </p:cNvSpPr>
          <p:nvPr>
            <p:ph idx="1"/>
          </p:nvPr>
        </p:nvSpPr>
        <p:spPr/>
        <p:txBody>
          <a:bodyPr>
            <a:normAutofit/>
          </a:bodyPr>
          <a:lstStyle/>
          <a:p>
            <a:pPr>
              <a:buFont typeface="Wingdings" panose="05000000000000000000" pitchFamily="2" charset="2"/>
              <a:buChar char="§"/>
            </a:pPr>
            <a:r>
              <a:rPr lang="en-GB" dirty="0"/>
              <a:t>Surveillance is the “close and continuous observation of one or more persons for the purpose of direction, supervision, or control.”</a:t>
            </a:r>
          </a:p>
          <a:p>
            <a:endParaRPr lang="en-GB" dirty="0"/>
          </a:p>
          <a:p>
            <a:pPr marL="0" indent="0">
              <a:buNone/>
            </a:pPr>
            <a:r>
              <a:rPr lang="en-GB" dirty="0"/>
              <a:t>                                                (CDC, 2012)</a:t>
            </a:r>
          </a:p>
        </p:txBody>
      </p:sp>
    </p:spTree>
    <p:extLst>
      <p:ext uri="{BB962C8B-B14F-4D97-AF65-F5344CB8AC3E}">
        <p14:creationId xmlns:p14="http://schemas.microsoft.com/office/powerpoint/2010/main" val="102971907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ABD74B-85C2-9465-C4B9-8A3D2F0A9BEE}"/>
              </a:ext>
            </a:extLst>
          </p:cNvPr>
          <p:cNvSpPr>
            <a:spLocks noGrp="1"/>
          </p:cNvSpPr>
          <p:nvPr>
            <p:ph type="title"/>
          </p:nvPr>
        </p:nvSpPr>
        <p:spPr/>
        <p:txBody>
          <a:bodyPr/>
          <a:lstStyle/>
          <a:p>
            <a:r>
              <a:rPr lang="en-GB" b="1" dirty="0"/>
              <a:t>Public health surveillance</a:t>
            </a:r>
            <a:endParaRPr lang="en-GB" dirty="0"/>
          </a:p>
        </p:txBody>
      </p:sp>
      <p:sp>
        <p:nvSpPr>
          <p:cNvPr id="3" name="Content Placeholder 2">
            <a:extLst>
              <a:ext uri="{FF2B5EF4-FFF2-40B4-BE49-F238E27FC236}">
                <a16:creationId xmlns:a16="http://schemas.microsoft.com/office/drawing/2014/main" id="{962D90D1-EAD4-7BA0-F51B-721132DF4576}"/>
              </a:ext>
            </a:extLst>
          </p:cNvPr>
          <p:cNvSpPr>
            <a:spLocks noGrp="1"/>
          </p:cNvSpPr>
          <p:nvPr>
            <p:ph idx="1"/>
          </p:nvPr>
        </p:nvSpPr>
        <p:spPr/>
        <p:txBody>
          <a:bodyPr/>
          <a:lstStyle/>
          <a:p>
            <a:r>
              <a:rPr lang="en-GB" dirty="0"/>
              <a:t>Surveillance is the “the continued watchfulness over the distribution and trends of incidence [of a disease] through the systematic collection, and evaluation of morbidity and mortality reports and other relevant data.”</a:t>
            </a:r>
          </a:p>
          <a:p>
            <a:pPr marL="0" indent="0">
              <a:buNone/>
            </a:pPr>
            <a:r>
              <a:rPr lang="en-GB" dirty="0"/>
              <a:t>                                          (Langmuir, 1963)</a:t>
            </a:r>
          </a:p>
          <a:p>
            <a:endParaRPr lang="en-GB" dirty="0"/>
          </a:p>
        </p:txBody>
      </p:sp>
    </p:spTree>
    <p:extLst>
      <p:ext uri="{BB962C8B-B14F-4D97-AF65-F5344CB8AC3E}">
        <p14:creationId xmlns:p14="http://schemas.microsoft.com/office/powerpoint/2010/main" val="297674537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9F322D-CF8E-4102-873C-49760A6B0A6D}"/>
              </a:ext>
            </a:extLst>
          </p:cNvPr>
          <p:cNvSpPr>
            <a:spLocks noGrp="1"/>
          </p:cNvSpPr>
          <p:nvPr>
            <p:ph type="title"/>
          </p:nvPr>
        </p:nvSpPr>
        <p:spPr/>
        <p:txBody>
          <a:bodyPr/>
          <a:lstStyle/>
          <a:p>
            <a:r>
              <a:rPr lang="en-GB" b="1" dirty="0"/>
              <a:t>Public Health Surveillance</a:t>
            </a:r>
            <a:endParaRPr lang="en-GB" dirty="0"/>
          </a:p>
        </p:txBody>
      </p:sp>
      <p:sp>
        <p:nvSpPr>
          <p:cNvPr id="3" name="Content Placeholder 2">
            <a:extLst>
              <a:ext uri="{FF2B5EF4-FFF2-40B4-BE49-F238E27FC236}">
                <a16:creationId xmlns:a16="http://schemas.microsoft.com/office/drawing/2014/main" id="{460B4BC8-369B-4BBF-B3A4-2D8257E38085}"/>
              </a:ext>
            </a:extLst>
          </p:cNvPr>
          <p:cNvSpPr>
            <a:spLocks noGrp="1"/>
          </p:cNvSpPr>
          <p:nvPr>
            <p:ph idx="1"/>
          </p:nvPr>
        </p:nvSpPr>
        <p:spPr/>
        <p:txBody>
          <a:bodyPr>
            <a:normAutofit fontScale="92500" lnSpcReduction="10000"/>
          </a:bodyPr>
          <a:lstStyle/>
          <a:p>
            <a:pPr>
              <a:buFont typeface="Wingdings" panose="05000000000000000000" pitchFamily="2" charset="2"/>
              <a:buChar char="§"/>
            </a:pPr>
            <a:r>
              <a:rPr lang="en-GB" dirty="0"/>
              <a:t>Public Health Surveillance is achieved through the systematic collection and evaluation of morbidity and mortality reports and other relevant health information, and</a:t>
            </a:r>
          </a:p>
          <a:p>
            <a:pPr>
              <a:buFont typeface="Wingdings" panose="05000000000000000000" pitchFamily="2" charset="2"/>
              <a:buChar char="§"/>
            </a:pPr>
            <a:r>
              <a:rPr lang="en-GB" dirty="0"/>
              <a:t>The dissemination of these data and their interpretation to those involved in disease control and public health decision making.</a:t>
            </a:r>
          </a:p>
          <a:p>
            <a:pPr marL="0" indent="0">
              <a:buNone/>
            </a:pPr>
            <a:r>
              <a:rPr lang="en-GB" dirty="0"/>
              <a:t>                                                  (CDC, 2012)</a:t>
            </a:r>
          </a:p>
        </p:txBody>
      </p:sp>
    </p:spTree>
    <p:extLst>
      <p:ext uri="{BB962C8B-B14F-4D97-AF65-F5344CB8AC3E}">
        <p14:creationId xmlns:p14="http://schemas.microsoft.com/office/powerpoint/2010/main" val="282457014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B8998D-3457-E704-D8F2-EBC9ADA2B37B}"/>
              </a:ext>
            </a:extLst>
          </p:cNvPr>
          <p:cNvSpPr>
            <a:spLocks noGrp="1"/>
          </p:cNvSpPr>
          <p:nvPr>
            <p:ph type="title"/>
          </p:nvPr>
        </p:nvSpPr>
        <p:spPr/>
        <p:txBody>
          <a:bodyPr/>
          <a:lstStyle/>
          <a:p>
            <a:r>
              <a:rPr lang="en-GB" b="1" dirty="0"/>
              <a:t>Public Health Surveillance</a:t>
            </a:r>
            <a:endParaRPr lang="en-GB" dirty="0"/>
          </a:p>
        </p:txBody>
      </p:sp>
      <p:sp>
        <p:nvSpPr>
          <p:cNvPr id="3" name="Content Placeholder 2">
            <a:extLst>
              <a:ext uri="{FF2B5EF4-FFF2-40B4-BE49-F238E27FC236}">
                <a16:creationId xmlns:a16="http://schemas.microsoft.com/office/drawing/2014/main" id="{1733C8D9-A030-6C50-3FC2-BC9D95B5D88C}"/>
              </a:ext>
            </a:extLst>
          </p:cNvPr>
          <p:cNvSpPr>
            <a:spLocks noGrp="1"/>
          </p:cNvSpPr>
          <p:nvPr>
            <p:ph idx="1"/>
          </p:nvPr>
        </p:nvSpPr>
        <p:spPr/>
        <p:txBody>
          <a:bodyPr>
            <a:normAutofit fontScale="85000" lnSpcReduction="10000"/>
          </a:bodyPr>
          <a:lstStyle/>
          <a:p>
            <a:r>
              <a:rPr lang="en-GB" dirty="0"/>
              <a:t>Morbidity and mortality reports are “common sources of surveillance data for local and state health departments”. </a:t>
            </a:r>
          </a:p>
          <a:p>
            <a:r>
              <a:rPr lang="en-GB" dirty="0"/>
              <a:t>These reports generally are “submitted by </a:t>
            </a:r>
            <a:r>
              <a:rPr lang="en-GB" b="1" dirty="0"/>
              <a:t>health-care providers, infection control practitioners, or laboratories</a:t>
            </a:r>
            <a:r>
              <a:rPr lang="en-GB" dirty="0"/>
              <a:t> that are required to notify the health department of any patient with a reportable disease such as meningitis, or AIDS”.</a:t>
            </a:r>
          </a:p>
          <a:p>
            <a:pPr marL="0" indent="0">
              <a:buNone/>
            </a:pPr>
            <a:r>
              <a:rPr lang="en-GB" dirty="0"/>
              <a:t>                                                            (CDC, 2012)</a:t>
            </a:r>
          </a:p>
        </p:txBody>
      </p:sp>
    </p:spTree>
    <p:extLst>
      <p:ext uri="{BB962C8B-B14F-4D97-AF65-F5344CB8AC3E}">
        <p14:creationId xmlns:p14="http://schemas.microsoft.com/office/powerpoint/2010/main" val="313674559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7D32F-E958-463E-BE8F-D85CC7F583E7}"/>
              </a:ext>
            </a:extLst>
          </p:cNvPr>
          <p:cNvSpPr>
            <a:spLocks noGrp="1"/>
          </p:cNvSpPr>
          <p:nvPr>
            <p:ph type="title"/>
          </p:nvPr>
        </p:nvSpPr>
        <p:spPr>
          <a:xfrm>
            <a:off x="685800" y="2276872"/>
            <a:ext cx="7772400" cy="1362075"/>
          </a:xfrm>
        </p:spPr>
        <p:txBody>
          <a:bodyPr>
            <a:normAutofit/>
          </a:bodyPr>
          <a:lstStyle/>
          <a:p>
            <a:pPr algn="ctr"/>
            <a:r>
              <a:rPr lang="en-GB" i="1" dirty="0"/>
              <a:t>What is the purpose of surveillance?</a:t>
            </a:r>
          </a:p>
        </p:txBody>
      </p:sp>
      <p:pic>
        <p:nvPicPr>
          <p:cNvPr id="3" name="Picture 2" descr="A picture containing vector graphics&#10;&#10;Description automatically generated">
            <a:extLst>
              <a:ext uri="{FF2B5EF4-FFF2-40B4-BE49-F238E27FC236}">
                <a16:creationId xmlns:a16="http://schemas.microsoft.com/office/drawing/2014/main" id="{DEFF3AB8-C9E3-4EA9-818E-74F07C05A95A}"/>
              </a:ext>
            </a:extLst>
          </p:cNvPr>
          <p:cNvPicPr>
            <a:picLocks noChangeAspect="1"/>
          </p:cNvPicPr>
          <p:nvPr/>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32732" y="3638947"/>
            <a:ext cx="1979712" cy="2002074"/>
          </a:xfrm>
          <a:prstGeom prst="rect">
            <a:avLst/>
          </a:prstGeom>
        </p:spPr>
      </p:pic>
    </p:spTree>
    <p:extLst>
      <p:ext uri="{BB962C8B-B14F-4D97-AF65-F5344CB8AC3E}">
        <p14:creationId xmlns:p14="http://schemas.microsoft.com/office/powerpoint/2010/main" val="81909012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12260B-B295-4E74-929C-07F002E2DD7C}"/>
              </a:ext>
            </a:extLst>
          </p:cNvPr>
          <p:cNvSpPr>
            <a:spLocks noGrp="1"/>
          </p:cNvSpPr>
          <p:nvPr>
            <p:ph type="title"/>
          </p:nvPr>
        </p:nvSpPr>
        <p:spPr/>
        <p:txBody>
          <a:bodyPr>
            <a:normAutofit/>
          </a:bodyPr>
          <a:lstStyle/>
          <a:p>
            <a:r>
              <a:rPr lang="en-GB" b="1" dirty="0"/>
              <a:t>Purpose of Surveillance</a:t>
            </a:r>
            <a:endParaRPr lang="en-GB" dirty="0"/>
          </a:p>
        </p:txBody>
      </p:sp>
      <p:sp>
        <p:nvSpPr>
          <p:cNvPr id="3" name="Content Placeholder 2">
            <a:extLst>
              <a:ext uri="{FF2B5EF4-FFF2-40B4-BE49-F238E27FC236}">
                <a16:creationId xmlns:a16="http://schemas.microsoft.com/office/drawing/2014/main" id="{6D42B382-DC8F-4D88-AC34-90EAF0371EC1}"/>
              </a:ext>
            </a:extLst>
          </p:cNvPr>
          <p:cNvSpPr>
            <a:spLocks noGrp="1"/>
          </p:cNvSpPr>
          <p:nvPr>
            <p:ph idx="1"/>
          </p:nvPr>
        </p:nvSpPr>
        <p:spPr/>
        <p:txBody>
          <a:bodyPr>
            <a:normAutofit fontScale="92500"/>
          </a:bodyPr>
          <a:lstStyle/>
          <a:p>
            <a:pPr>
              <a:buFont typeface="Wingdings" panose="05000000000000000000" pitchFamily="2" charset="2"/>
              <a:buChar char="§"/>
            </a:pPr>
            <a:r>
              <a:rPr lang="en-GB" dirty="0"/>
              <a:t>The purpose of public health surveillance, which is sometimes called </a:t>
            </a:r>
            <a:r>
              <a:rPr lang="en-GB" b="1" i="1" dirty="0"/>
              <a:t>“information for action,”</a:t>
            </a:r>
            <a:r>
              <a:rPr lang="en-GB" dirty="0"/>
              <a:t> is to reveal the ongoing patterns of disease occurrence and disease potential so that investigation, control, and prevention measures can be applied efficiently and effectively.</a:t>
            </a:r>
          </a:p>
          <a:p>
            <a:pPr marL="0" indent="0">
              <a:buNone/>
            </a:pPr>
            <a:r>
              <a:rPr lang="en-GB" sz="2800" dirty="0"/>
              <a:t>                      (Orenstein and Bernier, 1990; CDC, 2012) </a:t>
            </a:r>
          </a:p>
        </p:txBody>
      </p:sp>
    </p:spTree>
    <p:extLst>
      <p:ext uri="{BB962C8B-B14F-4D97-AF65-F5344CB8AC3E}">
        <p14:creationId xmlns:p14="http://schemas.microsoft.com/office/powerpoint/2010/main" val="414219149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74E403-ECC0-4472-B46D-E00A553689F8}"/>
              </a:ext>
            </a:extLst>
          </p:cNvPr>
          <p:cNvSpPr>
            <a:spLocks noGrp="1"/>
          </p:cNvSpPr>
          <p:nvPr>
            <p:ph type="title"/>
          </p:nvPr>
        </p:nvSpPr>
        <p:spPr>
          <a:xfrm>
            <a:off x="628649" y="46122"/>
            <a:ext cx="7886700" cy="1011108"/>
          </a:xfrm>
        </p:spPr>
        <p:txBody>
          <a:bodyPr/>
          <a:lstStyle/>
          <a:p>
            <a:r>
              <a:rPr lang="en-US" b="1" dirty="0">
                <a:solidFill>
                  <a:schemeClr val="tx1"/>
                </a:solidFill>
              </a:rPr>
              <a:t>Purpose of s</a:t>
            </a:r>
            <a:r>
              <a:rPr lang="en-US" sz="4400" b="1" dirty="0">
                <a:solidFill>
                  <a:schemeClr val="tx1"/>
                </a:solidFill>
              </a:rPr>
              <a:t>urveillance</a:t>
            </a:r>
            <a:endParaRPr lang="en-GB" sz="4400" b="1" dirty="0">
              <a:solidFill>
                <a:schemeClr val="tx1"/>
              </a:solidFill>
            </a:endParaRPr>
          </a:p>
        </p:txBody>
      </p:sp>
      <p:sp>
        <p:nvSpPr>
          <p:cNvPr id="3" name="Content Placeholder 2">
            <a:extLst>
              <a:ext uri="{FF2B5EF4-FFF2-40B4-BE49-F238E27FC236}">
                <a16:creationId xmlns:a16="http://schemas.microsoft.com/office/drawing/2014/main" id="{E378DC21-D1CB-4B04-A41A-E15B0455C089}"/>
              </a:ext>
            </a:extLst>
          </p:cNvPr>
          <p:cNvSpPr>
            <a:spLocks noGrp="1"/>
          </p:cNvSpPr>
          <p:nvPr>
            <p:ph type="body" sz="quarter" idx="11"/>
          </p:nvPr>
        </p:nvSpPr>
        <p:spPr>
          <a:xfrm>
            <a:off x="503548" y="1052736"/>
            <a:ext cx="8136903" cy="5253588"/>
          </a:xfrm>
        </p:spPr>
        <p:txBody>
          <a:bodyPr>
            <a:normAutofit fontScale="85000" lnSpcReduction="10000"/>
          </a:bodyPr>
          <a:lstStyle/>
          <a:p>
            <a:pPr>
              <a:lnSpc>
                <a:spcPct val="120000"/>
              </a:lnSpc>
              <a:buClrTx/>
              <a:buFont typeface="Wingdings" panose="05000000000000000000" pitchFamily="2" charset="2"/>
              <a:buChar char="§"/>
            </a:pPr>
            <a:r>
              <a:rPr lang="en-US" sz="3200" dirty="0"/>
              <a:t>Measures incidence of infectious disease, with changes potentially indicating an outbreak</a:t>
            </a:r>
          </a:p>
          <a:p>
            <a:pPr>
              <a:lnSpc>
                <a:spcPct val="120000"/>
              </a:lnSpc>
              <a:buClrTx/>
              <a:buFont typeface="Wingdings" panose="05000000000000000000" pitchFamily="2" charset="2"/>
              <a:buChar char="§"/>
            </a:pPr>
            <a:endParaRPr lang="en-US" sz="3200" dirty="0"/>
          </a:p>
          <a:p>
            <a:pPr>
              <a:lnSpc>
                <a:spcPct val="120000"/>
              </a:lnSpc>
              <a:buClrTx/>
              <a:buFont typeface="Wingdings" panose="05000000000000000000" pitchFamily="2" charset="2"/>
              <a:buChar char="§"/>
            </a:pPr>
            <a:r>
              <a:rPr lang="en-US" sz="3200" dirty="0"/>
              <a:t>Tracks trends in occurrence and risk factors of an infectious disease allowing targeted interventions</a:t>
            </a:r>
          </a:p>
          <a:p>
            <a:pPr>
              <a:lnSpc>
                <a:spcPct val="120000"/>
              </a:lnSpc>
              <a:buClrTx/>
              <a:buFont typeface="Wingdings" panose="05000000000000000000" pitchFamily="2" charset="2"/>
              <a:buChar char="§"/>
            </a:pPr>
            <a:endParaRPr lang="en-US" sz="3200" dirty="0"/>
          </a:p>
          <a:p>
            <a:pPr>
              <a:lnSpc>
                <a:spcPct val="120000"/>
              </a:lnSpc>
              <a:buClrTx/>
              <a:buFont typeface="Wingdings" panose="05000000000000000000" pitchFamily="2" charset="2"/>
              <a:buChar char="§"/>
            </a:pPr>
            <a:r>
              <a:rPr lang="en-US" sz="3200" dirty="0"/>
              <a:t>Enables priority setting and planning of control measures specific  e.g. to a particular region</a:t>
            </a:r>
          </a:p>
          <a:p>
            <a:pPr marL="9525" indent="0" algn="ctr">
              <a:lnSpc>
                <a:spcPct val="120000"/>
              </a:lnSpc>
              <a:buNone/>
            </a:pPr>
            <a:endParaRPr lang="en-US" sz="2000" dirty="0"/>
          </a:p>
          <a:p>
            <a:pPr marL="9525" indent="0" algn="ctr">
              <a:lnSpc>
                <a:spcPct val="120000"/>
              </a:lnSpc>
              <a:buNone/>
            </a:pPr>
            <a:r>
              <a:rPr lang="en-US" sz="1100" dirty="0"/>
              <a:t>(Adapted from Hawker et al.  Communicable Disease Control and Health Protection Handbook, Third Edition.  2012, Blackwell Publishing)</a:t>
            </a:r>
            <a:endParaRPr lang="en-GB" sz="1100" dirty="0"/>
          </a:p>
        </p:txBody>
      </p:sp>
    </p:spTree>
    <p:extLst>
      <p:ext uri="{BB962C8B-B14F-4D97-AF65-F5344CB8AC3E}">
        <p14:creationId xmlns:p14="http://schemas.microsoft.com/office/powerpoint/2010/main" val="3407290227"/>
      </p:ext>
    </p:extLst>
  </p:cSld>
  <p:clrMapOvr>
    <a:masterClrMapping/>
  </p:clrMapOvr>
  <p:transition spd="slow">
    <p:fade/>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DD5BFD-53A3-D754-6812-D1AD84DA456B}"/>
              </a:ext>
            </a:extLst>
          </p:cNvPr>
          <p:cNvSpPr>
            <a:spLocks noGrp="1"/>
          </p:cNvSpPr>
          <p:nvPr>
            <p:ph type="title"/>
          </p:nvPr>
        </p:nvSpPr>
        <p:spPr/>
        <p:txBody>
          <a:bodyPr>
            <a:normAutofit/>
          </a:bodyPr>
          <a:lstStyle/>
          <a:p>
            <a:r>
              <a:rPr lang="en-GB" b="1" dirty="0"/>
              <a:t>For example</a:t>
            </a:r>
          </a:p>
        </p:txBody>
      </p:sp>
      <p:sp>
        <p:nvSpPr>
          <p:cNvPr id="3" name="Content Placeholder 2">
            <a:extLst>
              <a:ext uri="{FF2B5EF4-FFF2-40B4-BE49-F238E27FC236}">
                <a16:creationId xmlns:a16="http://schemas.microsoft.com/office/drawing/2014/main" id="{150E2BEF-7824-58B9-A2A5-85E106D611EF}"/>
              </a:ext>
            </a:extLst>
          </p:cNvPr>
          <p:cNvSpPr>
            <a:spLocks noGrp="1"/>
          </p:cNvSpPr>
          <p:nvPr>
            <p:ph idx="1"/>
          </p:nvPr>
        </p:nvSpPr>
        <p:spPr/>
        <p:txBody>
          <a:bodyPr/>
          <a:lstStyle/>
          <a:p>
            <a:pPr>
              <a:buFont typeface="Wingdings" panose="05000000000000000000" pitchFamily="2" charset="2"/>
              <a:buChar char="§"/>
            </a:pPr>
            <a:r>
              <a:rPr lang="en-GB" dirty="0"/>
              <a:t>Surveillance data and its interpretation can help to “Identify geographic areas or populations with higher rates of disease”. </a:t>
            </a:r>
          </a:p>
          <a:p>
            <a:pPr>
              <a:buFont typeface="Wingdings" panose="05000000000000000000" pitchFamily="2" charset="2"/>
              <a:buChar char="§"/>
            </a:pPr>
            <a:r>
              <a:rPr lang="en-GB" dirty="0"/>
              <a:t>This can be helpful in “planning control programs and targeting interventions”.</a:t>
            </a:r>
          </a:p>
        </p:txBody>
      </p:sp>
    </p:spTree>
    <p:extLst>
      <p:ext uri="{BB962C8B-B14F-4D97-AF65-F5344CB8AC3E}">
        <p14:creationId xmlns:p14="http://schemas.microsoft.com/office/powerpoint/2010/main" val="290856701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7D32F-E958-463E-BE8F-D85CC7F583E7}"/>
              </a:ext>
            </a:extLst>
          </p:cNvPr>
          <p:cNvSpPr>
            <a:spLocks noGrp="1"/>
          </p:cNvSpPr>
          <p:nvPr>
            <p:ph type="title"/>
          </p:nvPr>
        </p:nvSpPr>
        <p:spPr>
          <a:xfrm>
            <a:off x="685800" y="2276872"/>
            <a:ext cx="7772400" cy="1362075"/>
          </a:xfrm>
        </p:spPr>
        <p:txBody>
          <a:bodyPr>
            <a:normAutofit/>
          </a:bodyPr>
          <a:lstStyle/>
          <a:p>
            <a:pPr algn="ctr"/>
            <a:r>
              <a:rPr lang="en-GB" i="1" dirty="0"/>
              <a:t>How can we conduct monitoring/surveillance?</a:t>
            </a:r>
          </a:p>
        </p:txBody>
      </p:sp>
      <p:pic>
        <p:nvPicPr>
          <p:cNvPr id="3" name="Picture 2" descr="A picture containing vector graphics&#10;&#10;Description automatically generated">
            <a:extLst>
              <a:ext uri="{FF2B5EF4-FFF2-40B4-BE49-F238E27FC236}">
                <a16:creationId xmlns:a16="http://schemas.microsoft.com/office/drawing/2014/main" id="{DEFF3AB8-C9E3-4EA9-818E-74F07C05A95A}"/>
              </a:ext>
            </a:extLst>
          </p:cNvPr>
          <p:cNvPicPr>
            <a:picLocks noChangeAspect="1"/>
          </p:cNvPicPr>
          <p:nvPr/>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32732" y="3638947"/>
            <a:ext cx="1979712" cy="2002074"/>
          </a:xfrm>
          <a:prstGeom prst="rect">
            <a:avLst/>
          </a:prstGeom>
        </p:spPr>
      </p:pic>
    </p:spTree>
    <p:extLst>
      <p:ext uri="{BB962C8B-B14F-4D97-AF65-F5344CB8AC3E}">
        <p14:creationId xmlns:p14="http://schemas.microsoft.com/office/powerpoint/2010/main" val="394473392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0F44AE-FFFE-4CB5-0971-F1545446ECD2}"/>
              </a:ext>
            </a:extLst>
          </p:cNvPr>
          <p:cNvSpPr>
            <a:spLocks noGrp="1"/>
          </p:cNvSpPr>
          <p:nvPr>
            <p:ph type="title"/>
          </p:nvPr>
        </p:nvSpPr>
        <p:spPr/>
        <p:txBody>
          <a:bodyPr/>
          <a:lstStyle/>
          <a:p>
            <a:r>
              <a:rPr lang="en-GB" b="1" dirty="0"/>
              <a:t>Conducting Monitoring</a:t>
            </a:r>
          </a:p>
        </p:txBody>
      </p:sp>
      <p:sp>
        <p:nvSpPr>
          <p:cNvPr id="3" name="Content Placeholder 2">
            <a:extLst>
              <a:ext uri="{FF2B5EF4-FFF2-40B4-BE49-F238E27FC236}">
                <a16:creationId xmlns:a16="http://schemas.microsoft.com/office/drawing/2014/main" id="{66A97E1A-9158-7F5A-5E32-1A082D7AE971}"/>
              </a:ext>
            </a:extLst>
          </p:cNvPr>
          <p:cNvSpPr>
            <a:spLocks noGrp="1"/>
          </p:cNvSpPr>
          <p:nvPr>
            <p:ph idx="1"/>
          </p:nvPr>
        </p:nvSpPr>
        <p:spPr>
          <a:xfrm>
            <a:off x="457200" y="1470484"/>
            <a:ext cx="8229600" cy="3917032"/>
          </a:xfrm>
        </p:spPr>
        <p:txBody>
          <a:bodyPr>
            <a:normAutofit fontScale="70000" lnSpcReduction="20000"/>
          </a:bodyPr>
          <a:lstStyle/>
          <a:p>
            <a:pPr marL="0" indent="0">
              <a:buNone/>
            </a:pPr>
            <a:r>
              <a:rPr lang="en-GB" dirty="0"/>
              <a:t>People that conduct monitoring must engage in 5 essential activities (characteristics). These include</a:t>
            </a:r>
          </a:p>
          <a:p>
            <a:endParaRPr lang="en-GB" dirty="0"/>
          </a:p>
          <a:p>
            <a:pPr>
              <a:buFont typeface="Wingdings" panose="05000000000000000000" pitchFamily="2" charset="2"/>
              <a:buChar char="§"/>
            </a:pPr>
            <a:r>
              <a:rPr lang="en-GB" dirty="0"/>
              <a:t>Identify, define, and measure the health problem of interest; </a:t>
            </a:r>
          </a:p>
          <a:p>
            <a:pPr>
              <a:buFont typeface="Wingdings" panose="05000000000000000000" pitchFamily="2" charset="2"/>
              <a:buChar char="§"/>
            </a:pPr>
            <a:r>
              <a:rPr lang="en-GB" dirty="0"/>
              <a:t>Collect and compile data about the health problem (and if possible, factors that influence it); </a:t>
            </a:r>
          </a:p>
          <a:p>
            <a:pPr>
              <a:buFont typeface="Wingdings" panose="05000000000000000000" pitchFamily="2" charset="2"/>
              <a:buChar char="§"/>
            </a:pPr>
            <a:r>
              <a:rPr lang="en-GB" dirty="0"/>
              <a:t>Analyse and interpret these data; </a:t>
            </a:r>
          </a:p>
          <a:p>
            <a:pPr>
              <a:buFont typeface="Wingdings" panose="05000000000000000000" pitchFamily="2" charset="2"/>
              <a:buChar char="§"/>
            </a:pPr>
            <a:r>
              <a:rPr lang="en-GB" dirty="0"/>
              <a:t>Provide these data and their interpretation to those responsible for controlling the health problem; and </a:t>
            </a:r>
          </a:p>
          <a:p>
            <a:pPr>
              <a:buFont typeface="Wingdings" panose="05000000000000000000" pitchFamily="2" charset="2"/>
              <a:buChar char="§"/>
            </a:pPr>
            <a:r>
              <a:rPr lang="en-GB" dirty="0"/>
              <a:t>Monitor and periodically evaluate the usefulness and quality of surveillance to improve it for future use</a:t>
            </a:r>
          </a:p>
          <a:p>
            <a:pPr marL="0" indent="0">
              <a:buNone/>
            </a:pPr>
            <a:r>
              <a:rPr lang="en-GB" dirty="0"/>
              <a:t>                                                                                  (CDC, 2012)</a:t>
            </a:r>
          </a:p>
        </p:txBody>
      </p:sp>
    </p:spTree>
    <p:extLst>
      <p:ext uri="{BB962C8B-B14F-4D97-AF65-F5344CB8AC3E}">
        <p14:creationId xmlns:p14="http://schemas.microsoft.com/office/powerpoint/2010/main" val="162395824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CC01AD-DEC3-00DF-1410-4281E466DB2C}"/>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5B0B1197-B608-C2BF-535B-055F8037437D}"/>
              </a:ext>
            </a:extLst>
          </p:cNvPr>
          <p:cNvSpPr>
            <a:spLocks noGrp="1"/>
          </p:cNvSpPr>
          <p:nvPr>
            <p:ph idx="1"/>
          </p:nvPr>
        </p:nvSpPr>
        <p:spPr/>
        <p:txBody>
          <a:bodyPr/>
          <a:lstStyle/>
          <a:p>
            <a:r>
              <a:rPr lang="en-US" sz="2400" dirty="0">
                <a:effectLst/>
              </a:rPr>
              <a:t>Public Health Surveillance is the ________, __________ collection, analysis, and interpretation of health-related data.</a:t>
            </a:r>
          </a:p>
          <a:p>
            <a:endParaRPr lang="en-GB" dirty="0"/>
          </a:p>
        </p:txBody>
      </p:sp>
      <p:sp>
        <p:nvSpPr>
          <p:cNvPr id="4" name="TextBox 3">
            <a:extLst>
              <a:ext uri="{FF2B5EF4-FFF2-40B4-BE49-F238E27FC236}">
                <a16:creationId xmlns:a16="http://schemas.microsoft.com/office/drawing/2014/main" id="{21CC1646-C9BA-3845-66D8-DF6D04860DB2}"/>
              </a:ext>
            </a:extLst>
          </p:cNvPr>
          <p:cNvSpPr txBox="1"/>
          <p:nvPr/>
        </p:nvSpPr>
        <p:spPr>
          <a:xfrm>
            <a:off x="2195736" y="2839577"/>
            <a:ext cx="4392488" cy="2677656"/>
          </a:xfrm>
          <a:prstGeom prst="rect">
            <a:avLst/>
          </a:prstGeom>
          <a:noFill/>
        </p:spPr>
        <p:txBody>
          <a:bodyPr wrap="square" rtlCol="0">
            <a:spAutoFit/>
          </a:bodyPr>
          <a:lstStyle/>
          <a:p>
            <a:pPr marL="342900"/>
            <a:r>
              <a:rPr lang="en-US" sz="2400" dirty="0">
                <a:effectLst/>
              </a:rPr>
              <a:t>A. 	systemic, short-term </a:t>
            </a:r>
            <a:br>
              <a:rPr lang="en-US" sz="2400" dirty="0">
                <a:effectLst/>
              </a:rPr>
            </a:br>
            <a:br>
              <a:rPr lang="en-US" sz="2400" dirty="0">
                <a:effectLst/>
              </a:rPr>
            </a:br>
            <a:r>
              <a:rPr lang="en-US" sz="2400" dirty="0">
                <a:effectLst/>
              </a:rPr>
              <a:t>B. 	ongoing, systemic </a:t>
            </a:r>
          </a:p>
          <a:p>
            <a:endParaRPr lang="en-US" sz="2400" dirty="0">
              <a:effectLst/>
            </a:endParaRPr>
          </a:p>
          <a:p>
            <a:r>
              <a:rPr lang="en-US" sz="2400" dirty="0">
                <a:effectLst/>
              </a:rPr>
              <a:t>    C. 	ongoing, systematic </a:t>
            </a:r>
            <a:br>
              <a:rPr lang="en-US" sz="2400" dirty="0">
                <a:effectLst/>
              </a:rPr>
            </a:br>
            <a:r>
              <a:rPr lang="en-US" sz="2400" dirty="0">
                <a:effectLst/>
              </a:rPr>
              <a:t> </a:t>
            </a:r>
          </a:p>
          <a:p>
            <a:pPr marL="342900"/>
            <a:r>
              <a:rPr lang="en-US" sz="2400" dirty="0">
                <a:effectLst/>
              </a:rPr>
              <a:t>D. 	methodical, ongoing</a:t>
            </a:r>
          </a:p>
        </p:txBody>
      </p:sp>
    </p:spTree>
    <p:extLst>
      <p:ext uri="{BB962C8B-B14F-4D97-AF65-F5344CB8AC3E}">
        <p14:creationId xmlns:p14="http://schemas.microsoft.com/office/powerpoint/2010/main" val="327378362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EC67B7-9DDB-ED3F-F095-759AF9C64AC6}"/>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C305F905-3189-76BD-31AF-5E912CAA0FAB}"/>
              </a:ext>
            </a:extLst>
          </p:cNvPr>
          <p:cNvSpPr>
            <a:spLocks noGrp="1"/>
          </p:cNvSpPr>
          <p:nvPr>
            <p:ph idx="1"/>
          </p:nvPr>
        </p:nvSpPr>
        <p:spPr>
          <a:xfrm>
            <a:off x="151005" y="1470484"/>
            <a:ext cx="8741475" cy="3917032"/>
          </a:xfrm>
        </p:spPr>
        <p:txBody>
          <a:bodyPr/>
          <a:lstStyle/>
          <a:p>
            <a:r>
              <a:rPr lang="en-GB" sz="2800" dirty="0"/>
              <a:t>What is the goal of public health surveillance?</a:t>
            </a:r>
          </a:p>
          <a:p>
            <a:endParaRPr lang="en-GB" sz="2800" dirty="0"/>
          </a:p>
          <a:p>
            <a:endParaRPr lang="en-GB" dirty="0"/>
          </a:p>
        </p:txBody>
      </p:sp>
      <p:sp>
        <p:nvSpPr>
          <p:cNvPr id="4" name="Rectangle 3">
            <a:extLst>
              <a:ext uri="{FF2B5EF4-FFF2-40B4-BE49-F238E27FC236}">
                <a16:creationId xmlns:a16="http://schemas.microsoft.com/office/drawing/2014/main" id="{F803619B-AD20-95BD-E23B-80D4AC5B2379}"/>
              </a:ext>
            </a:extLst>
          </p:cNvPr>
          <p:cNvSpPr/>
          <p:nvPr/>
        </p:nvSpPr>
        <p:spPr>
          <a:xfrm>
            <a:off x="1691680" y="2564904"/>
            <a:ext cx="6001500" cy="2671501"/>
          </a:xfrm>
          <a:prstGeom prst="rect">
            <a:avLst/>
          </a:prstGeom>
        </p:spPr>
        <p:txBody>
          <a:bodyPr wrap="square">
            <a:spAutoFit/>
          </a:bodyPr>
          <a:lstStyle/>
          <a:p>
            <a:pPr lvl="0" fontAlgn="auto">
              <a:spcBef>
                <a:spcPct val="20000"/>
              </a:spcBef>
              <a:spcAft>
                <a:spcPts val="0"/>
              </a:spcAft>
              <a:buClr>
                <a:srgbClr val="0039A6"/>
              </a:buClr>
              <a:buSzPct val="70000"/>
            </a:pPr>
            <a:r>
              <a:rPr lang="en-US" sz="2000" dirty="0">
                <a:effectLst/>
                <a:cs typeface="+mn-cs"/>
              </a:rPr>
              <a:t>A</a:t>
            </a:r>
            <a:r>
              <a:rPr lang="en-US" dirty="0">
                <a:effectLst/>
                <a:cs typeface="+mn-cs"/>
              </a:rPr>
              <a:t>.  To give public health personnel policies to regulate</a:t>
            </a:r>
          </a:p>
          <a:p>
            <a:pPr lvl="0" fontAlgn="auto">
              <a:spcBef>
                <a:spcPct val="20000"/>
              </a:spcBef>
              <a:spcAft>
                <a:spcPts val="0"/>
              </a:spcAft>
              <a:buClr>
                <a:srgbClr val="0039A6"/>
              </a:buClr>
              <a:buSzPct val="70000"/>
            </a:pPr>
            <a:endParaRPr lang="en-US" dirty="0">
              <a:effectLst/>
              <a:cs typeface="+mn-cs"/>
            </a:endParaRPr>
          </a:p>
          <a:p>
            <a:pPr lvl="0" fontAlgn="auto">
              <a:spcBef>
                <a:spcPct val="20000"/>
              </a:spcBef>
              <a:spcAft>
                <a:spcPts val="0"/>
              </a:spcAft>
              <a:buClr>
                <a:srgbClr val="0039A6"/>
              </a:buClr>
              <a:buSzPct val="70000"/>
            </a:pPr>
            <a:r>
              <a:rPr lang="en-US" dirty="0">
                <a:effectLst/>
                <a:cs typeface="+mn-cs"/>
              </a:rPr>
              <a:t>B.  To provide information to be used for public</a:t>
            </a:r>
            <a:br>
              <a:rPr lang="en-US" dirty="0">
                <a:effectLst/>
                <a:cs typeface="+mn-cs"/>
              </a:rPr>
            </a:br>
            <a:r>
              <a:rPr lang="en-US" dirty="0">
                <a:effectLst/>
                <a:cs typeface="+mn-cs"/>
              </a:rPr>
              <a:t>     health action</a:t>
            </a:r>
          </a:p>
          <a:p>
            <a:pPr lvl="0" fontAlgn="auto">
              <a:spcBef>
                <a:spcPct val="20000"/>
              </a:spcBef>
              <a:spcAft>
                <a:spcPts val="0"/>
              </a:spcAft>
              <a:buClr>
                <a:srgbClr val="0039A6"/>
              </a:buClr>
              <a:buSzPct val="70000"/>
            </a:pPr>
            <a:endParaRPr lang="en-US" dirty="0">
              <a:effectLst/>
              <a:cs typeface="+mn-cs"/>
            </a:endParaRPr>
          </a:p>
          <a:p>
            <a:pPr lvl="0" fontAlgn="auto">
              <a:spcBef>
                <a:spcPct val="20000"/>
              </a:spcBef>
              <a:spcAft>
                <a:spcPts val="0"/>
              </a:spcAft>
              <a:buClr>
                <a:srgbClr val="0039A6"/>
              </a:buClr>
              <a:buSzPct val="70000"/>
            </a:pPr>
            <a:r>
              <a:rPr lang="en-US" dirty="0">
                <a:effectLst/>
                <a:cs typeface="+mn-cs"/>
              </a:rPr>
              <a:t>C.  To guide Congress in enacting public health laws</a:t>
            </a:r>
          </a:p>
          <a:p>
            <a:pPr lvl="0" fontAlgn="auto">
              <a:spcBef>
                <a:spcPct val="20000"/>
              </a:spcBef>
              <a:spcAft>
                <a:spcPts val="0"/>
              </a:spcAft>
              <a:buClr>
                <a:srgbClr val="0039A6"/>
              </a:buClr>
              <a:buSzPct val="70000"/>
            </a:pPr>
            <a:endParaRPr lang="en-US" dirty="0">
              <a:effectLst/>
              <a:cs typeface="+mn-cs"/>
            </a:endParaRPr>
          </a:p>
          <a:p>
            <a:pPr lvl="0" fontAlgn="auto">
              <a:spcBef>
                <a:spcPct val="20000"/>
              </a:spcBef>
              <a:spcAft>
                <a:spcPts val="0"/>
              </a:spcAft>
              <a:buClr>
                <a:srgbClr val="0039A6"/>
              </a:buClr>
              <a:buSzPct val="70000"/>
            </a:pPr>
            <a:r>
              <a:rPr lang="en-US" dirty="0">
                <a:effectLst/>
                <a:cs typeface="+mn-cs"/>
              </a:rPr>
              <a:t>D.  To keep the public aware of new diseases</a:t>
            </a:r>
          </a:p>
        </p:txBody>
      </p:sp>
    </p:spTree>
    <p:extLst>
      <p:ext uri="{BB962C8B-B14F-4D97-AF65-F5344CB8AC3E}">
        <p14:creationId xmlns:p14="http://schemas.microsoft.com/office/powerpoint/2010/main" val="366960624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7D32F-E958-463E-BE8F-D85CC7F583E7}"/>
              </a:ext>
            </a:extLst>
          </p:cNvPr>
          <p:cNvSpPr>
            <a:spLocks noGrp="1"/>
          </p:cNvSpPr>
          <p:nvPr>
            <p:ph type="title"/>
          </p:nvPr>
        </p:nvSpPr>
        <p:spPr>
          <a:xfrm>
            <a:off x="685800" y="2276872"/>
            <a:ext cx="7772400" cy="1362075"/>
          </a:xfrm>
        </p:spPr>
        <p:txBody>
          <a:bodyPr>
            <a:normAutofit/>
          </a:bodyPr>
          <a:lstStyle/>
          <a:p>
            <a:pPr algn="ctr"/>
            <a:r>
              <a:rPr lang="en-GB" i="1" dirty="0"/>
              <a:t>What are the sources of data for surveillance?</a:t>
            </a:r>
          </a:p>
        </p:txBody>
      </p:sp>
      <p:pic>
        <p:nvPicPr>
          <p:cNvPr id="3" name="Picture 2" descr="A picture containing vector graphics&#10;&#10;Description automatically generated">
            <a:extLst>
              <a:ext uri="{FF2B5EF4-FFF2-40B4-BE49-F238E27FC236}">
                <a16:creationId xmlns:a16="http://schemas.microsoft.com/office/drawing/2014/main" id="{DEFF3AB8-C9E3-4EA9-818E-74F07C05A95A}"/>
              </a:ext>
            </a:extLst>
          </p:cNvPr>
          <p:cNvPicPr>
            <a:picLocks noChangeAspect="1"/>
          </p:cNvPicPr>
          <p:nvPr/>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32732" y="3638947"/>
            <a:ext cx="1979712" cy="2002074"/>
          </a:xfrm>
          <a:prstGeom prst="rect">
            <a:avLst/>
          </a:prstGeom>
        </p:spPr>
      </p:pic>
    </p:spTree>
    <p:extLst>
      <p:ext uri="{BB962C8B-B14F-4D97-AF65-F5344CB8AC3E}">
        <p14:creationId xmlns:p14="http://schemas.microsoft.com/office/powerpoint/2010/main" val="318518571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24E510-FB59-8760-75E9-8BCA8131AFF9}"/>
              </a:ext>
            </a:extLst>
          </p:cNvPr>
          <p:cNvSpPr>
            <a:spLocks noGrp="1"/>
          </p:cNvSpPr>
          <p:nvPr>
            <p:ph type="title"/>
          </p:nvPr>
        </p:nvSpPr>
        <p:spPr>
          <a:xfrm>
            <a:off x="25145" y="197767"/>
            <a:ext cx="8892480" cy="1143000"/>
          </a:xfrm>
        </p:spPr>
        <p:txBody>
          <a:bodyPr>
            <a:noAutofit/>
          </a:bodyPr>
          <a:lstStyle/>
          <a:p>
            <a:pPr algn="l"/>
            <a:r>
              <a:rPr lang="en-GB" sz="3600" b="1" dirty="0"/>
              <a:t>Public Health Surveillance Data Sources</a:t>
            </a:r>
          </a:p>
        </p:txBody>
      </p:sp>
      <p:sp>
        <p:nvSpPr>
          <p:cNvPr id="3" name="Content Placeholder 2">
            <a:extLst>
              <a:ext uri="{FF2B5EF4-FFF2-40B4-BE49-F238E27FC236}">
                <a16:creationId xmlns:a16="http://schemas.microsoft.com/office/drawing/2014/main" id="{85B5E9AA-8874-D684-4499-7EC0AC1A331C}"/>
              </a:ext>
            </a:extLst>
          </p:cNvPr>
          <p:cNvSpPr>
            <a:spLocks noGrp="1"/>
          </p:cNvSpPr>
          <p:nvPr>
            <p:ph idx="1"/>
          </p:nvPr>
        </p:nvSpPr>
        <p:spPr>
          <a:xfrm>
            <a:off x="678396" y="1628800"/>
            <a:ext cx="7787208" cy="3917032"/>
          </a:xfrm>
        </p:spPr>
        <p:txBody>
          <a:bodyPr>
            <a:normAutofit lnSpcReduction="10000"/>
          </a:bodyPr>
          <a:lstStyle/>
          <a:p>
            <a:r>
              <a:rPr lang="en-GB" sz="3000" dirty="0"/>
              <a:t>Reported diseases or syndromes</a:t>
            </a:r>
          </a:p>
          <a:p>
            <a:r>
              <a:rPr lang="en-GB" sz="3000" dirty="0"/>
              <a:t>Electronic health records (e.g., hospital discharge data)</a:t>
            </a:r>
          </a:p>
          <a:p>
            <a:r>
              <a:rPr lang="en-GB" sz="3000" dirty="0"/>
              <a:t>Vital records (e.g., birth and death certificates)</a:t>
            </a:r>
          </a:p>
          <a:p>
            <a:r>
              <a:rPr lang="en-GB" sz="3000" dirty="0"/>
              <a:t>Registries (e.g., cancer, immunization)</a:t>
            </a:r>
          </a:p>
          <a:p>
            <a:r>
              <a:rPr lang="en-GB" sz="3000" dirty="0"/>
              <a:t>Surveys (e.g., National Health and Nutrition Examination Survey [NHANES])</a:t>
            </a:r>
          </a:p>
          <a:p>
            <a:endParaRPr lang="en-GB" dirty="0"/>
          </a:p>
        </p:txBody>
      </p:sp>
    </p:spTree>
    <p:extLst>
      <p:ext uri="{BB962C8B-B14F-4D97-AF65-F5344CB8AC3E}">
        <p14:creationId xmlns:p14="http://schemas.microsoft.com/office/powerpoint/2010/main" val="283489099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7D32F-E958-463E-BE8F-D85CC7F583E7}"/>
              </a:ext>
            </a:extLst>
          </p:cNvPr>
          <p:cNvSpPr>
            <a:spLocks noGrp="1"/>
          </p:cNvSpPr>
          <p:nvPr>
            <p:ph type="title"/>
          </p:nvPr>
        </p:nvSpPr>
        <p:spPr>
          <a:xfrm>
            <a:off x="685800" y="2276872"/>
            <a:ext cx="7772400" cy="1362075"/>
          </a:xfrm>
        </p:spPr>
        <p:txBody>
          <a:bodyPr>
            <a:normAutofit/>
          </a:bodyPr>
          <a:lstStyle/>
          <a:p>
            <a:pPr algn="ctr"/>
            <a:r>
              <a:rPr lang="en-GB" i="1"/>
              <a:t>What are the types of surveillance?</a:t>
            </a:r>
          </a:p>
        </p:txBody>
      </p:sp>
      <p:pic>
        <p:nvPicPr>
          <p:cNvPr id="3" name="Picture 2" descr="A picture containing vector graphics&#10;&#10;Description automatically generated">
            <a:extLst>
              <a:ext uri="{FF2B5EF4-FFF2-40B4-BE49-F238E27FC236}">
                <a16:creationId xmlns:a16="http://schemas.microsoft.com/office/drawing/2014/main" id="{DEFF3AB8-C9E3-4EA9-818E-74F07C05A95A}"/>
              </a:ext>
            </a:extLst>
          </p:cNvPr>
          <p:cNvPicPr>
            <a:picLocks noChangeAspect="1"/>
          </p:cNvPicPr>
          <p:nvPr/>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32732" y="3638947"/>
            <a:ext cx="1979712" cy="2002074"/>
          </a:xfrm>
          <a:prstGeom prst="rect">
            <a:avLst/>
          </a:prstGeom>
        </p:spPr>
      </p:pic>
    </p:spTree>
    <p:extLst>
      <p:ext uri="{BB962C8B-B14F-4D97-AF65-F5344CB8AC3E}">
        <p14:creationId xmlns:p14="http://schemas.microsoft.com/office/powerpoint/2010/main" val="383448387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79C0C6-FB8D-798E-3722-AD8AFDDD23FA}"/>
              </a:ext>
            </a:extLst>
          </p:cNvPr>
          <p:cNvSpPr>
            <a:spLocks noGrp="1"/>
          </p:cNvSpPr>
          <p:nvPr>
            <p:ph type="title"/>
          </p:nvPr>
        </p:nvSpPr>
        <p:spPr/>
        <p:txBody>
          <a:bodyPr/>
          <a:lstStyle/>
          <a:p>
            <a:r>
              <a:rPr lang="en-US" b="1" dirty="0">
                <a:solidFill>
                  <a:schemeClr val="tx1"/>
                </a:solidFill>
                <a:latin typeface="Palatino Linotype" panose="02040502050505030304" pitchFamily="18" charset="0"/>
              </a:rPr>
              <a:t>Types of s</a:t>
            </a:r>
            <a:r>
              <a:rPr lang="en-US" sz="4400" b="1" dirty="0">
                <a:solidFill>
                  <a:schemeClr val="tx1"/>
                </a:solidFill>
                <a:latin typeface="Palatino Linotype" panose="02040502050505030304" pitchFamily="18" charset="0"/>
              </a:rPr>
              <a:t>urveillance</a:t>
            </a:r>
            <a:endParaRPr lang="en-GB" dirty="0"/>
          </a:p>
        </p:txBody>
      </p:sp>
      <p:sp>
        <p:nvSpPr>
          <p:cNvPr id="3" name="Content Placeholder 2">
            <a:extLst>
              <a:ext uri="{FF2B5EF4-FFF2-40B4-BE49-F238E27FC236}">
                <a16:creationId xmlns:a16="http://schemas.microsoft.com/office/drawing/2014/main" id="{A62FC9DB-3C7B-BFFF-F85B-4BFCAB5F586E}"/>
              </a:ext>
            </a:extLst>
          </p:cNvPr>
          <p:cNvSpPr>
            <a:spLocks noGrp="1"/>
          </p:cNvSpPr>
          <p:nvPr>
            <p:ph idx="1"/>
          </p:nvPr>
        </p:nvSpPr>
        <p:spPr/>
        <p:txBody>
          <a:bodyPr/>
          <a:lstStyle/>
          <a:p>
            <a:pPr marL="0" indent="0">
              <a:buNone/>
            </a:pPr>
            <a:r>
              <a:rPr lang="en-GB" dirty="0"/>
              <a:t>There are four main types of surveillance. These include</a:t>
            </a:r>
          </a:p>
          <a:p>
            <a:pPr>
              <a:buFont typeface="Wingdings" panose="05000000000000000000" pitchFamily="2" charset="2"/>
              <a:buChar char="§"/>
            </a:pPr>
            <a:r>
              <a:rPr lang="en-GB" dirty="0"/>
              <a:t>Active surveillance</a:t>
            </a:r>
          </a:p>
          <a:p>
            <a:pPr>
              <a:buFont typeface="Wingdings" panose="05000000000000000000" pitchFamily="2" charset="2"/>
              <a:buChar char="§"/>
            </a:pPr>
            <a:r>
              <a:rPr lang="en-GB" dirty="0"/>
              <a:t>Passive surveillance</a:t>
            </a:r>
          </a:p>
          <a:p>
            <a:pPr>
              <a:buFont typeface="Wingdings" panose="05000000000000000000" pitchFamily="2" charset="2"/>
              <a:buChar char="§"/>
            </a:pPr>
            <a:r>
              <a:rPr lang="en-GB" dirty="0"/>
              <a:t>Syndromic surveillance</a:t>
            </a:r>
          </a:p>
          <a:p>
            <a:pPr>
              <a:buFont typeface="Wingdings" panose="05000000000000000000" pitchFamily="2" charset="2"/>
              <a:buChar char="§"/>
            </a:pPr>
            <a:r>
              <a:rPr lang="en-GB" dirty="0"/>
              <a:t>Sentinel surveillance</a:t>
            </a:r>
          </a:p>
          <a:p>
            <a:pPr>
              <a:buFont typeface="Wingdings" panose="05000000000000000000" pitchFamily="2" charset="2"/>
              <a:buChar char="§"/>
            </a:pPr>
            <a:endParaRPr lang="en-GB" dirty="0"/>
          </a:p>
          <a:p>
            <a:endParaRPr lang="en-GB" dirty="0"/>
          </a:p>
          <a:p>
            <a:endParaRPr lang="en-GB" dirty="0"/>
          </a:p>
          <a:p>
            <a:endParaRPr lang="en-GB" dirty="0"/>
          </a:p>
        </p:txBody>
      </p:sp>
    </p:spTree>
    <p:extLst>
      <p:ext uri="{BB962C8B-B14F-4D97-AF65-F5344CB8AC3E}">
        <p14:creationId xmlns:p14="http://schemas.microsoft.com/office/powerpoint/2010/main" val="61755977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197116-4B14-8895-6F61-631B7134FB2A}"/>
              </a:ext>
            </a:extLst>
          </p:cNvPr>
          <p:cNvSpPr>
            <a:spLocks noGrp="1"/>
          </p:cNvSpPr>
          <p:nvPr>
            <p:ph type="title"/>
          </p:nvPr>
        </p:nvSpPr>
        <p:spPr/>
        <p:txBody>
          <a:bodyPr>
            <a:normAutofit/>
          </a:bodyPr>
          <a:lstStyle/>
          <a:p>
            <a:r>
              <a:rPr lang="en-US" sz="4400" b="1" dirty="0">
                <a:latin typeface="Trebuchet MS" panose="020B0603020202020204" pitchFamily="34" charset="0"/>
              </a:rPr>
              <a:t>Active surveillance</a:t>
            </a:r>
            <a:endParaRPr lang="en-GB" dirty="0">
              <a:latin typeface="Trebuchet MS" panose="020B0603020202020204" pitchFamily="34" charset="0"/>
            </a:endParaRPr>
          </a:p>
        </p:txBody>
      </p:sp>
      <p:sp>
        <p:nvSpPr>
          <p:cNvPr id="3" name="Content Placeholder 2">
            <a:extLst>
              <a:ext uri="{FF2B5EF4-FFF2-40B4-BE49-F238E27FC236}">
                <a16:creationId xmlns:a16="http://schemas.microsoft.com/office/drawing/2014/main" id="{EED560EE-5C1B-958B-DE7D-3F404A7C0F2F}"/>
              </a:ext>
            </a:extLst>
          </p:cNvPr>
          <p:cNvSpPr>
            <a:spLocks noGrp="1"/>
          </p:cNvSpPr>
          <p:nvPr>
            <p:ph idx="1"/>
          </p:nvPr>
        </p:nvSpPr>
        <p:spPr/>
        <p:txBody>
          <a:bodyPr>
            <a:normAutofit fontScale="77500" lnSpcReduction="20000"/>
          </a:bodyPr>
          <a:lstStyle/>
          <a:p>
            <a:r>
              <a:rPr lang="en-GB" sz="3100" dirty="0">
                <a:latin typeface="Trebuchet MS" panose="020B0603020202020204" pitchFamily="34" charset="0"/>
              </a:rPr>
              <a:t>is a “system employing staff members to regularly contact heath care providers or the population to seek information about health conditions”. </a:t>
            </a:r>
          </a:p>
          <a:p>
            <a:pPr marL="0" indent="0">
              <a:buNone/>
            </a:pPr>
            <a:endParaRPr lang="en-GB" sz="3100" dirty="0">
              <a:latin typeface="Trebuchet MS" panose="020B0603020202020204" pitchFamily="34" charset="0"/>
            </a:endParaRPr>
          </a:p>
          <a:p>
            <a:r>
              <a:rPr lang="en-GB" dirty="0">
                <a:latin typeface="Trebuchet MS" panose="020B0603020202020204" pitchFamily="34" charset="0"/>
              </a:rPr>
              <a:t>it involves special effort to collect data and confirm diagnoses to ensure more complete reports, such as surveys and outbreak investigations</a:t>
            </a:r>
          </a:p>
          <a:p>
            <a:pPr>
              <a:buFont typeface="Wingdings" panose="05000000000000000000" pitchFamily="2" charset="2"/>
              <a:buChar char="§"/>
            </a:pPr>
            <a:endParaRPr lang="en-GB" dirty="0">
              <a:latin typeface="Trebuchet MS" panose="020B0603020202020204" pitchFamily="34" charset="0"/>
            </a:endParaRPr>
          </a:p>
          <a:p>
            <a:r>
              <a:rPr lang="en-GB" dirty="0">
                <a:latin typeface="Trebuchet MS" panose="020B0603020202020204" pitchFamily="34" charset="0"/>
              </a:rPr>
              <a:t>Active Surveillance provides the “most accurate and timely information, but it is also expensive”.</a:t>
            </a:r>
          </a:p>
        </p:txBody>
      </p:sp>
    </p:spTree>
    <p:extLst>
      <p:ext uri="{BB962C8B-B14F-4D97-AF65-F5344CB8AC3E}">
        <p14:creationId xmlns:p14="http://schemas.microsoft.com/office/powerpoint/2010/main" val="83687858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158A70-512A-A6C9-F488-360DE933BABD}"/>
              </a:ext>
            </a:extLst>
          </p:cNvPr>
          <p:cNvSpPr>
            <a:spLocks noGrp="1"/>
          </p:cNvSpPr>
          <p:nvPr>
            <p:ph type="title"/>
          </p:nvPr>
        </p:nvSpPr>
        <p:spPr/>
        <p:txBody>
          <a:bodyPr>
            <a:normAutofit/>
          </a:bodyPr>
          <a:lstStyle/>
          <a:p>
            <a:r>
              <a:rPr lang="en-US" sz="4400" b="1" dirty="0">
                <a:latin typeface="Palatino Linotype" panose="02040502050505030304" pitchFamily="18" charset="0"/>
              </a:rPr>
              <a:t>Passive surveillance</a:t>
            </a:r>
            <a:endParaRPr lang="en-GB" dirty="0"/>
          </a:p>
        </p:txBody>
      </p:sp>
      <p:sp>
        <p:nvSpPr>
          <p:cNvPr id="3" name="Content Placeholder 2">
            <a:extLst>
              <a:ext uri="{FF2B5EF4-FFF2-40B4-BE49-F238E27FC236}">
                <a16:creationId xmlns:a16="http://schemas.microsoft.com/office/drawing/2014/main" id="{B7ACA5FB-803F-904E-711B-1AC1FD2FC69F}"/>
              </a:ext>
            </a:extLst>
          </p:cNvPr>
          <p:cNvSpPr>
            <a:spLocks noGrp="1"/>
          </p:cNvSpPr>
          <p:nvPr>
            <p:ph idx="1"/>
          </p:nvPr>
        </p:nvSpPr>
        <p:spPr>
          <a:xfrm>
            <a:off x="457200" y="1417638"/>
            <a:ext cx="8229600" cy="4315618"/>
          </a:xfrm>
        </p:spPr>
        <p:txBody>
          <a:bodyPr>
            <a:normAutofit fontScale="77500" lnSpcReduction="20000"/>
          </a:bodyPr>
          <a:lstStyle/>
          <a:p>
            <a:pPr>
              <a:buFont typeface="Wingdings" panose="05000000000000000000" pitchFamily="2" charset="2"/>
              <a:buChar char="§"/>
            </a:pPr>
            <a:r>
              <a:rPr lang="en-GB" dirty="0"/>
              <a:t>It is a system by which a health authority receives reports submitted from hospitals, clinics, public health units, or other sources. </a:t>
            </a:r>
          </a:p>
          <a:p>
            <a:pPr marL="0" indent="0">
              <a:buNone/>
            </a:pPr>
            <a:endParaRPr lang="en-GB" dirty="0"/>
          </a:p>
          <a:p>
            <a:pPr>
              <a:buFont typeface="Wingdings" panose="05000000000000000000" pitchFamily="2" charset="2"/>
              <a:buChar char="§"/>
            </a:pPr>
            <a:r>
              <a:rPr lang="en-GB" dirty="0"/>
              <a:t>This involves the use of routine sources of information such as notifications, laboratory reports, Hospital Episode Statistics (HES).</a:t>
            </a:r>
          </a:p>
          <a:p>
            <a:pPr marL="0" indent="0">
              <a:buNone/>
            </a:pPr>
            <a:endParaRPr lang="en-GB" dirty="0"/>
          </a:p>
          <a:p>
            <a:pPr>
              <a:buFont typeface="Wingdings" panose="05000000000000000000" pitchFamily="2" charset="2"/>
              <a:buChar char="§"/>
            </a:pPr>
            <a:r>
              <a:rPr lang="en-GB" dirty="0"/>
              <a:t>Passive surveillance is a relatively inexpensive strategy to cover large areas, and it provides critical information for monitoring a community’s health. </a:t>
            </a:r>
          </a:p>
        </p:txBody>
      </p:sp>
    </p:spTree>
    <p:extLst>
      <p:ext uri="{BB962C8B-B14F-4D97-AF65-F5344CB8AC3E}">
        <p14:creationId xmlns:p14="http://schemas.microsoft.com/office/powerpoint/2010/main" val="281195971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61B897-AA36-4D1B-557C-4F78723CCECE}"/>
              </a:ext>
            </a:extLst>
          </p:cNvPr>
          <p:cNvSpPr>
            <a:spLocks noGrp="1"/>
          </p:cNvSpPr>
          <p:nvPr>
            <p:ph type="title"/>
          </p:nvPr>
        </p:nvSpPr>
        <p:spPr/>
        <p:txBody>
          <a:bodyPr>
            <a:normAutofit/>
          </a:bodyPr>
          <a:lstStyle/>
          <a:p>
            <a:r>
              <a:rPr lang="en-US" sz="4400" b="1" dirty="0">
                <a:latin typeface="Trebuchet MS" panose="020B0603020202020204" pitchFamily="34" charset="0"/>
              </a:rPr>
              <a:t>Syndromic surveillance</a:t>
            </a:r>
            <a:endParaRPr lang="en-GB" dirty="0">
              <a:latin typeface="Trebuchet MS" panose="020B0603020202020204" pitchFamily="34" charset="0"/>
            </a:endParaRPr>
          </a:p>
        </p:txBody>
      </p:sp>
      <p:sp>
        <p:nvSpPr>
          <p:cNvPr id="3" name="Content Placeholder 2">
            <a:extLst>
              <a:ext uri="{FF2B5EF4-FFF2-40B4-BE49-F238E27FC236}">
                <a16:creationId xmlns:a16="http://schemas.microsoft.com/office/drawing/2014/main" id="{A56113FD-F71F-3FA8-A458-01869DB0ADC4}"/>
              </a:ext>
            </a:extLst>
          </p:cNvPr>
          <p:cNvSpPr>
            <a:spLocks noGrp="1"/>
          </p:cNvSpPr>
          <p:nvPr>
            <p:ph idx="1"/>
          </p:nvPr>
        </p:nvSpPr>
        <p:spPr/>
        <p:txBody>
          <a:bodyPr>
            <a:normAutofit/>
          </a:bodyPr>
          <a:lstStyle/>
          <a:p>
            <a:r>
              <a:rPr lang="en-GB" sz="2800" dirty="0">
                <a:latin typeface="Trebuchet MS" panose="020B0603020202020204" pitchFamily="34" charset="0"/>
              </a:rPr>
              <a:t>Syndromic surveillance is an active or passive system that collect cases based entirely on clinical features – symptoms - without any clinical or laboratory testing or diagnosis</a:t>
            </a:r>
          </a:p>
          <a:p>
            <a:endParaRPr lang="en-GB" sz="2800" dirty="0"/>
          </a:p>
          <a:p>
            <a:r>
              <a:rPr lang="en-GB" sz="2800" dirty="0">
                <a:latin typeface="Trebuchet MS" panose="020B0603020202020204" pitchFamily="34" charset="0"/>
              </a:rPr>
              <a:t>E.g. how many cases of diarrhoea have been reported, but not the results of laboratory analysis of this.</a:t>
            </a:r>
          </a:p>
        </p:txBody>
      </p:sp>
    </p:spTree>
    <p:extLst>
      <p:ext uri="{BB962C8B-B14F-4D97-AF65-F5344CB8AC3E}">
        <p14:creationId xmlns:p14="http://schemas.microsoft.com/office/powerpoint/2010/main" val="61296268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9163EF-3F8C-F4C0-35E7-9E06B8639387}"/>
              </a:ext>
            </a:extLst>
          </p:cNvPr>
          <p:cNvSpPr>
            <a:spLocks noGrp="1"/>
          </p:cNvSpPr>
          <p:nvPr>
            <p:ph type="title"/>
          </p:nvPr>
        </p:nvSpPr>
        <p:spPr/>
        <p:txBody>
          <a:bodyPr/>
          <a:lstStyle/>
          <a:p>
            <a:pPr marL="9525" indent="0">
              <a:lnSpc>
                <a:spcPct val="120000"/>
              </a:lnSpc>
              <a:buNone/>
            </a:pPr>
            <a:r>
              <a:rPr lang="en-US" sz="4400" b="1" dirty="0"/>
              <a:t>Sentinel surveillance</a:t>
            </a:r>
          </a:p>
        </p:txBody>
      </p:sp>
      <p:sp>
        <p:nvSpPr>
          <p:cNvPr id="3" name="Content Placeholder 2">
            <a:extLst>
              <a:ext uri="{FF2B5EF4-FFF2-40B4-BE49-F238E27FC236}">
                <a16:creationId xmlns:a16="http://schemas.microsoft.com/office/drawing/2014/main" id="{178BA433-BB35-BD26-D2A9-C17D6F14A4F7}"/>
              </a:ext>
            </a:extLst>
          </p:cNvPr>
          <p:cNvSpPr>
            <a:spLocks noGrp="1"/>
          </p:cNvSpPr>
          <p:nvPr>
            <p:ph idx="1"/>
          </p:nvPr>
        </p:nvSpPr>
        <p:spPr/>
        <p:txBody>
          <a:bodyPr>
            <a:normAutofit lnSpcReduction="10000"/>
          </a:bodyPr>
          <a:lstStyle/>
          <a:p>
            <a:pPr>
              <a:lnSpc>
                <a:spcPct val="120000"/>
              </a:lnSpc>
              <a:buFont typeface="Wingdings" panose="05000000000000000000" pitchFamily="2" charset="2"/>
              <a:buChar char="§"/>
            </a:pPr>
            <a:r>
              <a:rPr lang="en-US" sz="3200" dirty="0"/>
              <a:t>Rather than collecting data from all notifying clinicians, only a selected sample are asked to report data at a regional or national level, on a regular basis.                     e.g. a selected group of GP practices report their number of cases of a specific illness each week/month.   </a:t>
            </a:r>
          </a:p>
          <a:p>
            <a:endParaRPr lang="en-GB" dirty="0"/>
          </a:p>
        </p:txBody>
      </p:sp>
    </p:spTree>
    <p:extLst>
      <p:ext uri="{BB962C8B-B14F-4D97-AF65-F5344CB8AC3E}">
        <p14:creationId xmlns:p14="http://schemas.microsoft.com/office/powerpoint/2010/main" val="362129682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4FFF5B-D997-417D-A6B9-820A7926BA1A}"/>
              </a:ext>
            </a:extLst>
          </p:cNvPr>
          <p:cNvSpPr>
            <a:spLocks noGrp="1"/>
          </p:cNvSpPr>
          <p:nvPr>
            <p:ph type="title"/>
          </p:nvPr>
        </p:nvSpPr>
        <p:spPr/>
        <p:txBody>
          <a:bodyPr/>
          <a:lstStyle/>
          <a:p>
            <a:r>
              <a:rPr lang="en-GB" b="1">
                <a:cs typeface="Arial" panose="020B0604020202020204" pitchFamily="34" charset="0"/>
              </a:rPr>
              <a:t>Activity </a:t>
            </a:r>
            <a:endParaRPr lang="en-GB"/>
          </a:p>
        </p:txBody>
      </p:sp>
      <p:sp>
        <p:nvSpPr>
          <p:cNvPr id="3" name="Content Placeholder 2">
            <a:extLst>
              <a:ext uri="{FF2B5EF4-FFF2-40B4-BE49-F238E27FC236}">
                <a16:creationId xmlns:a16="http://schemas.microsoft.com/office/drawing/2014/main" id="{B5FEA102-378F-4839-8E33-8A52118B4932}"/>
              </a:ext>
            </a:extLst>
          </p:cNvPr>
          <p:cNvSpPr>
            <a:spLocks noGrp="1"/>
          </p:cNvSpPr>
          <p:nvPr>
            <p:ph idx="1"/>
          </p:nvPr>
        </p:nvSpPr>
        <p:spPr/>
        <p:txBody>
          <a:bodyPr>
            <a:normAutofit/>
          </a:bodyPr>
          <a:lstStyle/>
          <a:p>
            <a:pPr marL="0" indent="0">
              <a:buNone/>
            </a:pPr>
            <a:r>
              <a:rPr lang="en-GB" dirty="0"/>
              <a:t>Watch the video and </a:t>
            </a:r>
          </a:p>
          <a:p>
            <a:endParaRPr lang="en-GB" dirty="0"/>
          </a:p>
          <a:p>
            <a:pPr marL="0" indent="0" algn="ctr">
              <a:buNone/>
            </a:pPr>
            <a:r>
              <a:rPr lang="en-GB" sz="2600" dirty="0">
                <a:hlinkClick r:id="rId3"/>
              </a:rPr>
              <a:t>https://www.youtube.com/watch?v=3IpE8dE4cVc</a:t>
            </a:r>
            <a:endParaRPr lang="en-GB" sz="2600" dirty="0"/>
          </a:p>
          <a:p>
            <a:endParaRPr lang="en-GB" dirty="0"/>
          </a:p>
          <a:p>
            <a:pPr marL="0" indent="0">
              <a:buNone/>
            </a:pPr>
            <a:endParaRPr lang="en-GB" dirty="0"/>
          </a:p>
          <a:p>
            <a:pPr marL="0" indent="0" algn="ctr">
              <a:buNone/>
            </a:pPr>
            <a:r>
              <a:rPr lang="en-GB" sz="2800" b="1" dirty="0"/>
              <a:t>Feedback what you have learnt to the whole class</a:t>
            </a:r>
          </a:p>
          <a:p>
            <a:endParaRPr lang="en-GB" dirty="0"/>
          </a:p>
        </p:txBody>
      </p:sp>
    </p:spTree>
    <p:extLst>
      <p:ext uri="{BB962C8B-B14F-4D97-AF65-F5344CB8AC3E}">
        <p14:creationId xmlns:p14="http://schemas.microsoft.com/office/powerpoint/2010/main" val="318524336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D07103-5815-41A5-B0A2-79F8E1D63C73}"/>
              </a:ext>
            </a:extLst>
          </p:cNvPr>
          <p:cNvSpPr>
            <a:spLocks noGrp="1"/>
          </p:cNvSpPr>
          <p:nvPr>
            <p:ph type="title"/>
          </p:nvPr>
        </p:nvSpPr>
        <p:spPr/>
        <p:txBody>
          <a:bodyPr/>
          <a:lstStyle/>
          <a:p>
            <a:r>
              <a:rPr lang="en-GB" b="1">
                <a:cs typeface="Arial" panose="020B0604020202020204" pitchFamily="34" charset="0"/>
              </a:rPr>
              <a:t>Activity </a:t>
            </a:r>
            <a:endParaRPr lang="en-GB"/>
          </a:p>
        </p:txBody>
      </p:sp>
      <p:sp>
        <p:nvSpPr>
          <p:cNvPr id="3" name="Content Placeholder 2">
            <a:extLst>
              <a:ext uri="{FF2B5EF4-FFF2-40B4-BE49-F238E27FC236}">
                <a16:creationId xmlns:a16="http://schemas.microsoft.com/office/drawing/2014/main" id="{DFB38AAC-6AAF-45D5-9146-F4F8CC11D515}"/>
              </a:ext>
            </a:extLst>
          </p:cNvPr>
          <p:cNvSpPr>
            <a:spLocks noGrp="1"/>
          </p:cNvSpPr>
          <p:nvPr>
            <p:ph idx="1"/>
          </p:nvPr>
        </p:nvSpPr>
        <p:spPr/>
        <p:txBody>
          <a:bodyPr>
            <a:normAutofit fontScale="92500" lnSpcReduction="10000"/>
          </a:bodyPr>
          <a:lstStyle/>
          <a:p>
            <a:pPr marL="0" indent="0">
              <a:buNone/>
            </a:pPr>
            <a:r>
              <a:rPr lang="en-GB" sz="2800" dirty="0"/>
              <a:t>After watching the video answer the following questions </a:t>
            </a:r>
          </a:p>
          <a:p>
            <a:pPr marL="0" indent="0">
              <a:buNone/>
            </a:pPr>
            <a:endParaRPr lang="en-GB" sz="2800" dirty="0"/>
          </a:p>
          <a:p>
            <a:r>
              <a:rPr lang="en-GB" sz="2800" dirty="0"/>
              <a:t>What is it?</a:t>
            </a:r>
          </a:p>
          <a:p>
            <a:r>
              <a:rPr lang="en-GB" sz="2800" dirty="0"/>
              <a:t>Types</a:t>
            </a:r>
          </a:p>
          <a:p>
            <a:r>
              <a:rPr lang="en-GB" sz="2800" dirty="0"/>
              <a:t>Other types</a:t>
            </a:r>
          </a:p>
          <a:p>
            <a:r>
              <a:rPr lang="en-GB" sz="2800" dirty="0"/>
              <a:t>What is a good surveillance system?</a:t>
            </a:r>
          </a:p>
          <a:p>
            <a:endParaRPr lang="en-GB" sz="2800" dirty="0"/>
          </a:p>
          <a:p>
            <a:pPr marL="0" indent="0" algn="ctr">
              <a:buNone/>
            </a:pPr>
            <a:r>
              <a:rPr lang="en-GB" sz="2600" b="1" dirty="0"/>
              <a:t>Feedback what you have learnt to the whole class</a:t>
            </a:r>
          </a:p>
          <a:p>
            <a:endParaRPr lang="en-GB" dirty="0"/>
          </a:p>
          <a:p>
            <a:endParaRPr lang="en-GB" dirty="0"/>
          </a:p>
        </p:txBody>
      </p:sp>
    </p:spTree>
    <p:extLst>
      <p:ext uri="{BB962C8B-B14F-4D97-AF65-F5344CB8AC3E}">
        <p14:creationId xmlns:p14="http://schemas.microsoft.com/office/powerpoint/2010/main" val="239266181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7D32F-E958-463E-BE8F-D85CC7F583E7}"/>
              </a:ext>
            </a:extLst>
          </p:cNvPr>
          <p:cNvSpPr>
            <a:spLocks noGrp="1"/>
          </p:cNvSpPr>
          <p:nvPr>
            <p:ph type="title"/>
          </p:nvPr>
        </p:nvSpPr>
        <p:spPr>
          <a:xfrm>
            <a:off x="685800" y="2276872"/>
            <a:ext cx="7772400" cy="1362075"/>
          </a:xfrm>
        </p:spPr>
        <p:txBody>
          <a:bodyPr>
            <a:normAutofit/>
          </a:bodyPr>
          <a:lstStyle/>
          <a:p>
            <a:pPr algn="ctr"/>
            <a:r>
              <a:rPr lang="en-GB" i="1" dirty="0"/>
              <a:t>How can disease be controlled?</a:t>
            </a:r>
          </a:p>
        </p:txBody>
      </p:sp>
      <p:pic>
        <p:nvPicPr>
          <p:cNvPr id="3" name="Picture 2" descr="A picture containing vector graphics&#10;&#10;Description automatically generated">
            <a:extLst>
              <a:ext uri="{FF2B5EF4-FFF2-40B4-BE49-F238E27FC236}">
                <a16:creationId xmlns:a16="http://schemas.microsoft.com/office/drawing/2014/main" id="{DEFF3AB8-C9E3-4EA9-818E-74F07C05A95A}"/>
              </a:ext>
            </a:extLst>
          </p:cNvPr>
          <p:cNvPicPr>
            <a:picLocks noChangeAspect="1"/>
          </p:cNvPicPr>
          <p:nvPr/>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32732" y="3638947"/>
            <a:ext cx="1979712" cy="2002074"/>
          </a:xfrm>
          <a:prstGeom prst="rect">
            <a:avLst/>
          </a:prstGeom>
        </p:spPr>
      </p:pic>
    </p:spTree>
    <p:extLst>
      <p:ext uri="{BB962C8B-B14F-4D97-AF65-F5344CB8AC3E}">
        <p14:creationId xmlns:p14="http://schemas.microsoft.com/office/powerpoint/2010/main" val="360410736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F6927C-EEBA-C193-77F0-746E64D1E96B}"/>
              </a:ext>
            </a:extLst>
          </p:cNvPr>
          <p:cNvSpPr>
            <a:spLocks noGrp="1"/>
          </p:cNvSpPr>
          <p:nvPr>
            <p:ph type="title"/>
          </p:nvPr>
        </p:nvSpPr>
        <p:spPr/>
        <p:txBody>
          <a:bodyPr/>
          <a:lstStyle/>
          <a:p>
            <a:r>
              <a:rPr lang="en-GB" b="1" dirty="0"/>
              <a:t>Disease control</a:t>
            </a:r>
          </a:p>
        </p:txBody>
      </p:sp>
      <p:sp>
        <p:nvSpPr>
          <p:cNvPr id="3" name="Content Placeholder 2">
            <a:extLst>
              <a:ext uri="{FF2B5EF4-FFF2-40B4-BE49-F238E27FC236}">
                <a16:creationId xmlns:a16="http://schemas.microsoft.com/office/drawing/2014/main" id="{56D10CC9-EF0E-39B5-FE15-2296E46958C9}"/>
              </a:ext>
            </a:extLst>
          </p:cNvPr>
          <p:cNvSpPr>
            <a:spLocks noGrp="1"/>
          </p:cNvSpPr>
          <p:nvPr>
            <p:ph idx="1"/>
          </p:nvPr>
        </p:nvSpPr>
        <p:spPr/>
        <p:txBody>
          <a:bodyPr>
            <a:normAutofit fontScale="92500" lnSpcReduction="10000"/>
          </a:bodyPr>
          <a:lstStyle/>
          <a:p>
            <a:pPr marL="0" indent="0">
              <a:buNone/>
            </a:pPr>
            <a:r>
              <a:rPr lang="en-GB" dirty="0"/>
              <a:t>Disease can be controlled in different ways. These include </a:t>
            </a:r>
          </a:p>
          <a:p>
            <a:pPr>
              <a:buFont typeface="Wingdings" panose="05000000000000000000" pitchFamily="2" charset="2"/>
              <a:buChar char="§"/>
            </a:pPr>
            <a:r>
              <a:rPr lang="en-GB" dirty="0"/>
              <a:t>Immunisation</a:t>
            </a:r>
          </a:p>
          <a:p>
            <a:pPr>
              <a:buFont typeface="Wingdings" panose="05000000000000000000" pitchFamily="2" charset="2"/>
              <a:buChar char="§"/>
            </a:pPr>
            <a:r>
              <a:rPr lang="en-GB" dirty="0"/>
              <a:t>Lifestyle behavioural changes</a:t>
            </a:r>
          </a:p>
          <a:p>
            <a:pPr>
              <a:buFont typeface="Wingdings" panose="05000000000000000000" pitchFamily="2" charset="2"/>
              <a:buChar char="§"/>
            </a:pPr>
            <a:r>
              <a:rPr lang="en-GB" dirty="0"/>
              <a:t>Medication: antibiotics, antivirals, and antifungals.</a:t>
            </a:r>
          </a:p>
          <a:p>
            <a:pPr>
              <a:buFont typeface="Wingdings" panose="05000000000000000000" pitchFamily="2" charset="2"/>
              <a:buChar char="§"/>
            </a:pPr>
            <a:r>
              <a:rPr lang="en-GB" dirty="0"/>
              <a:t>Modifying the environment: vector control</a:t>
            </a:r>
          </a:p>
          <a:p>
            <a:pPr>
              <a:buFont typeface="Wingdings" panose="05000000000000000000" pitchFamily="2" charset="2"/>
              <a:buChar char="§"/>
            </a:pPr>
            <a:r>
              <a:rPr lang="en-GB" dirty="0"/>
              <a:t>Quarantine</a:t>
            </a:r>
          </a:p>
          <a:p>
            <a:endParaRPr lang="en-GB" dirty="0"/>
          </a:p>
          <a:p>
            <a:endParaRPr lang="en-GB" dirty="0"/>
          </a:p>
        </p:txBody>
      </p:sp>
    </p:spTree>
    <p:extLst>
      <p:ext uri="{BB962C8B-B14F-4D97-AF65-F5344CB8AC3E}">
        <p14:creationId xmlns:p14="http://schemas.microsoft.com/office/powerpoint/2010/main" val="109928253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7D32F-E958-463E-BE8F-D85CC7F583E7}"/>
              </a:ext>
            </a:extLst>
          </p:cNvPr>
          <p:cNvSpPr>
            <a:spLocks noGrp="1"/>
          </p:cNvSpPr>
          <p:nvPr>
            <p:ph type="title"/>
          </p:nvPr>
        </p:nvSpPr>
        <p:spPr>
          <a:xfrm>
            <a:off x="685800" y="2276872"/>
            <a:ext cx="7772400" cy="1362075"/>
          </a:xfrm>
        </p:spPr>
        <p:txBody>
          <a:bodyPr>
            <a:normAutofit/>
          </a:bodyPr>
          <a:lstStyle/>
          <a:p>
            <a:pPr algn="ctr"/>
            <a:r>
              <a:rPr lang="en-GB" i="1" dirty="0"/>
              <a:t>What is immunisation?</a:t>
            </a:r>
          </a:p>
        </p:txBody>
      </p:sp>
      <p:pic>
        <p:nvPicPr>
          <p:cNvPr id="3" name="Picture 2" descr="A picture containing vector graphics&#10;&#10;Description automatically generated">
            <a:extLst>
              <a:ext uri="{FF2B5EF4-FFF2-40B4-BE49-F238E27FC236}">
                <a16:creationId xmlns:a16="http://schemas.microsoft.com/office/drawing/2014/main" id="{DEFF3AB8-C9E3-4EA9-818E-74F07C05A95A}"/>
              </a:ext>
            </a:extLst>
          </p:cNvPr>
          <p:cNvPicPr>
            <a:picLocks noChangeAspect="1"/>
          </p:cNvPicPr>
          <p:nvPr/>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32732" y="3638947"/>
            <a:ext cx="1979712" cy="2002074"/>
          </a:xfrm>
          <a:prstGeom prst="rect">
            <a:avLst/>
          </a:prstGeom>
        </p:spPr>
      </p:pic>
    </p:spTree>
    <p:extLst>
      <p:ext uri="{BB962C8B-B14F-4D97-AF65-F5344CB8AC3E}">
        <p14:creationId xmlns:p14="http://schemas.microsoft.com/office/powerpoint/2010/main" val="331327418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6C51AA-4830-F3B8-AAEC-DCDA16FFC8FA}"/>
              </a:ext>
            </a:extLst>
          </p:cNvPr>
          <p:cNvSpPr>
            <a:spLocks noGrp="1"/>
          </p:cNvSpPr>
          <p:nvPr>
            <p:ph type="title"/>
          </p:nvPr>
        </p:nvSpPr>
        <p:spPr/>
        <p:txBody>
          <a:bodyPr/>
          <a:lstStyle/>
          <a:p>
            <a:r>
              <a:rPr lang="en-GB" b="1" dirty="0"/>
              <a:t>Immunisation</a:t>
            </a:r>
          </a:p>
        </p:txBody>
      </p:sp>
      <p:sp>
        <p:nvSpPr>
          <p:cNvPr id="3" name="Content Placeholder 2">
            <a:extLst>
              <a:ext uri="{FF2B5EF4-FFF2-40B4-BE49-F238E27FC236}">
                <a16:creationId xmlns:a16="http://schemas.microsoft.com/office/drawing/2014/main" id="{4466DBBC-222D-B9B0-5B78-8E0BA22043CC}"/>
              </a:ext>
            </a:extLst>
          </p:cNvPr>
          <p:cNvSpPr>
            <a:spLocks noGrp="1"/>
          </p:cNvSpPr>
          <p:nvPr>
            <p:ph idx="1"/>
          </p:nvPr>
        </p:nvSpPr>
        <p:spPr/>
        <p:txBody>
          <a:bodyPr>
            <a:normAutofit/>
          </a:bodyPr>
          <a:lstStyle/>
          <a:p>
            <a:pPr algn="l"/>
            <a:r>
              <a:rPr lang="en-GB" b="1" i="0" dirty="0">
                <a:solidFill>
                  <a:srgbClr val="000000"/>
                </a:solidFill>
                <a:effectLst/>
                <a:latin typeface="Open Sans" panose="020B0606030504020204" pitchFamily="34" charset="0"/>
              </a:rPr>
              <a:t>Immunisation:</a:t>
            </a:r>
            <a:r>
              <a:rPr lang="en-GB" b="0" i="0" dirty="0">
                <a:solidFill>
                  <a:srgbClr val="000000"/>
                </a:solidFill>
                <a:effectLst/>
                <a:latin typeface="Open Sans" panose="020B0606030504020204" pitchFamily="34" charset="0"/>
              </a:rPr>
              <a:t> A “process by which a person becomes protected against a disease through vaccination”. </a:t>
            </a:r>
          </a:p>
          <a:p>
            <a:pPr algn="l"/>
            <a:endParaRPr lang="en-GB" b="0" i="0" dirty="0">
              <a:solidFill>
                <a:srgbClr val="000000"/>
              </a:solidFill>
              <a:effectLst/>
              <a:latin typeface="Open Sans" panose="020B0606030504020204" pitchFamily="34" charset="0"/>
            </a:endParaRPr>
          </a:p>
          <a:p>
            <a:pPr algn="l"/>
            <a:r>
              <a:rPr lang="en-GB" b="0" i="0" dirty="0">
                <a:solidFill>
                  <a:srgbClr val="000000"/>
                </a:solidFill>
                <a:effectLst/>
                <a:latin typeface="Open Sans" panose="020B0606030504020204" pitchFamily="34" charset="0"/>
              </a:rPr>
              <a:t>This term is often used interchangeably with vaccination or inoculation.</a:t>
            </a:r>
          </a:p>
          <a:p>
            <a:pPr algn="l"/>
            <a:endParaRPr lang="en-GB" b="0" i="0" dirty="0">
              <a:solidFill>
                <a:srgbClr val="000000"/>
              </a:solidFill>
              <a:effectLst/>
              <a:latin typeface="Open Sans" panose="020B0606030504020204" pitchFamily="34" charset="0"/>
            </a:endParaRPr>
          </a:p>
          <a:p>
            <a:pPr algn="l"/>
            <a:endParaRPr lang="en-GB" b="0" i="0" dirty="0">
              <a:solidFill>
                <a:srgbClr val="000000"/>
              </a:solidFill>
              <a:effectLst/>
              <a:latin typeface="Open Sans" panose="020B0606030504020204" pitchFamily="34" charset="0"/>
            </a:endParaRPr>
          </a:p>
          <a:p>
            <a:pPr algn="l"/>
            <a:endParaRPr lang="en-GB" b="0" i="0" dirty="0">
              <a:solidFill>
                <a:srgbClr val="000000"/>
              </a:solidFill>
              <a:effectLst/>
              <a:latin typeface="Open Sans" panose="020B0606030504020204" pitchFamily="34" charset="0"/>
            </a:endParaRPr>
          </a:p>
          <a:p>
            <a:endParaRPr lang="en-GB" dirty="0"/>
          </a:p>
        </p:txBody>
      </p:sp>
    </p:spTree>
    <p:extLst>
      <p:ext uri="{BB962C8B-B14F-4D97-AF65-F5344CB8AC3E}">
        <p14:creationId xmlns:p14="http://schemas.microsoft.com/office/powerpoint/2010/main" val="196922277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579103-F948-4044-8261-8C28370C7169}"/>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5AD08C7D-7EB7-4F19-9F46-B0E94B64D686}"/>
              </a:ext>
            </a:extLst>
          </p:cNvPr>
          <p:cNvSpPr>
            <a:spLocks noGrp="1"/>
          </p:cNvSpPr>
          <p:nvPr>
            <p:ph idx="1"/>
          </p:nvPr>
        </p:nvSpPr>
        <p:spPr/>
        <p:txBody>
          <a:bodyPr>
            <a:noAutofit/>
          </a:bodyPr>
          <a:lstStyle/>
          <a:p>
            <a:pPr>
              <a:buFont typeface="Wingdings" panose="05000000000000000000" pitchFamily="2" charset="2"/>
              <a:buChar char="§"/>
            </a:pPr>
            <a:r>
              <a:rPr lang="en-GB" sz="2800" dirty="0"/>
              <a:t>Working independently, research the meaning of the term </a:t>
            </a:r>
            <a:r>
              <a:rPr lang="en-GB" sz="2800" b="1" dirty="0"/>
              <a:t>vaccine</a:t>
            </a:r>
          </a:p>
          <a:p>
            <a:pPr marL="0" indent="0">
              <a:buNone/>
            </a:pPr>
            <a:endParaRPr lang="en-GB" sz="2800" dirty="0"/>
          </a:p>
          <a:p>
            <a:pPr marL="0" indent="0" algn="ctr">
              <a:buNone/>
            </a:pPr>
            <a:endParaRPr lang="en-GB" sz="2800" b="1" dirty="0"/>
          </a:p>
          <a:p>
            <a:pPr marL="0" indent="0" algn="ctr">
              <a:buNone/>
            </a:pPr>
            <a:endParaRPr lang="en-GB" sz="2800" b="1" dirty="0"/>
          </a:p>
          <a:p>
            <a:pPr marL="0" indent="0" algn="ctr">
              <a:buNone/>
            </a:pPr>
            <a:r>
              <a:rPr lang="en-GB" sz="2800" b="1" dirty="0"/>
              <a:t>Feedback your findings to the whole class</a:t>
            </a:r>
          </a:p>
          <a:p>
            <a:pPr marL="0" indent="0">
              <a:buNone/>
            </a:pPr>
            <a:r>
              <a:rPr lang="en-GB" sz="2800" dirty="0"/>
              <a:t>                                       </a:t>
            </a:r>
          </a:p>
          <a:p>
            <a:pPr marL="0" indent="0">
              <a:buNone/>
            </a:pPr>
            <a:r>
              <a:rPr lang="en-GB" sz="2800" dirty="0"/>
              <a:t>                                       </a:t>
            </a:r>
          </a:p>
        </p:txBody>
      </p:sp>
    </p:spTree>
    <p:extLst>
      <p:ext uri="{BB962C8B-B14F-4D97-AF65-F5344CB8AC3E}">
        <p14:creationId xmlns:p14="http://schemas.microsoft.com/office/powerpoint/2010/main" val="340281395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77A898-8C2A-E4ED-4ABF-C5B1770FCCED}"/>
              </a:ext>
            </a:extLst>
          </p:cNvPr>
          <p:cNvSpPr>
            <a:spLocks noGrp="1"/>
          </p:cNvSpPr>
          <p:nvPr>
            <p:ph type="title"/>
          </p:nvPr>
        </p:nvSpPr>
        <p:spPr/>
        <p:txBody>
          <a:bodyPr/>
          <a:lstStyle/>
          <a:p>
            <a:r>
              <a:rPr lang="en-GB" b="1" dirty="0"/>
              <a:t>Activity: solution</a:t>
            </a:r>
          </a:p>
        </p:txBody>
      </p:sp>
      <p:sp>
        <p:nvSpPr>
          <p:cNvPr id="3" name="Content Placeholder 2">
            <a:extLst>
              <a:ext uri="{FF2B5EF4-FFF2-40B4-BE49-F238E27FC236}">
                <a16:creationId xmlns:a16="http://schemas.microsoft.com/office/drawing/2014/main" id="{D3C8D809-E930-E527-237A-18C07E440EA7}"/>
              </a:ext>
            </a:extLst>
          </p:cNvPr>
          <p:cNvSpPr>
            <a:spLocks noGrp="1"/>
          </p:cNvSpPr>
          <p:nvPr>
            <p:ph idx="1"/>
          </p:nvPr>
        </p:nvSpPr>
        <p:spPr/>
        <p:txBody>
          <a:bodyPr>
            <a:normAutofit fontScale="92500" lnSpcReduction="10000"/>
          </a:bodyPr>
          <a:lstStyle/>
          <a:p>
            <a:r>
              <a:rPr lang="en-GB" b="1" dirty="0"/>
              <a:t>Vaccine:</a:t>
            </a:r>
            <a:r>
              <a:rPr lang="en-GB" dirty="0"/>
              <a:t> A “preparation that is used to stimulate the body’s immune response against diseases”. </a:t>
            </a:r>
          </a:p>
          <a:p>
            <a:r>
              <a:rPr lang="en-GB" dirty="0"/>
              <a:t>Vaccines are usually “administered through needle injections, but some can be administered by mouth or sprayed into the nose”.</a:t>
            </a:r>
            <a:endParaRPr lang="en-GB" b="1" dirty="0">
              <a:solidFill>
                <a:srgbClr val="000000"/>
              </a:solidFill>
              <a:latin typeface="Open Sans" panose="020B0606030504020204" pitchFamily="34" charset="0"/>
            </a:endParaRPr>
          </a:p>
          <a:p>
            <a:pPr marL="0" indent="0">
              <a:buNone/>
            </a:pPr>
            <a:r>
              <a:rPr lang="en-GB" dirty="0">
                <a:solidFill>
                  <a:srgbClr val="000000"/>
                </a:solidFill>
                <a:latin typeface="Open Sans" panose="020B0606030504020204" pitchFamily="34" charset="0"/>
              </a:rPr>
              <a:t>                                                           (CDC, 2012)</a:t>
            </a:r>
            <a:endParaRPr lang="en-GB" dirty="0"/>
          </a:p>
        </p:txBody>
      </p:sp>
    </p:spTree>
    <p:extLst>
      <p:ext uri="{BB962C8B-B14F-4D97-AF65-F5344CB8AC3E}">
        <p14:creationId xmlns:p14="http://schemas.microsoft.com/office/powerpoint/2010/main" val="40469365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B4E87F-E064-ACDD-0BB3-A033AEB8F387}"/>
              </a:ext>
            </a:extLst>
          </p:cNvPr>
          <p:cNvSpPr>
            <a:spLocks noGrp="1"/>
          </p:cNvSpPr>
          <p:nvPr>
            <p:ph type="title"/>
          </p:nvPr>
        </p:nvSpPr>
        <p:spPr/>
        <p:txBody>
          <a:bodyPr/>
          <a:lstStyle/>
          <a:p>
            <a:r>
              <a:rPr lang="en-GB" b="1" dirty="0"/>
              <a:t>Immunisation</a:t>
            </a:r>
          </a:p>
        </p:txBody>
      </p:sp>
      <p:sp>
        <p:nvSpPr>
          <p:cNvPr id="3" name="Content Placeholder 2">
            <a:extLst>
              <a:ext uri="{FF2B5EF4-FFF2-40B4-BE49-F238E27FC236}">
                <a16:creationId xmlns:a16="http://schemas.microsoft.com/office/drawing/2014/main" id="{235B8BC3-05A9-8430-2C62-D527AD2F7C90}"/>
              </a:ext>
            </a:extLst>
          </p:cNvPr>
          <p:cNvSpPr>
            <a:spLocks noGrp="1"/>
          </p:cNvSpPr>
          <p:nvPr>
            <p:ph idx="1"/>
          </p:nvPr>
        </p:nvSpPr>
        <p:spPr/>
        <p:txBody>
          <a:bodyPr>
            <a:normAutofit fontScale="92500" lnSpcReduction="20000"/>
          </a:bodyPr>
          <a:lstStyle/>
          <a:p>
            <a:pPr>
              <a:buFont typeface="Wingdings" panose="05000000000000000000" pitchFamily="2" charset="2"/>
              <a:buChar char="§"/>
            </a:pPr>
            <a:r>
              <a:rPr lang="en-GB" dirty="0"/>
              <a:t>Immunization is one of the most successful and cost-effective way by wish disease can be controlled.</a:t>
            </a:r>
          </a:p>
          <a:p>
            <a:pPr>
              <a:buFont typeface="Wingdings" panose="05000000000000000000" pitchFamily="2" charset="2"/>
              <a:buChar char="§"/>
            </a:pPr>
            <a:r>
              <a:rPr lang="en-GB" dirty="0"/>
              <a:t>It has eradicated smallpox, </a:t>
            </a:r>
          </a:p>
          <a:p>
            <a:pPr>
              <a:buFont typeface="Wingdings" panose="05000000000000000000" pitchFamily="2" charset="2"/>
              <a:buChar char="§"/>
            </a:pPr>
            <a:r>
              <a:rPr lang="en-GB" dirty="0"/>
              <a:t>Lowered the global incidence of polio so far by 99% and </a:t>
            </a:r>
          </a:p>
          <a:p>
            <a:pPr>
              <a:buFont typeface="Wingdings" panose="05000000000000000000" pitchFamily="2" charset="2"/>
              <a:buChar char="§"/>
            </a:pPr>
            <a:r>
              <a:rPr lang="en-GB" dirty="0"/>
              <a:t>Achieved dramatic reductions in illness, disability and death from tetanus, whooping cough and measles. “</a:t>
            </a:r>
          </a:p>
          <a:p>
            <a:endParaRPr lang="en-GB" dirty="0"/>
          </a:p>
        </p:txBody>
      </p:sp>
    </p:spTree>
    <p:extLst>
      <p:ext uri="{BB962C8B-B14F-4D97-AF65-F5344CB8AC3E}">
        <p14:creationId xmlns:p14="http://schemas.microsoft.com/office/powerpoint/2010/main" val="351710212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Footer Placeholder 4">
            <a:extLst>
              <a:ext uri="{FF2B5EF4-FFF2-40B4-BE49-F238E27FC236}">
                <a16:creationId xmlns:a16="http://schemas.microsoft.com/office/drawing/2014/main" id="{F453B767-DD41-78F0-610E-AD245D63831E}"/>
              </a:ext>
            </a:extLst>
          </p:cNvPr>
          <p:cNvSpPr>
            <a:spLocks noGrp="1"/>
          </p:cNvSpPr>
          <p:nvPr>
            <p:ph type="ftr" sz="quarter" idx="11"/>
          </p:nvPr>
        </p:nvSpPr>
        <p:spPr>
          <a:xfrm>
            <a:off x="1835696" y="5013176"/>
            <a:ext cx="5544616" cy="636885"/>
          </a:xfrm>
        </p:spPr>
        <p:txBody>
          <a:bodyPr/>
          <a:lstStyle/>
          <a:p>
            <a:pPr>
              <a:defRPr/>
            </a:pPr>
            <a:r>
              <a:rPr lang="en-GB" dirty="0">
                <a:latin typeface="Trebuchet MS" panose="020B0603020202020204" pitchFamily="34" charset="0"/>
              </a:rPr>
              <a:t>Immunisation Department, Centre for Infections (USA)</a:t>
            </a:r>
          </a:p>
        </p:txBody>
      </p:sp>
      <p:sp>
        <p:nvSpPr>
          <p:cNvPr id="7171" name="Rectangle 2">
            <a:extLst>
              <a:ext uri="{FF2B5EF4-FFF2-40B4-BE49-F238E27FC236}">
                <a16:creationId xmlns:a16="http://schemas.microsoft.com/office/drawing/2014/main" id="{4FE4AE66-76DF-D155-963B-23120C497965}"/>
              </a:ext>
            </a:extLst>
          </p:cNvPr>
          <p:cNvSpPr>
            <a:spLocks noGrp="1" noChangeArrowheads="1"/>
          </p:cNvSpPr>
          <p:nvPr>
            <p:ph type="title"/>
          </p:nvPr>
        </p:nvSpPr>
        <p:spPr>
          <a:xfrm>
            <a:off x="467544" y="404664"/>
            <a:ext cx="8407846" cy="1325563"/>
          </a:xfrm>
        </p:spPr>
        <p:txBody>
          <a:bodyPr>
            <a:normAutofit fontScale="90000"/>
          </a:bodyPr>
          <a:lstStyle/>
          <a:p>
            <a:pPr eaLnBrk="1" hangingPunct="1"/>
            <a:r>
              <a:rPr lang="en-GB" altLang="en-US" b="1" dirty="0"/>
              <a:t>The importance of immunisation</a:t>
            </a:r>
          </a:p>
        </p:txBody>
      </p:sp>
      <p:sp>
        <p:nvSpPr>
          <p:cNvPr id="7172" name="Rectangle 3">
            <a:extLst>
              <a:ext uri="{FF2B5EF4-FFF2-40B4-BE49-F238E27FC236}">
                <a16:creationId xmlns:a16="http://schemas.microsoft.com/office/drawing/2014/main" id="{2641A285-461F-7C65-D385-04C476085767}"/>
              </a:ext>
            </a:extLst>
          </p:cNvPr>
          <p:cNvSpPr>
            <a:spLocks noGrp="1" noChangeArrowheads="1"/>
          </p:cNvSpPr>
          <p:nvPr>
            <p:ph type="body" idx="1"/>
          </p:nvPr>
        </p:nvSpPr>
        <p:spPr>
          <a:xfrm>
            <a:off x="628650" y="1825625"/>
            <a:ext cx="7886700" cy="3824436"/>
          </a:xfrm>
        </p:spPr>
        <p:txBody>
          <a:bodyPr/>
          <a:lstStyle/>
          <a:p>
            <a:pPr eaLnBrk="1" hangingPunct="1">
              <a:lnSpc>
                <a:spcPct val="100000"/>
              </a:lnSpc>
              <a:buFont typeface="Wingdings" panose="05000000000000000000" pitchFamily="2" charset="2"/>
              <a:buChar char="§"/>
            </a:pPr>
            <a:r>
              <a:rPr lang="en-GB" altLang="en-US" sz="2800" b="0" dirty="0"/>
              <a:t>The two public health interventions with the greatest impact are clean water and vaccination</a:t>
            </a:r>
          </a:p>
          <a:p>
            <a:pPr marL="0" indent="0" eaLnBrk="1" hangingPunct="1">
              <a:lnSpc>
                <a:spcPct val="100000"/>
              </a:lnSpc>
              <a:buNone/>
            </a:pPr>
            <a:r>
              <a:rPr lang="en-GB" altLang="en-US" sz="1800" b="0" dirty="0"/>
              <a:t>					(World Health Organisation)</a:t>
            </a:r>
          </a:p>
          <a:p>
            <a:pPr eaLnBrk="1" hangingPunct="1">
              <a:lnSpc>
                <a:spcPct val="100000"/>
              </a:lnSpc>
              <a:buFont typeface="Wingdings" panose="05000000000000000000" pitchFamily="2" charset="2"/>
              <a:buChar char="§"/>
            </a:pPr>
            <a:endParaRPr lang="en-GB" altLang="en-US" sz="1800" b="0" dirty="0"/>
          </a:p>
          <a:p>
            <a:pPr eaLnBrk="1" hangingPunct="1">
              <a:lnSpc>
                <a:spcPct val="100000"/>
              </a:lnSpc>
              <a:buFont typeface="Wingdings" panose="05000000000000000000" pitchFamily="2" charset="2"/>
              <a:buChar char="§"/>
            </a:pPr>
            <a:r>
              <a:rPr lang="en-GB" altLang="en-US" sz="2800" b="0" dirty="0"/>
              <a:t>Vaccination is the most effective medical intervention in the world</a:t>
            </a:r>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F38554-B5B5-05CD-5F9A-8ECAC52D5AE6}"/>
              </a:ext>
            </a:extLst>
          </p:cNvPr>
          <p:cNvSpPr>
            <a:spLocks noGrp="1"/>
          </p:cNvSpPr>
          <p:nvPr>
            <p:ph type="title"/>
          </p:nvPr>
        </p:nvSpPr>
        <p:spPr/>
        <p:txBody>
          <a:bodyPr/>
          <a:lstStyle/>
          <a:p>
            <a:r>
              <a:rPr lang="en-GB" altLang="en-US" b="1" dirty="0"/>
              <a:t>Immunisation programme</a:t>
            </a:r>
            <a:endParaRPr lang="en-GB" dirty="0"/>
          </a:p>
        </p:txBody>
      </p:sp>
      <p:sp>
        <p:nvSpPr>
          <p:cNvPr id="3" name="Content Placeholder 2">
            <a:extLst>
              <a:ext uri="{FF2B5EF4-FFF2-40B4-BE49-F238E27FC236}">
                <a16:creationId xmlns:a16="http://schemas.microsoft.com/office/drawing/2014/main" id="{D3E05C4B-E86F-1DD0-A179-3569D9CA06C1}"/>
              </a:ext>
            </a:extLst>
          </p:cNvPr>
          <p:cNvSpPr>
            <a:spLocks noGrp="1"/>
          </p:cNvSpPr>
          <p:nvPr>
            <p:ph idx="1"/>
          </p:nvPr>
        </p:nvSpPr>
        <p:spPr/>
        <p:txBody>
          <a:bodyPr/>
          <a:lstStyle/>
          <a:p>
            <a:pPr marL="0" indent="0" eaLnBrk="1" hangingPunct="1">
              <a:buNone/>
            </a:pPr>
            <a:r>
              <a:rPr lang="en-GB" altLang="en-US" sz="3200" dirty="0"/>
              <a:t>To achieve a good immunisation programme the overall aim must be decided. Is it</a:t>
            </a:r>
          </a:p>
          <a:p>
            <a:pPr marL="0" indent="0" eaLnBrk="1" hangingPunct="1">
              <a:buNone/>
            </a:pPr>
            <a:endParaRPr lang="en-GB" altLang="en-US" sz="3200" dirty="0"/>
          </a:p>
          <a:p>
            <a:pPr eaLnBrk="1" hangingPunct="1">
              <a:buFont typeface="Wingdings" panose="05000000000000000000" pitchFamily="2" charset="2"/>
              <a:buChar char="§"/>
            </a:pPr>
            <a:r>
              <a:rPr lang="en-GB" altLang="en-US" sz="3200" dirty="0"/>
              <a:t>T</a:t>
            </a:r>
            <a:r>
              <a:rPr lang="en-GB" altLang="en-US" sz="3200" b="0" dirty="0"/>
              <a:t>o protect those at highest risk </a:t>
            </a:r>
          </a:p>
          <a:p>
            <a:pPr marL="0" indent="0" algn="ctr" eaLnBrk="1" hangingPunct="1">
              <a:buNone/>
            </a:pPr>
            <a:r>
              <a:rPr lang="en-GB" altLang="en-US" sz="3200" dirty="0"/>
              <a:t>or</a:t>
            </a:r>
          </a:p>
          <a:p>
            <a:pPr eaLnBrk="1" hangingPunct="1">
              <a:buFont typeface="Wingdings" panose="05000000000000000000" pitchFamily="2" charset="2"/>
              <a:buChar char="§"/>
            </a:pPr>
            <a:r>
              <a:rPr lang="en-GB" altLang="en-US" sz="3200" b="0" dirty="0"/>
              <a:t>To eradicate, eliminate or contain disease </a:t>
            </a:r>
          </a:p>
          <a:p>
            <a:endParaRPr lang="en-GB" dirty="0"/>
          </a:p>
        </p:txBody>
      </p:sp>
    </p:spTree>
    <p:extLst>
      <p:ext uri="{BB962C8B-B14F-4D97-AF65-F5344CB8AC3E}">
        <p14:creationId xmlns:p14="http://schemas.microsoft.com/office/powerpoint/2010/main" val="263223836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Footer Placeholder 4">
            <a:extLst>
              <a:ext uri="{FF2B5EF4-FFF2-40B4-BE49-F238E27FC236}">
                <a16:creationId xmlns:a16="http://schemas.microsoft.com/office/drawing/2014/main" id="{C0615145-E412-781B-D94B-5ED321DBCCEB}"/>
              </a:ext>
            </a:extLst>
          </p:cNvPr>
          <p:cNvSpPr>
            <a:spLocks noGrp="1"/>
          </p:cNvSpPr>
          <p:nvPr>
            <p:ph type="ftr" sz="quarter" idx="11"/>
          </p:nvPr>
        </p:nvSpPr>
        <p:spPr>
          <a:xfrm>
            <a:off x="1979712" y="5085184"/>
            <a:ext cx="5256584" cy="753616"/>
          </a:xfrm>
        </p:spPr>
        <p:txBody>
          <a:bodyPr/>
          <a:lstStyle/>
          <a:p>
            <a:pPr>
              <a:defRPr/>
            </a:pPr>
            <a:endParaRPr lang="en-GB" dirty="0">
              <a:latin typeface="Palatino Linotype" panose="02040502050505030304" pitchFamily="18" charset="0"/>
            </a:endParaRPr>
          </a:p>
          <a:p>
            <a:pPr>
              <a:defRPr/>
            </a:pPr>
            <a:r>
              <a:rPr lang="en-GB" sz="1600" dirty="0">
                <a:latin typeface="Palatino Linotype" panose="02040502050505030304" pitchFamily="18" charset="0"/>
              </a:rPr>
              <a:t>Immunisation Department, Centre for Infections</a:t>
            </a:r>
          </a:p>
        </p:txBody>
      </p:sp>
      <p:sp>
        <p:nvSpPr>
          <p:cNvPr id="36867" name="Rectangle 2">
            <a:extLst>
              <a:ext uri="{FF2B5EF4-FFF2-40B4-BE49-F238E27FC236}">
                <a16:creationId xmlns:a16="http://schemas.microsoft.com/office/drawing/2014/main" id="{E48592F0-5F87-49A9-7497-F8E76FEFA5A3}"/>
              </a:ext>
            </a:extLst>
          </p:cNvPr>
          <p:cNvSpPr>
            <a:spLocks noGrp="1" noChangeArrowheads="1"/>
          </p:cNvSpPr>
          <p:nvPr>
            <p:ph type="title"/>
          </p:nvPr>
        </p:nvSpPr>
        <p:spPr>
          <a:xfrm>
            <a:off x="239998" y="33609"/>
            <a:ext cx="8736012" cy="990600"/>
          </a:xfrm>
        </p:spPr>
        <p:txBody>
          <a:bodyPr/>
          <a:lstStyle/>
          <a:p>
            <a:pPr eaLnBrk="1" hangingPunct="1"/>
            <a:r>
              <a:rPr lang="en-GB" altLang="en-US" sz="2800" b="1" dirty="0"/>
              <a:t>Establishing the need for a vaccination programme</a:t>
            </a:r>
          </a:p>
        </p:txBody>
      </p:sp>
      <p:sp>
        <p:nvSpPr>
          <p:cNvPr id="36868" name="Rectangle 3">
            <a:extLst>
              <a:ext uri="{FF2B5EF4-FFF2-40B4-BE49-F238E27FC236}">
                <a16:creationId xmlns:a16="http://schemas.microsoft.com/office/drawing/2014/main" id="{B24534A1-F38E-CB74-EC3B-B027C792868A}"/>
              </a:ext>
            </a:extLst>
          </p:cNvPr>
          <p:cNvSpPr>
            <a:spLocks noGrp="1" noChangeArrowheads="1"/>
          </p:cNvSpPr>
          <p:nvPr>
            <p:ph type="body" idx="1"/>
          </p:nvPr>
        </p:nvSpPr>
        <p:spPr>
          <a:xfrm>
            <a:off x="444500" y="1173956"/>
            <a:ext cx="8307388" cy="4510088"/>
          </a:xfrm>
        </p:spPr>
        <p:txBody>
          <a:bodyPr/>
          <a:lstStyle/>
          <a:p>
            <a:pPr eaLnBrk="1" hangingPunct="1">
              <a:lnSpc>
                <a:spcPct val="90000"/>
              </a:lnSpc>
              <a:buFont typeface="Wingdings" panose="05000000000000000000" pitchFamily="2" charset="2"/>
              <a:buChar char="§"/>
            </a:pPr>
            <a:r>
              <a:rPr lang="en-GB" altLang="en-US" sz="2800" b="0" dirty="0">
                <a:latin typeface="Palatino Linotype" panose="02040502050505030304" pitchFamily="18" charset="0"/>
              </a:rPr>
              <a:t> </a:t>
            </a:r>
            <a:r>
              <a:rPr lang="en-GB" altLang="en-US" sz="2800" b="0" dirty="0"/>
              <a:t>Disease incidence</a:t>
            </a:r>
          </a:p>
          <a:p>
            <a:pPr eaLnBrk="1" hangingPunct="1">
              <a:lnSpc>
                <a:spcPct val="90000"/>
              </a:lnSpc>
              <a:buFont typeface="Wingdings" panose="05000000000000000000" pitchFamily="2" charset="2"/>
              <a:buChar char="§"/>
            </a:pPr>
            <a:r>
              <a:rPr lang="en-GB" altLang="en-US" sz="2800" b="0" dirty="0"/>
              <a:t> Age distribution</a:t>
            </a:r>
          </a:p>
          <a:p>
            <a:pPr eaLnBrk="1" hangingPunct="1">
              <a:lnSpc>
                <a:spcPct val="90000"/>
              </a:lnSpc>
              <a:buFont typeface="Wingdings" panose="05000000000000000000" pitchFamily="2" charset="2"/>
              <a:buChar char="§"/>
            </a:pPr>
            <a:r>
              <a:rPr lang="en-GB" altLang="en-US" sz="2800" b="0" dirty="0"/>
              <a:t> Trends</a:t>
            </a:r>
          </a:p>
          <a:p>
            <a:pPr eaLnBrk="1" hangingPunct="1">
              <a:lnSpc>
                <a:spcPct val="90000"/>
              </a:lnSpc>
              <a:buFont typeface="Wingdings" panose="05000000000000000000" pitchFamily="2" charset="2"/>
              <a:buChar char="§"/>
            </a:pPr>
            <a:r>
              <a:rPr lang="en-GB" altLang="en-US" sz="2800" b="0" dirty="0"/>
              <a:t> Disease complications</a:t>
            </a:r>
          </a:p>
          <a:p>
            <a:pPr eaLnBrk="1" hangingPunct="1">
              <a:lnSpc>
                <a:spcPct val="90000"/>
              </a:lnSpc>
              <a:buFont typeface="Wingdings" panose="05000000000000000000" pitchFamily="2" charset="2"/>
              <a:buChar char="§"/>
            </a:pPr>
            <a:r>
              <a:rPr lang="en-GB" altLang="en-US" sz="2800" b="0" dirty="0"/>
              <a:t> Mortality</a:t>
            </a:r>
          </a:p>
          <a:p>
            <a:pPr marL="0" indent="0" algn="ctr" eaLnBrk="1" hangingPunct="1">
              <a:lnSpc>
                <a:spcPct val="90000"/>
              </a:lnSpc>
            </a:pPr>
            <a:endParaRPr lang="en-GB" altLang="en-US" sz="2800" b="0" dirty="0"/>
          </a:p>
          <a:p>
            <a:pPr algn="ctr" eaLnBrk="1" hangingPunct="1">
              <a:lnSpc>
                <a:spcPct val="90000"/>
              </a:lnSpc>
              <a:buFont typeface="Wingdings" panose="05000000000000000000" pitchFamily="2" charset="2"/>
              <a:buChar char="§"/>
            </a:pPr>
            <a:r>
              <a:rPr lang="en-GB" altLang="en-US" sz="2400" dirty="0"/>
              <a:t>These are ascertained by surveillance and also through published literature and special studies</a:t>
            </a:r>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Footer Placeholder 4">
            <a:extLst>
              <a:ext uri="{FF2B5EF4-FFF2-40B4-BE49-F238E27FC236}">
                <a16:creationId xmlns:a16="http://schemas.microsoft.com/office/drawing/2014/main" id="{912F0E9A-72AE-F275-DB47-A7C95EC7ACFA}"/>
              </a:ext>
            </a:extLst>
          </p:cNvPr>
          <p:cNvSpPr>
            <a:spLocks noGrp="1"/>
          </p:cNvSpPr>
          <p:nvPr>
            <p:ph type="ftr" sz="quarter" idx="11"/>
          </p:nvPr>
        </p:nvSpPr>
        <p:spPr>
          <a:xfrm>
            <a:off x="2411760" y="4937273"/>
            <a:ext cx="4924003" cy="765175"/>
          </a:xfrm>
        </p:spPr>
        <p:txBody>
          <a:bodyPr/>
          <a:lstStyle/>
          <a:p>
            <a:pPr algn="ctr">
              <a:defRPr/>
            </a:pPr>
            <a:endParaRPr lang="en-GB" dirty="0">
              <a:latin typeface="Palatino Linotype" panose="02040502050505030304" pitchFamily="18" charset="0"/>
            </a:endParaRPr>
          </a:p>
          <a:p>
            <a:pPr algn="ctr">
              <a:defRPr/>
            </a:pPr>
            <a:r>
              <a:rPr lang="en-GB" sz="1400" dirty="0">
                <a:latin typeface="Palatino Linotype" panose="02040502050505030304" pitchFamily="18" charset="0"/>
              </a:rPr>
              <a:t>Immunisation Department, Centre for Infections</a:t>
            </a:r>
          </a:p>
        </p:txBody>
      </p:sp>
      <p:sp>
        <p:nvSpPr>
          <p:cNvPr id="17411" name="Rectangle 2">
            <a:extLst>
              <a:ext uri="{FF2B5EF4-FFF2-40B4-BE49-F238E27FC236}">
                <a16:creationId xmlns:a16="http://schemas.microsoft.com/office/drawing/2014/main" id="{772ADABD-9A0A-5ECA-8103-4760F6C5988A}"/>
              </a:ext>
            </a:extLst>
          </p:cNvPr>
          <p:cNvSpPr>
            <a:spLocks noGrp="1" noChangeArrowheads="1"/>
          </p:cNvSpPr>
          <p:nvPr>
            <p:ph type="title"/>
          </p:nvPr>
        </p:nvSpPr>
        <p:spPr>
          <a:xfrm>
            <a:off x="628650" y="365126"/>
            <a:ext cx="8263830" cy="1325563"/>
          </a:xfrm>
        </p:spPr>
        <p:txBody>
          <a:bodyPr>
            <a:normAutofit fontScale="90000"/>
          </a:bodyPr>
          <a:lstStyle/>
          <a:p>
            <a:pPr eaLnBrk="1" hangingPunct="1"/>
            <a:r>
              <a:rPr lang="en-US" altLang="en-US" b="1" dirty="0"/>
              <a:t>Immune response to vaccination</a:t>
            </a:r>
          </a:p>
        </p:txBody>
      </p:sp>
      <p:sp>
        <p:nvSpPr>
          <p:cNvPr id="17412" name="Rectangle 3">
            <a:extLst>
              <a:ext uri="{FF2B5EF4-FFF2-40B4-BE49-F238E27FC236}">
                <a16:creationId xmlns:a16="http://schemas.microsoft.com/office/drawing/2014/main" id="{DC28767C-239C-A3A7-2C00-7005C24E6C88}"/>
              </a:ext>
            </a:extLst>
          </p:cNvPr>
          <p:cNvSpPr>
            <a:spLocks noGrp="1" noChangeArrowheads="1"/>
          </p:cNvSpPr>
          <p:nvPr>
            <p:ph type="body" idx="1"/>
          </p:nvPr>
        </p:nvSpPr>
        <p:spPr>
          <a:xfrm>
            <a:off x="457200" y="1538139"/>
            <a:ext cx="8229600" cy="3917032"/>
          </a:xfrm>
        </p:spPr>
        <p:txBody>
          <a:bodyPr>
            <a:normAutofit lnSpcReduction="10000"/>
          </a:bodyPr>
          <a:lstStyle/>
          <a:p>
            <a:pPr marL="0" indent="0" eaLnBrk="1" hangingPunct="1">
              <a:buNone/>
            </a:pPr>
            <a:r>
              <a:rPr lang="en-US" altLang="en-US" sz="2800" b="0" dirty="0"/>
              <a:t>Aim of an ideal vaccine:</a:t>
            </a:r>
          </a:p>
          <a:p>
            <a:pPr eaLnBrk="1" hangingPunct="1">
              <a:buFont typeface="Wingdings" panose="05000000000000000000" pitchFamily="2" charset="2"/>
              <a:buChar char="§"/>
            </a:pPr>
            <a:r>
              <a:rPr lang="en-US" altLang="en-US" sz="2800" b="0" dirty="0"/>
              <a:t> To produce the same immune protection which usually follows natural infection but without causing disease</a:t>
            </a:r>
          </a:p>
          <a:p>
            <a:pPr eaLnBrk="1" hangingPunct="1">
              <a:buFont typeface="Wingdings" panose="05000000000000000000" pitchFamily="2" charset="2"/>
              <a:buChar char="§"/>
            </a:pPr>
            <a:endParaRPr lang="en-US" altLang="en-US" sz="2800" b="0" dirty="0"/>
          </a:p>
          <a:p>
            <a:pPr eaLnBrk="1" hangingPunct="1">
              <a:buFont typeface="Wingdings" panose="05000000000000000000" pitchFamily="2" charset="2"/>
              <a:buChar char="§"/>
            </a:pPr>
            <a:r>
              <a:rPr lang="en-US" altLang="en-US" sz="2800" b="0" dirty="0"/>
              <a:t> To generate long-lasting immunity</a:t>
            </a:r>
          </a:p>
          <a:p>
            <a:pPr eaLnBrk="1" hangingPunct="1">
              <a:buFont typeface="Wingdings" panose="05000000000000000000" pitchFamily="2" charset="2"/>
              <a:buChar char="§"/>
            </a:pPr>
            <a:endParaRPr lang="en-US" altLang="en-US" sz="2800" b="0" dirty="0"/>
          </a:p>
          <a:p>
            <a:pPr eaLnBrk="1" hangingPunct="1">
              <a:buFont typeface="Wingdings" panose="05000000000000000000" pitchFamily="2" charset="2"/>
              <a:buChar char="§"/>
            </a:pPr>
            <a:r>
              <a:rPr lang="en-US" altLang="en-US" sz="2800" b="0" dirty="0"/>
              <a:t> To interrupt spread of infection</a:t>
            </a:r>
          </a:p>
        </p:txBody>
      </p:sp>
    </p:spTree>
  </p:cSld>
  <p:clrMapOvr>
    <a:masterClrMapping/>
  </p:clrMapOvr>
  <p:transition/>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579103-F948-4044-8261-8C28370C7169}"/>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5AD08C7D-7EB7-4F19-9F46-B0E94B64D686}"/>
              </a:ext>
            </a:extLst>
          </p:cNvPr>
          <p:cNvSpPr>
            <a:spLocks noGrp="1"/>
          </p:cNvSpPr>
          <p:nvPr>
            <p:ph idx="1"/>
          </p:nvPr>
        </p:nvSpPr>
        <p:spPr/>
        <p:txBody>
          <a:bodyPr>
            <a:noAutofit/>
          </a:bodyPr>
          <a:lstStyle/>
          <a:p>
            <a:pPr>
              <a:buFont typeface="Wingdings" panose="05000000000000000000" pitchFamily="2" charset="2"/>
              <a:buChar char="§"/>
            </a:pPr>
            <a:r>
              <a:rPr lang="en-GB" sz="2800" dirty="0"/>
              <a:t>Working in a groups, research the strategies that are used to protect babies and children in the UK from potentially harmful diseases? </a:t>
            </a:r>
          </a:p>
          <a:p>
            <a:pPr marL="0" indent="0" algn="ctr">
              <a:buNone/>
            </a:pPr>
            <a:endParaRPr lang="en-GB" sz="2800" b="1" dirty="0"/>
          </a:p>
          <a:p>
            <a:pPr marL="0" indent="0" algn="ctr">
              <a:buNone/>
            </a:pPr>
            <a:endParaRPr lang="en-GB" sz="2800" b="1" dirty="0"/>
          </a:p>
          <a:p>
            <a:pPr marL="0" indent="0" algn="ctr">
              <a:buNone/>
            </a:pPr>
            <a:r>
              <a:rPr lang="en-GB" sz="2800" b="1" dirty="0"/>
              <a:t>Feedback your findings to the whole class</a:t>
            </a:r>
          </a:p>
          <a:p>
            <a:pPr marL="0" indent="0">
              <a:buNone/>
            </a:pPr>
            <a:r>
              <a:rPr lang="en-GB" sz="2800" dirty="0"/>
              <a:t>                                       </a:t>
            </a:r>
          </a:p>
          <a:p>
            <a:pPr marL="0" indent="0">
              <a:buNone/>
            </a:pPr>
            <a:r>
              <a:rPr lang="en-GB" sz="2800" dirty="0"/>
              <a:t>                                       </a:t>
            </a:r>
          </a:p>
        </p:txBody>
      </p:sp>
    </p:spTree>
    <p:extLst>
      <p:ext uri="{BB962C8B-B14F-4D97-AF65-F5344CB8AC3E}">
        <p14:creationId xmlns:p14="http://schemas.microsoft.com/office/powerpoint/2010/main" val="753301161"/>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E8307E-8E21-C1AE-8861-ED65B146620A}"/>
              </a:ext>
            </a:extLst>
          </p:cNvPr>
          <p:cNvSpPr>
            <a:spLocks noGrp="1"/>
          </p:cNvSpPr>
          <p:nvPr>
            <p:ph type="title"/>
          </p:nvPr>
        </p:nvSpPr>
        <p:spPr/>
        <p:txBody>
          <a:bodyPr/>
          <a:lstStyle/>
          <a:p>
            <a:r>
              <a:rPr lang="en-GB" dirty="0"/>
              <a:t>Workshop - 45-60 minutes</a:t>
            </a:r>
          </a:p>
        </p:txBody>
      </p:sp>
      <p:sp>
        <p:nvSpPr>
          <p:cNvPr id="3" name="Content Placeholder 2">
            <a:extLst>
              <a:ext uri="{FF2B5EF4-FFF2-40B4-BE49-F238E27FC236}">
                <a16:creationId xmlns:a16="http://schemas.microsoft.com/office/drawing/2014/main" id="{DA992A49-BB21-47C2-0A26-1A3610B5FF95}"/>
              </a:ext>
            </a:extLst>
          </p:cNvPr>
          <p:cNvSpPr>
            <a:spLocks noGrp="1"/>
          </p:cNvSpPr>
          <p:nvPr>
            <p:ph idx="1"/>
          </p:nvPr>
        </p:nvSpPr>
        <p:spPr/>
        <p:txBody>
          <a:bodyPr>
            <a:normAutofit fontScale="92500" lnSpcReduction="10000"/>
          </a:bodyPr>
          <a:lstStyle/>
          <a:p>
            <a:r>
              <a:rPr lang="en-GB" sz="2000" dirty="0"/>
              <a:t>Working in your assignment group, consider the question</a:t>
            </a:r>
          </a:p>
          <a:p>
            <a:r>
              <a:rPr lang="en-GB" sz="2000" dirty="0"/>
              <a:t>How do we measure, monitor and control disease’ </a:t>
            </a:r>
          </a:p>
          <a:p>
            <a:pPr marL="0" indent="0">
              <a:buNone/>
            </a:pPr>
            <a:r>
              <a:rPr lang="en-GB" sz="2000" dirty="0"/>
              <a:t>-    divide up the task so that each person researches one area of the topic, </a:t>
            </a:r>
          </a:p>
          <a:p>
            <a:pPr marL="0" indent="0">
              <a:buNone/>
            </a:pPr>
            <a:r>
              <a:rPr lang="en-GB" sz="2000" dirty="0"/>
              <a:t>-    make notes of ONE point you could contribute, supported by the</a:t>
            </a:r>
          </a:p>
          <a:p>
            <a:pPr marL="0" indent="0">
              <a:buNone/>
            </a:pPr>
            <a:r>
              <a:rPr lang="en-GB" sz="2000" dirty="0"/>
              <a:t>      literature,  </a:t>
            </a:r>
          </a:p>
          <a:p>
            <a:pPr marL="0" indent="0">
              <a:buNone/>
            </a:pPr>
            <a:r>
              <a:rPr lang="en-GB" sz="2000" dirty="0"/>
              <a:t>-    write down a question you could ask (30 minutes)</a:t>
            </a:r>
          </a:p>
          <a:p>
            <a:endParaRPr lang="en-GB" sz="2000" dirty="0"/>
          </a:p>
          <a:p>
            <a:r>
              <a:rPr lang="en-GB" sz="2000" dirty="0"/>
              <a:t>Practice discussion: (15 minutes) </a:t>
            </a:r>
          </a:p>
          <a:p>
            <a:r>
              <a:rPr lang="en-GB" sz="2000" dirty="0"/>
              <a:t>Each person presents one piece of information they have found</a:t>
            </a:r>
          </a:p>
          <a:p>
            <a:r>
              <a:rPr lang="en-GB" sz="2000" dirty="0"/>
              <a:t>Each person asks one question of another member of the group</a:t>
            </a:r>
          </a:p>
          <a:p>
            <a:r>
              <a:rPr lang="en-GB" sz="2000" dirty="0"/>
              <a:t>As a group, create a short summary conclusion of the points you have discussed. </a:t>
            </a:r>
          </a:p>
        </p:txBody>
      </p:sp>
    </p:spTree>
    <p:extLst>
      <p:ext uri="{BB962C8B-B14F-4D97-AF65-F5344CB8AC3E}">
        <p14:creationId xmlns:p14="http://schemas.microsoft.com/office/powerpoint/2010/main" val="3537740838"/>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5FC7BA-4A29-A316-1246-53B7FAD24983}"/>
              </a:ext>
            </a:extLst>
          </p:cNvPr>
          <p:cNvSpPr>
            <a:spLocks noGrp="1"/>
          </p:cNvSpPr>
          <p:nvPr>
            <p:ph type="title"/>
          </p:nvPr>
        </p:nvSpPr>
        <p:spPr/>
        <p:txBody>
          <a:bodyPr/>
          <a:lstStyle/>
          <a:p>
            <a:r>
              <a:rPr lang="en-GB" b="1" dirty="0"/>
              <a:t>References</a:t>
            </a:r>
          </a:p>
        </p:txBody>
      </p:sp>
      <p:sp>
        <p:nvSpPr>
          <p:cNvPr id="3" name="Content Placeholder 2">
            <a:extLst>
              <a:ext uri="{FF2B5EF4-FFF2-40B4-BE49-F238E27FC236}">
                <a16:creationId xmlns:a16="http://schemas.microsoft.com/office/drawing/2014/main" id="{A2C438F3-2B74-10BE-B075-761967E8B3FA}"/>
              </a:ext>
            </a:extLst>
          </p:cNvPr>
          <p:cNvSpPr>
            <a:spLocks noGrp="1"/>
          </p:cNvSpPr>
          <p:nvPr>
            <p:ph idx="1"/>
          </p:nvPr>
        </p:nvSpPr>
        <p:spPr/>
        <p:txBody>
          <a:bodyPr>
            <a:normAutofit fontScale="92500" lnSpcReduction="20000"/>
          </a:bodyPr>
          <a:lstStyle/>
          <a:p>
            <a:r>
              <a:rPr kumimoji="0" lang="en-GB" sz="1800" b="0" i="0" u="none" strike="noStrike" kern="1200" cap="none" spc="0" normalizeH="0" baseline="0" noProof="0" dirty="0">
                <a:ln>
                  <a:noFill/>
                </a:ln>
                <a:solidFill>
                  <a:prstClr val="black"/>
                </a:solidFill>
                <a:effectLst/>
                <a:uLnTx/>
                <a:uFillTx/>
                <a:ea typeface="+mn-ea"/>
                <a:cs typeface="+mn-cs"/>
              </a:rPr>
              <a:t>Centres for Disease Control and Prevention (2021) </a:t>
            </a:r>
            <a:r>
              <a:rPr lang="en-GB" sz="1800" dirty="0">
                <a:hlinkClick r:id="rId3"/>
              </a:rPr>
              <a:t>Immunization Basics | CDC</a:t>
            </a:r>
            <a:r>
              <a:rPr lang="en-GB" sz="1800" dirty="0"/>
              <a:t> Available at: </a:t>
            </a:r>
            <a:r>
              <a:rPr lang="en-GB" sz="1800" dirty="0">
                <a:hlinkClick r:id="rId3"/>
              </a:rPr>
              <a:t>https://www.cdc.gov/vaccines/vac-gen/imz-basics.htm</a:t>
            </a:r>
            <a:r>
              <a:rPr lang="en-GB" sz="1800" dirty="0"/>
              <a:t> (Accessed date 30th September 2022)</a:t>
            </a:r>
          </a:p>
          <a:p>
            <a:r>
              <a:rPr lang="en-GB" sz="1800" dirty="0" err="1"/>
              <a:t>Girum</a:t>
            </a:r>
            <a:r>
              <a:rPr lang="en-GB" sz="1800" dirty="0"/>
              <a:t>, T., </a:t>
            </a:r>
            <a:r>
              <a:rPr lang="en-GB" sz="1800" dirty="0" err="1"/>
              <a:t>Lentiro</a:t>
            </a:r>
            <a:r>
              <a:rPr lang="en-GB" sz="1800" dirty="0"/>
              <a:t>, K., </a:t>
            </a:r>
            <a:r>
              <a:rPr lang="en-GB" sz="1800" dirty="0" err="1"/>
              <a:t>Geremew</a:t>
            </a:r>
            <a:r>
              <a:rPr lang="en-GB" sz="1800" dirty="0"/>
              <a:t>, M., </a:t>
            </a:r>
            <a:r>
              <a:rPr lang="en-GB" sz="1800" dirty="0" err="1"/>
              <a:t>Migora</a:t>
            </a:r>
            <a:r>
              <a:rPr lang="en-GB" sz="1800" dirty="0"/>
              <a:t>, B. and </a:t>
            </a:r>
            <a:r>
              <a:rPr lang="en-GB" sz="1800" dirty="0" err="1"/>
              <a:t>Shewamare</a:t>
            </a:r>
            <a:r>
              <a:rPr lang="en-GB" sz="1800" dirty="0"/>
              <a:t>, S., (2020). Global strategies and effectiveness for COVID-19 prevention through contact tracing, screening, quarantine, and isolation: a systematic review. Tropical medicine and health, 48(1), pp.1-15.</a:t>
            </a:r>
          </a:p>
          <a:p>
            <a:r>
              <a:rPr lang="en-GB" sz="1800" dirty="0"/>
              <a:t>Gov.UK (2022) Immunisation Available at: </a:t>
            </a:r>
            <a:r>
              <a:rPr lang="en-GB" sz="1800" dirty="0">
                <a:hlinkClick r:id="rId4"/>
              </a:rPr>
              <a:t>https://www.gov.uk/government/collections/immunisation</a:t>
            </a:r>
            <a:r>
              <a:rPr lang="en-GB" sz="1800" dirty="0"/>
              <a:t> (Accessed date 30th September 2022).</a:t>
            </a:r>
          </a:p>
          <a:p>
            <a:r>
              <a:rPr lang="en-GB" sz="1800" dirty="0"/>
              <a:t>Last JM. A (1998) Dictionary of Epidemiology. New York: Oxford University Press.</a:t>
            </a:r>
          </a:p>
          <a:p>
            <a:r>
              <a:rPr lang="en-GB" sz="1800" dirty="0"/>
              <a:t>National Health Service (2022) Why vaccination is safe and important Available at: </a:t>
            </a:r>
            <a:r>
              <a:rPr lang="en-GB" sz="1800" dirty="0">
                <a:hlinkClick r:id="rId5"/>
              </a:rPr>
              <a:t>https://www.nhs.uk/conditions/vaccinations/why-vaccination-is-safe-and-important/</a:t>
            </a:r>
            <a:r>
              <a:rPr lang="en-GB" sz="1800" dirty="0"/>
              <a:t> (Accessed date 30</a:t>
            </a:r>
            <a:r>
              <a:rPr lang="en-GB" sz="1800" baseline="30000" dirty="0"/>
              <a:t>th</a:t>
            </a:r>
            <a:r>
              <a:rPr lang="en-GB" sz="1800" dirty="0"/>
              <a:t> September 2022)</a:t>
            </a:r>
          </a:p>
          <a:p>
            <a:r>
              <a:rPr lang="en-GB" sz="1800" dirty="0"/>
              <a:t>Orenstein WA, Bernier RH. (1990) Surveillance: information for action. </a:t>
            </a:r>
            <a:r>
              <a:rPr lang="en-GB" sz="1800" dirty="0" err="1"/>
              <a:t>Pediatric</a:t>
            </a:r>
            <a:r>
              <a:rPr lang="en-GB" sz="1800" dirty="0"/>
              <a:t> Clinical North Am 37, pp.709–734. </a:t>
            </a:r>
            <a:r>
              <a:rPr lang="en-GB" sz="1800" dirty="0" err="1"/>
              <a:t>ce</a:t>
            </a:r>
            <a:endParaRPr lang="en-GB" sz="1800" dirty="0"/>
          </a:p>
          <a:p>
            <a:endParaRPr lang="en-GB" sz="1800" dirty="0"/>
          </a:p>
          <a:p>
            <a:endParaRPr lang="en-GB" sz="2000" dirty="0"/>
          </a:p>
          <a:p>
            <a:endParaRPr lang="en-GB" sz="2000" dirty="0"/>
          </a:p>
          <a:p>
            <a:endParaRPr lang="en-GB" dirty="0"/>
          </a:p>
        </p:txBody>
      </p:sp>
    </p:spTree>
    <p:extLst>
      <p:ext uri="{BB962C8B-B14F-4D97-AF65-F5344CB8AC3E}">
        <p14:creationId xmlns:p14="http://schemas.microsoft.com/office/powerpoint/2010/main" val="2400263876"/>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A395E2-CE15-65CE-24DB-D4D491688AAD}"/>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14E36E1D-72E1-1587-82B1-64BECFF66DC1}"/>
              </a:ext>
            </a:extLst>
          </p:cNvPr>
          <p:cNvSpPr>
            <a:spLocks noGrp="1"/>
          </p:cNvSpPr>
          <p:nvPr>
            <p:ph idx="1"/>
          </p:nvPr>
        </p:nvSpPr>
        <p:spPr/>
        <p:txBody>
          <a:bodyPr>
            <a:normAutofit lnSpcReduction="10000"/>
          </a:bodyPr>
          <a:lstStyle/>
          <a:p>
            <a:r>
              <a:rPr lang="en-GB" sz="2800" dirty="0"/>
              <a:t>Working in groups using the below link explore the Surveillance strategies that was use for COVID-19</a:t>
            </a:r>
          </a:p>
          <a:p>
            <a:endParaRPr lang="en-GB" sz="2800" dirty="0"/>
          </a:p>
          <a:p>
            <a:pPr marL="0" indent="0" algn="ctr">
              <a:buNone/>
            </a:pPr>
            <a:r>
              <a:rPr lang="en-GB" sz="2800" dirty="0">
                <a:hlinkClick r:id="rId2"/>
              </a:rPr>
              <a:t>https://www.ecdc.europa.eu/sites/default/files/documents/COVID-19-surveillance-strategy-9-Apr-2020.pdf</a:t>
            </a:r>
            <a:endParaRPr lang="en-GB" sz="2800" dirty="0"/>
          </a:p>
          <a:p>
            <a:pPr marL="0" indent="0" algn="ctr">
              <a:buNone/>
            </a:pPr>
            <a:endParaRPr lang="en-GB" sz="2800" dirty="0"/>
          </a:p>
          <a:p>
            <a:pPr marL="0" indent="0" algn="ctr">
              <a:buNone/>
            </a:pPr>
            <a:r>
              <a:rPr lang="en-GB" sz="2800" b="1" dirty="0"/>
              <a:t>Feedback your findings to the whole class</a:t>
            </a:r>
          </a:p>
        </p:txBody>
      </p:sp>
    </p:spTree>
    <p:extLst>
      <p:ext uri="{BB962C8B-B14F-4D97-AF65-F5344CB8AC3E}">
        <p14:creationId xmlns:p14="http://schemas.microsoft.com/office/powerpoint/2010/main" val="3990294379"/>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61C341-2297-B450-DF7E-FE058251C96C}"/>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971DD9B4-3602-333A-5EBE-C46E83A207C5}"/>
              </a:ext>
            </a:extLst>
          </p:cNvPr>
          <p:cNvSpPr>
            <a:spLocks noGrp="1"/>
          </p:cNvSpPr>
          <p:nvPr>
            <p:ph idx="1"/>
          </p:nvPr>
        </p:nvSpPr>
        <p:spPr/>
        <p:txBody>
          <a:bodyPr>
            <a:normAutofit fontScale="92500" lnSpcReduction="10000"/>
          </a:bodyPr>
          <a:lstStyle/>
          <a:p>
            <a:r>
              <a:rPr lang="en-GB" sz="3000" dirty="0"/>
              <a:t>Working in groups using the below link explore the document</a:t>
            </a:r>
            <a:endParaRPr lang="en-GB" sz="3000" dirty="0">
              <a:hlinkClick r:id="rId2"/>
            </a:endParaRPr>
          </a:p>
          <a:p>
            <a:pPr marL="0" indent="0" algn="ctr">
              <a:buNone/>
            </a:pPr>
            <a:r>
              <a:rPr lang="en-GB" sz="3000" dirty="0">
                <a:hlinkClick r:id="rId2"/>
              </a:rPr>
              <a:t>https://assets.publishing.service.gov.uk/government/uploads/system/uploads/attachment_data/file/884760/Our_plan_to_rebuild_The_UK_Government_s_COVID-19_recovery_strategy.pdf</a:t>
            </a:r>
            <a:endParaRPr lang="en-GB" sz="3000" dirty="0"/>
          </a:p>
          <a:p>
            <a:endParaRPr lang="en-GB" sz="3000" dirty="0"/>
          </a:p>
          <a:p>
            <a:pPr marL="0" indent="0" algn="ctr">
              <a:buNone/>
            </a:pPr>
            <a:r>
              <a:rPr lang="en-GB" sz="3000" b="1" dirty="0"/>
              <a:t>Feedback what you have learnt to the whole class</a:t>
            </a:r>
          </a:p>
          <a:p>
            <a:endParaRPr lang="en-GB" dirty="0"/>
          </a:p>
          <a:p>
            <a:endParaRPr lang="en-GB" dirty="0"/>
          </a:p>
        </p:txBody>
      </p:sp>
    </p:spTree>
    <p:extLst>
      <p:ext uri="{BB962C8B-B14F-4D97-AF65-F5344CB8AC3E}">
        <p14:creationId xmlns:p14="http://schemas.microsoft.com/office/powerpoint/2010/main" val="40776861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41C78B1F6210C4E9A58F73BA6479D21" ma:contentTypeVersion="2" ma:contentTypeDescription="Create a new document." ma:contentTypeScope="" ma:versionID="52f795333ace41bef08649b18825776b">
  <xsd:schema xmlns:xsd="http://www.w3.org/2001/XMLSchema" xmlns:xs="http://www.w3.org/2001/XMLSchema" xmlns:p="http://schemas.microsoft.com/office/2006/metadata/properties" xmlns:ns3="f856874f-9946-48cd-ac29-4cb76853c4c1" targetNamespace="http://schemas.microsoft.com/office/2006/metadata/properties" ma:root="true" ma:fieldsID="7a6da204620c827d4f9b8b623575ef93" ns3:_="">
    <xsd:import namespace="f856874f-9946-48cd-ac29-4cb76853c4c1"/>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856874f-9946-48cd-ac29-4cb76853c4c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3D7929B-5B4C-4CAE-8D27-458BB31CA3A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856874f-9946-48cd-ac29-4cb76853c4c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f856874f-9946-48cd-ac29-4cb76853c4c1"/>
    <ds:schemaRef ds:uri="http://www.w3.org/XML/1998/namespace"/>
    <ds:schemaRef ds:uri="http://purl.org/dc/dcmityp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107</TotalTime>
  <Words>2700</Words>
  <Application>Microsoft Office PowerPoint</Application>
  <PresentationFormat>On-screen Show (4:3)</PresentationFormat>
  <Paragraphs>318</Paragraphs>
  <Slides>56</Slides>
  <Notes>17</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56</vt:i4>
      </vt:variant>
    </vt:vector>
  </HeadingPairs>
  <TitlesOfParts>
    <vt:vector size="67" baseType="lpstr">
      <vt:lpstr>Arial</vt:lpstr>
      <vt:lpstr>Calibri</vt:lpstr>
      <vt:lpstr>Courier New</vt:lpstr>
      <vt:lpstr>Myriad Pro</vt:lpstr>
      <vt:lpstr>Open Sans</vt:lpstr>
      <vt:lpstr>Palatino Linotype</vt:lpstr>
      <vt:lpstr>Tahoma</vt:lpstr>
      <vt:lpstr>Times New Roman</vt:lpstr>
      <vt:lpstr>Trebuchet MS</vt:lpstr>
      <vt:lpstr>Wingdings</vt:lpstr>
      <vt:lpstr>20140311PresentationUWTSDTemplate</vt:lpstr>
      <vt:lpstr>       </vt:lpstr>
      <vt:lpstr>Learning outcomes</vt:lpstr>
      <vt:lpstr>Module Summary</vt:lpstr>
      <vt:lpstr>Aims of the Session</vt:lpstr>
      <vt:lpstr>How can disease be measured?</vt:lpstr>
      <vt:lpstr>Measuring disease </vt:lpstr>
      <vt:lpstr>Mortality and Morbidity</vt:lpstr>
      <vt:lpstr>Mortality</vt:lpstr>
      <vt:lpstr>Mortality</vt:lpstr>
      <vt:lpstr>Morbidity</vt:lpstr>
      <vt:lpstr>Morbidity cont……</vt:lpstr>
      <vt:lpstr>Importance of morbidity and mortality  </vt:lpstr>
      <vt:lpstr>Activity</vt:lpstr>
      <vt:lpstr>How can disease be monitored?</vt:lpstr>
      <vt:lpstr>Monitoring disease</vt:lpstr>
      <vt:lpstr>What is surveillance?</vt:lpstr>
      <vt:lpstr>Surveillance</vt:lpstr>
      <vt:lpstr>Public health surveillance</vt:lpstr>
      <vt:lpstr>Public health surveillance</vt:lpstr>
      <vt:lpstr>Public health surveillance</vt:lpstr>
      <vt:lpstr>Public Health Surveillance</vt:lpstr>
      <vt:lpstr>Public Health Surveillance</vt:lpstr>
      <vt:lpstr>What is the purpose of surveillance?</vt:lpstr>
      <vt:lpstr>Purpose of Surveillance</vt:lpstr>
      <vt:lpstr>Purpose of surveillance</vt:lpstr>
      <vt:lpstr>For example</vt:lpstr>
      <vt:lpstr>How can we conduct monitoring/surveillance?</vt:lpstr>
      <vt:lpstr>Conducting Monitoring</vt:lpstr>
      <vt:lpstr>Activity</vt:lpstr>
      <vt:lpstr>Activity</vt:lpstr>
      <vt:lpstr>What are the sources of data for surveillance?</vt:lpstr>
      <vt:lpstr>Public Health Surveillance Data Sources</vt:lpstr>
      <vt:lpstr>What are the types of surveillance?</vt:lpstr>
      <vt:lpstr>Types of surveillance</vt:lpstr>
      <vt:lpstr>Active surveillance</vt:lpstr>
      <vt:lpstr>Passive surveillance</vt:lpstr>
      <vt:lpstr>Syndromic surveillance</vt:lpstr>
      <vt:lpstr>Sentinel surveillance</vt:lpstr>
      <vt:lpstr>Activity </vt:lpstr>
      <vt:lpstr>Activity </vt:lpstr>
      <vt:lpstr>How can disease be controlled?</vt:lpstr>
      <vt:lpstr>Disease control</vt:lpstr>
      <vt:lpstr>What is immunisation?</vt:lpstr>
      <vt:lpstr>Immunisation</vt:lpstr>
      <vt:lpstr>Activity</vt:lpstr>
      <vt:lpstr>Activity: solution</vt:lpstr>
      <vt:lpstr>Immunisation</vt:lpstr>
      <vt:lpstr>The importance of immunisation</vt:lpstr>
      <vt:lpstr>Immunisation programme</vt:lpstr>
      <vt:lpstr>Establishing the need for a vaccination programme</vt:lpstr>
      <vt:lpstr>Immune response to vaccination</vt:lpstr>
      <vt:lpstr>Activity</vt:lpstr>
      <vt:lpstr>Workshop - 45-60 minutes</vt:lpstr>
      <vt:lpstr>References</vt:lpstr>
      <vt:lpstr>Activity</vt:lpstr>
      <vt:lpstr>Activity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Gillian Weaver</cp:lastModifiedBy>
  <cp:revision>57</cp:revision>
  <dcterms:created xsi:type="dcterms:W3CDTF">2015-04-14T15:21:28Z</dcterms:created>
  <dcterms:modified xsi:type="dcterms:W3CDTF">2025-12-29T14:29:52Z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0x010100341C78B1F6210C4E9A58F73BA6479D21</vt:lpwstr>
  </property>
</Properties>
</file>