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70" r:id="rId4"/>
    <p:sldId id="271" r:id="rId5"/>
    <p:sldId id="272" r:id="rId6"/>
    <p:sldId id="259" r:id="rId7"/>
    <p:sldId id="260" r:id="rId8"/>
    <p:sldId id="261" r:id="rId9"/>
    <p:sldId id="262" r:id="rId10"/>
    <p:sldId id="263" r:id="rId11"/>
    <p:sldId id="264" r:id="rId12"/>
    <p:sldId id="265" r:id="rId13"/>
    <p:sldId id="266" r:id="rId14"/>
    <p:sldId id="267" r:id="rId15"/>
    <p:sldId id="268" r:id="rId16"/>
    <p:sldId id="269"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8340"/>
  </p:normalViewPr>
  <p:slideViewPr>
    <p:cSldViewPr>
      <p:cViewPr varScale="1">
        <p:scale>
          <a:sx n="111" d="100"/>
          <a:sy n="111" d="100"/>
        </p:scale>
        <p:origin x="1680"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D2A871-1F46-974D-8D54-A0B64AA6BA8A}" type="datetimeFigureOut">
              <a:rPr lang="en-US" smtClean="0"/>
              <a:t>1/31/23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AEF661-77BE-B64A-AE9F-12CAADEACB41}" type="slidenum">
              <a:rPr lang="en-US" smtClean="0"/>
              <a:t>‹#›</a:t>
            </a:fld>
            <a:endParaRPr lang="en-US"/>
          </a:p>
        </p:txBody>
      </p:sp>
    </p:spTree>
    <p:extLst>
      <p:ext uri="{BB962C8B-B14F-4D97-AF65-F5344CB8AC3E}">
        <p14:creationId xmlns:p14="http://schemas.microsoft.com/office/powerpoint/2010/main" val="2025251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shareholder is someone who owns stock in your company, while a stakeholder is someone who is impacted by (or has a “stake” in) a project you're working on. </a:t>
            </a:r>
          </a:p>
          <a:p>
            <a:endParaRPr lang="en-US" dirty="0"/>
          </a:p>
        </p:txBody>
      </p:sp>
      <p:sp>
        <p:nvSpPr>
          <p:cNvPr id="4" name="Slide Number Placeholder 3"/>
          <p:cNvSpPr>
            <a:spLocks noGrp="1"/>
          </p:cNvSpPr>
          <p:nvPr>
            <p:ph type="sldNum" sz="quarter" idx="5"/>
          </p:nvPr>
        </p:nvSpPr>
        <p:spPr/>
        <p:txBody>
          <a:bodyPr/>
          <a:lstStyle/>
          <a:p>
            <a:fld id="{97AEF661-77BE-B64A-AE9F-12CAADEACB41}" type="slidenum">
              <a:rPr lang="en-US" smtClean="0"/>
              <a:t>6</a:t>
            </a:fld>
            <a:endParaRPr lang="en-US"/>
          </a:p>
        </p:txBody>
      </p:sp>
    </p:spTree>
    <p:extLst>
      <p:ext uri="{BB962C8B-B14F-4D97-AF65-F5344CB8AC3E}">
        <p14:creationId xmlns:p14="http://schemas.microsoft.com/office/powerpoint/2010/main" val="832259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BDC1C6"/>
                </a:solidFill>
                <a:effectLst/>
                <a:latin typeface="arial" panose="020B0604020202020204" pitchFamily="34" charset="0"/>
              </a:rPr>
              <a:t>The Organization for Economic Cooperation and Development</a:t>
            </a:r>
            <a:r>
              <a:rPr lang="en-GB" b="0" i="0" u="none" strike="noStrike" dirty="0">
                <a:solidFill>
                  <a:srgbClr val="BDC1C6"/>
                </a:solidFill>
                <a:effectLst/>
                <a:latin typeface="arial" panose="020B0604020202020204" pitchFamily="34" charset="0"/>
              </a:rPr>
              <a:t> (OECD) The Organization for Economic Co-operation and Development (OECD) is a unique forum where the governments of 37 democracies with market-based economies collaborate to develop policy standards to promote sustainable economic growth.</a:t>
            </a:r>
            <a:endParaRPr lang="en-US" dirty="0"/>
          </a:p>
        </p:txBody>
      </p:sp>
      <p:sp>
        <p:nvSpPr>
          <p:cNvPr id="4" name="Slide Number Placeholder 3"/>
          <p:cNvSpPr>
            <a:spLocks noGrp="1"/>
          </p:cNvSpPr>
          <p:nvPr>
            <p:ph type="sldNum" sz="quarter" idx="5"/>
          </p:nvPr>
        </p:nvSpPr>
        <p:spPr/>
        <p:txBody>
          <a:bodyPr/>
          <a:lstStyle/>
          <a:p>
            <a:fld id="{97AEF661-77BE-B64A-AE9F-12CAADEACB41}" type="slidenum">
              <a:rPr lang="en-US" smtClean="0"/>
              <a:t>14</a:t>
            </a:fld>
            <a:endParaRPr lang="en-US"/>
          </a:p>
        </p:txBody>
      </p:sp>
    </p:spTree>
    <p:extLst>
      <p:ext uri="{BB962C8B-B14F-4D97-AF65-F5344CB8AC3E}">
        <p14:creationId xmlns:p14="http://schemas.microsoft.com/office/powerpoint/2010/main" val="278106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AA4BC16-368B-40DC-B1FC-B7573711B03C}"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B3B776C-0D89-4960-B3DE-9C05DF49190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D0C7364-1F65-4E18-A64C-338B2000FD5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299CC7B-618D-40FB-92C6-84A7DF959FC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CD59E43A-371F-4FF2-ACF8-F5B5DE625A0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D3256AE-957F-4BE5-BA1A-2CA701CB9F6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59D39F0F-72F6-4E94-AFAB-4A35FAEF9FB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6934C20-32FC-4318-A942-A17CE1ECF354}"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7E59B06-CDA8-42B4-8E09-AF02626E9D35}"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1FD87F1-B31E-42C1-A276-8079AAD27C4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FBE7012-E6EB-4B4F-A3FF-11EC94A3467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78EC60D1-608C-4016-B290-58604595FAD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0" name="Rectangle 2"/>
          <p:cNvSpPr>
            <a:spLocks noGrp="1" noChangeArrowheads="1"/>
          </p:cNvSpPr>
          <p:nvPr>
            <p:ph type="ctrTitle"/>
          </p:nvPr>
        </p:nvSpPr>
        <p:spPr>
          <a:xfrm>
            <a:off x="656111" y="798703"/>
            <a:ext cx="3915889" cy="3072015"/>
          </a:xfrm>
        </p:spPr>
        <p:txBody>
          <a:bodyPr anchor="b">
            <a:normAutofit/>
          </a:bodyPr>
          <a:lstStyle/>
          <a:p>
            <a:pPr eaLnBrk="1" hangingPunct="1"/>
            <a:r>
              <a:rPr lang="en-GB" sz="3700" b="1"/>
              <a:t>CORPORATE GOVERNANCE</a:t>
            </a:r>
          </a:p>
        </p:txBody>
      </p:sp>
      <p:sp>
        <p:nvSpPr>
          <p:cNvPr id="2051" name="Rectangle 3"/>
          <p:cNvSpPr>
            <a:spLocks noGrp="1" noChangeArrowheads="1"/>
          </p:cNvSpPr>
          <p:nvPr>
            <p:ph type="subTitle" idx="1"/>
          </p:nvPr>
        </p:nvSpPr>
        <p:spPr>
          <a:xfrm>
            <a:off x="652611" y="3962792"/>
            <a:ext cx="3915888" cy="2102108"/>
          </a:xfrm>
        </p:spPr>
        <p:txBody>
          <a:bodyPr anchor="t">
            <a:normAutofit/>
          </a:bodyPr>
          <a:lstStyle/>
          <a:p>
            <a:pPr eaLnBrk="1" hangingPunct="1">
              <a:lnSpc>
                <a:spcPct val="90000"/>
              </a:lnSpc>
            </a:pPr>
            <a:r>
              <a:rPr lang="en-GB" sz="2700"/>
              <a:t>THEORY &amp; PRACTICE</a:t>
            </a:r>
          </a:p>
          <a:p>
            <a:pPr eaLnBrk="1" hangingPunct="1">
              <a:lnSpc>
                <a:spcPct val="90000"/>
              </a:lnSpc>
            </a:pPr>
            <a:r>
              <a:rPr lang="en-GB" sz="2700"/>
              <a:t>The scope and nature of corporate governance</a:t>
            </a:r>
          </a:p>
        </p:txBody>
      </p:sp>
      <p:sp>
        <p:nvSpPr>
          <p:cNvPr id="2059" name="Freeform: Shape 2058">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3044" y="0"/>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61" name="Freeform: Shape 2060">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5502" y="1"/>
            <a:ext cx="866356"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5"/>
          <p:cNvPicPr>
            <a:picLocks noChangeAspect="1" noChangeArrowheads="1"/>
          </p:cNvPicPr>
          <p:nvPr/>
        </p:nvPicPr>
        <p:blipFill>
          <a:blip r:embed="rId2" cstate="print"/>
          <a:stretch>
            <a:fillRect/>
          </a:stretch>
        </p:blipFill>
        <p:spPr bwMode="auto">
          <a:xfrm>
            <a:off x="4988432" y="1971623"/>
            <a:ext cx="3704628" cy="2531806"/>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a:noFill/>
        </p:spPr>
      </p:pic>
      <p:sp>
        <p:nvSpPr>
          <p:cNvPr id="2063" name="Freeform: Shape 2062">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4194" y="2916245"/>
            <a:ext cx="119806"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5" name="Freeform: Shape 2064">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1330" y="5717906"/>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5633" y="6258756"/>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9" name="Freeform: Shape 2068">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2865" y="5835650"/>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15125" y="1153572"/>
            <a:ext cx="2400300" cy="4461163"/>
          </a:xfrm>
        </p:spPr>
        <p:txBody>
          <a:bodyPr>
            <a:normAutofit/>
          </a:bodyPr>
          <a:lstStyle/>
          <a:p>
            <a:pPr eaLnBrk="1" hangingPunct="1">
              <a:defRPr/>
            </a:pPr>
            <a:r>
              <a:rPr lang="en-GB" sz="3400" b="1" cap="small">
                <a:solidFill>
                  <a:srgbClr val="FFFFFF"/>
                </a:solidFill>
              </a:rPr>
              <a:t>learning objectives</a:t>
            </a:r>
            <a:endParaRPr lang="en-GB" sz="3400" cap="small">
              <a:solidFill>
                <a:srgbClr val="FFFFFF"/>
              </a:solidFill>
            </a:endParaRPr>
          </a:p>
        </p:txBody>
      </p:sp>
      <p:sp>
        <p:nvSpPr>
          <p:cNvPr id="18"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p:cNvSpPr>
            <a:spLocks noGrp="1"/>
          </p:cNvSpPr>
          <p:nvPr>
            <p:ph idx="1"/>
          </p:nvPr>
        </p:nvSpPr>
        <p:spPr>
          <a:xfrm>
            <a:off x="3335481" y="591344"/>
            <a:ext cx="5179868" cy="5585619"/>
          </a:xfrm>
        </p:spPr>
        <p:txBody>
          <a:bodyPr anchor="ctr">
            <a:normAutofit/>
          </a:bodyPr>
          <a:lstStyle/>
          <a:p>
            <a:pPr eaLnBrk="1" hangingPunct="1">
              <a:lnSpc>
                <a:spcPct val="90000"/>
              </a:lnSpc>
              <a:buFontTx/>
              <a:buNone/>
              <a:defRPr/>
            </a:pPr>
            <a:endParaRPr lang="en-GB" sz="2000"/>
          </a:p>
          <a:p>
            <a:pPr eaLnBrk="1" hangingPunct="1">
              <a:lnSpc>
                <a:spcPct val="90000"/>
              </a:lnSpc>
              <a:buFontTx/>
              <a:buNone/>
              <a:defRPr/>
            </a:pPr>
            <a:r>
              <a:rPr lang="en-GB" sz="2000" cap="all"/>
              <a:t> </a:t>
            </a:r>
            <a:endParaRPr lang="en-GB" sz="2000"/>
          </a:p>
          <a:p>
            <a:pPr eaLnBrk="1" hangingPunct="1">
              <a:lnSpc>
                <a:spcPct val="90000"/>
              </a:lnSpc>
              <a:defRPr/>
            </a:pPr>
            <a:r>
              <a:rPr lang="en-GB" sz="2000"/>
              <a:t>To appreciate why different definitions of corporate governance have emerged since it was first recognised as an academic subject</a:t>
            </a:r>
          </a:p>
          <a:p>
            <a:pPr eaLnBrk="1" hangingPunct="1">
              <a:lnSpc>
                <a:spcPct val="90000"/>
              </a:lnSpc>
              <a:defRPr/>
            </a:pPr>
            <a:r>
              <a:rPr lang="en-GB" sz="2000"/>
              <a:t>To understand why specific governance systems may be appropriate in some geographical areas but not in others</a:t>
            </a:r>
          </a:p>
          <a:p>
            <a:pPr eaLnBrk="1" hangingPunct="1">
              <a:lnSpc>
                <a:spcPct val="90000"/>
              </a:lnSpc>
              <a:defRPr/>
            </a:pPr>
            <a:r>
              <a:rPr lang="en-GB" sz="2000"/>
              <a:t>To understand how global markets and competitive pressures can lead to the dissemination of governance practices around the world</a:t>
            </a:r>
          </a:p>
          <a:p>
            <a:pPr eaLnBrk="1" hangingPunct="1">
              <a:lnSpc>
                <a:spcPct val="90000"/>
              </a:lnSpc>
              <a:defRPr/>
            </a:pPr>
            <a:r>
              <a:rPr lang="en-GB" sz="2000"/>
              <a:t>To appreciate why academic researchers and corporate information providers are so interested in measuring the strength of corporate governance within countries and individual companies</a:t>
            </a:r>
          </a:p>
          <a:p>
            <a:pPr eaLnBrk="1" hangingPunct="1">
              <a:lnSpc>
                <a:spcPct val="90000"/>
              </a:lnSpc>
              <a:defRPr/>
            </a:pPr>
            <a:endParaRPr lang="en-GB" sz="2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100">
                <a:solidFill>
                  <a:srgbClr val="FFFFFF"/>
                </a:solidFill>
              </a:rPr>
              <a:t>Corporate Governance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US" sz="2500" b="1"/>
              <a:t>Governance</a:t>
            </a:r>
            <a:r>
              <a:rPr lang="en-US" sz="2500"/>
              <a:t> is the manner of directing and controlling the actions and affairs of an entity</a:t>
            </a:r>
          </a:p>
          <a:p>
            <a:pPr>
              <a:lnSpc>
                <a:spcPct val="90000"/>
              </a:lnSpc>
            </a:pPr>
            <a:r>
              <a:rPr lang="en-US" sz="2500" b="1"/>
              <a:t>Governance</a:t>
            </a:r>
            <a:r>
              <a:rPr lang="en-US" sz="2500"/>
              <a:t> is the exercise of powers and actions to achieve goals of an organizational entity</a:t>
            </a:r>
          </a:p>
          <a:p>
            <a:pPr>
              <a:lnSpc>
                <a:spcPct val="90000"/>
              </a:lnSpc>
            </a:pPr>
            <a:r>
              <a:rPr lang="en-US" sz="2500"/>
              <a:t>A company or organizational entity, be it private or public, or a statutory body, is a legal fiction.  It is a person defined as such by law.  Once formed, a company becomes a corporate citizen and enjoys independent existence from its owners</a:t>
            </a:r>
            <a:endParaRPr lang="en-GB" sz="2500"/>
          </a:p>
        </p:txBody>
      </p:sp>
    </p:spTree>
    <p:extLst>
      <p:ext uri="{BB962C8B-B14F-4D97-AF65-F5344CB8AC3E}">
        <p14:creationId xmlns:p14="http://schemas.microsoft.com/office/powerpoint/2010/main" val="2711944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100">
                <a:solidFill>
                  <a:srgbClr val="FFFFFF"/>
                </a:solidFill>
              </a:rPr>
              <a:t>Corporate Governance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sz="2200" dirty="0"/>
              <a:t>An internal system encompassing policies, processes and people, which serves the needs of shareholders and other stakeholders, by directing and controlling management activities, with good business savvy, objectivity, accountability and integrity.  Sound corporate governance is reliant on external market place commitment and legislation, plus a healthy board culture which safeguards policies and processes </a:t>
            </a:r>
          </a:p>
          <a:p>
            <a:pPr>
              <a:lnSpc>
                <a:spcPct val="90000"/>
              </a:lnSpc>
            </a:pPr>
            <a:r>
              <a:rPr lang="en-US" sz="2200" dirty="0"/>
              <a:t>A system through which powers are exercised and shared by different stakeholders and groups to ensure the achievement of the entity’s goals</a:t>
            </a:r>
            <a:endParaRPr lang="en-GB" sz="2200" dirty="0"/>
          </a:p>
        </p:txBody>
      </p:sp>
    </p:spTree>
    <p:extLst>
      <p:ext uri="{BB962C8B-B14F-4D97-AF65-F5344CB8AC3E}">
        <p14:creationId xmlns:p14="http://schemas.microsoft.com/office/powerpoint/2010/main" val="2893316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r>
              <a:rPr lang="en-GB" sz="3100"/>
              <a:t>Corporate Governance</a:t>
            </a:r>
          </a:p>
        </p:txBody>
      </p:sp>
      <p:sp>
        <p:nvSpPr>
          <p:cNvPr id="3" name="Content Placeholder 2"/>
          <p:cNvSpPr>
            <a:spLocks noGrp="1"/>
          </p:cNvSpPr>
          <p:nvPr>
            <p:ph idx="1"/>
          </p:nvPr>
        </p:nvSpPr>
        <p:spPr>
          <a:xfrm>
            <a:off x="4629150" y="804672"/>
            <a:ext cx="3915918" cy="5230368"/>
          </a:xfrm>
        </p:spPr>
        <p:txBody>
          <a:bodyPr anchor="ctr">
            <a:normAutofit/>
          </a:bodyPr>
          <a:lstStyle/>
          <a:p>
            <a:r>
              <a:rPr lang="en-US" sz="1600">
                <a:solidFill>
                  <a:schemeClr val="tx2"/>
                </a:solidFill>
              </a:rPr>
              <a:t>There should be sustained efforts by the corporate entity to manage to achieve balance between its own interests and those of various constituencies of the environment in which it is operating</a:t>
            </a:r>
            <a:endParaRPr lang="en-GB" sz="1600">
              <a:solidFill>
                <a:schemeClr val="tx2"/>
              </a:solidFill>
            </a:endParaRPr>
          </a:p>
        </p:txBody>
      </p:sp>
    </p:spTree>
    <p:extLst>
      <p:ext uri="{BB962C8B-B14F-4D97-AF65-F5344CB8AC3E}">
        <p14:creationId xmlns:p14="http://schemas.microsoft.com/office/powerpoint/2010/main" val="1086639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0" y="1698171"/>
            <a:ext cx="2971546" cy="4516360"/>
          </a:xfrm>
        </p:spPr>
        <p:txBody>
          <a:bodyPr anchor="t">
            <a:normAutofit/>
          </a:bodyPr>
          <a:lstStyle/>
          <a:p>
            <a:pPr eaLnBrk="1" hangingPunct="1">
              <a:defRPr/>
            </a:pPr>
            <a:r>
              <a:rPr lang="en-GB" sz="3100" cap="small"/>
              <a:t>definitions of corporate governance</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25642" y="741074"/>
            <a:ext cx="687472"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12651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26041" y="-81546"/>
            <a:ext cx="1827638"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909679" y="502817"/>
            <a:ext cx="645368"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3802515" y="1698170"/>
            <a:ext cx="4858884" cy="4516361"/>
          </a:xfrm>
        </p:spPr>
        <p:txBody>
          <a:bodyPr>
            <a:normAutofit/>
          </a:bodyPr>
          <a:lstStyle/>
          <a:p>
            <a:pPr eaLnBrk="1" hangingPunct="1">
              <a:lnSpc>
                <a:spcPct val="90000"/>
              </a:lnSpc>
              <a:buFontTx/>
              <a:buNone/>
              <a:defRPr/>
            </a:pPr>
            <a:r>
              <a:rPr lang="en-GB" sz="1400"/>
              <a:t>	There is broad agreement that governance is about managing relationships between the different groups that comprise the firm. Differences occur over which groups are important:</a:t>
            </a:r>
          </a:p>
          <a:p>
            <a:pPr eaLnBrk="1" hangingPunct="1">
              <a:lnSpc>
                <a:spcPct val="90000"/>
              </a:lnSpc>
              <a:buFontTx/>
              <a:buNone/>
              <a:defRPr/>
            </a:pPr>
            <a:endParaRPr lang="en-GB" sz="1400"/>
          </a:p>
          <a:p>
            <a:pPr eaLnBrk="1" hangingPunct="1">
              <a:lnSpc>
                <a:spcPct val="90000"/>
              </a:lnSpc>
              <a:defRPr/>
            </a:pPr>
            <a:r>
              <a:rPr lang="en-GB" sz="1400" b="1"/>
              <a:t>Shareholder view</a:t>
            </a:r>
            <a:r>
              <a:rPr lang="en-GB" sz="1400"/>
              <a:t>: companies exist for the benefit of their owners (shareholders) so the focus is on the relationship between shareholders and managers. Managers may not always act in shareholders’ best interests. (Associated with economics)</a:t>
            </a:r>
          </a:p>
          <a:p>
            <a:pPr eaLnBrk="1" hangingPunct="1">
              <a:lnSpc>
                <a:spcPct val="90000"/>
              </a:lnSpc>
              <a:defRPr/>
            </a:pPr>
            <a:r>
              <a:rPr lang="en-GB" sz="1400" b="1"/>
              <a:t>Suppliers of finance view</a:t>
            </a:r>
            <a:r>
              <a:rPr lang="en-GB" sz="1400"/>
              <a:t>: shareholders are not the only providers of finance, lenders provide significant funding and may need protection from opportunistic actions by others. (Finance theorists and some lawyers prefer this view)</a:t>
            </a:r>
          </a:p>
          <a:p>
            <a:pPr eaLnBrk="1" hangingPunct="1">
              <a:lnSpc>
                <a:spcPct val="90000"/>
              </a:lnSpc>
              <a:defRPr/>
            </a:pPr>
            <a:r>
              <a:rPr lang="en-GB" sz="1400" b="1"/>
              <a:t>Stakeholder view</a:t>
            </a:r>
            <a:r>
              <a:rPr lang="en-GB" sz="1400"/>
              <a:t>: while finance is important, companies cannot exist without employees, customers, suppliers etc. The company has a duty to each stakeholding group. (Sociologists, ethicists and management writers prefer this approach)</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567" y="6115501"/>
            <a:ext cx="1120885"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5472" y="6453143"/>
            <a:ext cx="611178"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Rectangle 512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132" name="Group 513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5133" name="Freeform: Shape 513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4" name="Freeform: Shape 513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5" name="Freeform: Shape 513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6" name="Freeform: Shape 513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pPr eaLnBrk="1" hangingPunct="1">
              <a:defRPr/>
            </a:pPr>
            <a:r>
              <a:rPr lang="en-GB" sz="3100" cap="small"/>
              <a:t>important players in corporate governance</a:t>
            </a:r>
          </a:p>
        </p:txBody>
      </p:sp>
      <p:sp>
        <p:nvSpPr>
          <p:cNvPr id="5123" name="Content Placeholder 2"/>
          <p:cNvSpPr>
            <a:spLocks noGrp="1"/>
          </p:cNvSpPr>
          <p:nvPr>
            <p:ph idx="1"/>
          </p:nvPr>
        </p:nvSpPr>
        <p:spPr>
          <a:xfrm>
            <a:off x="4629150" y="804672"/>
            <a:ext cx="3915918" cy="5230368"/>
          </a:xfrm>
        </p:spPr>
        <p:txBody>
          <a:bodyPr anchor="ctr">
            <a:normAutofit/>
          </a:bodyPr>
          <a:lstStyle/>
          <a:p>
            <a:pPr eaLnBrk="1" hangingPunct="1"/>
            <a:r>
              <a:rPr lang="en-GB" sz="2000" b="1" dirty="0">
                <a:solidFill>
                  <a:schemeClr val="tx2"/>
                </a:solidFill>
              </a:rPr>
              <a:t>Shareholder view</a:t>
            </a:r>
            <a:r>
              <a:rPr lang="en-GB" sz="2000" dirty="0">
                <a:solidFill>
                  <a:schemeClr val="tx2"/>
                </a:solidFill>
              </a:rPr>
              <a:t>: shareholders, the wider stock market, the board </a:t>
            </a:r>
          </a:p>
          <a:p>
            <a:pPr eaLnBrk="1" hangingPunct="1"/>
            <a:r>
              <a:rPr lang="en-GB" sz="2000" b="1" dirty="0">
                <a:solidFill>
                  <a:schemeClr val="tx2"/>
                </a:solidFill>
              </a:rPr>
              <a:t>Suppliers of finance view</a:t>
            </a:r>
            <a:r>
              <a:rPr lang="en-GB" sz="2000" dirty="0">
                <a:solidFill>
                  <a:schemeClr val="tx2"/>
                </a:solidFill>
              </a:rPr>
              <a:t>: as above plus lenders, rating agencies, the law</a:t>
            </a:r>
          </a:p>
          <a:p>
            <a:pPr eaLnBrk="1" hangingPunct="1"/>
            <a:r>
              <a:rPr lang="en-GB" sz="2000" b="1" dirty="0">
                <a:solidFill>
                  <a:schemeClr val="tx2"/>
                </a:solidFill>
              </a:rPr>
              <a:t>Stakeholder view</a:t>
            </a:r>
            <a:r>
              <a:rPr lang="en-GB" sz="2000" dirty="0">
                <a:solidFill>
                  <a:schemeClr val="tx2"/>
                </a:solidFill>
              </a:rPr>
              <a:t>: as above plus employees and their unions, customers, the supply chain, possibly the local area and environment and the government as a regulator affecting each of these groups</a:t>
            </a:r>
            <a:r>
              <a:rPr lang="en-GB" sz="1600" dirty="0">
                <a:solidFill>
                  <a:schemeClr val="tx2"/>
                </a:solidFill>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4" name="Rectangle 615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6156" name="Group 615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6157" name="Freeform: Shape 615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8" name="Freeform: Shape 615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9" name="Freeform: Shape 615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60" name="Freeform: Shape 615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pPr eaLnBrk="1" hangingPunct="1">
              <a:defRPr/>
            </a:pPr>
            <a:r>
              <a:rPr lang="en-GB" sz="3100" cap="small"/>
              <a:t>corporate governance systems</a:t>
            </a:r>
          </a:p>
        </p:txBody>
      </p:sp>
      <p:sp>
        <p:nvSpPr>
          <p:cNvPr id="6147" name="Content Placeholder 2"/>
          <p:cNvSpPr>
            <a:spLocks noGrp="1"/>
          </p:cNvSpPr>
          <p:nvPr>
            <p:ph idx="1"/>
          </p:nvPr>
        </p:nvSpPr>
        <p:spPr>
          <a:xfrm>
            <a:off x="3851682" y="804672"/>
            <a:ext cx="4693386" cy="5230368"/>
          </a:xfrm>
        </p:spPr>
        <p:txBody>
          <a:bodyPr anchor="ctr">
            <a:normAutofit/>
          </a:bodyPr>
          <a:lstStyle/>
          <a:p>
            <a:pPr eaLnBrk="1" hangingPunct="1">
              <a:buFontTx/>
              <a:buNone/>
            </a:pPr>
            <a:r>
              <a:rPr lang="en-GB" sz="1600" dirty="0">
                <a:solidFill>
                  <a:schemeClr val="tx2"/>
                </a:solidFill>
              </a:rPr>
              <a:t>	</a:t>
            </a:r>
            <a:r>
              <a:rPr lang="en-GB" sz="2000" dirty="0">
                <a:solidFill>
                  <a:schemeClr val="tx2"/>
                </a:solidFill>
              </a:rPr>
              <a:t>A variety of systems have emerged in different countries, </a:t>
            </a:r>
            <a:r>
              <a:rPr lang="en-GB" sz="2000" u="sng" dirty="0">
                <a:solidFill>
                  <a:schemeClr val="tx2"/>
                </a:solidFill>
              </a:rPr>
              <a:t>dependent on which stakeholders have key governance roles</a:t>
            </a:r>
            <a:r>
              <a:rPr lang="en-GB" sz="2000" dirty="0">
                <a:solidFill>
                  <a:schemeClr val="tx2"/>
                </a:solidFill>
              </a:rPr>
              <a:t>. Systems may be defined as:</a:t>
            </a:r>
          </a:p>
          <a:p>
            <a:pPr eaLnBrk="1" hangingPunct="1"/>
            <a:r>
              <a:rPr lang="en-GB" sz="2000" dirty="0">
                <a:solidFill>
                  <a:schemeClr val="tx2"/>
                </a:solidFill>
              </a:rPr>
              <a:t>Shareholder/stakeholder</a:t>
            </a:r>
          </a:p>
          <a:p>
            <a:pPr eaLnBrk="1" hangingPunct="1"/>
            <a:r>
              <a:rPr lang="en-GB" sz="2000" dirty="0">
                <a:solidFill>
                  <a:schemeClr val="tx2"/>
                </a:solidFill>
              </a:rPr>
              <a:t>Inside ownership/outside ownership</a:t>
            </a:r>
          </a:p>
          <a:p>
            <a:pPr eaLnBrk="1" hangingPunct="1"/>
            <a:r>
              <a:rPr lang="en-GB" sz="2000" dirty="0">
                <a:solidFill>
                  <a:schemeClr val="tx2"/>
                </a:solidFill>
              </a:rPr>
              <a:t>Market-based/bank-based</a:t>
            </a:r>
          </a:p>
          <a:p>
            <a:pPr eaLnBrk="1" hangingPunct="1"/>
            <a:r>
              <a:rPr lang="en-GB" sz="2000" dirty="0">
                <a:solidFill>
                  <a:schemeClr val="tx2"/>
                </a:solidFill>
              </a:rPr>
              <a:t>Market/network</a:t>
            </a:r>
          </a:p>
          <a:p>
            <a:pPr eaLnBrk="1" hangingPunct="1"/>
            <a:r>
              <a:rPr lang="en-GB" sz="2000" dirty="0">
                <a:solidFill>
                  <a:schemeClr val="tx2"/>
                </a:solidFill>
              </a:rPr>
              <a:t>Common/civil law</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108520" y="1243013"/>
            <a:ext cx="4176464" cy="3122091"/>
          </a:xfrm>
        </p:spPr>
        <p:txBody>
          <a:bodyPr>
            <a:normAutofit/>
          </a:bodyPr>
          <a:lstStyle/>
          <a:p>
            <a:pPr eaLnBrk="1" hangingPunct="1"/>
            <a:r>
              <a:rPr lang="en-GB" sz="2000" dirty="0"/>
              <a:t>SHAREHOLDER/</a:t>
            </a:r>
            <a:br>
              <a:rPr lang="en-GB" sz="2000" dirty="0"/>
            </a:br>
            <a:r>
              <a:rPr lang="en-GB" sz="2000" dirty="0"/>
              <a:t>STAKEHOLDER </a:t>
            </a:r>
          </a:p>
        </p:txBody>
      </p:sp>
      <p:sp>
        <p:nvSpPr>
          <p:cNvPr id="3" name="Content Placeholder 2"/>
          <p:cNvSpPr>
            <a:spLocks noGrp="1"/>
          </p:cNvSpPr>
          <p:nvPr>
            <p:ph idx="1"/>
          </p:nvPr>
        </p:nvSpPr>
        <p:spPr>
          <a:xfrm>
            <a:off x="3897069" y="260648"/>
            <a:ext cx="5139427" cy="6239660"/>
          </a:xfrm>
        </p:spPr>
        <p:txBody>
          <a:bodyPr anchor="ctr">
            <a:normAutofit/>
          </a:bodyPr>
          <a:lstStyle/>
          <a:p>
            <a:pPr eaLnBrk="1" hangingPunct="1">
              <a:buFontTx/>
              <a:buNone/>
              <a:defRPr/>
            </a:pPr>
            <a:r>
              <a:rPr lang="en-GB" sz="1600" dirty="0">
                <a:solidFill>
                  <a:schemeClr val="tx2"/>
                </a:solidFill>
              </a:rPr>
              <a:t>	</a:t>
            </a:r>
            <a:r>
              <a:rPr lang="en-GB" sz="2000" dirty="0">
                <a:solidFill>
                  <a:schemeClr val="tx2"/>
                </a:solidFill>
              </a:rPr>
              <a:t>Countries are classified according to </a:t>
            </a:r>
            <a:r>
              <a:rPr lang="en-GB" sz="2000" u="sng" dirty="0">
                <a:solidFill>
                  <a:schemeClr val="tx2"/>
                </a:solidFill>
              </a:rPr>
              <a:t>whether </a:t>
            </a:r>
            <a:r>
              <a:rPr lang="en-GB" sz="2000" b="1" u="sng" dirty="0">
                <a:solidFill>
                  <a:schemeClr val="tx2"/>
                </a:solidFill>
              </a:rPr>
              <a:t>law/practice</a:t>
            </a:r>
            <a:r>
              <a:rPr lang="en-GB" sz="2000" u="sng" dirty="0">
                <a:solidFill>
                  <a:schemeClr val="tx2"/>
                </a:solidFill>
              </a:rPr>
              <a:t> favours shareholders or stakeholders</a:t>
            </a:r>
            <a:r>
              <a:rPr lang="en-GB" sz="2000" dirty="0">
                <a:solidFill>
                  <a:schemeClr val="tx2"/>
                </a:solidFill>
              </a:rPr>
              <a:t>. An important aspect of this is who sits on the board of directors.</a:t>
            </a:r>
          </a:p>
          <a:p>
            <a:pPr eaLnBrk="1" hangingPunct="1">
              <a:defRPr/>
            </a:pPr>
            <a:r>
              <a:rPr lang="en-GB" sz="2000" u="sng" dirty="0">
                <a:solidFill>
                  <a:schemeClr val="tx2"/>
                </a:solidFill>
              </a:rPr>
              <a:t>Employee representatives </a:t>
            </a:r>
            <a:r>
              <a:rPr lang="en-GB" sz="2000" dirty="0">
                <a:solidFill>
                  <a:schemeClr val="tx2"/>
                </a:solidFill>
              </a:rPr>
              <a:t>(from unions or works councils) and </a:t>
            </a:r>
            <a:r>
              <a:rPr lang="en-GB" sz="2000" u="sng" dirty="0">
                <a:solidFill>
                  <a:schemeClr val="tx2"/>
                </a:solidFill>
              </a:rPr>
              <a:t>bankers</a:t>
            </a:r>
            <a:r>
              <a:rPr lang="en-GB" sz="2000" dirty="0">
                <a:solidFill>
                  <a:schemeClr val="tx2"/>
                </a:solidFill>
              </a:rPr>
              <a:t> sit on many continental European boards indicating a stakeholder orientation.</a:t>
            </a:r>
          </a:p>
          <a:p>
            <a:pPr eaLnBrk="1" hangingPunct="1">
              <a:defRPr/>
            </a:pPr>
            <a:r>
              <a:rPr lang="en-GB" sz="2000" dirty="0">
                <a:solidFill>
                  <a:schemeClr val="tx2"/>
                </a:solidFill>
              </a:rPr>
              <a:t>Where these groups are absent, notably in English-speaking countries like Australia, New Zealand, UK, US, directors represent the interests of </a:t>
            </a:r>
            <a:r>
              <a:rPr lang="en-GB" sz="2000" u="sng" dirty="0">
                <a:solidFill>
                  <a:schemeClr val="tx2"/>
                </a:solidFill>
              </a:rPr>
              <a:t>shareholders</a:t>
            </a:r>
            <a:r>
              <a:rPr lang="en-GB" sz="2000" dirty="0">
                <a:solidFill>
                  <a:schemeClr val="tx2"/>
                </a:solidFill>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pPr eaLnBrk="1" hangingPunct="1">
              <a:defRPr/>
            </a:pPr>
            <a:r>
              <a:rPr lang="en-GB" sz="3100" cap="small"/>
              <a:t>inside/outside ownership</a:t>
            </a:r>
          </a:p>
        </p:txBody>
      </p:sp>
      <p:sp>
        <p:nvSpPr>
          <p:cNvPr id="3" name="Content Placeholder 2"/>
          <p:cNvSpPr>
            <a:spLocks noGrp="1"/>
          </p:cNvSpPr>
          <p:nvPr>
            <p:ph idx="1"/>
          </p:nvPr>
        </p:nvSpPr>
        <p:spPr>
          <a:xfrm>
            <a:off x="3890395" y="404664"/>
            <a:ext cx="5253375" cy="5630376"/>
          </a:xfrm>
        </p:spPr>
        <p:txBody>
          <a:bodyPr anchor="ctr">
            <a:normAutofit/>
          </a:bodyPr>
          <a:lstStyle/>
          <a:p>
            <a:pPr eaLnBrk="1" hangingPunct="1">
              <a:buFontTx/>
              <a:buNone/>
              <a:defRPr/>
            </a:pPr>
            <a:r>
              <a:rPr lang="en-GB" sz="1600" dirty="0">
                <a:solidFill>
                  <a:schemeClr val="tx2"/>
                </a:solidFill>
              </a:rPr>
              <a:t>	</a:t>
            </a:r>
            <a:r>
              <a:rPr lang="en-GB" sz="2000" dirty="0">
                <a:solidFill>
                  <a:schemeClr val="tx2"/>
                </a:solidFill>
              </a:rPr>
              <a:t>Systems are classified according to </a:t>
            </a:r>
            <a:r>
              <a:rPr lang="en-GB" sz="2000" u="sng" dirty="0">
                <a:solidFill>
                  <a:schemeClr val="tx2"/>
                </a:solidFill>
              </a:rPr>
              <a:t>whether or not shareholders take an </a:t>
            </a:r>
            <a:r>
              <a:rPr lang="en-GB" sz="2000" b="1" u="sng" dirty="0">
                <a:solidFill>
                  <a:schemeClr val="tx2"/>
                </a:solidFill>
              </a:rPr>
              <a:t>active part in management</a:t>
            </a:r>
            <a:r>
              <a:rPr lang="en-GB" sz="2000" dirty="0">
                <a:solidFill>
                  <a:schemeClr val="tx2"/>
                </a:solidFill>
              </a:rPr>
              <a:t>.</a:t>
            </a:r>
          </a:p>
          <a:p>
            <a:pPr eaLnBrk="1" hangingPunct="1">
              <a:buFontTx/>
              <a:buNone/>
              <a:defRPr/>
            </a:pPr>
            <a:endParaRPr lang="en-GB" sz="2000" dirty="0">
              <a:solidFill>
                <a:schemeClr val="tx2"/>
              </a:solidFill>
            </a:endParaRPr>
          </a:p>
          <a:p>
            <a:pPr eaLnBrk="1" hangingPunct="1">
              <a:defRPr/>
            </a:pPr>
            <a:r>
              <a:rPr lang="en-GB" sz="2000" b="1" dirty="0">
                <a:solidFill>
                  <a:schemeClr val="tx2"/>
                </a:solidFill>
              </a:rPr>
              <a:t>Inside</a:t>
            </a:r>
            <a:r>
              <a:rPr lang="en-GB" sz="2000" dirty="0">
                <a:solidFill>
                  <a:schemeClr val="tx2"/>
                </a:solidFill>
              </a:rPr>
              <a:t>: </a:t>
            </a:r>
            <a:r>
              <a:rPr lang="en-GB" sz="2000" u="sng" dirty="0">
                <a:solidFill>
                  <a:schemeClr val="tx2"/>
                </a:solidFill>
              </a:rPr>
              <a:t>shareholders</a:t>
            </a:r>
            <a:r>
              <a:rPr lang="en-GB" sz="2000" dirty="0">
                <a:solidFill>
                  <a:schemeClr val="tx2"/>
                </a:solidFill>
              </a:rPr>
              <a:t> have large (block) holdings of equity that allow them to exert </a:t>
            </a:r>
            <a:r>
              <a:rPr lang="en-GB" sz="2000" u="sng" dirty="0">
                <a:solidFill>
                  <a:schemeClr val="tx2"/>
                </a:solidFill>
              </a:rPr>
              <a:t>influence/have seats on the board</a:t>
            </a:r>
            <a:r>
              <a:rPr lang="en-GB" sz="2000" dirty="0">
                <a:solidFill>
                  <a:schemeClr val="tx2"/>
                </a:solidFill>
              </a:rPr>
              <a:t>. Likely in continental Europe and parts of Asia.</a:t>
            </a:r>
          </a:p>
          <a:p>
            <a:pPr eaLnBrk="1" hangingPunct="1">
              <a:defRPr/>
            </a:pPr>
            <a:r>
              <a:rPr lang="en-GB" sz="2000" b="1" dirty="0">
                <a:solidFill>
                  <a:schemeClr val="tx2"/>
                </a:solidFill>
              </a:rPr>
              <a:t>Outside</a:t>
            </a:r>
            <a:r>
              <a:rPr lang="en-GB" sz="2000" dirty="0">
                <a:solidFill>
                  <a:schemeClr val="tx2"/>
                </a:solidFill>
              </a:rPr>
              <a:t>: </a:t>
            </a:r>
            <a:r>
              <a:rPr lang="en-GB" sz="2000" u="sng" dirty="0">
                <a:solidFill>
                  <a:schemeClr val="tx2"/>
                </a:solidFill>
              </a:rPr>
              <a:t>each shareholder</a:t>
            </a:r>
            <a:r>
              <a:rPr lang="en-GB" sz="2000" dirty="0">
                <a:solidFill>
                  <a:schemeClr val="tx2"/>
                </a:solidFill>
              </a:rPr>
              <a:t> holds a relatively small proportion of total equity and </a:t>
            </a:r>
            <a:r>
              <a:rPr lang="en-GB" sz="2000" u="sng" dirty="0">
                <a:solidFill>
                  <a:schemeClr val="tx2"/>
                </a:solidFill>
              </a:rPr>
              <a:t>has influence only though votes at the annual general meeting (AGM)</a:t>
            </a:r>
            <a:r>
              <a:rPr lang="en-GB" sz="2000" dirty="0">
                <a:solidFill>
                  <a:schemeClr val="tx2"/>
                </a:solidFill>
              </a:rPr>
              <a:t>. The norm in English-speaking countries.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pPr eaLnBrk="1" hangingPunct="1">
              <a:defRPr/>
            </a:pPr>
            <a:r>
              <a:rPr lang="en-GB" sz="3100" cap="small"/>
              <a:t>market-/bank-based</a:t>
            </a:r>
          </a:p>
        </p:txBody>
      </p:sp>
      <p:sp>
        <p:nvSpPr>
          <p:cNvPr id="3" name="Content Placeholder 2"/>
          <p:cNvSpPr>
            <a:spLocks noGrp="1"/>
          </p:cNvSpPr>
          <p:nvPr>
            <p:ph idx="1"/>
          </p:nvPr>
        </p:nvSpPr>
        <p:spPr>
          <a:xfrm>
            <a:off x="3851682" y="577060"/>
            <a:ext cx="5292318" cy="5772102"/>
          </a:xfrm>
        </p:spPr>
        <p:txBody>
          <a:bodyPr anchor="ctr">
            <a:normAutofit lnSpcReduction="10000"/>
          </a:bodyPr>
          <a:lstStyle/>
          <a:p>
            <a:pPr eaLnBrk="1" hangingPunct="1">
              <a:lnSpc>
                <a:spcPct val="90000"/>
              </a:lnSpc>
              <a:buFontTx/>
              <a:buNone/>
              <a:defRPr/>
            </a:pPr>
            <a:r>
              <a:rPr lang="en-GB" sz="1600" dirty="0">
                <a:solidFill>
                  <a:schemeClr val="tx2"/>
                </a:solidFill>
              </a:rPr>
              <a:t>	</a:t>
            </a:r>
            <a:r>
              <a:rPr lang="en-GB" sz="2000" dirty="0">
                <a:solidFill>
                  <a:schemeClr val="tx2"/>
                </a:solidFill>
              </a:rPr>
              <a:t>Here countries are classified according to the </a:t>
            </a:r>
            <a:r>
              <a:rPr lang="en-GB" sz="2000" u="sng" dirty="0">
                <a:solidFill>
                  <a:schemeClr val="tx2"/>
                </a:solidFill>
              </a:rPr>
              <a:t>importance of different </a:t>
            </a:r>
            <a:r>
              <a:rPr lang="en-GB" sz="2000" b="1" u="sng" dirty="0">
                <a:solidFill>
                  <a:schemeClr val="tx2"/>
                </a:solidFill>
              </a:rPr>
              <a:t>sources of funds</a:t>
            </a:r>
            <a:r>
              <a:rPr lang="en-GB" sz="2000" dirty="0">
                <a:solidFill>
                  <a:schemeClr val="tx2"/>
                </a:solidFill>
              </a:rPr>
              <a:t>.</a:t>
            </a:r>
          </a:p>
          <a:p>
            <a:pPr eaLnBrk="1" hangingPunct="1">
              <a:lnSpc>
                <a:spcPct val="90000"/>
              </a:lnSpc>
              <a:buFontTx/>
              <a:buNone/>
              <a:defRPr/>
            </a:pPr>
            <a:endParaRPr lang="en-GB" sz="2000" dirty="0">
              <a:solidFill>
                <a:schemeClr val="tx2"/>
              </a:solidFill>
            </a:endParaRPr>
          </a:p>
          <a:p>
            <a:pPr eaLnBrk="1" hangingPunct="1">
              <a:lnSpc>
                <a:spcPct val="90000"/>
              </a:lnSpc>
              <a:defRPr/>
            </a:pPr>
            <a:r>
              <a:rPr lang="en-GB" sz="2000" b="1" dirty="0">
                <a:solidFill>
                  <a:schemeClr val="tx2"/>
                </a:solidFill>
              </a:rPr>
              <a:t>Market</a:t>
            </a:r>
            <a:r>
              <a:rPr lang="en-GB" sz="2000" dirty="0">
                <a:solidFill>
                  <a:schemeClr val="tx2"/>
                </a:solidFill>
              </a:rPr>
              <a:t>: most funds come through the </a:t>
            </a:r>
            <a:r>
              <a:rPr lang="en-GB" sz="2000" u="sng" dirty="0">
                <a:solidFill>
                  <a:schemeClr val="tx2"/>
                </a:solidFill>
              </a:rPr>
              <a:t>stock market</a:t>
            </a:r>
            <a:r>
              <a:rPr lang="en-GB" sz="2000" dirty="0">
                <a:solidFill>
                  <a:schemeClr val="tx2"/>
                </a:solidFill>
              </a:rPr>
              <a:t>. Discipline comes from the threat of hostile takeover. Associated with the UK and US.</a:t>
            </a:r>
          </a:p>
          <a:p>
            <a:pPr eaLnBrk="1" hangingPunct="1">
              <a:lnSpc>
                <a:spcPct val="90000"/>
              </a:lnSpc>
              <a:defRPr/>
            </a:pPr>
            <a:r>
              <a:rPr lang="en-GB" sz="2000" b="1" dirty="0">
                <a:solidFill>
                  <a:schemeClr val="tx2"/>
                </a:solidFill>
              </a:rPr>
              <a:t>Bank</a:t>
            </a:r>
            <a:r>
              <a:rPr lang="en-GB" sz="2000" dirty="0">
                <a:solidFill>
                  <a:schemeClr val="tx2"/>
                </a:solidFill>
              </a:rPr>
              <a:t>: </a:t>
            </a:r>
            <a:r>
              <a:rPr lang="en-GB" sz="2000" u="sng" dirty="0">
                <a:solidFill>
                  <a:schemeClr val="tx2"/>
                </a:solidFill>
              </a:rPr>
              <a:t>bank loans </a:t>
            </a:r>
            <a:r>
              <a:rPr lang="en-GB" sz="2000" dirty="0">
                <a:solidFill>
                  <a:schemeClr val="tx2"/>
                </a:solidFill>
              </a:rPr>
              <a:t>are an important source of funds. Banks discipline companies through loan covenants or by providing board members. Associated with Germany and Japan.</a:t>
            </a:r>
          </a:p>
          <a:p>
            <a:pPr eaLnBrk="1" hangingPunct="1">
              <a:lnSpc>
                <a:spcPct val="90000"/>
              </a:lnSpc>
              <a:buFontTx/>
              <a:buNone/>
              <a:defRPr/>
            </a:pPr>
            <a:endParaRPr lang="en-GB" sz="2000" dirty="0">
              <a:solidFill>
                <a:schemeClr val="tx2"/>
              </a:solidFill>
            </a:endParaRPr>
          </a:p>
          <a:p>
            <a:pPr eaLnBrk="1" hangingPunct="1">
              <a:lnSpc>
                <a:spcPct val="90000"/>
              </a:lnSpc>
              <a:buFontTx/>
              <a:buNone/>
              <a:defRPr/>
            </a:pPr>
            <a:r>
              <a:rPr lang="en-GB" sz="2000" dirty="0">
                <a:solidFill>
                  <a:schemeClr val="tx2"/>
                </a:solidFill>
              </a:rPr>
              <a:t>	The market/network approach (Weimer and Pape, 1999)  is a variant of this. Here discipline comes through either the stock market or a network of stakeholders, with different stakeholders taking on the role in different parts of the world.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50" name="Rectangle 1024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2" name="Rectangle 1025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4" name="Rectangle 1025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6" name="Rectangle 1025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8" name="Freeform: Shape 1025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260" name="Rectangle 1025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eaLnBrk="1" hangingPunct="1">
              <a:defRPr/>
            </a:pPr>
            <a:r>
              <a:rPr lang="en-GB" sz="2700" cap="small">
                <a:solidFill>
                  <a:srgbClr val="FFFFFF"/>
                </a:solidFill>
              </a:rPr>
              <a:t>common/civil law</a:t>
            </a:r>
          </a:p>
        </p:txBody>
      </p:sp>
      <p:sp>
        <p:nvSpPr>
          <p:cNvPr id="10243" name="Content Placeholder 2"/>
          <p:cNvSpPr>
            <a:spLocks noGrp="1"/>
          </p:cNvSpPr>
          <p:nvPr>
            <p:ph idx="1"/>
          </p:nvPr>
        </p:nvSpPr>
        <p:spPr>
          <a:xfrm>
            <a:off x="3607694" y="649480"/>
            <a:ext cx="4916510" cy="5546047"/>
          </a:xfrm>
        </p:spPr>
        <p:txBody>
          <a:bodyPr anchor="ctr">
            <a:normAutofit/>
          </a:bodyPr>
          <a:lstStyle/>
          <a:p>
            <a:pPr eaLnBrk="1" hangingPunct="1"/>
            <a:r>
              <a:rPr lang="en-GB" sz="1700" b="1" dirty="0"/>
              <a:t>Common law</a:t>
            </a:r>
            <a:r>
              <a:rPr lang="en-GB" sz="1700" dirty="0"/>
              <a:t>: based on </a:t>
            </a:r>
            <a:r>
              <a:rPr lang="en-GB" sz="1700" u="sng" dirty="0"/>
              <a:t>precedent</a:t>
            </a:r>
            <a:r>
              <a:rPr lang="en-GB" sz="1700" dirty="0"/>
              <a:t>; judges rule on cases based on previous rulings. </a:t>
            </a:r>
            <a:r>
              <a:rPr lang="en-GB" sz="1700" u="sng" dirty="0"/>
              <a:t>Investors tend to have greater rights</a:t>
            </a:r>
            <a:r>
              <a:rPr lang="en-GB" sz="1700" dirty="0"/>
              <a:t> under this system which operates in English-speaking countries.</a:t>
            </a:r>
          </a:p>
          <a:p>
            <a:pPr eaLnBrk="1" hangingPunct="1"/>
            <a:endParaRPr lang="en-GB" sz="1700" dirty="0"/>
          </a:p>
          <a:p>
            <a:pPr eaLnBrk="1" hangingPunct="1"/>
            <a:r>
              <a:rPr lang="en-GB" sz="1700" b="1" dirty="0"/>
              <a:t>Civil law</a:t>
            </a:r>
            <a:r>
              <a:rPr lang="en-GB" sz="1700" dirty="0"/>
              <a:t>: based on </a:t>
            </a:r>
            <a:r>
              <a:rPr lang="en-GB" sz="1700" u="sng" dirty="0"/>
              <a:t>statutes/codes</a:t>
            </a:r>
            <a:r>
              <a:rPr lang="en-GB" sz="1700" dirty="0"/>
              <a:t>; judges rule cases based on laws rather than precedent. </a:t>
            </a:r>
            <a:r>
              <a:rPr lang="en-GB" sz="1700" u="sng" dirty="0"/>
              <a:t>Investor rights are less well protected</a:t>
            </a:r>
            <a:r>
              <a:rPr lang="en-GB" sz="1700" dirty="0"/>
              <a:t> in this system which operates in continental Europe (La Porta </a:t>
            </a:r>
            <a:r>
              <a:rPr lang="en-GB" sz="1700" i="1" dirty="0"/>
              <a:t>et al.</a:t>
            </a:r>
            <a:r>
              <a:rPr lang="en-GB" sz="1700" dirty="0"/>
              <a:t>1996)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74" name="Rectangle 112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6" name="Rectangle 112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Rectangle 112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112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2" name="Freeform: Shape 112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84" name="Rectangle 112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eaLnBrk="1" hangingPunct="1">
              <a:defRPr/>
            </a:pPr>
            <a:r>
              <a:rPr lang="en-GB" sz="3500" cap="small">
                <a:solidFill>
                  <a:srgbClr val="FFFFFF"/>
                </a:solidFill>
              </a:rPr>
              <a:t>a pattern emerges</a:t>
            </a:r>
          </a:p>
        </p:txBody>
      </p:sp>
      <p:sp>
        <p:nvSpPr>
          <p:cNvPr id="11267" name="Content Placeholder 2"/>
          <p:cNvSpPr>
            <a:spLocks noGrp="1"/>
          </p:cNvSpPr>
          <p:nvPr>
            <p:ph idx="1"/>
          </p:nvPr>
        </p:nvSpPr>
        <p:spPr>
          <a:xfrm>
            <a:off x="3607694" y="649480"/>
            <a:ext cx="4916510" cy="5546047"/>
          </a:xfrm>
        </p:spPr>
        <p:txBody>
          <a:bodyPr anchor="ctr">
            <a:normAutofit/>
          </a:bodyPr>
          <a:lstStyle/>
          <a:p>
            <a:pPr eaLnBrk="1" hangingPunct="1">
              <a:buFontTx/>
              <a:buNone/>
            </a:pPr>
            <a:r>
              <a:rPr lang="en-GB" sz="1700"/>
              <a:t>	No matter how which system you use, English-speaking countries emerge as one type while countries in continental Europe and Asia are another. </a:t>
            </a:r>
          </a:p>
          <a:p>
            <a:pPr eaLnBrk="1" hangingPunct="1">
              <a:buFontTx/>
              <a:buNone/>
            </a:pPr>
            <a:r>
              <a:rPr lang="en-GB" sz="1700"/>
              <a:t>	This implies that governance systems are path-dependent, </a:t>
            </a:r>
            <a:r>
              <a:rPr lang="en-GB" sz="1700" u="sng"/>
              <a:t>countries with a common starting point, in terms of law or culture will reach a similar system or destination</a:t>
            </a:r>
            <a:r>
              <a:rPr lang="en-GB" sz="170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298" name="Rectangle 1229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0" name="Rectangle 1229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2" name="Rectangle 1230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4" name="Rectangle 1230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6" name="Freeform: Shape 1230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308" name="Rectangle 1230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eaLnBrk="1" hangingPunct="1">
              <a:defRPr/>
            </a:pPr>
            <a:r>
              <a:rPr lang="en-GB" sz="2700" cap="small">
                <a:solidFill>
                  <a:srgbClr val="FFFFFF"/>
                </a:solidFill>
              </a:rPr>
              <a:t>forces for convergence</a:t>
            </a:r>
          </a:p>
        </p:txBody>
      </p:sp>
      <p:sp>
        <p:nvSpPr>
          <p:cNvPr id="12291" name="Content Placeholder 2"/>
          <p:cNvSpPr>
            <a:spLocks noGrp="1"/>
          </p:cNvSpPr>
          <p:nvPr>
            <p:ph idx="1"/>
          </p:nvPr>
        </p:nvSpPr>
        <p:spPr>
          <a:xfrm>
            <a:off x="3607694" y="649480"/>
            <a:ext cx="4916510" cy="5546047"/>
          </a:xfrm>
        </p:spPr>
        <p:txBody>
          <a:bodyPr anchor="ctr">
            <a:normAutofit/>
          </a:bodyPr>
          <a:lstStyle/>
          <a:p>
            <a:pPr eaLnBrk="1" hangingPunct="1">
              <a:buFontTx/>
              <a:buNone/>
            </a:pPr>
            <a:r>
              <a:rPr lang="en-GB" sz="1700"/>
              <a:t>	In contrast some commentators argue that governance systems are becoming more similar thanks to:</a:t>
            </a:r>
          </a:p>
          <a:p>
            <a:pPr eaLnBrk="1" hangingPunct="1"/>
            <a:r>
              <a:rPr lang="en-GB" sz="1700" b="1"/>
              <a:t>International investors </a:t>
            </a:r>
            <a:r>
              <a:rPr lang="en-GB" sz="1700"/>
              <a:t>who encourage    investee companies to adopt </a:t>
            </a:r>
            <a:r>
              <a:rPr lang="en-GB" sz="1700" u="sng"/>
              <a:t>similar practices</a:t>
            </a:r>
          </a:p>
          <a:p>
            <a:pPr eaLnBrk="1" hangingPunct="1"/>
            <a:r>
              <a:rPr lang="en-GB" sz="1700" b="1"/>
              <a:t>Multinational companies </a:t>
            </a:r>
            <a:r>
              <a:rPr lang="en-GB" sz="1700"/>
              <a:t>which use the </a:t>
            </a:r>
            <a:r>
              <a:rPr lang="en-GB" sz="1700" u="sng"/>
              <a:t>same practices</a:t>
            </a:r>
            <a:r>
              <a:rPr lang="en-GB" sz="1700"/>
              <a:t> in each of their markets</a:t>
            </a:r>
          </a:p>
          <a:p>
            <a:pPr eaLnBrk="1" hangingPunct="1"/>
            <a:r>
              <a:rPr lang="en-GB" sz="1700" b="1"/>
              <a:t>The OECD </a:t>
            </a:r>
            <a:r>
              <a:rPr lang="en-GB" sz="1700"/>
              <a:t>which has published guidelines on corporate governance which it hopes will </a:t>
            </a:r>
            <a:r>
              <a:rPr lang="en-GB" sz="1700" u="sng"/>
              <a:t>influence national regulation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322" name="Rectangle 133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6" name="Rectangle 133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8" name="Rectangle 133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30" name="Freeform: Shape 133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32" name="Rectangle 133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eaLnBrk="1" hangingPunct="1">
              <a:lnSpc>
                <a:spcPct val="90000"/>
              </a:lnSpc>
              <a:defRPr/>
            </a:pPr>
            <a:r>
              <a:rPr lang="en-GB" sz="3000" cap="small">
                <a:solidFill>
                  <a:srgbClr val="FFFFFF"/>
                </a:solidFill>
              </a:rPr>
              <a:t>why is corporate governance important?</a:t>
            </a:r>
          </a:p>
        </p:txBody>
      </p:sp>
      <p:sp>
        <p:nvSpPr>
          <p:cNvPr id="13315" name="Content Placeholder 2"/>
          <p:cNvSpPr>
            <a:spLocks noGrp="1"/>
          </p:cNvSpPr>
          <p:nvPr>
            <p:ph idx="1"/>
          </p:nvPr>
        </p:nvSpPr>
        <p:spPr>
          <a:xfrm>
            <a:off x="3607694" y="649480"/>
            <a:ext cx="4916510" cy="5546047"/>
          </a:xfrm>
        </p:spPr>
        <p:txBody>
          <a:bodyPr anchor="ctr">
            <a:normAutofit/>
          </a:bodyPr>
          <a:lstStyle/>
          <a:p>
            <a:pPr eaLnBrk="1" hangingPunct="1">
              <a:buFontTx/>
              <a:buNone/>
            </a:pPr>
            <a:r>
              <a:rPr lang="en-GB" sz="1700"/>
              <a:t>	When relevant stakeholders are not protected, things go badly wrong:</a:t>
            </a:r>
          </a:p>
          <a:p>
            <a:pPr eaLnBrk="1" hangingPunct="1">
              <a:buFontTx/>
              <a:buNone/>
            </a:pPr>
            <a:endParaRPr lang="en-GB" sz="1700"/>
          </a:p>
          <a:p>
            <a:pPr eaLnBrk="1" hangingPunct="1"/>
            <a:r>
              <a:rPr lang="en-GB" sz="1700"/>
              <a:t>Enron collapse 2001: earnings manipulation brought short-term gains which turned into losses when the fraud was discovered and the company went bankrupt.</a:t>
            </a:r>
          </a:p>
          <a:p>
            <a:pPr eaLnBrk="1" hangingPunct="1"/>
            <a:r>
              <a:rPr lang="en-GB" sz="1700"/>
              <a:t>Banking crisis of 2007: banks hid ‘toxic’ assets and needed government bailouts in order to survive.</a:t>
            </a:r>
          </a:p>
          <a:p>
            <a:pPr eaLnBrk="1" hangingPunct="1"/>
            <a:r>
              <a:rPr lang="en-GB" sz="1700"/>
              <a:t>BP oil leak in the Gulf of Mexico 2010: this proved costly to the firm in terms of huge payouts to victims and loss of reputation. It also remains one of the worst environmental disasters in world history.</a:t>
            </a:r>
          </a:p>
          <a:p>
            <a:pPr eaLnBrk="1" hangingPunct="1"/>
            <a:endParaRPr lang="en-GB" sz="17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346" name="Rectangle 143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8" name="Rectangle 143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Rectangle 143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2" name="Rectangle 143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54" name="Freeform: Shape 143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6" name="Rectangle 143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eaLnBrk="1" hangingPunct="1">
              <a:lnSpc>
                <a:spcPct val="90000"/>
              </a:lnSpc>
            </a:pPr>
            <a:r>
              <a:rPr lang="en-GB" sz="2200">
                <a:solidFill>
                  <a:srgbClr val="FFFFFF"/>
                </a:solidFill>
              </a:rPr>
              <a:t>MEASURING THE STRENGTH OF CORPORATE GOVERNANCE</a:t>
            </a:r>
          </a:p>
        </p:txBody>
      </p:sp>
      <p:sp>
        <p:nvSpPr>
          <p:cNvPr id="14339" name="Content Placeholder 2"/>
          <p:cNvSpPr>
            <a:spLocks noGrp="1"/>
          </p:cNvSpPr>
          <p:nvPr>
            <p:ph idx="1"/>
          </p:nvPr>
        </p:nvSpPr>
        <p:spPr>
          <a:xfrm>
            <a:off x="3607694" y="649480"/>
            <a:ext cx="4916510" cy="5546047"/>
          </a:xfrm>
        </p:spPr>
        <p:txBody>
          <a:bodyPr anchor="ctr">
            <a:normAutofit/>
          </a:bodyPr>
          <a:lstStyle/>
          <a:p>
            <a:pPr eaLnBrk="1" hangingPunct="1"/>
            <a:r>
              <a:rPr lang="en-GB" sz="1700"/>
              <a:t>Academic interest: researchers are keen to find out </a:t>
            </a:r>
            <a:r>
              <a:rPr lang="en-GB" sz="1700" u="sng"/>
              <a:t>how corporate performance is influenced by governance</a:t>
            </a:r>
          </a:p>
          <a:p>
            <a:pPr eaLnBrk="1" hangingPunct="1"/>
            <a:endParaRPr lang="en-GB" sz="1700"/>
          </a:p>
          <a:p>
            <a:pPr eaLnBrk="1" hangingPunct="1"/>
            <a:r>
              <a:rPr lang="en-GB" sz="1700"/>
              <a:t>Commercial interest: </a:t>
            </a:r>
            <a:r>
              <a:rPr lang="en-GB" sz="1700" u="sng"/>
              <a:t>consultants can offer additional information to investors to inform their decision-making</a:t>
            </a:r>
            <a:r>
              <a:rPr lang="en-GB" sz="1700"/>
              <a:t>. McKinsey &amp; Co. (2002) find that investors are willing to pay a premium for shares in well-governed companies. </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1023</TotalTime>
  <Words>1281</Words>
  <Application>Microsoft Macintosh PowerPoint</Application>
  <PresentationFormat>On-screen Show (4:3)</PresentationFormat>
  <Paragraphs>78</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Arial</vt:lpstr>
      <vt:lpstr>Calibri</vt:lpstr>
      <vt:lpstr>Default Design</vt:lpstr>
      <vt:lpstr>CORPORATE GOVERNANCE</vt:lpstr>
      <vt:lpstr>learning objectives</vt:lpstr>
      <vt:lpstr>Corporate Governance</vt:lpstr>
      <vt:lpstr>Corporate Governance</vt:lpstr>
      <vt:lpstr>Corporate Governance</vt:lpstr>
      <vt:lpstr>definitions of corporate governance</vt:lpstr>
      <vt:lpstr>important players in corporate governance</vt:lpstr>
      <vt:lpstr>corporate governance systems</vt:lpstr>
      <vt:lpstr>SHAREHOLDER/ STAKEHOLDER </vt:lpstr>
      <vt:lpstr>inside/outside ownership</vt:lpstr>
      <vt:lpstr>market-/bank-based</vt:lpstr>
      <vt:lpstr>common/civil law</vt:lpstr>
      <vt:lpstr>a pattern emerges</vt:lpstr>
      <vt:lpstr>forces for convergence</vt:lpstr>
      <vt:lpstr>why is corporate governance important?</vt:lpstr>
      <vt:lpstr>MEASURING THE STRENGTH OF CORPORATE GOVERNANCE</vt:lpstr>
    </vt:vector>
  </TitlesOfParts>
  <Company>Macmillan Publishers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C.Griffiths</dc:creator>
  <cp:lastModifiedBy>Badir Miftah</cp:lastModifiedBy>
  <cp:revision>26</cp:revision>
  <dcterms:created xsi:type="dcterms:W3CDTF">2011-08-23T16:14:30Z</dcterms:created>
  <dcterms:modified xsi:type="dcterms:W3CDTF">2023-01-31T23:21:03Z</dcterms:modified>
</cp:coreProperties>
</file>