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99" r:id="rId2"/>
    <p:sldId id="329" r:id="rId3"/>
    <p:sldId id="351" r:id="rId4"/>
    <p:sldId id="383" r:id="rId5"/>
    <p:sldId id="382" r:id="rId6"/>
    <p:sldId id="384" r:id="rId7"/>
    <p:sldId id="385" r:id="rId8"/>
    <p:sldId id="386" r:id="rId9"/>
    <p:sldId id="387" r:id="rId10"/>
    <p:sldId id="388" r:id="rId11"/>
    <p:sldId id="389" r:id="rId12"/>
    <p:sldId id="390" r:id="rId13"/>
    <p:sldId id="391" r:id="rId14"/>
    <p:sldId id="392" r:id="rId15"/>
    <p:sldId id="393" r:id="rId16"/>
    <p:sldId id="309" r:id="rId17"/>
    <p:sldId id="34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9585" autoAdjust="0"/>
  </p:normalViewPr>
  <p:slideViewPr>
    <p:cSldViewPr snapToGrid="0">
      <p:cViewPr varScale="1">
        <p:scale>
          <a:sx n="100" d="100"/>
          <a:sy n="100" d="100"/>
        </p:scale>
        <p:origin x="8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Discuss how composition can change the impact of a piece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142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EE291-6B9E-2737-3F08-87A2B47FA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34B2BD-1233-277E-AFF7-ABFEE5E2B3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ACAC89-D8F9-98A6-E239-B181CF6D36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1046D0-5CAC-EE79-D044-E873EB4A245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0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1D770-C368-693E-F511-304E7871A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93D420-CEDA-C660-FD2C-D82FB0330A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4569AC-E943-054B-508F-3D78E28D95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Explain how to apply this rule with examples from photography or classic paintings.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B3A3D-461D-FD8F-E390-4DACC8924C0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927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FD9F5-8A86-353B-B9BF-76037A694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BA6DF9-8625-FCCB-687B-638FDF3982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9CE86F-20D8-E4B7-11C2-E9DE8F9F77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F14C7A-B27B-E4F7-6E2D-8227552998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409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C0A6A-7C17-F492-AC82-C23D1F9F1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A3C28A-7FB7-3019-5FFD-225E74E0F3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5A4317-4750-5E0B-445C-3DC636B3B6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Provide visuals and explain how each principle can change the viewer's perception.</a:t>
            </a: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15B3E-C979-0D6F-B7B4-CEAE6AA26F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386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ADD41-53B7-B5DC-4FDB-DBC68F936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69D102-BBC0-5348-F722-9DFF7E7608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C7E587-777A-609A-76C0-DA02A0580A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E2988B-2CE3-C885-26C3-F0519324638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7942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F9AC40-D73E-4F7E-2397-D50510DB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EA3F4B-2839-4D91-EBE0-9FF2995F75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241BBA-7D7E-09AB-CBD2-FA8EEE138D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Mention common uses in concept art and game design.</a:t>
            </a: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DD0B2E-DB5F-95F3-0D05-BD8F75963C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9578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15CB14-2B10-A15A-B985-7BF0726F43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DBCB6B-1CF0-7152-49BB-C8AE21BC54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52263B-F9E1-23F2-D657-EF4163CE46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A35038-7E54-2260-1BBC-3D03019FC6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871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25972-45B1-D98F-7B32-5160BD2036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D720BD-DF35-71E5-3AA2-2E749D2D3A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47621E-4ACF-CC55-F501-7E3DE35323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Mention common uses in concept art and game design.</a:t>
            </a: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5A0BF2-B665-7A59-EBFF-7D82B989D9E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7530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B367C-493E-F445-A21D-008639779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C4015F-2A8C-CD69-0D61-5C394BAFD9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A62FFB-7D36-2032-67CA-5E3EBCC9D9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864161-725F-4C5C-4603-8774EBA9341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096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881C5-8233-14CF-1A8F-EA99FFA34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E9E55C-404E-6793-37C4-D7C7271808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957E2F-98F1-B91D-5A63-CABECDA25F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Mention common uses in concept art and game design. Share personal tips or experiences to enhance relatability.</a:t>
            </a: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A5D946-7AB8-C331-89CC-23645AD51D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4743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48EDD-D9A2-EE4C-0F50-633A58780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7C525C-78EE-D57D-DDAB-A47B804B00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6FC621-218A-69CB-589B-E9998505C2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A0142B-9093-BB82-81EA-87C6D4122A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634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84037C-B238-27D6-93AA-2DCFEDCDF2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FD62E6-8F22-61A1-9C1A-CEE880AF17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141013-A8C0-F572-4A0C-5080205B78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Encourage students to experiment with these techniques in their own work.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6A86BC-E8D2-A691-1E82-5CA624189A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323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Be prepared to address common challenges and concerns regarding composition and </a:t>
            </a:r>
            <a:r>
              <a:rPr lang="en-GB" dirty="0" err="1"/>
              <a:t>photobashing</a:t>
            </a:r>
            <a:r>
              <a:rPr lang="en-GB" dirty="0"/>
              <a:t>.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334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36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DESIGN/BA ANIMATION &amp; VFX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Visual Studies</a:t>
            </a:r>
          </a:p>
          <a:p>
            <a:pPr algn="ctr"/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35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35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844224"/>
            <a:ext cx="1114425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Compositing and </a:t>
            </a:r>
            <a:r>
              <a:rPr lang="en-GB" altLang="en-US" sz="4000" b="1" dirty="0" err="1">
                <a:solidFill>
                  <a:schemeClr val="accent4"/>
                </a:solidFill>
                <a:latin typeface="+mn-lt"/>
              </a:rPr>
              <a:t>Photobashing</a:t>
            </a: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 – Basic Principles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Introduction to Composition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432985-AA0D-43E0-AEC0-0C2B718376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346" y="1450791"/>
            <a:ext cx="6324601" cy="483209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800" b="1" dirty="0">
                <a:solidFill>
                  <a:schemeClr val="bg1"/>
                </a:solidFill>
                <a:latin typeface="+mn-lt"/>
              </a:rPr>
              <a:t>Definition of Composition: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800" dirty="0">
                <a:solidFill>
                  <a:schemeClr val="bg1"/>
                </a:solidFill>
                <a:latin typeface="+mn-lt"/>
              </a:rPr>
              <a:t>The arrangement of visual elements in a work of art.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8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800" b="1" dirty="0">
                <a:solidFill>
                  <a:schemeClr val="bg1"/>
                </a:solidFill>
                <a:latin typeface="+mn-lt"/>
              </a:rPr>
              <a:t>Importance in Digital Art: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800" dirty="0">
                <a:solidFill>
                  <a:schemeClr val="bg1"/>
                </a:solidFill>
                <a:latin typeface="+mn-lt"/>
              </a:rPr>
              <a:t>Influences how viewers perceive and interact with the artwork.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8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800" b="1" dirty="0">
                <a:solidFill>
                  <a:schemeClr val="bg1"/>
                </a:solidFill>
                <a:latin typeface="+mn-lt"/>
              </a:rPr>
              <a:t>Enhances Visual Storytelling: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800" dirty="0">
                <a:solidFill>
                  <a:schemeClr val="bg1"/>
                </a:solidFill>
                <a:latin typeface="+mn-lt"/>
              </a:rPr>
              <a:t>Good composition guides the viewer’s eye and conveys emotions and narratives.</a:t>
            </a:r>
            <a:endParaRPr lang="en-GB" altLang="en-US" sz="18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032" name="Picture 8" descr="The 31 Top Composition Concepts for Great Painting">
            <a:extLst>
              <a:ext uri="{FF2B5EF4-FFF2-40B4-BE49-F238E27FC236}">
                <a16:creationId xmlns:a16="http://schemas.microsoft.com/office/drawing/2014/main" id="{ECB4CBF7-6D8A-91B3-50A3-D3F4286C38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325" y="1754407"/>
            <a:ext cx="4495801" cy="397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21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29F4F6-1EC7-FCE7-4DD7-F745F99B6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387503F-E1FB-05D0-332F-8DB061F13A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D637EA-F7A8-DE77-9B04-97B4D083C4B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4C875A-4720-4A11-832C-A84932C966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844224"/>
            <a:ext cx="1114425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Compositing and </a:t>
            </a:r>
            <a:r>
              <a:rPr lang="en-GB" altLang="en-US" sz="4000" b="1" dirty="0" err="1">
                <a:solidFill>
                  <a:schemeClr val="accent4"/>
                </a:solidFill>
                <a:latin typeface="+mn-lt"/>
              </a:rPr>
              <a:t>Photobashing</a:t>
            </a: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 – Basic Principles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Composition – The Rule of Thirds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926F3A-2BFA-5D13-EB0B-1CAA8127B38A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693813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02C50-F045-4300-3065-3ECDCDCE3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563A9CE7-697E-8800-70DB-D65CD9069C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F1EC67-23E5-FDAE-1FAE-6ED14EFA27C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0D31795-BA49-F33D-193D-FE4EF28C57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5A69142-8E83-4EE4-2D23-2ECECD1CD3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5496" y="1235348"/>
            <a:ext cx="6324601" cy="526297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800" b="1" dirty="0">
                <a:solidFill>
                  <a:schemeClr val="bg1"/>
                </a:solidFill>
                <a:latin typeface="+mn-lt"/>
              </a:rPr>
              <a:t>Grid Layout: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800" dirty="0">
                <a:solidFill>
                  <a:schemeClr val="bg1"/>
                </a:solidFill>
                <a:latin typeface="+mn-lt"/>
              </a:rPr>
              <a:t>Divide the canvas into a 3x3 grid, creating nine equal sections.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800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800" b="1" dirty="0">
                <a:solidFill>
                  <a:schemeClr val="bg1"/>
                </a:solidFill>
                <a:latin typeface="+mn-lt"/>
              </a:rPr>
              <a:t>Placement of Key Elements: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800" dirty="0">
                <a:solidFill>
                  <a:schemeClr val="bg1"/>
                </a:solidFill>
                <a:latin typeface="+mn-lt"/>
              </a:rPr>
              <a:t>Position important subjects along the grid lines or intersections for a balanced composition.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8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800" b="1" dirty="0">
                <a:solidFill>
                  <a:schemeClr val="bg1"/>
                </a:solidFill>
                <a:latin typeface="+mn-lt"/>
              </a:rPr>
              <a:t>Creates Balance and Visual Interest: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800" dirty="0">
                <a:solidFill>
                  <a:schemeClr val="bg1"/>
                </a:solidFill>
                <a:latin typeface="+mn-lt"/>
              </a:rPr>
              <a:t>Off-centre placement can make the artwork feel more dynamic.</a:t>
            </a:r>
            <a:endParaRPr lang="en-GB" altLang="en-US" sz="18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051" name="Picture 3" descr="28+ Great Rule Of Thirds Grid Photography, Digit Photo - Headshot">
            <a:extLst>
              <a:ext uri="{FF2B5EF4-FFF2-40B4-BE49-F238E27FC236}">
                <a16:creationId xmlns:a16="http://schemas.microsoft.com/office/drawing/2014/main" id="{86567882-69B7-AC2D-E659-EA1E9BD6F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23" y="1933574"/>
            <a:ext cx="4514850" cy="360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331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B43FFB-FA84-B2CE-138F-D810BA6FD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93FEF0C-7F27-219C-1E17-F75BDFCCDC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27F3CEB-FFDE-6650-EFF8-9ABD7E5AB2F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E1D8AA-DCE3-5AB0-2E51-1776B95755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844224"/>
            <a:ext cx="1114425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Compositing and </a:t>
            </a:r>
            <a:r>
              <a:rPr lang="en-GB" altLang="en-US" sz="4000" b="1" dirty="0" err="1">
                <a:solidFill>
                  <a:schemeClr val="accent4"/>
                </a:solidFill>
                <a:latin typeface="+mn-lt"/>
              </a:rPr>
              <a:t>Photobashing</a:t>
            </a: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 – Basic Principles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Other Composition Principles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4B3FDD-69C0-BDDE-15AD-D6250137429A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396000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2C8293-D5E3-14DA-EB07-983A89398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D8CBE6B8-0DD5-4607-23A7-215320A65B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F09B14-C74E-D189-2E02-147FE0C9E5C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A4296ED-A259-4B02-AB1A-A999E60A58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F59564-FA23-8C3F-98BB-318F98A945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896" y="1011734"/>
            <a:ext cx="6324601" cy="56938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600" b="1" dirty="0">
                <a:solidFill>
                  <a:schemeClr val="bg1"/>
                </a:solidFill>
                <a:latin typeface="+mn-lt"/>
              </a:rPr>
              <a:t>Leading Lines: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600" dirty="0">
                <a:solidFill>
                  <a:schemeClr val="bg1"/>
                </a:solidFill>
                <a:latin typeface="+mn-lt"/>
              </a:rPr>
              <a:t>Use natural lines in the artwork (roads, rivers) to guide the viewer’s eye toward the focal point.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6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600" b="1" dirty="0">
                <a:solidFill>
                  <a:schemeClr val="bg1"/>
                </a:solidFill>
                <a:latin typeface="+mn-lt"/>
              </a:rPr>
              <a:t>Framing: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600" dirty="0">
                <a:solidFill>
                  <a:schemeClr val="bg1"/>
                </a:solidFill>
                <a:latin typeface="+mn-lt"/>
              </a:rPr>
              <a:t>Surround the main subject with elements that create a 'frame' to draw attention (like branches or doorways).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6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600" b="1" dirty="0">
                <a:solidFill>
                  <a:schemeClr val="bg1"/>
                </a:solidFill>
                <a:latin typeface="+mn-lt"/>
              </a:rPr>
              <a:t>Symmetry &amp; Asymmetry: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600" dirty="0">
                <a:solidFill>
                  <a:schemeClr val="bg1"/>
                </a:solidFill>
                <a:latin typeface="+mn-lt"/>
              </a:rPr>
              <a:t>Symmetry provides stability, while asymmetry creates tension and interest; both can be effective based on the intended mood.</a:t>
            </a:r>
          </a:p>
        </p:txBody>
      </p:sp>
      <p:pic>
        <p:nvPicPr>
          <p:cNvPr id="3075" name="Picture 3" descr="Basics of Composition in Photography - A Guide for Beginners">
            <a:extLst>
              <a:ext uri="{FF2B5EF4-FFF2-40B4-BE49-F238E27FC236}">
                <a16:creationId xmlns:a16="http://schemas.microsoft.com/office/drawing/2014/main" id="{471EFAB6-91AB-FC50-40CB-A8515B928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75" y="573584"/>
            <a:ext cx="4298326" cy="2855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Attention-Grabbing Photography Composition With Leading Lines - FeltMagnet">
            <a:extLst>
              <a:ext uri="{FF2B5EF4-FFF2-40B4-BE49-F238E27FC236}">
                <a16:creationId xmlns:a16="http://schemas.microsoft.com/office/drawing/2014/main" id="{6E0A9C0F-00A0-7CDB-2D1C-60486B1FB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494" y="3715792"/>
            <a:ext cx="4056087" cy="270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689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A0062-A61C-63F3-1E87-DBB704774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06F532C-6111-53F4-C002-320DF3373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4116BB7F-3AE9-FEF6-309C-0E8EB56861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A440CD-A5E0-8439-8F04-B99412931B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844224"/>
            <a:ext cx="1114425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Compositing and </a:t>
            </a:r>
            <a:r>
              <a:rPr lang="en-GB" altLang="en-US" sz="4000" b="1" dirty="0" err="1">
                <a:solidFill>
                  <a:schemeClr val="accent4"/>
                </a:solidFill>
                <a:latin typeface="+mn-lt"/>
              </a:rPr>
              <a:t>Photobashing</a:t>
            </a: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 – Basic Principles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Introduction to </a:t>
            </a: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Photobashing</a:t>
            </a: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07C512-CC7D-FD4E-4EFE-5F5B29CD95AF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1331080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02E3A-B488-C21C-23A6-2D3B3BCCE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02AA9A30-4D70-19CB-C5F6-16FD395753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7ED633-0036-7FBC-B89F-10705088469C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5C724E93-02BB-3B38-1D9B-B9540817AD3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2674032-EE58-7E07-4FFA-831252F6BA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84946" y="1625873"/>
            <a:ext cx="6797454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Definition: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A technique that combines photographic elements with digital painting to create cohesive compositions.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4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Purpose: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Speeds up the concept design process, allowing artists to experiment with various elements quickly.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4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Useful for Detailed Backgrounds and Textures: 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Helps in building rich environments that would be time-consuming to paint from scratch.</a:t>
            </a:r>
          </a:p>
        </p:txBody>
      </p:sp>
      <p:pic>
        <p:nvPicPr>
          <p:cNvPr id="8194" name="Picture 2" descr="What Is Photobashing &amp; How To Use It [Free Beginner Tutorials]">
            <a:extLst>
              <a:ext uri="{FF2B5EF4-FFF2-40B4-BE49-F238E27FC236}">
                <a16:creationId xmlns:a16="http://schemas.microsoft.com/office/drawing/2014/main" id="{7191442F-BF93-82D5-D0BA-2FFAD3F95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1219200"/>
            <a:ext cx="4199467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ArtStation - Photobashing Practice">
            <a:extLst>
              <a:ext uri="{FF2B5EF4-FFF2-40B4-BE49-F238E27FC236}">
                <a16:creationId xmlns:a16="http://schemas.microsoft.com/office/drawing/2014/main" id="{6B622709-6BC5-F127-36C3-4600F4F7A4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769222"/>
            <a:ext cx="3620757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98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1EBCB-0E3D-129F-AE3B-3DF877E1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6573F324-83E9-6680-5F34-8DCF0B9624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26CE4453-0637-1FCE-2643-C75996628BC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C7F0AC-2DA8-E7BA-7D45-026C5B6EF0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844224"/>
            <a:ext cx="1114425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Compositing and </a:t>
            </a:r>
            <a:r>
              <a:rPr lang="en-GB" altLang="en-US" sz="4000" b="1" dirty="0" err="1">
                <a:solidFill>
                  <a:schemeClr val="accent4"/>
                </a:solidFill>
                <a:latin typeface="+mn-lt"/>
              </a:rPr>
              <a:t>Photobashing</a:t>
            </a: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 – Basic Principles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Steps for Effective </a:t>
            </a: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Photobashing</a:t>
            </a: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A9FF95-EAEC-0836-AB3A-5D9E415606A1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131996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E8ACF3-FF67-B88A-7883-ABFE1F210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99DF9DC-FE48-2FE1-8B8F-0DEA1257A0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D755F0D-C782-82FA-AE13-588CFD555BA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A7492C2-943D-1A39-B574-B5EF3B6375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77E2417-5A5A-2114-DF19-E0F38B861B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471" y="1028075"/>
            <a:ext cx="6797454" cy="563231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Select High-Quality Images: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Choose images that fit the desired style and perspective; clarity is crucial.</a:t>
            </a:r>
          </a:p>
          <a:p>
            <a:pPr marL="457200" indent="-457200" eaLnBrk="1" hangingPunct="1">
              <a:spcBef>
                <a:spcPct val="0"/>
              </a:spcBef>
              <a:defRPr/>
            </a:pPr>
            <a:endParaRPr lang="en-GB" altLang="en-US" sz="2400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Use Layer Masks for Blending: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Allows for non-destructive editing, enabling smooth transitions between photos and painted areas.</a:t>
            </a:r>
          </a:p>
          <a:p>
            <a:pPr marL="457200" indent="-457200" eaLnBrk="1" hangingPunct="1">
              <a:spcBef>
                <a:spcPct val="0"/>
              </a:spcBef>
              <a:defRPr/>
            </a:pPr>
            <a:endParaRPr lang="en-GB" altLang="en-US" sz="2400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Adjust Colours and Lighting: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Use adjustment layers (like hue/saturation, levels) to create a cohesive look across different elements.</a:t>
            </a:r>
          </a:p>
          <a:p>
            <a:pPr marL="457200" indent="-457200" eaLnBrk="1" hangingPunct="1">
              <a:spcBef>
                <a:spcPct val="0"/>
              </a:spcBef>
              <a:defRPr/>
            </a:pPr>
            <a:endParaRPr lang="en-GB" altLang="en-US" sz="2400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Integrate Painted Elements: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Blend </a:t>
            </a:r>
            <a:r>
              <a:rPr lang="en-GB" altLang="en-US" sz="2400" dirty="0" err="1">
                <a:solidFill>
                  <a:schemeClr val="bg1"/>
                </a:solidFill>
                <a:latin typeface="+mn-lt"/>
              </a:rPr>
              <a:t>photobashed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 images with hand-painted textures to enhance realism and originality.</a:t>
            </a:r>
          </a:p>
        </p:txBody>
      </p:sp>
      <p:pic>
        <p:nvPicPr>
          <p:cNvPr id="7170" name="Picture 2" descr="Smart Photo Editor - Layers">
            <a:extLst>
              <a:ext uri="{FF2B5EF4-FFF2-40B4-BE49-F238E27FC236}">
                <a16:creationId xmlns:a16="http://schemas.microsoft.com/office/drawing/2014/main" id="{92CFECD7-AF76-4134-94B6-49DB721C2B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369" y="2238374"/>
            <a:ext cx="4147344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31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AAAFF-0EAE-A93C-1927-C062EE06E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C87B3A2F-96AA-422C-99F3-4CFB843B32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428F7A4-556B-BB96-1890-C9219168F8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BE49FD-81D1-8AB1-828D-EEE95103B8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844224"/>
            <a:ext cx="1114425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Compositing and </a:t>
            </a:r>
            <a:r>
              <a:rPr lang="en-GB" altLang="en-US" sz="4000" b="1" dirty="0" err="1">
                <a:solidFill>
                  <a:schemeClr val="accent4"/>
                </a:solidFill>
                <a:latin typeface="+mn-lt"/>
              </a:rPr>
              <a:t>Photobashing</a:t>
            </a: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 – Basic Principles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Tips for Successful Composition and </a:t>
            </a: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Photobashing</a:t>
            </a: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0967F5-C4C1-0C29-4F05-3AF34A2D925E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310985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B0E7B-D64D-460E-D055-00CBEAEDF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26FDCE43-EBC6-4E9A-6A53-877EBA0EE1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A19832-DC06-B656-9879-A1004FFFB30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D801369-C9B2-452B-3C22-F1B5D9C5E67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74E72A-75CD-2C01-8569-FDC093B99F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84970" y="1028075"/>
            <a:ext cx="6797454" cy="563231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Always Consider the Focal Point: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Decide what you want the viewer to focus on and arrange elements to support that.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400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Experiment with Different Layouts: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 Don’t be afraid to try various compositions until you find the one that resonates.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400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Use </a:t>
            </a:r>
            <a:r>
              <a:rPr lang="en-GB" altLang="en-US" sz="2400" b="1" dirty="0" err="1">
                <a:solidFill>
                  <a:schemeClr val="bg1"/>
                </a:solidFill>
                <a:latin typeface="+mn-lt"/>
              </a:rPr>
              <a:t>Color</a:t>
            </a: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 Theory to Enhance Mood: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Understand warm and cool </a:t>
            </a:r>
            <a:r>
              <a:rPr lang="en-GB" altLang="en-US" sz="2400" dirty="0" err="1">
                <a:solidFill>
                  <a:schemeClr val="bg1"/>
                </a:solidFill>
                <a:latin typeface="+mn-lt"/>
              </a:rPr>
              <a:t>colors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 and their emotional impacts; use them strategically.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400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Regularly Step Back: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Take breaks to look at your work from a distance; this helps in assessing overall balance and harmony.</a:t>
            </a:r>
          </a:p>
        </p:txBody>
      </p:sp>
      <p:pic>
        <p:nvPicPr>
          <p:cNvPr id="6146" name="Picture 2" descr="5 Beginner Steps to Create a Great Composite in Photoshop">
            <a:extLst>
              <a:ext uri="{FF2B5EF4-FFF2-40B4-BE49-F238E27FC236}">
                <a16:creationId xmlns:a16="http://schemas.microsoft.com/office/drawing/2014/main" id="{D1764E03-8505-E15D-8897-2A9F5F1D1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74" y="1101030"/>
            <a:ext cx="411607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olor-theory-tutorial | Color theory, Photoshop photography, Photoshop">
            <a:extLst>
              <a:ext uri="{FF2B5EF4-FFF2-40B4-BE49-F238E27FC236}">
                <a16:creationId xmlns:a16="http://schemas.microsoft.com/office/drawing/2014/main" id="{31189621-6BA2-5676-4A08-2E933D213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74" y="4069585"/>
            <a:ext cx="4022847" cy="259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220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D0B168-A4A1-D205-F59F-4230F1EA74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9775A9A5-50BE-12F0-8AF6-37E1FE6CF3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49B459ED-E96A-535F-E163-346551F4E61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6A9E8A-BED8-35FD-FB5E-4ACABABF0C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844224"/>
            <a:ext cx="1114425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Compositing and </a:t>
            </a:r>
            <a:r>
              <a:rPr lang="en-GB" altLang="en-US" sz="4000" b="1" dirty="0" err="1">
                <a:solidFill>
                  <a:schemeClr val="accent4"/>
                </a:solidFill>
                <a:latin typeface="+mn-lt"/>
              </a:rPr>
              <a:t>Photobashing</a:t>
            </a: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 – Basic Principles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EB0455-69BF-4360-9512-C9865BFF18D6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28523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284ED-BA02-34B1-A482-890CD1962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6722F73C-84D4-C76B-9E11-5F4F457A1B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CAE88F-EEAE-FC3E-1695-CB5209CB028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41DD5CE8-B510-98CD-68E4-07C0DEEA413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03C652-C819-7BD1-0446-E24A751DED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2145" y="1571000"/>
            <a:ext cx="6797454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Composition is Key to Impactful Art: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Strong composition can elevate the quality of any piece, making it more engaging.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4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 err="1">
                <a:solidFill>
                  <a:schemeClr val="bg1"/>
                </a:solidFill>
                <a:latin typeface="+mn-lt"/>
              </a:rPr>
              <a:t>Photobashing</a:t>
            </a: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 Enhances Creativity and Efficiency: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It allows artists to rapidly iterate on ideas while maintaining high visual fidelity.</a:t>
            </a:r>
          </a:p>
          <a:p>
            <a:pPr eaLnBrk="1" hangingPunct="1">
              <a:spcBef>
                <a:spcPct val="0"/>
              </a:spcBef>
              <a:buNone/>
              <a:defRPr/>
            </a:pPr>
            <a:endParaRPr lang="en-GB" altLang="en-US" sz="2400" b="1" dirty="0">
              <a:solidFill>
                <a:schemeClr val="bg1"/>
              </a:solidFill>
              <a:latin typeface="+mn-lt"/>
            </a:endParaRPr>
          </a:p>
          <a:p>
            <a:pPr marL="457200" indent="-457200" eaLnBrk="1" hangingPunct="1">
              <a:spcBef>
                <a:spcPct val="0"/>
              </a:spcBef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</a:rPr>
              <a:t>Practice Regularly to Refine Skills: </a:t>
            </a:r>
            <a:r>
              <a:rPr lang="en-GB" altLang="en-US" sz="2400" dirty="0">
                <a:solidFill>
                  <a:schemeClr val="bg1"/>
                </a:solidFill>
                <a:latin typeface="+mn-lt"/>
              </a:rPr>
              <a:t>Like any skill, consistency and practice are crucial for improvement.</a:t>
            </a:r>
          </a:p>
        </p:txBody>
      </p:sp>
      <p:pic>
        <p:nvPicPr>
          <p:cNvPr id="5122" name="Picture 2" descr="Editing: (Before &amp; After) | Composition photography, Photoshop ...">
            <a:extLst>
              <a:ext uri="{FF2B5EF4-FFF2-40B4-BE49-F238E27FC236}">
                <a16:creationId xmlns:a16="http://schemas.microsoft.com/office/drawing/2014/main" id="{E0124BAA-C2CE-AC95-DA50-CCA9A93486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02" y="1358983"/>
            <a:ext cx="4848225" cy="250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hotoshop Compositing : The Complete Guide">
            <a:extLst>
              <a:ext uri="{FF2B5EF4-FFF2-40B4-BE49-F238E27FC236}">
                <a16:creationId xmlns:a16="http://schemas.microsoft.com/office/drawing/2014/main" id="{26F8A9E9-BD6A-CB66-BE7F-E3DA614F45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497" y="3971893"/>
            <a:ext cx="3640433" cy="250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95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1CF0BF08-734A-4FA9-B103-4F208572E7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b="1" u="sng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u="sng" dirty="0">
                <a:solidFill>
                  <a:schemeClr val="bg1"/>
                </a:solidFill>
                <a:latin typeface="+mj-lt"/>
              </a:rPr>
              <a:t>ANY 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380D9A3-FED9-4844-8AE9-D69D4F6C40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E4B7A8-B325-41F0-9B11-DCF93E03B33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314426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042AAC3-6981-4542-B640-55A9FD464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SAVE YOUR WORK</a:t>
            </a: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AND SAVE IT OFTEN!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1" y="1330325"/>
            <a:ext cx="5021910" cy="733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Remember: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ED2ED00-3429-45E5-9038-B09D15588D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A00EFB-F311-4DBE-8A85-BA2BDFEC18A1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sz="1800" dirty="0">
                <a:solidFill>
                  <a:schemeClr val="bg1"/>
                </a:solidFill>
                <a:latin typeface="+mj-lt"/>
              </a:rPr>
              <a:t>Compositing and </a:t>
            </a:r>
            <a:r>
              <a:rPr lang="en-GB" sz="1800" dirty="0" err="1">
                <a:solidFill>
                  <a:schemeClr val="bg1"/>
                </a:solidFill>
                <a:latin typeface="+mj-lt"/>
              </a:rPr>
              <a:t>Photobashing</a:t>
            </a:r>
            <a:r>
              <a:rPr lang="en-GB" sz="1800" dirty="0">
                <a:solidFill>
                  <a:schemeClr val="bg1"/>
                </a:solidFill>
                <a:latin typeface="+mj-lt"/>
              </a:rPr>
              <a:t> – Basic Principles</a:t>
            </a:r>
          </a:p>
        </p:txBody>
      </p:sp>
    </p:spTree>
    <p:extLst>
      <p:ext uri="{BB962C8B-B14F-4D97-AF65-F5344CB8AC3E}">
        <p14:creationId xmlns:p14="http://schemas.microsoft.com/office/powerpoint/2010/main" val="324033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794</Words>
  <Application>Microsoft Office PowerPoint</Application>
  <PresentationFormat>Widescreen</PresentationFormat>
  <Paragraphs>133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Adam Head</cp:lastModifiedBy>
  <cp:revision>134</cp:revision>
  <dcterms:created xsi:type="dcterms:W3CDTF">2016-10-04T14:07:26Z</dcterms:created>
  <dcterms:modified xsi:type="dcterms:W3CDTF">2024-10-21T09:29:38Z</dcterms:modified>
</cp:coreProperties>
</file>