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35"/>
  </p:notesMasterIdLst>
  <p:handoutMasterIdLst>
    <p:handoutMasterId r:id="rId36"/>
  </p:handoutMasterIdLst>
  <p:sldIdLst>
    <p:sldId id="363" r:id="rId3"/>
    <p:sldId id="414" r:id="rId4"/>
    <p:sldId id="367" r:id="rId5"/>
    <p:sldId id="450" r:id="rId6"/>
    <p:sldId id="403" r:id="rId7"/>
    <p:sldId id="451" r:id="rId8"/>
    <p:sldId id="404" r:id="rId9"/>
    <p:sldId id="425" r:id="rId10"/>
    <p:sldId id="449" r:id="rId11"/>
    <p:sldId id="426" r:id="rId12"/>
    <p:sldId id="433" r:id="rId13"/>
    <p:sldId id="434" r:id="rId14"/>
    <p:sldId id="436" r:id="rId15"/>
    <p:sldId id="435" r:id="rId16"/>
    <p:sldId id="371" r:id="rId17"/>
    <p:sldId id="419" r:id="rId18"/>
    <p:sldId id="410" r:id="rId19"/>
    <p:sldId id="368" r:id="rId20"/>
    <p:sldId id="438" r:id="rId21"/>
    <p:sldId id="394" r:id="rId22"/>
    <p:sldId id="439" r:id="rId23"/>
    <p:sldId id="383" r:id="rId24"/>
    <p:sldId id="440" r:id="rId25"/>
    <p:sldId id="441" r:id="rId26"/>
    <p:sldId id="442" r:id="rId27"/>
    <p:sldId id="443" r:id="rId28"/>
    <p:sldId id="444" r:id="rId29"/>
    <p:sldId id="445" r:id="rId30"/>
    <p:sldId id="446" r:id="rId31"/>
    <p:sldId id="447" r:id="rId32"/>
    <p:sldId id="477" r:id="rId33"/>
    <p:sldId id="370" r:id="rId34"/>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0751" autoAdjust="0"/>
  </p:normalViewPr>
  <p:slideViewPr>
    <p:cSldViewPr>
      <p:cViewPr varScale="1">
        <p:scale>
          <a:sx n="86" d="100"/>
          <a:sy n="86" d="100"/>
        </p:scale>
        <p:origin x="750" y="78"/>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notesMaster" Target="notesMasters/notesMaster1.xml"/><Relationship Id="rId8" Type="http://schemas.openxmlformats.org/officeDocument/2006/relationships/slide" Target="slides/slide6.xml"/><Relationship Id="rId3"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20872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751566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695695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7043708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967057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3178964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6556468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442555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6966782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0875338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1750449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099489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68287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5115135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7932155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170083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284029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1285690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8026526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10549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6832253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17079051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35901102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72574997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83767658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024977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3925742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76273283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31</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32</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07/09/2023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07/09/2023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07/09/2023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1772282805"/>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209364228"/>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161855683"/>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2468880039"/>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07/09/2023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427844955"/>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07/09/2023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836192241"/>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07/09/2023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3548625766"/>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711685449"/>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614525174"/>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925407243"/>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294711693"/>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extLst>
      <p:ext uri="{BB962C8B-B14F-4D97-AF65-F5344CB8AC3E}">
        <p14:creationId xmlns:p14="http://schemas.microsoft.com/office/powerpoint/2010/main" val="2697552830"/>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hyperlink" Target="https://assets.publishing.service.gov.uk/government/uploads/system/uploads/attachment_data/file/1139093/global-trade-outlook-february-2023.pdf" TargetMode="External"/><Relationship Id="rId7" Type="http://schemas.openxmlformats.org/officeDocument/2006/relationships/hyperlink" Target="https://www3.weforum.org/docs/WEF_TheGlobalCompetitivenessReport2020.pdf" TargetMode="External"/><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hyperlink" Target="https://www.wto.org/english/res_e/booksp_e/wtr22_e/wtr22_e.pdf" TargetMode="Externa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hyperlink" Target="http://www.wto.org/" TargetMode="External"/><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8.xml"/><Relationship Id="rId1" Type="http://schemas.openxmlformats.org/officeDocument/2006/relationships/video" Target="https://www.youtube.com/embed/RswNYuf5Rng?feature=oembed" TargetMode="External"/><Relationship Id="rId5" Type="http://schemas.openxmlformats.org/officeDocument/2006/relationships/image" Target="../media/image7.jpeg"/><Relationship Id="rId4" Type="http://schemas.openxmlformats.org/officeDocument/2006/relationships/hyperlink" Target="https://www.youtube.com/watch?v=RswNYuf5Rng"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1.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LCMB7014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3737312"/>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4</a:t>
            </a:r>
          </a:p>
          <a:p>
            <a:pPr eaLnBrk="1" hangingPunct="1"/>
            <a:r>
              <a:rPr lang="en-GB" altLang="en-US" sz="4000">
                <a:solidFill>
                  <a:srgbClr val="FFFF00"/>
                </a:solidFill>
              </a:rPr>
              <a:t>The Global Trade Environment</a:t>
            </a:r>
            <a:endParaRPr lang="en-GB" altLang="en-US" sz="4000" dirty="0">
              <a:solidFill>
                <a:srgbClr val="FFFF00"/>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143000"/>
            <a:ext cx="10729191" cy="4590256"/>
          </a:xfrm>
        </p:spPr>
        <p:txBody>
          <a:bodyPr/>
          <a:lstStyle/>
          <a:p>
            <a:pPr algn="just">
              <a:spcBef>
                <a:spcPts val="400"/>
              </a:spcBef>
              <a:spcAft>
                <a:spcPts val="400"/>
              </a:spcAft>
            </a:pPr>
            <a:r>
              <a:rPr lang="en-GB" sz="2800" dirty="0"/>
              <a:t>To understand theories of international trade</a:t>
            </a:r>
          </a:p>
          <a:p>
            <a:pPr algn="just">
              <a:spcBef>
                <a:spcPts val="400"/>
              </a:spcBef>
              <a:spcAft>
                <a:spcPts val="400"/>
              </a:spcAft>
            </a:pPr>
            <a:r>
              <a:rPr lang="en-GB" sz="2800" dirty="0"/>
              <a:t>To explain how free trade improves global efficiency </a:t>
            </a:r>
          </a:p>
          <a:p>
            <a:pPr algn="just">
              <a:spcBef>
                <a:spcPts val="400"/>
              </a:spcBef>
              <a:spcAft>
                <a:spcPts val="400"/>
              </a:spcAft>
            </a:pPr>
            <a:r>
              <a:rPr lang="en-GB" sz="2800" dirty="0"/>
              <a:t>To identify factors affecting national trade patterns</a:t>
            </a:r>
          </a:p>
          <a:p>
            <a:pPr algn="just">
              <a:spcBef>
                <a:spcPts val="400"/>
              </a:spcBef>
              <a:spcAft>
                <a:spcPts val="400"/>
              </a:spcAft>
            </a:pPr>
            <a:r>
              <a:rPr lang="en-GB" sz="2800" dirty="0"/>
              <a:t>To understand why production factors, especially labour and capital, move internationally</a:t>
            </a:r>
          </a:p>
          <a:p>
            <a:pPr algn="just">
              <a:spcBef>
                <a:spcPts val="400"/>
              </a:spcBef>
              <a:spcAft>
                <a:spcPts val="400"/>
              </a:spcAft>
            </a:pPr>
            <a:r>
              <a:rPr lang="en-GB" sz="2800" dirty="0"/>
              <a:t>To explain the rationales for governmental policies that enhance and restrict trade</a:t>
            </a:r>
          </a:p>
          <a:p>
            <a:pPr algn="just">
              <a:spcBef>
                <a:spcPts val="400"/>
              </a:spcBef>
              <a:spcAft>
                <a:spcPts val="400"/>
              </a:spcAft>
            </a:pPr>
            <a:r>
              <a:rPr lang="en-GB" sz="2800" dirty="0"/>
              <a:t>To describe the potential and actual effects of governmental intervention on the free flow of trade</a:t>
            </a:r>
          </a:p>
          <a:p>
            <a:pPr algn="just">
              <a:spcBef>
                <a:spcPts val="600"/>
              </a:spcBef>
              <a:spcAft>
                <a:spcPts val="600"/>
              </a:spcAft>
            </a:pPr>
            <a:endParaRPr lang="en-GB" sz="2800" dirty="0"/>
          </a:p>
          <a:p>
            <a:pPr algn="just">
              <a:spcBef>
                <a:spcPts val="600"/>
              </a:spcBef>
              <a:spcAft>
                <a:spcPts val="600"/>
              </a:spcAft>
            </a:pPr>
            <a:endParaRPr lang="en-GB"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8AAC2D07-F9B6-6F4B-3D3F-9839570A8DC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Trade Theory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412776"/>
            <a:ext cx="10621181"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r>
              <a:rPr kumimoji="0" lang="en-GB" altLang="en-US" sz="3200" b="1" i="0" u="none" strike="noStrike" kern="1200" cap="none" spc="0" normalizeH="0" baseline="0" noProof="0" dirty="0">
                <a:ln>
                  <a:noFill/>
                </a:ln>
                <a:solidFill>
                  <a:prstClr val="black"/>
                </a:solidFill>
                <a:effectLst/>
                <a:uLnTx/>
                <a:uFillTx/>
                <a:latin typeface="Myriad Pro"/>
                <a:ea typeface="+mn-ea"/>
                <a:cs typeface="+mn-cs"/>
              </a:rPr>
              <a:t>Helps managers and government policymakers focus on these questions:</a:t>
            </a:r>
          </a:p>
          <a:p>
            <a:pPr marL="742950" marR="0" lvl="1" indent="-285750"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What products should we import and export?</a:t>
            </a:r>
          </a:p>
          <a:p>
            <a:pPr marL="742950" marR="0" lvl="1" indent="-285750"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How much should we trade?</a:t>
            </a:r>
          </a:p>
          <a:p>
            <a:pPr marL="742950" marR="0" lvl="1" indent="-285750"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With whom should we trade?</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84D86E15-57CA-FDCD-D1A0-08A52D10CBE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30598730"/>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1000"/>
                                        <p:tgtEl>
                                          <p:spTgt spid="6">
                                            <p:txEl>
                                              <p:pRg st="3" end="3"/>
                                            </p:txEl>
                                          </p:spTgt>
                                        </p:tgtEl>
                                      </p:cBhvr>
                                    </p:animEffect>
                                    <p:anim calcmode="lin" valueType="num">
                                      <p:cBhvr>
                                        <p:cTn id="2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Easy Here, Hard There: Doing Business In Various Countries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rot="16200000">
            <a:off x="5565943" y="3087633"/>
            <a:ext cx="4242162" cy="792093"/>
          </a:xfrm>
        </p:spPr>
        <p:txBody>
          <a:bodyPr/>
          <a:lstStyle/>
          <a:p>
            <a:pPr marL="0" indent="0" algn="just">
              <a:buClr>
                <a:schemeClr val="tx1"/>
              </a:buClr>
              <a:buNone/>
            </a:pPr>
            <a:r>
              <a:rPr lang="en-GB" sz="1400" dirty="0">
                <a:hlinkClick r:id="rId3"/>
              </a:rPr>
              <a:t>https://assets.publishing.service.gov.uk/government/uploads/system/uploads/attachment_data/file/1139093/global-trade-outlook-february-2023.pdf</a:t>
            </a:r>
            <a:r>
              <a:rPr lang="en-GB" sz="1400" dirty="0"/>
              <a:t> </a:t>
            </a:r>
          </a:p>
        </p:txBody>
      </p:sp>
      <p:pic>
        <p:nvPicPr>
          <p:cNvPr id="4" name="Picture 3">
            <a:extLst>
              <a:ext uri="{FF2B5EF4-FFF2-40B4-BE49-F238E27FC236}">
                <a16:creationId xmlns:a16="http://schemas.microsoft.com/office/drawing/2014/main" id="{8DF169E1-B4B7-B379-EC40-EAAF072E0D66}"/>
              </a:ext>
            </a:extLst>
          </p:cNvPr>
          <p:cNvPicPr>
            <a:picLocks noChangeAspect="1"/>
          </p:cNvPicPr>
          <p:nvPr/>
        </p:nvPicPr>
        <p:blipFill>
          <a:blip r:embed="rId4"/>
          <a:stretch>
            <a:fillRect/>
          </a:stretch>
        </p:blipFill>
        <p:spPr>
          <a:xfrm>
            <a:off x="4226754" y="1390194"/>
            <a:ext cx="3024336" cy="42200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Content Placeholder 2">
            <a:extLst>
              <a:ext uri="{FF2B5EF4-FFF2-40B4-BE49-F238E27FC236}">
                <a16:creationId xmlns:a16="http://schemas.microsoft.com/office/drawing/2014/main" id="{542736F1-36F5-6D86-A36E-1FE881DD8D9B}"/>
              </a:ext>
            </a:extLst>
          </p:cNvPr>
          <p:cNvSpPr txBox="1">
            <a:spLocks/>
          </p:cNvSpPr>
          <p:nvPr/>
        </p:nvSpPr>
        <p:spPr bwMode="auto">
          <a:xfrm rot="16200000">
            <a:off x="1862372" y="3087635"/>
            <a:ext cx="4162772" cy="7920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1400" dirty="0">
                <a:hlinkClick r:id="rId5"/>
              </a:rPr>
              <a:t>https://www.wto.org/english/res_e/booksp_e/wtr22_e/wtr22_e.pdf</a:t>
            </a:r>
            <a:r>
              <a:rPr lang="en-GB" sz="1400" dirty="0"/>
              <a:t> </a:t>
            </a:r>
          </a:p>
        </p:txBody>
      </p:sp>
      <p:pic>
        <p:nvPicPr>
          <p:cNvPr id="7" name="Picture 6">
            <a:extLst>
              <a:ext uri="{FF2B5EF4-FFF2-40B4-BE49-F238E27FC236}">
                <a16:creationId xmlns:a16="http://schemas.microsoft.com/office/drawing/2014/main" id="{43750CD7-4F99-2A1E-61B5-2F58B22C3BE5}"/>
              </a:ext>
            </a:extLst>
          </p:cNvPr>
          <p:cNvPicPr>
            <a:picLocks noChangeAspect="1"/>
          </p:cNvPicPr>
          <p:nvPr/>
        </p:nvPicPr>
        <p:blipFill>
          <a:blip r:embed="rId6"/>
          <a:stretch>
            <a:fillRect/>
          </a:stretch>
        </p:blipFill>
        <p:spPr>
          <a:xfrm>
            <a:off x="477476" y="1408103"/>
            <a:ext cx="3026235" cy="42200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Content Placeholder 2">
            <a:extLst>
              <a:ext uri="{FF2B5EF4-FFF2-40B4-BE49-F238E27FC236}">
                <a16:creationId xmlns:a16="http://schemas.microsoft.com/office/drawing/2014/main" id="{8A864C6A-2FFC-8EA7-BBE4-11C96DB7B3FB}"/>
              </a:ext>
            </a:extLst>
          </p:cNvPr>
          <p:cNvSpPr txBox="1">
            <a:spLocks/>
          </p:cNvSpPr>
          <p:nvPr/>
        </p:nvSpPr>
        <p:spPr bwMode="auto">
          <a:xfrm rot="16200000">
            <a:off x="9487230" y="3258716"/>
            <a:ext cx="4162772" cy="576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1400" dirty="0">
                <a:hlinkClick r:id="rId7"/>
              </a:rPr>
              <a:t>https://www3.weforum.org/docs/WEF_TheGlobalCompetitivenessReport2020.pdf</a:t>
            </a:r>
            <a:r>
              <a:rPr lang="en-GB" sz="1400" dirty="0"/>
              <a:t> </a:t>
            </a:r>
          </a:p>
        </p:txBody>
      </p:sp>
      <p:pic>
        <p:nvPicPr>
          <p:cNvPr id="6" name="Picture 5">
            <a:extLst>
              <a:ext uri="{FF2B5EF4-FFF2-40B4-BE49-F238E27FC236}">
                <a16:creationId xmlns:a16="http://schemas.microsoft.com/office/drawing/2014/main" id="{8280BFC2-1FFD-129B-1864-4FA7A86EE68E}"/>
              </a:ext>
            </a:extLst>
          </p:cNvPr>
          <p:cNvPicPr>
            <a:picLocks noChangeAspect="1"/>
          </p:cNvPicPr>
          <p:nvPr/>
        </p:nvPicPr>
        <p:blipFill>
          <a:blip r:embed="rId8"/>
          <a:stretch>
            <a:fillRect/>
          </a:stretch>
        </p:blipFill>
        <p:spPr>
          <a:xfrm>
            <a:off x="8187661" y="1402294"/>
            <a:ext cx="2970416" cy="420246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Footer Placeholder 1">
            <a:extLst>
              <a:ext uri="{FF2B5EF4-FFF2-40B4-BE49-F238E27FC236}">
                <a16:creationId xmlns:a16="http://schemas.microsoft.com/office/drawing/2014/main" id="{ED67116F-DC9F-1CE6-9C05-64E5B56E53A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770746469"/>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500" fill="hold"/>
                                        <p:tgtEl>
                                          <p:spTgt spid="6"/>
                                        </p:tgtEl>
                                        <p:attrNameLst>
                                          <p:attrName>ppt_w</p:attrName>
                                        </p:attrNameLst>
                                      </p:cBhvr>
                                      <p:tavLst>
                                        <p:tav tm="0">
                                          <p:val>
                                            <p:fltVal val="0"/>
                                          </p:val>
                                        </p:tav>
                                        <p:tav tm="100000">
                                          <p:val>
                                            <p:strVal val="#ppt_w"/>
                                          </p:val>
                                        </p:tav>
                                      </p:tavLst>
                                    </p:anim>
                                    <p:anim calcmode="lin" valueType="num">
                                      <p:cBhvr>
                                        <p:cTn id="8" dur="1500" fill="hold"/>
                                        <p:tgtEl>
                                          <p:spTgt spid="6"/>
                                        </p:tgtEl>
                                        <p:attrNameLst>
                                          <p:attrName>ppt_h</p:attrName>
                                        </p:attrNameLst>
                                      </p:cBhvr>
                                      <p:tavLst>
                                        <p:tav tm="0">
                                          <p:val>
                                            <p:fltVal val="0"/>
                                          </p:val>
                                        </p:tav>
                                        <p:tav tm="100000">
                                          <p:val>
                                            <p:strVal val="#ppt_h"/>
                                          </p:val>
                                        </p:tav>
                                      </p:tavLst>
                                    </p:anim>
                                    <p:animEffect transition="in" filter="fade">
                                      <p:cBhvr>
                                        <p:cTn id="9" dur="1500"/>
                                        <p:tgtEl>
                                          <p:spTgt spid="6"/>
                                        </p:tgtEl>
                                      </p:cBhvr>
                                    </p:animEffect>
                                  </p:childTnLst>
                                </p:cTn>
                              </p:par>
                              <p:par>
                                <p:cTn id="10" presetID="53" presetClass="entr" presetSubtype="16"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1500" fill="hold"/>
                                        <p:tgtEl>
                                          <p:spTgt spid="4"/>
                                        </p:tgtEl>
                                        <p:attrNameLst>
                                          <p:attrName>ppt_w</p:attrName>
                                        </p:attrNameLst>
                                      </p:cBhvr>
                                      <p:tavLst>
                                        <p:tav tm="0">
                                          <p:val>
                                            <p:fltVal val="0"/>
                                          </p:val>
                                        </p:tav>
                                        <p:tav tm="100000">
                                          <p:val>
                                            <p:strVal val="#ppt_w"/>
                                          </p:val>
                                        </p:tav>
                                      </p:tavLst>
                                    </p:anim>
                                    <p:anim calcmode="lin" valueType="num">
                                      <p:cBhvr>
                                        <p:cTn id="13" dur="1500" fill="hold"/>
                                        <p:tgtEl>
                                          <p:spTgt spid="4"/>
                                        </p:tgtEl>
                                        <p:attrNameLst>
                                          <p:attrName>ppt_h</p:attrName>
                                        </p:attrNameLst>
                                      </p:cBhvr>
                                      <p:tavLst>
                                        <p:tav tm="0">
                                          <p:val>
                                            <p:fltVal val="0"/>
                                          </p:val>
                                        </p:tav>
                                        <p:tav tm="100000">
                                          <p:val>
                                            <p:strVal val="#ppt_h"/>
                                          </p:val>
                                        </p:tav>
                                      </p:tavLst>
                                    </p:anim>
                                    <p:animEffect transition="in" filter="fade">
                                      <p:cBhvr>
                                        <p:cTn id="14" dur="1500"/>
                                        <p:tgtEl>
                                          <p:spTgt spid="4"/>
                                        </p:tgtEl>
                                      </p:cBhvr>
                                    </p:animEffect>
                                  </p:childTnLst>
                                </p:cTn>
                              </p:par>
                              <p:par>
                                <p:cTn id="15" presetID="53" presetClass="entr" presetSubtype="16" fill="hold" nodeType="with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p:cTn id="17" dur="1500" fill="hold"/>
                                        <p:tgtEl>
                                          <p:spTgt spid="7"/>
                                        </p:tgtEl>
                                        <p:attrNameLst>
                                          <p:attrName>ppt_w</p:attrName>
                                        </p:attrNameLst>
                                      </p:cBhvr>
                                      <p:tavLst>
                                        <p:tav tm="0">
                                          <p:val>
                                            <p:fltVal val="0"/>
                                          </p:val>
                                        </p:tav>
                                        <p:tav tm="100000">
                                          <p:val>
                                            <p:strVal val="#ppt_w"/>
                                          </p:val>
                                        </p:tav>
                                      </p:tavLst>
                                    </p:anim>
                                    <p:anim calcmode="lin" valueType="num">
                                      <p:cBhvr>
                                        <p:cTn id="18" dur="1500" fill="hold"/>
                                        <p:tgtEl>
                                          <p:spTgt spid="7"/>
                                        </p:tgtEl>
                                        <p:attrNameLst>
                                          <p:attrName>ppt_h</p:attrName>
                                        </p:attrNameLst>
                                      </p:cBhvr>
                                      <p:tavLst>
                                        <p:tav tm="0">
                                          <p:val>
                                            <p:fltVal val="0"/>
                                          </p:val>
                                        </p:tav>
                                        <p:tav tm="100000">
                                          <p:val>
                                            <p:strVal val="#ppt_h"/>
                                          </p:val>
                                        </p:tav>
                                      </p:tavLst>
                                    </p:anim>
                                    <p:animEffect transition="in" filter="fade">
                                      <p:cBhvr>
                                        <p:cTn id="19" dur="1500"/>
                                        <p:tgtEl>
                                          <p:spTgt spid="7"/>
                                        </p:tgtEl>
                                      </p:cBhvr>
                                    </p:animEffect>
                                  </p:childTnLst>
                                </p:cTn>
                              </p:par>
                            </p:childTnLst>
                          </p:cTn>
                        </p:par>
                        <p:par>
                          <p:cTn id="20" fill="hold">
                            <p:stCondLst>
                              <p:cond delay="1500"/>
                            </p:stCondLst>
                            <p:childTnLst>
                              <p:par>
                                <p:cTn id="21" presetID="42" presetClass="entr" presetSubtype="0" fill="hold" nodeType="afterEffect">
                                  <p:stCondLst>
                                    <p:cond delay="0"/>
                                  </p:stCondLst>
                                  <p:childTnLst>
                                    <p:set>
                                      <p:cBhvr>
                                        <p:cTn id="22" dur="1" fill="hold">
                                          <p:stCondLst>
                                            <p:cond delay="0"/>
                                          </p:stCondLst>
                                        </p:cTn>
                                        <p:tgtEl>
                                          <p:spTgt spid="7172">
                                            <p:txEl>
                                              <p:pRg st="0" end="0"/>
                                            </p:txEl>
                                          </p:spTgt>
                                        </p:tgtEl>
                                        <p:attrNameLst>
                                          <p:attrName>style.visibility</p:attrName>
                                        </p:attrNameLst>
                                      </p:cBhvr>
                                      <p:to>
                                        <p:strVal val="visible"/>
                                      </p:to>
                                    </p:set>
                                    <p:animEffect transition="in" filter="fade">
                                      <p:cBhvr>
                                        <p:cTn id="23" dur="1000"/>
                                        <p:tgtEl>
                                          <p:spTgt spid="7172">
                                            <p:txEl>
                                              <p:pRg st="0" end="0"/>
                                            </p:txEl>
                                          </p:spTgt>
                                        </p:tgtEl>
                                      </p:cBhvr>
                                    </p:animEffect>
                                    <p:anim calcmode="lin" valueType="num">
                                      <p:cBhvr>
                                        <p:cTn id="24"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25"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26" presetID="42" presetClass="entr" presetSubtype="0" fill="hold" nodeType="withEffect">
                                  <p:stCondLst>
                                    <p:cond delay="0"/>
                                  </p:stCondLst>
                                  <p:childTnLst>
                                    <p:set>
                                      <p:cBhvr>
                                        <p:cTn id="27" dur="1" fill="hold">
                                          <p:stCondLst>
                                            <p:cond delay="0"/>
                                          </p:stCondLst>
                                        </p:cTn>
                                        <p:tgtEl>
                                          <p:spTgt spid="5">
                                            <p:txEl>
                                              <p:pRg st="0" end="0"/>
                                            </p:txEl>
                                          </p:spTgt>
                                        </p:tgtEl>
                                        <p:attrNameLst>
                                          <p:attrName>style.visibility</p:attrName>
                                        </p:attrNameLst>
                                      </p:cBhvr>
                                      <p:to>
                                        <p:strVal val="visible"/>
                                      </p:to>
                                    </p:set>
                                    <p:animEffect transition="in" filter="fade">
                                      <p:cBhvr>
                                        <p:cTn id="28" dur="1000"/>
                                        <p:tgtEl>
                                          <p:spTgt spid="5">
                                            <p:txEl>
                                              <p:pRg st="0" end="0"/>
                                            </p:txEl>
                                          </p:spTgt>
                                        </p:tgtEl>
                                      </p:cBhvr>
                                    </p:animEffect>
                                    <p:anim calcmode="lin" valueType="num">
                                      <p:cBhvr>
                                        <p:cTn id="29"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0" end="0"/>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2">
                                            <p:txEl>
                                              <p:pRg st="0" end="0"/>
                                            </p:txEl>
                                          </p:spTgt>
                                        </p:tgtEl>
                                        <p:attrNameLst>
                                          <p:attrName>style.visibility</p:attrName>
                                        </p:attrNameLst>
                                      </p:cBhvr>
                                      <p:to>
                                        <p:strVal val="visible"/>
                                      </p:to>
                                    </p:set>
                                    <p:animEffect transition="in" filter="fade">
                                      <p:cBhvr>
                                        <p:cTn id="33" dur="1000"/>
                                        <p:tgtEl>
                                          <p:spTgt spid="2">
                                            <p:txEl>
                                              <p:pRg st="0" end="0"/>
                                            </p:txEl>
                                          </p:spTgt>
                                        </p:tgtEl>
                                      </p:cBhvr>
                                    </p:animEffect>
                                    <p:anim calcmode="lin" valueType="num">
                                      <p:cBhvr>
                                        <p:cTn id="34"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35"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International Operations and Economic Connections</a:t>
            </a:r>
          </a:p>
        </p:txBody>
      </p:sp>
      <p:pic>
        <p:nvPicPr>
          <p:cNvPr id="2" name="Picture 5">
            <a:extLst>
              <a:ext uri="{FF2B5EF4-FFF2-40B4-BE49-F238E27FC236}">
                <a16:creationId xmlns:a16="http://schemas.microsoft.com/office/drawing/2014/main" id="{31548912-F466-426B-8158-3D85D7E00E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0016" y="1152128"/>
            <a:ext cx="5181600" cy="447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a:extLst>
              <a:ext uri="{FF2B5EF4-FFF2-40B4-BE49-F238E27FC236}">
                <a16:creationId xmlns:a16="http://schemas.microsoft.com/office/drawing/2014/main" id="{AFD25DE8-0675-4A82-93F6-03E7EB4110EF}"/>
              </a:ext>
            </a:extLst>
          </p:cNvPr>
          <p:cNvSpPr txBox="1">
            <a:spLocks/>
          </p:cNvSpPr>
          <p:nvPr/>
        </p:nvSpPr>
        <p:spPr bwMode="auto">
          <a:xfrm>
            <a:off x="770384" y="1700808"/>
            <a:ext cx="6372707" cy="2520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r>
              <a:rPr kumimoji="0" lang="en-GB" altLang="en-US" sz="3200" b="1" i="0" u="none" strike="noStrike" kern="1200" cap="none" spc="0" normalizeH="0" baseline="0" noProof="0" dirty="0">
                <a:ln>
                  <a:noFill/>
                </a:ln>
                <a:solidFill>
                  <a:srgbClr val="00B050"/>
                </a:solidFill>
                <a:effectLst/>
                <a:uLnTx/>
                <a:uFillTx/>
                <a:latin typeface="Myriad Pro"/>
                <a:ea typeface="+mn-ea"/>
                <a:cs typeface="+mn-cs"/>
              </a:rPr>
              <a:t>International trade </a:t>
            </a: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is the branch of economics concerned with the exchange of goods and services with foreign countries.</a:t>
            </a:r>
          </a:p>
        </p:txBody>
      </p:sp>
      <p:sp>
        <p:nvSpPr>
          <p:cNvPr id="3" name="Footer Placeholder 1">
            <a:extLst>
              <a:ext uri="{FF2B5EF4-FFF2-40B4-BE49-F238E27FC236}">
                <a16:creationId xmlns:a16="http://schemas.microsoft.com/office/drawing/2014/main" id="{EE5EA003-1403-D68B-6F24-B334D9ECFD9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42399500"/>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500" fill="hold"/>
                                        <p:tgtEl>
                                          <p:spTgt spid="2"/>
                                        </p:tgtEl>
                                        <p:attrNameLst>
                                          <p:attrName>ppt_w</p:attrName>
                                        </p:attrNameLst>
                                      </p:cBhvr>
                                      <p:tavLst>
                                        <p:tav tm="0">
                                          <p:val>
                                            <p:fltVal val="0"/>
                                          </p:val>
                                        </p:tav>
                                        <p:tav tm="100000">
                                          <p:val>
                                            <p:strVal val="#ppt_w"/>
                                          </p:val>
                                        </p:tav>
                                      </p:tavLst>
                                    </p:anim>
                                    <p:anim calcmode="lin" valueType="num">
                                      <p:cBhvr>
                                        <p:cTn id="14" dur="500" fill="hold"/>
                                        <p:tgtEl>
                                          <p:spTgt spid="2"/>
                                        </p:tgtEl>
                                        <p:attrNameLst>
                                          <p:attrName>ppt_h</p:attrName>
                                        </p:attrNameLst>
                                      </p:cBhvr>
                                      <p:tavLst>
                                        <p:tav tm="0">
                                          <p:val>
                                            <p:fltVal val="0"/>
                                          </p:val>
                                        </p:tav>
                                        <p:tav tm="100000">
                                          <p:val>
                                            <p:strVal val="#ppt_h"/>
                                          </p:val>
                                        </p:tav>
                                      </p:tavLst>
                                    </p:anim>
                                    <p:animEffect transition="in" filter="fad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World’s Top Exporters</a:t>
            </a:r>
          </a:p>
        </p:txBody>
      </p:sp>
      <p:sp>
        <p:nvSpPr>
          <p:cNvPr id="3" name="Content Placeholder 3">
            <a:extLst>
              <a:ext uri="{FF2B5EF4-FFF2-40B4-BE49-F238E27FC236}">
                <a16:creationId xmlns:a16="http://schemas.microsoft.com/office/drawing/2014/main" id="{5962CFAC-4884-847B-6CAE-A2E925A881B4}"/>
              </a:ext>
            </a:extLst>
          </p:cNvPr>
          <p:cNvSpPr txBox="1">
            <a:spLocks/>
          </p:cNvSpPr>
          <p:nvPr/>
        </p:nvSpPr>
        <p:spPr>
          <a:xfrm>
            <a:off x="1127448" y="861288"/>
            <a:ext cx="4200520" cy="411480"/>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800" b="1" dirty="0"/>
              <a:t>World’s Top Merchandise Exporters</a:t>
            </a:r>
          </a:p>
        </p:txBody>
      </p:sp>
      <p:graphicFrame>
        <p:nvGraphicFramePr>
          <p:cNvPr id="4" name="Content Placeholder 17">
            <a:extLst>
              <a:ext uri="{FF2B5EF4-FFF2-40B4-BE49-F238E27FC236}">
                <a16:creationId xmlns:a16="http://schemas.microsoft.com/office/drawing/2014/main" id="{01300AB6-2592-274D-30B5-1A5195BB55FE}"/>
              </a:ext>
            </a:extLst>
          </p:cNvPr>
          <p:cNvGraphicFramePr>
            <a:graphicFrameLocks/>
          </p:cNvGraphicFramePr>
          <p:nvPr>
            <p:extLst>
              <p:ext uri="{D42A27DB-BD31-4B8C-83A1-F6EECF244321}">
                <p14:modId xmlns:p14="http://schemas.microsoft.com/office/powerpoint/2010/main" val="1634968147"/>
              </p:ext>
            </p:extLst>
          </p:nvPr>
        </p:nvGraphicFramePr>
        <p:xfrm>
          <a:off x="515985" y="1330180"/>
          <a:ext cx="5436000" cy="3707995"/>
        </p:xfrm>
        <a:graphic>
          <a:graphicData uri="http://schemas.openxmlformats.org/drawingml/2006/table">
            <a:tbl>
              <a:tblPr firstRow="1" bandRow="1">
                <a:tableStyleId>{5940675A-B579-460E-94D1-54222C63F5DA}</a:tableStyleId>
              </a:tblPr>
              <a:tblGrid>
                <a:gridCol w="647433">
                  <a:extLst>
                    <a:ext uri="{9D8B030D-6E8A-4147-A177-3AD203B41FA5}">
                      <a16:colId xmlns:a16="http://schemas.microsoft.com/office/drawing/2014/main" val="4048905520"/>
                    </a:ext>
                  </a:extLst>
                </a:gridCol>
                <a:gridCol w="1656184">
                  <a:extLst>
                    <a:ext uri="{9D8B030D-6E8A-4147-A177-3AD203B41FA5}">
                      <a16:colId xmlns:a16="http://schemas.microsoft.com/office/drawing/2014/main" val="1729646295"/>
                    </a:ext>
                  </a:extLst>
                </a:gridCol>
                <a:gridCol w="1512168">
                  <a:extLst>
                    <a:ext uri="{9D8B030D-6E8A-4147-A177-3AD203B41FA5}">
                      <a16:colId xmlns:a16="http://schemas.microsoft.com/office/drawing/2014/main" val="3553486474"/>
                    </a:ext>
                  </a:extLst>
                </a:gridCol>
                <a:gridCol w="1620215">
                  <a:extLst>
                    <a:ext uri="{9D8B030D-6E8A-4147-A177-3AD203B41FA5}">
                      <a16:colId xmlns:a16="http://schemas.microsoft.com/office/drawing/2014/main" val="3943438225"/>
                    </a:ext>
                  </a:extLst>
                </a:gridCol>
              </a:tblGrid>
              <a:tr h="592035">
                <a:tc>
                  <a:txBody>
                    <a:bodyPr/>
                    <a:lstStyle/>
                    <a:p>
                      <a:pPr algn="l"/>
                      <a:r>
                        <a:rPr lang="en-US" sz="1600" b="0" i="0" u="none" strike="noStrike" cap="none" baseline="0" dirty="0">
                          <a:solidFill>
                            <a:schemeClr val="tx1"/>
                          </a:solidFill>
                          <a:latin typeface="+mn-lt"/>
                          <a:ea typeface="+mn-ea"/>
                          <a:cs typeface="+mn-cs"/>
                          <a:sym typeface="Arial"/>
                        </a:rPr>
                        <a:t>Rank</a:t>
                      </a:r>
                      <a:endParaRPr lang="en-US" sz="1600" dirty="0"/>
                    </a:p>
                  </a:txBody>
                  <a:tcPr>
                    <a:solidFill>
                      <a:schemeClr val="accent6">
                        <a:lumMod val="20000"/>
                        <a:lumOff val="80000"/>
                      </a:schemeClr>
                    </a:solidFill>
                  </a:tcPr>
                </a:tc>
                <a:tc>
                  <a:txBody>
                    <a:bodyPr/>
                    <a:lstStyle/>
                    <a:p>
                      <a:r>
                        <a:rPr lang="en-US" sz="1600" b="0" i="0" u="none" strike="noStrike" cap="none" baseline="0" dirty="0">
                          <a:solidFill>
                            <a:schemeClr val="tx1"/>
                          </a:solidFill>
                          <a:latin typeface="+mn-lt"/>
                          <a:ea typeface="+mn-ea"/>
                          <a:cs typeface="+mn-cs"/>
                          <a:sym typeface="Arial"/>
                        </a:rPr>
                        <a:t>Exporter</a:t>
                      </a:r>
                      <a:endParaRPr lang="en-US" sz="1600" dirty="0"/>
                    </a:p>
                  </a:txBody>
                  <a:tcPr>
                    <a:solidFill>
                      <a:schemeClr val="accent6">
                        <a:lumMod val="20000"/>
                        <a:lumOff val="80000"/>
                      </a:schemeClr>
                    </a:solidFill>
                  </a:tcPr>
                </a:tc>
                <a:tc>
                  <a:txBody>
                    <a:bodyPr/>
                    <a:lstStyle/>
                    <a:p>
                      <a:pPr algn="ctr"/>
                      <a:r>
                        <a:rPr lang="en-US" sz="1600" b="0" i="0" u="none" strike="noStrike" cap="none" baseline="0" dirty="0">
                          <a:solidFill>
                            <a:schemeClr val="tx1"/>
                          </a:solidFill>
                          <a:latin typeface="+mn-lt"/>
                          <a:ea typeface="+mn-ea"/>
                          <a:cs typeface="+mn-cs"/>
                          <a:sym typeface="Arial"/>
                        </a:rPr>
                        <a:t>Value</a:t>
                      </a:r>
                    </a:p>
                    <a:p>
                      <a:pPr algn="ctr"/>
                      <a:r>
                        <a:rPr lang="en-US" sz="1600" b="0" i="0" u="none" strike="noStrike" cap="none" baseline="0" dirty="0">
                          <a:solidFill>
                            <a:schemeClr val="tx1"/>
                          </a:solidFill>
                          <a:latin typeface="+mn-lt"/>
                          <a:ea typeface="+mn-ea"/>
                          <a:cs typeface="+mn-cs"/>
                          <a:sym typeface="Arial"/>
                        </a:rPr>
                        <a:t>(U S $ billions)</a:t>
                      </a:r>
                      <a:endParaRPr lang="en-US" sz="1600" dirty="0"/>
                    </a:p>
                  </a:txBody>
                  <a:tcPr>
                    <a:solidFill>
                      <a:schemeClr val="accent6">
                        <a:lumMod val="20000"/>
                        <a:lumOff val="80000"/>
                      </a:schemeClr>
                    </a:solidFill>
                  </a:tcPr>
                </a:tc>
                <a:tc>
                  <a:txBody>
                    <a:bodyPr/>
                    <a:lstStyle/>
                    <a:p>
                      <a:pPr algn="ctr"/>
                      <a:r>
                        <a:rPr lang="en-US" sz="1600" b="0" i="0" u="none" strike="noStrike" cap="none" baseline="0" dirty="0">
                          <a:solidFill>
                            <a:schemeClr val="tx1"/>
                          </a:solidFill>
                          <a:latin typeface="+mn-lt"/>
                          <a:ea typeface="+mn-ea"/>
                          <a:cs typeface="+mn-cs"/>
                          <a:sym typeface="Arial"/>
                        </a:rPr>
                        <a:t>Share of World</a:t>
                      </a:r>
                    </a:p>
                    <a:p>
                      <a:pPr algn="ctr"/>
                      <a:r>
                        <a:rPr lang="en-US" sz="1600" b="0" i="0" u="none" strike="noStrike" cap="none" baseline="0" dirty="0">
                          <a:solidFill>
                            <a:schemeClr val="tx1"/>
                          </a:solidFill>
                          <a:latin typeface="+mn-lt"/>
                          <a:ea typeface="+mn-ea"/>
                          <a:cs typeface="+mn-cs"/>
                          <a:sym typeface="Arial"/>
                        </a:rPr>
                        <a:t>Total (%)</a:t>
                      </a:r>
                      <a:endParaRPr lang="en-US" sz="1600" dirty="0"/>
                    </a:p>
                  </a:txBody>
                  <a:tcPr>
                    <a:solidFill>
                      <a:schemeClr val="accent6">
                        <a:lumMod val="20000"/>
                        <a:lumOff val="80000"/>
                      </a:schemeClr>
                    </a:solidFill>
                  </a:tcPr>
                </a:tc>
                <a:extLst>
                  <a:ext uri="{0D108BD9-81ED-4DB2-BD59-A6C34878D82A}">
                    <a16:rowId xmlns:a16="http://schemas.microsoft.com/office/drawing/2014/main" val="4011637516"/>
                  </a:ext>
                </a:extLst>
              </a:tr>
              <a:tr h="311596">
                <a:tc>
                  <a:txBody>
                    <a:bodyPr/>
                    <a:lstStyle/>
                    <a:p>
                      <a:pPr algn="ctr"/>
                      <a:r>
                        <a:rPr lang="en-US" sz="1400" dirty="0"/>
                        <a:t>1</a:t>
                      </a:r>
                    </a:p>
                  </a:txBody>
                  <a:tcPr/>
                </a:tc>
                <a:tc>
                  <a:txBody>
                    <a:bodyPr/>
                    <a:lstStyle/>
                    <a:p>
                      <a:r>
                        <a:rPr lang="en-US" sz="1400" b="0" i="0" u="none" strike="noStrike" cap="none" baseline="0" dirty="0">
                          <a:solidFill>
                            <a:schemeClr val="tx1"/>
                          </a:solidFill>
                          <a:latin typeface="+mn-lt"/>
                          <a:ea typeface="+mn-ea"/>
                          <a:cs typeface="+mn-cs"/>
                          <a:sym typeface="Arial"/>
                        </a:rPr>
                        <a:t>China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2,591</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14.7</a:t>
                      </a:r>
                      <a:endParaRPr lang="en-US" sz="1400" dirty="0"/>
                    </a:p>
                  </a:txBody>
                  <a:tcPr/>
                </a:tc>
                <a:extLst>
                  <a:ext uri="{0D108BD9-81ED-4DB2-BD59-A6C34878D82A}">
                    <a16:rowId xmlns:a16="http://schemas.microsoft.com/office/drawing/2014/main" val="626902527"/>
                  </a:ext>
                </a:extLst>
              </a:tr>
              <a:tr h="311596">
                <a:tc>
                  <a:txBody>
                    <a:bodyPr/>
                    <a:lstStyle/>
                    <a:p>
                      <a:pPr algn="ctr"/>
                      <a:r>
                        <a:rPr lang="en-US" sz="1400" dirty="0"/>
                        <a:t>2</a:t>
                      </a:r>
                    </a:p>
                  </a:txBody>
                  <a:tcPr/>
                </a:tc>
                <a:tc>
                  <a:txBody>
                    <a:bodyPr/>
                    <a:lstStyle/>
                    <a:p>
                      <a:r>
                        <a:rPr lang="en-US" sz="1400" b="0" i="0" u="none" strike="noStrike" cap="none" baseline="0" dirty="0">
                          <a:solidFill>
                            <a:schemeClr val="tx1"/>
                          </a:solidFill>
                          <a:latin typeface="+mn-lt"/>
                          <a:ea typeface="+mn-ea"/>
                          <a:cs typeface="+mn-cs"/>
                          <a:sym typeface="Arial"/>
                        </a:rPr>
                        <a:t>United States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1,432</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8.1</a:t>
                      </a:r>
                      <a:endParaRPr lang="en-US" sz="1400" dirty="0"/>
                    </a:p>
                  </a:txBody>
                  <a:tcPr marL="182880"/>
                </a:tc>
                <a:extLst>
                  <a:ext uri="{0D108BD9-81ED-4DB2-BD59-A6C34878D82A}">
                    <a16:rowId xmlns:a16="http://schemas.microsoft.com/office/drawing/2014/main" val="2356043534"/>
                  </a:ext>
                </a:extLst>
              </a:tr>
              <a:tr h="311596">
                <a:tc>
                  <a:txBody>
                    <a:bodyPr/>
                    <a:lstStyle/>
                    <a:p>
                      <a:pPr algn="ctr"/>
                      <a:r>
                        <a:rPr lang="en-US" sz="1400" dirty="0"/>
                        <a:t>3</a:t>
                      </a:r>
                    </a:p>
                  </a:txBody>
                  <a:tcPr/>
                </a:tc>
                <a:tc>
                  <a:txBody>
                    <a:bodyPr/>
                    <a:lstStyle/>
                    <a:p>
                      <a:r>
                        <a:rPr lang="en-US" sz="1400" b="0" i="0" u="none" strike="noStrike" cap="none" baseline="0" dirty="0">
                          <a:solidFill>
                            <a:schemeClr val="tx1"/>
                          </a:solidFill>
                          <a:latin typeface="+mn-lt"/>
                          <a:ea typeface="+mn-ea"/>
                          <a:cs typeface="+mn-cs"/>
                          <a:sym typeface="Arial"/>
                        </a:rPr>
                        <a:t>Germany</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1,380</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7.8</a:t>
                      </a:r>
                      <a:endParaRPr lang="en-US" sz="1400" dirty="0"/>
                    </a:p>
                  </a:txBody>
                  <a:tcPr marL="182880"/>
                </a:tc>
                <a:extLst>
                  <a:ext uri="{0D108BD9-81ED-4DB2-BD59-A6C34878D82A}">
                    <a16:rowId xmlns:a16="http://schemas.microsoft.com/office/drawing/2014/main" val="2084256503"/>
                  </a:ext>
                </a:extLst>
              </a:tr>
              <a:tr h="311596">
                <a:tc>
                  <a:txBody>
                    <a:bodyPr/>
                    <a:lstStyle/>
                    <a:p>
                      <a:pPr algn="ctr"/>
                      <a:r>
                        <a:rPr lang="en-US" sz="1400" dirty="0"/>
                        <a:t>4</a:t>
                      </a:r>
                    </a:p>
                  </a:txBody>
                  <a:tcPr/>
                </a:tc>
                <a:tc>
                  <a:txBody>
                    <a:bodyPr/>
                    <a:lstStyle/>
                    <a:p>
                      <a:r>
                        <a:rPr lang="en-US" sz="1400" b="0" i="0" u="none" strike="noStrike" cap="none" baseline="0" dirty="0">
                          <a:solidFill>
                            <a:schemeClr val="tx1"/>
                          </a:solidFill>
                          <a:latin typeface="+mn-lt"/>
                          <a:ea typeface="+mn-ea"/>
                          <a:cs typeface="+mn-cs"/>
                          <a:sym typeface="Arial"/>
                        </a:rPr>
                        <a:t>Netherlands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674</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3.8</a:t>
                      </a:r>
                      <a:endParaRPr lang="en-US" sz="1400" dirty="0"/>
                    </a:p>
                  </a:txBody>
                  <a:tcPr marL="182880"/>
                </a:tc>
                <a:extLst>
                  <a:ext uri="{0D108BD9-81ED-4DB2-BD59-A6C34878D82A}">
                    <a16:rowId xmlns:a16="http://schemas.microsoft.com/office/drawing/2014/main" val="2673524338"/>
                  </a:ext>
                </a:extLst>
              </a:tr>
              <a:tr h="311596">
                <a:tc>
                  <a:txBody>
                    <a:bodyPr/>
                    <a:lstStyle/>
                    <a:p>
                      <a:pPr algn="ctr"/>
                      <a:r>
                        <a:rPr lang="en-US" sz="1400" dirty="0"/>
                        <a:t>5</a:t>
                      </a:r>
                    </a:p>
                  </a:txBody>
                  <a:tcPr/>
                </a:tc>
                <a:tc>
                  <a:txBody>
                    <a:bodyPr/>
                    <a:lstStyle/>
                    <a:p>
                      <a:r>
                        <a:rPr lang="en-US" sz="1400" b="0" i="0" u="none" strike="noStrike" cap="none" baseline="0" dirty="0">
                          <a:solidFill>
                            <a:schemeClr val="tx1"/>
                          </a:solidFill>
                          <a:latin typeface="+mn-lt"/>
                          <a:ea typeface="+mn-ea"/>
                          <a:cs typeface="+mn-cs"/>
                          <a:sym typeface="Arial"/>
                        </a:rPr>
                        <a:t>Japan</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641</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3.6</a:t>
                      </a:r>
                      <a:endParaRPr lang="en-US" sz="1400" dirty="0"/>
                    </a:p>
                  </a:txBody>
                  <a:tcPr marL="182880"/>
                </a:tc>
                <a:extLst>
                  <a:ext uri="{0D108BD9-81ED-4DB2-BD59-A6C34878D82A}">
                    <a16:rowId xmlns:a16="http://schemas.microsoft.com/office/drawing/2014/main" val="2728768848"/>
                  </a:ext>
                </a:extLst>
              </a:tr>
              <a:tr h="311596">
                <a:tc>
                  <a:txBody>
                    <a:bodyPr/>
                    <a:lstStyle/>
                    <a:p>
                      <a:pPr algn="ctr"/>
                      <a:r>
                        <a:rPr lang="en-US" sz="1400" dirty="0"/>
                        <a:t>6</a:t>
                      </a:r>
                    </a:p>
                  </a:txBody>
                  <a:tcPr/>
                </a:tc>
                <a:tc>
                  <a:txBody>
                    <a:bodyPr/>
                    <a:lstStyle/>
                    <a:p>
                      <a:r>
                        <a:rPr lang="en-US" sz="1400" b="0" i="0" u="none" strike="noStrike" cap="none" baseline="0" dirty="0">
                          <a:solidFill>
                            <a:schemeClr val="tx1"/>
                          </a:solidFill>
                          <a:latin typeface="+mn-lt"/>
                          <a:ea typeface="+mn-ea"/>
                          <a:cs typeface="+mn-cs"/>
                          <a:sym typeface="Arial"/>
                        </a:rPr>
                        <a:t>Hong Kong, China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549</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3.1</a:t>
                      </a:r>
                      <a:endParaRPr lang="en-US" sz="1400" dirty="0"/>
                    </a:p>
                  </a:txBody>
                  <a:tcPr marL="182880"/>
                </a:tc>
                <a:extLst>
                  <a:ext uri="{0D108BD9-81ED-4DB2-BD59-A6C34878D82A}">
                    <a16:rowId xmlns:a16="http://schemas.microsoft.com/office/drawing/2014/main" val="3405616917"/>
                  </a:ext>
                </a:extLst>
              </a:tr>
              <a:tr h="311596">
                <a:tc>
                  <a:txBody>
                    <a:bodyPr/>
                    <a:lstStyle/>
                    <a:p>
                      <a:pPr algn="ctr"/>
                      <a:r>
                        <a:rPr lang="en-US" sz="1400" dirty="0"/>
                        <a:t>7</a:t>
                      </a:r>
                    </a:p>
                  </a:txBody>
                  <a:tcPr/>
                </a:tc>
                <a:tc>
                  <a:txBody>
                    <a:bodyPr/>
                    <a:lstStyle/>
                    <a:p>
                      <a:r>
                        <a:rPr lang="en-US" sz="1400" b="0" i="0" u="none" strike="noStrike" cap="none" baseline="0" dirty="0">
                          <a:solidFill>
                            <a:schemeClr val="tx1"/>
                          </a:solidFill>
                          <a:latin typeface="+mn-lt"/>
                          <a:ea typeface="+mn-ea"/>
                          <a:cs typeface="+mn-cs"/>
                          <a:sym typeface="Arial"/>
                        </a:rPr>
                        <a:t>South Korea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512</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2.9</a:t>
                      </a:r>
                      <a:endParaRPr lang="en-US" sz="1400" dirty="0"/>
                    </a:p>
                  </a:txBody>
                  <a:tcPr marL="182880"/>
                </a:tc>
                <a:extLst>
                  <a:ext uri="{0D108BD9-81ED-4DB2-BD59-A6C34878D82A}">
                    <a16:rowId xmlns:a16="http://schemas.microsoft.com/office/drawing/2014/main" val="1182468631"/>
                  </a:ext>
                </a:extLst>
              </a:tr>
              <a:tr h="311596">
                <a:tc>
                  <a:txBody>
                    <a:bodyPr/>
                    <a:lstStyle/>
                    <a:p>
                      <a:pPr algn="ctr"/>
                      <a:r>
                        <a:rPr lang="en-US" sz="1400" dirty="0"/>
                        <a:t>8</a:t>
                      </a:r>
                    </a:p>
                  </a:txBody>
                  <a:tcPr/>
                </a:tc>
                <a:tc>
                  <a:txBody>
                    <a:bodyPr/>
                    <a:lstStyle/>
                    <a:p>
                      <a:r>
                        <a:rPr lang="en-US" sz="1400" b="0" i="0" u="none" strike="noStrike" cap="none" baseline="0" dirty="0">
                          <a:solidFill>
                            <a:schemeClr val="tx1"/>
                          </a:solidFill>
                          <a:latin typeface="+mn-lt"/>
                          <a:ea typeface="+mn-ea"/>
                          <a:cs typeface="+mn-cs"/>
                          <a:sym typeface="Arial"/>
                        </a:rPr>
                        <a:t>Italy</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496</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2.8</a:t>
                      </a:r>
                      <a:endParaRPr lang="en-US" sz="1400" dirty="0"/>
                    </a:p>
                  </a:txBody>
                  <a:tcPr marL="182880"/>
                </a:tc>
                <a:extLst>
                  <a:ext uri="{0D108BD9-81ED-4DB2-BD59-A6C34878D82A}">
                    <a16:rowId xmlns:a16="http://schemas.microsoft.com/office/drawing/2014/main" val="2518982784"/>
                  </a:ext>
                </a:extLst>
              </a:tr>
              <a:tr h="311596">
                <a:tc>
                  <a:txBody>
                    <a:bodyPr/>
                    <a:lstStyle/>
                    <a:p>
                      <a:pPr algn="ctr"/>
                      <a:r>
                        <a:rPr lang="en-US" sz="1400" dirty="0"/>
                        <a:t>9</a:t>
                      </a:r>
                    </a:p>
                  </a:txBody>
                  <a:tcPr/>
                </a:tc>
                <a:tc>
                  <a:txBody>
                    <a:bodyPr/>
                    <a:lstStyle/>
                    <a:p>
                      <a:r>
                        <a:rPr lang="en-US" sz="1400" b="0" i="0" u="none" strike="noStrike" cap="none" baseline="0" dirty="0">
                          <a:solidFill>
                            <a:schemeClr val="tx1"/>
                          </a:solidFill>
                          <a:latin typeface="+mn-lt"/>
                          <a:ea typeface="+mn-ea"/>
                          <a:cs typeface="+mn-cs"/>
                          <a:sym typeface="Arial"/>
                        </a:rPr>
                        <a:t>France</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488</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2.8</a:t>
                      </a:r>
                      <a:endParaRPr lang="en-US" sz="1400" dirty="0"/>
                    </a:p>
                  </a:txBody>
                  <a:tcPr marL="182880"/>
                </a:tc>
                <a:extLst>
                  <a:ext uri="{0D108BD9-81ED-4DB2-BD59-A6C34878D82A}">
                    <a16:rowId xmlns:a16="http://schemas.microsoft.com/office/drawing/2014/main" val="866472052"/>
                  </a:ext>
                </a:extLst>
              </a:tr>
              <a:tr h="311596">
                <a:tc>
                  <a:txBody>
                    <a:bodyPr/>
                    <a:lstStyle/>
                    <a:p>
                      <a:pPr algn="ctr"/>
                      <a:r>
                        <a:rPr lang="en-US" sz="1400" dirty="0"/>
                        <a:t>10</a:t>
                      </a:r>
                    </a:p>
                  </a:txBody>
                  <a:tcPr marL="0"/>
                </a:tc>
                <a:tc>
                  <a:txBody>
                    <a:bodyPr/>
                    <a:lstStyle/>
                    <a:p>
                      <a:r>
                        <a:rPr lang="en-US" sz="1400" b="0" i="0" u="none" strike="noStrike" cap="none" baseline="0" dirty="0">
                          <a:solidFill>
                            <a:schemeClr val="tx1"/>
                          </a:solidFill>
                          <a:latin typeface="+mn-lt"/>
                          <a:ea typeface="+mn-ea"/>
                          <a:cs typeface="+mn-cs"/>
                          <a:sym typeface="Arial"/>
                        </a:rPr>
                        <a:t>Belgium</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419</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2.4</a:t>
                      </a:r>
                      <a:endParaRPr lang="en-US" sz="1400" dirty="0"/>
                    </a:p>
                  </a:txBody>
                  <a:tcPr marL="182880"/>
                </a:tc>
                <a:extLst>
                  <a:ext uri="{0D108BD9-81ED-4DB2-BD59-A6C34878D82A}">
                    <a16:rowId xmlns:a16="http://schemas.microsoft.com/office/drawing/2014/main" val="114724525"/>
                  </a:ext>
                </a:extLst>
              </a:tr>
            </a:tbl>
          </a:graphicData>
        </a:graphic>
      </p:graphicFrame>
      <p:sp>
        <p:nvSpPr>
          <p:cNvPr id="5" name="Content Placeholder 5">
            <a:extLst>
              <a:ext uri="{FF2B5EF4-FFF2-40B4-BE49-F238E27FC236}">
                <a16:creationId xmlns:a16="http://schemas.microsoft.com/office/drawing/2014/main" id="{1E221A99-B56A-F4F6-336E-3E04213629FD}"/>
              </a:ext>
            </a:extLst>
          </p:cNvPr>
          <p:cNvSpPr txBox="1">
            <a:spLocks/>
          </p:cNvSpPr>
          <p:nvPr/>
        </p:nvSpPr>
        <p:spPr>
          <a:xfrm>
            <a:off x="7224144" y="861288"/>
            <a:ext cx="3552375" cy="411480"/>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800" b="1" dirty="0"/>
              <a:t>World’s Top Service Exporters</a:t>
            </a:r>
          </a:p>
        </p:txBody>
      </p:sp>
      <p:graphicFrame>
        <p:nvGraphicFramePr>
          <p:cNvPr id="7" name="Content Placeholder 18">
            <a:extLst>
              <a:ext uri="{FF2B5EF4-FFF2-40B4-BE49-F238E27FC236}">
                <a16:creationId xmlns:a16="http://schemas.microsoft.com/office/drawing/2014/main" id="{0E1EE15E-D2FA-504F-5FE1-122E7FD39CB6}"/>
              </a:ext>
            </a:extLst>
          </p:cNvPr>
          <p:cNvGraphicFramePr>
            <a:graphicFrameLocks/>
          </p:cNvGraphicFramePr>
          <p:nvPr>
            <p:extLst>
              <p:ext uri="{D42A27DB-BD31-4B8C-83A1-F6EECF244321}">
                <p14:modId xmlns:p14="http://schemas.microsoft.com/office/powerpoint/2010/main" val="802212444"/>
              </p:ext>
            </p:extLst>
          </p:nvPr>
        </p:nvGraphicFramePr>
        <p:xfrm>
          <a:off x="6084086" y="1327537"/>
          <a:ext cx="5400600" cy="3708001"/>
        </p:xfrm>
        <a:graphic>
          <a:graphicData uri="http://schemas.openxmlformats.org/drawingml/2006/table">
            <a:tbl>
              <a:tblPr firstRow="1" bandRow="1">
                <a:tableStyleId>{5940675A-B579-460E-94D1-54222C63F5DA}</a:tableStyleId>
              </a:tblPr>
              <a:tblGrid>
                <a:gridCol w="682655">
                  <a:extLst>
                    <a:ext uri="{9D8B030D-6E8A-4147-A177-3AD203B41FA5}">
                      <a16:colId xmlns:a16="http://schemas.microsoft.com/office/drawing/2014/main" val="1532669909"/>
                    </a:ext>
                  </a:extLst>
                </a:gridCol>
                <a:gridCol w="1493487">
                  <a:extLst>
                    <a:ext uri="{9D8B030D-6E8A-4147-A177-3AD203B41FA5}">
                      <a16:colId xmlns:a16="http://schemas.microsoft.com/office/drawing/2014/main" val="1557768355"/>
                    </a:ext>
                  </a:extLst>
                </a:gridCol>
                <a:gridCol w="1568274">
                  <a:extLst>
                    <a:ext uri="{9D8B030D-6E8A-4147-A177-3AD203B41FA5}">
                      <a16:colId xmlns:a16="http://schemas.microsoft.com/office/drawing/2014/main" val="3565649712"/>
                    </a:ext>
                  </a:extLst>
                </a:gridCol>
                <a:gridCol w="1656184">
                  <a:extLst>
                    <a:ext uri="{9D8B030D-6E8A-4147-A177-3AD203B41FA5}">
                      <a16:colId xmlns:a16="http://schemas.microsoft.com/office/drawing/2014/main" val="444603229"/>
                    </a:ext>
                  </a:extLst>
                </a:gridCol>
              </a:tblGrid>
              <a:tr h="611224">
                <a:tc>
                  <a:txBody>
                    <a:bodyPr/>
                    <a:lstStyle/>
                    <a:p>
                      <a:pPr algn="l"/>
                      <a:r>
                        <a:rPr lang="en-US" sz="1600" b="0" i="0" u="none" strike="noStrike" cap="none" baseline="0" dirty="0">
                          <a:solidFill>
                            <a:schemeClr val="tx1"/>
                          </a:solidFill>
                          <a:latin typeface="+mn-lt"/>
                          <a:ea typeface="+mn-ea"/>
                          <a:cs typeface="+mn-cs"/>
                          <a:sym typeface="Arial"/>
                        </a:rPr>
                        <a:t>Rank</a:t>
                      </a:r>
                      <a:endParaRPr lang="en-US" sz="1600" dirty="0"/>
                    </a:p>
                  </a:txBody>
                  <a:tcPr>
                    <a:solidFill>
                      <a:schemeClr val="accent2"/>
                    </a:solidFill>
                  </a:tcPr>
                </a:tc>
                <a:tc>
                  <a:txBody>
                    <a:bodyPr/>
                    <a:lstStyle/>
                    <a:p>
                      <a:r>
                        <a:rPr lang="en-US" sz="1600" b="0" i="0" u="none" strike="noStrike" cap="none" baseline="0" dirty="0">
                          <a:solidFill>
                            <a:schemeClr val="tx1"/>
                          </a:solidFill>
                          <a:latin typeface="+mn-lt"/>
                          <a:ea typeface="+mn-ea"/>
                          <a:cs typeface="+mn-cs"/>
                          <a:sym typeface="Arial"/>
                        </a:rPr>
                        <a:t>Exporter</a:t>
                      </a:r>
                      <a:endParaRPr lang="en-US" sz="1600" dirty="0"/>
                    </a:p>
                  </a:txBody>
                  <a:tcPr>
                    <a:solidFill>
                      <a:schemeClr val="accent2"/>
                    </a:solidFill>
                  </a:tcPr>
                </a:tc>
                <a:tc>
                  <a:txBody>
                    <a:bodyPr/>
                    <a:lstStyle/>
                    <a:p>
                      <a:pPr algn="ctr"/>
                      <a:r>
                        <a:rPr lang="en-US" sz="1600" b="0" i="0" u="none" strike="noStrike" cap="none" baseline="0" dirty="0">
                          <a:solidFill>
                            <a:schemeClr val="tx1"/>
                          </a:solidFill>
                          <a:latin typeface="+mn-lt"/>
                          <a:ea typeface="+mn-ea"/>
                          <a:cs typeface="+mn-cs"/>
                          <a:sym typeface="Arial"/>
                        </a:rPr>
                        <a:t>Value</a:t>
                      </a:r>
                    </a:p>
                    <a:p>
                      <a:pPr algn="ctr"/>
                      <a:r>
                        <a:rPr lang="en-US" sz="1600" b="0" i="0" u="none" strike="noStrike" cap="none" baseline="0" dirty="0">
                          <a:solidFill>
                            <a:schemeClr val="tx1"/>
                          </a:solidFill>
                          <a:latin typeface="+mn-lt"/>
                          <a:ea typeface="+mn-ea"/>
                          <a:cs typeface="+mn-cs"/>
                          <a:sym typeface="Arial"/>
                        </a:rPr>
                        <a:t>(U S $ billions)</a:t>
                      </a:r>
                      <a:endParaRPr lang="en-US" sz="1600" dirty="0"/>
                    </a:p>
                  </a:txBody>
                  <a:tcPr>
                    <a:solidFill>
                      <a:schemeClr val="accent2"/>
                    </a:solidFill>
                  </a:tcPr>
                </a:tc>
                <a:tc>
                  <a:txBody>
                    <a:bodyPr/>
                    <a:lstStyle/>
                    <a:p>
                      <a:pPr algn="ctr"/>
                      <a:r>
                        <a:rPr lang="en-US" sz="1600" b="0" i="0" u="none" strike="noStrike" cap="none" baseline="0" dirty="0">
                          <a:solidFill>
                            <a:schemeClr val="tx1"/>
                          </a:solidFill>
                          <a:latin typeface="+mn-lt"/>
                          <a:ea typeface="+mn-ea"/>
                          <a:cs typeface="+mn-cs"/>
                          <a:sym typeface="Arial"/>
                        </a:rPr>
                        <a:t>Share of World</a:t>
                      </a:r>
                    </a:p>
                    <a:p>
                      <a:pPr algn="ctr"/>
                      <a:r>
                        <a:rPr lang="en-US" sz="1600" b="0" i="0" u="none" strike="noStrike" cap="none" baseline="0" dirty="0">
                          <a:solidFill>
                            <a:schemeClr val="tx1"/>
                          </a:solidFill>
                          <a:latin typeface="+mn-lt"/>
                          <a:ea typeface="+mn-ea"/>
                          <a:cs typeface="+mn-cs"/>
                          <a:sym typeface="Arial"/>
                        </a:rPr>
                        <a:t>Total (%)</a:t>
                      </a:r>
                      <a:endParaRPr lang="en-US" sz="1600" dirty="0"/>
                    </a:p>
                  </a:txBody>
                  <a:tcPr>
                    <a:solidFill>
                      <a:schemeClr val="accent2"/>
                    </a:solidFill>
                  </a:tcPr>
                </a:tc>
                <a:extLst>
                  <a:ext uri="{0D108BD9-81ED-4DB2-BD59-A6C34878D82A}">
                    <a16:rowId xmlns:a16="http://schemas.microsoft.com/office/drawing/2014/main" val="463446478"/>
                  </a:ext>
                </a:extLst>
              </a:tr>
              <a:tr h="305308">
                <a:tc>
                  <a:txBody>
                    <a:bodyPr/>
                    <a:lstStyle/>
                    <a:p>
                      <a:pPr algn="ctr"/>
                      <a:r>
                        <a:rPr lang="en-US" sz="1400" dirty="0"/>
                        <a:t>1</a:t>
                      </a:r>
                    </a:p>
                  </a:txBody>
                  <a:tcPr/>
                </a:tc>
                <a:tc>
                  <a:txBody>
                    <a:bodyPr/>
                    <a:lstStyle/>
                    <a:p>
                      <a:r>
                        <a:rPr lang="en-US" sz="1400" b="0" i="0" u="none" strike="noStrike" cap="none" baseline="0" dirty="0">
                          <a:solidFill>
                            <a:schemeClr val="tx1"/>
                          </a:solidFill>
                          <a:latin typeface="+mn-lt"/>
                          <a:ea typeface="+mn-ea"/>
                          <a:cs typeface="+mn-cs"/>
                          <a:sym typeface="Arial"/>
                        </a:rPr>
                        <a:t>United States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684</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13.9</a:t>
                      </a:r>
                      <a:endParaRPr lang="en-US" sz="1400" dirty="0"/>
                    </a:p>
                  </a:txBody>
                  <a:tcPr/>
                </a:tc>
                <a:extLst>
                  <a:ext uri="{0D108BD9-81ED-4DB2-BD59-A6C34878D82A}">
                    <a16:rowId xmlns:a16="http://schemas.microsoft.com/office/drawing/2014/main" val="640826836"/>
                  </a:ext>
                </a:extLst>
              </a:tr>
              <a:tr h="349005">
                <a:tc>
                  <a:txBody>
                    <a:bodyPr/>
                    <a:lstStyle/>
                    <a:p>
                      <a:pPr algn="ctr"/>
                      <a:r>
                        <a:rPr lang="en-US" sz="1400" dirty="0"/>
                        <a:t>2</a:t>
                      </a:r>
                    </a:p>
                  </a:txBody>
                  <a:tcPr/>
                </a:tc>
                <a:tc>
                  <a:txBody>
                    <a:bodyPr/>
                    <a:lstStyle/>
                    <a:p>
                      <a:r>
                        <a:rPr lang="en-US" sz="1400" b="0" i="0" u="none" strike="noStrike" cap="none" baseline="0" dirty="0">
                          <a:solidFill>
                            <a:schemeClr val="tx1"/>
                          </a:solidFill>
                          <a:latin typeface="+mn-lt"/>
                          <a:ea typeface="+mn-ea"/>
                          <a:cs typeface="+mn-cs"/>
                          <a:sym typeface="Arial"/>
                        </a:rPr>
                        <a:t>United Kingdom</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339</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6.9</a:t>
                      </a:r>
                      <a:endParaRPr lang="en-US" sz="1400" dirty="0"/>
                    </a:p>
                  </a:txBody>
                  <a:tcPr marL="182880"/>
                </a:tc>
                <a:extLst>
                  <a:ext uri="{0D108BD9-81ED-4DB2-BD59-A6C34878D82A}">
                    <a16:rowId xmlns:a16="http://schemas.microsoft.com/office/drawing/2014/main" val="2081644276"/>
                  </a:ext>
                </a:extLst>
              </a:tr>
              <a:tr h="305308">
                <a:tc>
                  <a:txBody>
                    <a:bodyPr/>
                    <a:lstStyle/>
                    <a:p>
                      <a:pPr algn="ctr"/>
                      <a:r>
                        <a:rPr lang="en-US" sz="1400" dirty="0"/>
                        <a:t>3</a:t>
                      </a:r>
                    </a:p>
                  </a:txBody>
                  <a:tcPr/>
                </a:tc>
                <a:tc>
                  <a:txBody>
                    <a:bodyPr/>
                    <a:lstStyle/>
                    <a:p>
                      <a:r>
                        <a:rPr lang="en-US" sz="1400" b="0" i="0" u="none" strike="noStrike" cap="none" baseline="0" dirty="0">
                          <a:solidFill>
                            <a:schemeClr val="tx1"/>
                          </a:solidFill>
                          <a:latin typeface="+mn-lt"/>
                          <a:ea typeface="+mn-ea"/>
                          <a:cs typeface="+mn-cs"/>
                          <a:sym typeface="Arial"/>
                        </a:rPr>
                        <a:t>Germany</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305</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6.2</a:t>
                      </a:r>
                      <a:endParaRPr lang="en-US" sz="1400" dirty="0"/>
                    </a:p>
                  </a:txBody>
                  <a:tcPr marL="182880"/>
                </a:tc>
                <a:extLst>
                  <a:ext uri="{0D108BD9-81ED-4DB2-BD59-A6C34878D82A}">
                    <a16:rowId xmlns:a16="http://schemas.microsoft.com/office/drawing/2014/main" val="3674363338"/>
                  </a:ext>
                </a:extLst>
              </a:tr>
              <a:tr h="305308">
                <a:tc>
                  <a:txBody>
                    <a:bodyPr/>
                    <a:lstStyle/>
                    <a:p>
                      <a:pPr algn="ctr"/>
                      <a:r>
                        <a:rPr lang="en-US" sz="1400" dirty="0"/>
                        <a:t>4</a:t>
                      </a:r>
                    </a:p>
                  </a:txBody>
                  <a:tcPr/>
                </a:tc>
                <a:tc>
                  <a:txBody>
                    <a:bodyPr/>
                    <a:lstStyle/>
                    <a:p>
                      <a:r>
                        <a:rPr lang="en-US" sz="1400" b="0" i="0" u="none" strike="noStrike" cap="none" baseline="0" dirty="0">
                          <a:solidFill>
                            <a:schemeClr val="tx1"/>
                          </a:solidFill>
                          <a:latin typeface="+mn-lt"/>
                          <a:ea typeface="+mn-ea"/>
                          <a:cs typeface="+mn-cs"/>
                          <a:sym typeface="Arial"/>
                        </a:rPr>
                        <a:t>China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278</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5.7</a:t>
                      </a:r>
                      <a:endParaRPr lang="en-US" sz="1400" dirty="0"/>
                    </a:p>
                  </a:txBody>
                  <a:tcPr marL="182880"/>
                </a:tc>
                <a:extLst>
                  <a:ext uri="{0D108BD9-81ED-4DB2-BD59-A6C34878D82A}">
                    <a16:rowId xmlns:a16="http://schemas.microsoft.com/office/drawing/2014/main" val="2923288125"/>
                  </a:ext>
                </a:extLst>
              </a:tr>
              <a:tr h="305308">
                <a:tc>
                  <a:txBody>
                    <a:bodyPr/>
                    <a:lstStyle/>
                    <a:p>
                      <a:pPr algn="ctr"/>
                      <a:r>
                        <a:rPr lang="en-US" sz="1400" dirty="0"/>
                        <a:t>5</a:t>
                      </a:r>
                    </a:p>
                  </a:txBody>
                  <a:tcPr/>
                </a:tc>
                <a:tc>
                  <a:txBody>
                    <a:bodyPr/>
                    <a:lstStyle/>
                    <a:p>
                      <a:r>
                        <a:rPr lang="en-US" sz="1400" b="0" i="0" u="none" strike="noStrike" cap="none" baseline="0" dirty="0">
                          <a:solidFill>
                            <a:schemeClr val="tx1"/>
                          </a:solidFill>
                          <a:latin typeface="+mn-lt"/>
                          <a:ea typeface="+mn-ea"/>
                          <a:cs typeface="+mn-cs"/>
                          <a:sym typeface="Arial"/>
                        </a:rPr>
                        <a:t>Ireland</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262</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5.3</a:t>
                      </a:r>
                      <a:endParaRPr lang="en-US" sz="1400" dirty="0"/>
                    </a:p>
                  </a:txBody>
                  <a:tcPr marL="182880"/>
                </a:tc>
                <a:extLst>
                  <a:ext uri="{0D108BD9-81ED-4DB2-BD59-A6C34878D82A}">
                    <a16:rowId xmlns:a16="http://schemas.microsoft.com/office/drawing/2014/main" val="2169780374"/>
                  </a:ext>
                </a:extLst>
              </a:tr>
              <a:tr h="305308">
                <a:tc>
                  <a:txBody>
                    <a:bodyPr/>
                    <a:lstStyle/>
                    <a:p>
                      <a:pPr algn="ctr"/>
                      <a:r>
                        <a:rPr lang="en-US" sz="1400" dirty="0"/>
                        <a:t>6</a:t>
                      </a:r>
                    </a:p>
                  </a:txBody>
                  <a:tcPr/>
                </a:tc>
                <a:tc>
                  <a:txBody>
                    <a:bodyPr/>
                    <a:lstStyle/>
                    <a:p>
                      <a:r>
                        <a:rPr lang="en-US" sz="1400" b="0" i="0" u="none" strike="noStrike" cap="none" baseline="0" dirty="0">
                          <a:solidFill>
                            <a:schemeClr val="tx1"/>
                          </a:solidFill>
                          <a:latin typeface="+mn-lt"/>
                          <a:ea typeface="+mn-ea"/>
                          <a:cs typeface="+mn-cs"/>
                          <a:sym typeface="Arial"/>
                        </a:rPr>
                        <a:t>France</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245</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5.0</a:t>
                      </a:r>
                      <a:endParaRPr lang="en-US" sz="1400" dirty="0"/>
                    </a:p>
                  </a:txBody>
                  <a:tcPr marL="182880"/>
                </a:tc>
                <a:extLst>
                  <a:ext uri="{0D108BD9-81ED-4DB2-BD59-A6C34878D82A}">
                    <a16:rowId xmlns:a16="http://schemas.microsoft.com/office/drawing/2014/main" val="3378781892"/>
                  </a:ext>
                </a:extLst>
              </a:tr>
              <a:tr h="305308">
                <a:tc>
                  <a:txBody>
                    <a:bodyPr/>
                    <a:lstStyle/>
                    <a:p>
                      <a:pPr algn="ctr"/>
                      <a:r>
                        <a:rPr lang="en-US" sz="1400" dirty="0"/>
                        <a:t>7</a:t>
                      </a:r>
                    </a:p>
                  </a:txBody>
                  <a:tcPr/>
                </a:tc>
                <a:tc>
                  <a:txBody>
                    <a:bodyPr/>
                    <a:lstStyle/>
                    <a:p>
                      <a:r>
                        <a:rPr lang="en-US" sz="1400" b="0" i="0" u="none" strike="noStrike" cap="none" baseline="0" dirty="0">
                          <a:solidFill>
                            <a:schemeClr val="tx1"/>
                          </a:solidFill>
                          <a:latin typeface="+mn-lt"/>
                          <a:ea typeface="+mn-ea"/>
                          <a:cs typeface="+mn-cs"/>
                          <a:sym typeface="Arial"/>
                        </a:rPr>
                        <a:t>India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203</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4.1</a:t>
                      </a:r>
                      <a:endParaRPr lang="en-US" sz="1400" dirty="0"/>
                    </a:p>
                  </a:txBody>
                  <a:tcPr marL="182880"/>
                </a:tc>
                <a:extLst>
                  <a:ext uri="{0D108BD9-81ED-4DB2-BD59-A6C34878D82A}">
                    <a16:rowId xmlns:a16="http://schemas.microsoft.com/office/drawing/2014/main" val="1214667579"/>
                  </a:ext>
                </a:extLst>
              </a:tr>
              <a:tr h="305308">
                <a:tc>
                  <a:txBody>
                    <a:bodyPr/>
                    <a:lstStyle/>
                    <a:p>
                      <a:pPr algn="ctr"/>
                      <a:r>
                        <a:rPr lang="en-US" sz="1400" dirty="0"/>
                        <a:t>8</a:t>
                      </a:r>
                    </a:p>
                  </a:txBody>
                  <a:tcPr/>
                </a:tc>
                <a:tc>
                  <a:txBody>
                    <a:bodyPr/>
                    <a:lstStyle/>
                    <a:p>
                      <a:r>
                        <a:rPr lang="en-US" sz="1400" b="0" i="0" u="none" strike="noStrike" cap="none" baseline="0" dirty="0">
                          <a:solidFill>
                            <a:schemeClr val="tx1"/>
                          </a:solidFill>
                          <a:latin typeface="+mn-lt"/>
                          <a:ea typeface="+mn-ea"/>
                          <a:cs typeface="+mn-cs"/>
                          <a:sym typeface="Arial"/>
                        </a:rPr>
                        <a:t>Singapore</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187</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3.8</a:t>
                      </a:r>
                      <a:endParaRPr lang="en-US" sz="1400" dirty="0"/>
                    </a:p>
                  </a:txBody>
                  <a:tcPr marL="182880"/>
                </a:tc>
                <a:extLst>
                  <a:ext uri="{0D108BD9-81ED-4DB2-BD59-A6C34878D82A}">
                    <a16:rowId xmlns:a16="http://schemas.microsoft.com/office/drawing/2014/main" val="3554845219"/>
                  </a:ext>
                </a:extLst>
              </a:tr>
              <a:tr h="305308">
                <a:tc>
                  <a:txBody>
                    <a:bodyPr/>
                    <a:lstStyle/>
                    <a:p>
                      <a:pPr algn="ctr"/>
                      <a:r>
                        <a:rPr lang="en-US" sz="1400" dirty="0"/>
                        <a:t>9</a:t>
                      </a:r>
                    </a:p>
                  </a:txBody>
                  <a:tcPr/>
                </a:tc>
                <a:tc>
                  <a:txBody>
                    <a:bodyPr/>
                    <a:lstStyle/>
                    <a:p>
                      <a:r>
                        <a:rPr lang="en-US" sz="1400" b="0" i="0" u="none" strike="noStrike" cap="none" baseline="0" dirty="0">
                          <a:solidFill>
                            <a:schemeClr val="tx1"/>
                          </a:solidFill>
                          <a:latin typeface="+mn-lt"/>
                          <a:ea typeface="+mn-ea"/>
                          <a:cs typeface="+mn-cs"/>
                          <a:sym typeface="Arial"/>
                        </a:rPr>
                        <a:t>Netherlands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186</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3.8</a:t>
                      </a:r>
                      <a:endParaRPr lang="en-US" sz="1400" dirty="0"/>
                    </a:p>
                  </a:txBody>
                  <a:tcPr marL="182880"/>
                </a:tc>
                <a:extLst>
                  <a:ext uri="{0D108BD9-81ED-4DB2-BD59-A6C34878D82A}">
                    <a16:rowId xmlns:a16="http://schemas.microsoft.com/office/drawing/2014/main" val="1499006577"/>
                  </a:ext>
                </a:extLst>
              </a:tr>
              <a:tr h="305308">
                <a:tc>
                  <a:txBody>
                    <a:bodyPr/>
                    <a:lstStyle/>
                    <a:p>
                      <a:pPr algn="ctr"/>
                      <a:r>
                        <a:rPr lang="en-US" sz="1400" dirty="0"/>
                        <a:t>10</a:t>
                      </a:r>
                    </a:p>
                  </a:txBody>
                  <a:tcPr marL="0"/>
                </a:tc>
                <a:tc>
                  <a:txBody>
                    <a:bodyPr/>
                    <a:lstStyle/>
                    <a:p>
                      <a:r>
                        <a:rPr lang="en-US" sz="1400" b="0" i="0" u="none" strike="noStrike" cap="none" baseline="0" dirty="0">
                          <a:solidFill>
                            <a:schemeClr val="tx1"/>
                          </a:solidFill>
                          <a:latin typeface="+mn-lt"/>
                          <a:ea typeface="+mn-ea"/>
                          <a:cs typeface="+mn-cs"/>
                          <a:sym typeface="Arial"/>
                        </a:rPr>
                        <a:t>Japan</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156</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3.2</a:t>
                      </a:r>
                      <a:endParaRPr lang="en-US" sz="1400" dirty="0"/>
                    </a:p>
                  </a:txBody>
                  <a:tcPr marL="182880"/>
                </a:tc>
                <a:extLst>
                  <a:ext uri="{0D108BD9-81ED-4DB2-BD59-A6C34878D82A}">
                    <a16:rowId xmlns:a16="http://schemas.microsoft.com/office/drawing/2014/main" val="2014144567"/>
                  </a:ext>
                </a:extLst>
              </a:tr>
            </a:tbl>
          </a:graphicData>
        </a:graphic>
      </p:graphicFrame>
      <p:sp>
        <p:nvSpPr>
          <p:cNvPr id="8" name="Content Placeholder 7">
            <a:extLst>
              <a:ext uri="{FF2B5EF4-FFF2-40B4-BE49-F238E27FC236}">
                <a16:creationId xmlns:a16="http://schemas.microsoft.com/office/drawing/2014/main" id="{1D2639B3-B57D-A0F7-F42F-0F58F2F797B8}"/>
              </a:ext>
            </a:extLst>
          </p:cNvPr>
          <p:cNvSpPr txBox="1">
            <a:spLocks/>
          </p:cNvSpPr>
          <p:nvPr/>
        </p:nvSpPr>
        <p:spPr>
          <a:xfrm>
            <a:off x="2267694" y="5168507"/>
            <a:ext cx="8229601" cy="228600"/>
          </a:xfrm>
          <a:prstGeom prst="rect">
            <a:avLst/>
          </a:prstGeom>
        </p:spPr>
        <p:txBody>
          <a:bodyPr tIns="0" rIns="91440" bIns="0"/>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400" b="1" dirty="0"/>
              <a:t>Source: </a:t>
            </a:r>
            <a:r>
              <a:rPr lang="en-US" sz="1400" dirty="0"/>
              <a:t>Based on data obtained from </a:t>
            </a:r>
            <a:r>
              <a:rPr lang="en-US" sz="1400" b="1" dirty="0"/>
              <a:t>World Trade Statistical Review 2021 </a:t>
            </a:r>
            <a:r>
              <a:rPr lang="en-US" sz="1400" dirty="0"/>
              <a:t>(Geneva, Switzerland:</a:t>
            </a:r>
          </a:p>
        </p:txBody>
      </p:sp>
      <p:sp>
        <p:nvSpPr>
          <p:cNvPr id="9" name="Content Placeholder 8">
            <a:extLst>
              <a:ext uri="{FF2B5EF4-FFF2-40B4-BE49-F238E27FC236}">
                <a16:creationId xmlns:a16="http://schemas.microsoft.com/office/drawing/2014/main" id="{5FEBA206-A3FA-D787-4FA5-D7CA7B379FAB}"/>
              </a:ext>
            </a:extLst>
          </p:cNvPr>
          <p:cNvSpPr txBox="1">
            <a:spLocks/>
          </p:cNvSpPr>
          <p:nvPr/>
        </p:nvSpPr>
        <p:spPr>
          <a:xfrm>
            <a:off x="2267693" y="5451876"/>
            <a:ext cx="7735269" cy="228600"/>
          </a:xfrm>
          <a:prstGeom prst="rect">
            <a:avLst/>
          </a:prstGeom>
        </p:spPr>
        <p:txBody>
          <a:bodyPr tIns="0" bIns="0"/>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400" dirty="0"/>
              <a:t>World Trade Organization, July 2021), Tables A.6 and A.8, available at: </a:t>
            </a:r>
            <a:r>
              <a:rPr lang="en-US" sz="1400" dirty="0">
                <a:hlinkClick r:id="rId3"/>
              </a:rPr>
              <a:t>www.wto.org</a:t>
            </a:r>
            <a:r>
              <a:rPr lang="en-US" sz="1400" dirty="0"/>
              <a:t> </a:t>
            </a:r>
          </a:p>
        </p:txBody>
      </p:sp>
      <p:sp>
        <p:nvSpPr>
          <p:cNvPr id="2" name="Footer Placeholder 1">
            <a:extLst>
              <a:ext uri="{FF2B5EF4-FFF2-40B4-BE49-F238E27FC236}">
                <a16:creationId xmlns:a16="http://schemas.microsoft.com/office/drawing/2014/main" id="{67B3566A-06B8-2025-EB3B-6BC86A0C8A7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12379480"/>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Interventionist Theories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305745"/>
            <a:ext cx="10621181" cy="4246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100000"/>
              </a:lnSpc>
              <a:spcBef>
                <a:spcPts val="1200"/>
              </a:spcBef>
              <a:spcAft>
                <a:spcPts val="1200"/>
              </a:spcAft>
              <a:buClr>
                <a:schemeClr val="tx1"/>
              </a:buClr>
              <a:buSzTx/>
              <a:buFont typeface="Arial" panose="020B0604020202020204" pitchFamily="34" charset="0"/>
              <a:buChar char="•"/>
              <a:tabLst/>
              <a:defRPr/>
            </a:pPr>
            <a:r>
              <a:rPr kumimoji="0" lang="en-GB" sz="3200" b="1" i="0" u="none" strike="noStrike" kern="1200" cap="none" spc="0" normalizeH="0" baseline="0" noProof="0" dirty="0">
                <a:ln>
                  <a:noFill/>
                </a:ln>
                <a:solidFill>
                  <a:srgbClr val="FFFF00">
                    <a:lumMod val="50000"/>
                  </a:srgbClr>
                </a:solidFill>
                <a:effectLst/>
                <a:uLnTx/>
                <a:uFillTx/>
                <a:latin typeface="Myriad Pro"/>
                <a:ea typeface="+mn-ea"/>
                <a:cs typeface="+mn-cs"/>
              </a:rPr>
              <a:t>Mercantilist theory </a:t>
            </a:r>
            <a:r>
              <a:rPr kumimoji="0" lang="en-GB" sz="3200" b="0" i="0" u="none" strike="noStrike" kern="1200" cap="none" spc="0" normalizeH="0" baseline="0" noProof="0" dirty="0">
                <a:ln>
                  <a:noFill/>
                </a:ln>
                <a:solidFill>
                  <a:prstClr val="black"/>
                </a:solidFill>
                <a:effectLst/>
                <a:uLnTx/>
                <a:uFillTx/>
                <a:latin typeface="Myriad Pro"/>
                <a:ea typeface="+mn-ea"/>
                <a:cs typeface="+mn-cs"/>
              </a:rPr>
              <a:t>proposed that a country should try to achieve a favourable balance of trade (export more than it imports)</a:t>
            </a:r>
          </a:p>
          <a:p>
            <a:pPr marL="342900" marR="0" lvl="0" indent="-342900" algn="just" defTabSz="914400" rtl="0" eaLnBrk="1" fontAlgn="base" latinLnBrk="0" hangingPunct="1">
              <a:lnSpc>
                <a:spcPct val="100000"/>
              </a:lnSpc>
              <a:spcBef>
                <a:spcPts val="1200"/>
              </a:spcBef>
              <a:spcAft>
                <a:spcPts val="1200"/>
              </a:spcAft>
              <a:buClr>
                <a:schemeClr val="tx1"/>
              </a:buClr>
              <a:buSzTx/>
              <a:buFont typeface="Arial" panose="020B0604020202020204" pitchFamily="34" charset="0"/>
              <a:buChar char="•"/>
              <a:tabLst/>
              <a:defRPr/>
            </a:pPr>
            <a:r>
              <a:rPr kumimoji="0" lang="en-GB" sz="3200" b="1" i="0" u="none" strike="noStrike" kern="1200" cap="none" spc="0" normalizeH="0" baseline="0" noProof="0" dirty="0" err="1">
                <a:ln>
                  <a:noFill/>
                </a:ln>
                <a:solidFill>
                  <a:srgbClr val="F79646">
                    <a:lumMod val="50000"/>
                  </a:srgbClr>
                </a:solidFill>
                <a:effectLst/>
                <a:uLnTx/>
                <a:uFillTx/>
                <a:latin typeface="Myriad Pro"/>
                <a:ea typeface="+mn-ea"/>
                <a:cs typeface="+mn-cs"/>
              </a:rPr>
              <a:t>Neomercantilist</a:t>
            </a:r>
            <a:r>
              <a:rPr kumimoji="0" lang="en-GB" sz="3200" b="0" i="0" u="none" strike="noStrike" kern="1200" cap="none" spc="0" normalizeH="0" baseline="0" noProof="0" dirty="0">
                <a:ln>
                  <a:noFill/>
                </a:ln>
                <a:solidFill>
                  <a:prstClr val="black"/>
                </a:solidFill>
                <a:effectLst/>
                <a:uLnTx/>
                <a:uFillTx/>
                <a:latin typeface="Myriad Pro"/>
                <a:ea typeface="+mn-ea"/>
                <a:cs typeface="+mn-cs"/>
              </a:rPr>
              <a:t> policy also seeks a favourable balance of trade, but its purpose is to achieve some social or political objective</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90355BFB-53F8-97B6-FAA4-E92A09FB212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69081909"/>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Free Trade Theories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305745"/>
            <a:ext cx="10621181" cy="4246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Absolute Advantage</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Suggests specialization through free trade because consumers will be better off buying foreign-made products priced more cheaply than domestic ones</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24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Comparative Advantage</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Also proposes specialization through free trade based on the belief that total global output can increase even if one country has an absolute advantage in the production of all products</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F721B28A-97CE-5FC7-AC55-D3C5DAD84B4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67304033"/>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Free Trade Theories</a:t>
            </a:r>
          </a:p>
        </p:txBody>
      </p:sp>
      <p:sp>
        <p:nvSpPr>
          <p:cNvPr id="4" name="TextBox 3">
            <a:extLst>
              <a:ext uri="{FF2B5EF4-FFF2-40B4-BE49-F238E27FC236}">
                <a16:creationId xmlns:a16="http://schemas.microsoft.com/office/drawing/2014/main" id="{FD718905-6D68-2061-EBDA-BE749FB8F98C}"/>
              </a:ext>
            </a:extLst>
          </p:cNvPr>
          <p:cNvSpPr txBox="1"/>
          <p:nvPr/>
        </p:nvSpPr>
        <p:spPr>
          <a:xfrm>
            <a:off x="3359696" y="5326586"/>
            <a:ext cx="6097836" cy="338554"/>
          </a:xfrm>
          <a:prstGeom prst="rect">
            <a:avLst/>
          </a:prstGeom>
          <a:noFill/>
        </p:spPr>
        <p:txBody>
          <a:bodyPr wrap="square">
            <a:spAutoFit/>
          </a:bodyPr>
          <a:lstStyle/>
          <a:p>
            <a:pPr algn="ctr"/>
            <a:r>
              <a:rPr lang="en-GB" sz="1600" dirty="0">
                <a:hlinkClick r:id="rId4"/>
              </a:rPr>
              <a:t>https://www.youtube.com/watch?v=RswNYuf5Rng</a:t>
            </a:r>
            <a:r>
              <a:rPr lang="en-GB" sz="1600" dirty="0"/>
              <a:t> </a:t>
            </a:r>
          </a:p>
        </p:txBody>
      </p:sp>
      <p:pic>
        <p:nvPicPr>
          <p:cNvPr id="3" name="Online Media 2" title="Absolute Advantage and Comparative Advantage (with examples) | International Business">
            <a:hlinkClick r:id="" action="ppaction://media"/>
            <a:extLst>
              <a:ext uri="{FF2B5EF4-FFF2-40B4-BE49-F238E27FC236}">
                <a16:creationId xmlns:a16="http://schemas.microsoft.com/office/drawing/2014/main" id="{B6D31A3B-1B6A-A5B9-5685-37AA26BCFC81}"/>
              </a:ext>
            </a:extLst>
          </p:cNvPr>
          <p:cNvPicPr>
            <a:picLocks noRot="1" noChangeAspect="1"/>
          </p:cNvPicPr>
          <p:nvPr>
            <a:videoFile r:link="rId1"/>
          </p:nvPr>
        </p:nvPicPr>
        <p:blipFill>
          <a:blip r:embed="rId5"/>
          <a:stretch>
            <a:fillRect/>
          </a:stretch>
        </p:blipFill>
        <p:spPr>
          <a:xfrm>
            <a:off x="2484178" y="891973"/>
            <a:ext cx="7848872" cy="4434613"/>
          </a:xfrm>
          <a:prstGeom prst="rect">
            <a:avLst/>
          </a:prstGeom>
        </p:spPr>
      </p:pic>
      <p:sp>
        <p:nvSpPr>
          <p:cNvPr id="2" name="Footer Placeholder 1">
            <a:extLst>
              <a:ext uri="{FF2B5EF4-FFF2-40B4-BE49-F238E27FC236}">
                <a16:creationId xmlns:a16="http://schemas.microsoft.com/office/drawing/2014/main" id="{704DDEDB-5CCD-8880-FAF7-D5CE21A9AE8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02118030"/>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Theories of Specialization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36594"/>
            <a:ext cx="10621181" cy="458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Both absolute and comparative advantage theories are based on specialization </a:t>
            </a:r>
          </a:p>
          <a:p>
            <a:pPr marL="342900" marR="0" lvl="0" indent="-342900" algn="just"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Assumptions policymakers' question:</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full employment </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economic efficiency </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division of  gains</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two countries, two commodities </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transport costs </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statics and dynamics</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services</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production networks</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mobility</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93D2A554-F6AB-81FC-96F6-DE6C58FCC50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10616659"/>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Diamond of National Advantage</a:t>
            </a:r>
          </a:p>
        </p:txBody>
      </p:sp>
      <p:pic>
        <p:nvPicPr>
          <p:cNvPr id="5" name="Picture 4" descr="Diagram, schematic&#10;&#10;Description automatically generated">
            <a:extLst>
              <a:ext uri="{FF2B5EF4-FFF2-40B4-BE49-F238E27FC236}">
                <a16:creationId xmlns:a16="http://schemas.microsoft.com/office/drawing/2014/main" id="{86605CA4-061A-41BB-8F6E-3755FC21D0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00056" y="1985402"/>
            <a:ext cx="5380856" cy="3495826"/>
          </a:xfrm>
          <a:prstGeom prst="rect">
            <a:avLst/>
          </a:prstGeom>
        </p:spPr>
      </p:pic>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376772"/>
            <a:ext cx="1062118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3600" b="1" i="0" u="none" strike="noStrike" kern="1200" cap="none" spc="0" normalizeH="0" baseline="0" noProof="0" dirty="0">
                <a:ln>
                  <a:noFill/>
                </a:ln>
                <a:solidFill>
                  <a:prstClr val="black"/>
                </a:solidFill>
                <a:effectLst/>
                <a:uLnTx/>
                <a:uFillTx/>
                <a:latin typeface="Myriad Pro"/>
                <a:ea typeface="+mn-ea"/>
                <a:cs typeface="+mn-cs"/>
              </a:rPr>
              <a:t>Four conditions are important for competitive superiority: </a:t>
            </a:r>
          </a:p>
          <a:p>
            <a:pPr marL="803275" marR="0" lvl="2" indent="-446088" algn="just" defTabSz="914400" rtl="0" eaLnBrk="1" fontAlgn="base" latinLnBrk="0" hangingPunct="1">
              <a:lnSpc>
                <a:spcPct val="150000"/>
              </a:lnSpc>
              <a:spcBef>
                <a:spcPct val="20000"/>
              </a:spcBef>
              <a:spcAft>
                <a:spcPct val="0"/>
              </a:spcAft>
              <a:buClrTx/>
              <a:buSzTx/>
              <a:buFont typeface="Wingdings" panose="05000000000000000000" pitchFamily="2" charset="2"/>
              <a:buChar char="§"/>
              <a:tabLst/>
              <a:defRPr/>
            </a:pP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demand conditions</a:t>
            </a:r>
          </a:p>
          <a:p>
            <a:pPr marL="803275" marR="0" lvl="2" indent="-446088" algn="just" defTabSz="914400" rtl="0" eaLnBrk="1" fontAlgn="base" latinLnBrk="0" hangingPunct="1">
              <a:lnSpc>
                <a:spcPct val="150000"/>
              </a:lnSpc>
              <a:spcBef>
                <a:spcPct val="20000"/>
              </a:spcBef>
              <a:spcAft>
                <a:spcPct val="0"/>
              </a:spcAft>
              <a:buClrTx/>
              <a:buSzTx/>
              <a:buFont typeface="Wingdings" panose="05000000000000000000" pitchFamily="2" charset="2"/>
              <a:buChar char="§"/>
              <a:tabLst/>
              <a:defRPr/>
            </a:pP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factor conditions</a:t>
            </a:r>
          </a:p>
          <a:p>
            <a:pPr marL="803275" marR="0" lvl="2" indent="-446088" algn="just" defTabSz="914400" rtl="0" eaLnBrk="1" fontAlgn="base" latinLnBrk="0" hangingPunct="1">
              <a:lnSpc>
                <a:spcPct val="150000"/>
              </a:lnSpc>
              <a:spcBef>
                <a:spcPct val="20000"/>
              </a:spcBef>
              <a:spcAft>
                <a:spcPct val="0"/>
              </a:spcAft>
              <a:buClrTx/>
              <a:buSzTx/>
              <a:buFont typeface="Wingdings" panose="05000000000000000000" pitchFamily="2" charset="2"/>
              <a:buChar char="§"/>
              <a:tabLst/>
              <a:defRPr/>
            </a:pP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related and supporting industries</a:t>
            </a:r>
          </a:p>
          <a:p>
            <a:pPr marL="803275" marR="0" lvl="2" indent="-446088" algn="just" defTabSz="914400" rtl="0" eaLnBrk="1" fontAlgn="base" latinLnBrk="0" hangingPunct="1">
              <a:lnSpc>
                <a:spcPct val="150000"/>
              </a:lnSpc>
              <a:spcBef>
                <a:spcPct val="20000"/>
              </a:spcBef>
              <a:spcAft>
                <a:spcPct val="0"/>
              </a:spcAft>
              <a:buClrTx/>
              <a:buSzTx/>
              <a:buFont typeface="Wingdings" panose="05000000000000000000" pitchFamily="2" charset="2"/>
              <a:buChar char="§"/>
              <a:tabLst/>
              <a:defRPr/>
            </a:pP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firm strategy, structure, and rivalry </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046165E2-45FD-6EAC-09F7-BA55BB4C7AF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828129395"/>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2000" fill="hold"/>
                                        <p:tgtEl>
                                          <p:spTgt spid="5"/>
                                        </p:tgtEl>
                                        <p:attrNameLst>
                                          <p:attrName>ppt_w</p:attrName>
                                        </p:attrNameLst>
                                      </p:cBhvr>
                                      <p:tavLst>
                                        <p:tav tm="0">
                                          <p:val>
                                            <p:fltVal val="0"/>
                                          </p:val>
                                        </p:tav>
                                        <p:tav tm="100000">
                                          <p:val>
                                            <p:strVal val="#ppt_w"/>
                                          </p:val>
                                        </p:tav>
                                      </p:tavLst>
                                    </p:anim>
                                    <p:anim calcmode="lin" valueType="num">
                                      <p:cBhvr>
                                        <p:cTn id="14" dur="2000" fill="hold"/>
                                        <p:tgtEl>
                                          <p:spTgt spid="5"/>
                                        </p:tgtEl>
                                        <p:attrNameLst>
                                          <p:attrName>ppt_h</p:attrName>
                                        </p:attrNameLst>
                                      </p:cBhvr>
                                      <p:tavLst>
                                        <p:tav tm="0">
                                          <p:val>
                                            <p:fltVal val="0"/>
                                          </p:val>
                                        </p:tav>
                                        <p:tav tm="100000">
                                          <p:val>
                                            <p:strVal val="#ppt_h"/>
                                          </p:val>
                                        </p:tav>
                                      </p:tavLst>
                                    </p:anim>
                                    <p:animEffect transition="in" filter="fade">
                                      <p:cBhvr>
                                        <p:cTn id="15"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Diamond of National Advantage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36231"/>
            <a:ext cx="1062118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Michael Porter’s Diamond helps explain why some nations tend to produce firms with sustained competitive advantages in some industries more than others. The degree of national advantage varies from industry to industry.</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Porter’s Diamond suggests there are four interacting determinants of national, or home base, advantage in particular industries (these four determinants together make up a diamond-shaped figure).</a:t>
            </a: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3C423966-22F3-DF0F-77BC-94573D9C061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607362706"/>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Diamond of National Advantage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407368" y="1448780"/>
            <a:ext cx="4752527"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The interaction of these conditions must usually be favourable if an industry in a country is to develop and sustain itself. The theory was developed with domestic conditions in mind, but globalization results in favourable conditions that may come from anywhere.</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3" name="Picture 2">
            <a:extLst>
              <a:ext uri="{FF2B5EF4-FFF2-40B4-BE49-F238E27FC236}">
                <a16:creationId xmlns:a16="http://schemas.microsoft.com/office/drawing/2014/main" id="{C47C5EB7-8B51-4605-899E-DF251147BB2E}"/>
              </a:ext>
            </a:extLst>
          </p:cNvPr>
          <p:cNvPicPr>
            <a:picLocks noChangeAspect="1"/>
          </p:cNvPicPr>
          <p:nvPr/>
        </p:nvPicPr>
        <p:blipFill>
          <a:blip r:embed="rId3"/>
          <a:stretch>
            <a:fillRect/>
          </a:stretch>
        </p:blipFill>
        <p:spPr>
          <a:xfrm>
            <a:off x="5148228" y="1270835"/>
            <a:ext cx="6867222" cy="4248472"/>
          </a:xfrm>
          <a:prstGeom prst="rect">
            <a:avLst/>
          </a:prstGeom>
        </p:spPr>
      </p:pic>
      <p:sp>
        <p:nvSpPr>
          <p:cNvPr id="2" name="Footer Placeholder 1">
            <a:extLst>
              <a:ext uri="{FF2B5EF4-FFF2-40B4-BE49-F238E27FC236}">
                <a16:creationId xmlns:a16="http://schemas.microsoft.com/office/drawing/2014/main" id="{F162CB75-F5D8-19E9-9814-8D80DA040B9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32690977"/>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2000" fill="hold"/>
                                        <p:tgtEl>
                                          <p:spTgt spid="3"/>
                                        </p:tgtEl>
                                        <p:attrNameLst>
                                          <p:attrName>ppt_w</p:attrName>
                                        </p:attrNameLst>
                                      </p:cBhvr>
                                      <p:tavLst>
                                        <p:tav tm="0">
                                          <p:val>
                                            <p:fltVal val="0"/>
                                          </p:val>
                                        </p:tav>
                                        <p:tav tm="100000">
                                          <p:val>
                                            <p:strVal val="#ppt_w"/>
                                          </p:val>
                                        </p:tav>
                                      </p:tavLst>
                                    </p:anim>
                                    <p:anim calcmode="lin" valueType="num">
                                      <p:cBhvr>
                                        <p:cTn id="14" dur="2000" fill="hold"/>
                                        <p:tgtEl>
                                          <p:spTgt spid="3"/>
                                        </p:tgtEl>
                                        <p:attrNameLst>
                                          <p:attrName>ppt_h</p:attrName>
                                        </p:attrNameLst>
                                      </p:cBhvr>
                                      <p:tavLst>
                                        <p:tav tm="0">
                                          <p:val>
                                            <p:fltVal val="0"/>
                                          </p:val>
                                        </p:tav>
                                        <p:tav tm="100000">
                                          <p:val>
                                            <p:strVal val="#ppt_h"/>
                                          </p:val>
                                        </p:tav>
                                      </p:tavLst>
                                    </p:anim>
                                    <p:animEffect transition="in" filter="fade">
                                      <p:cBhvr>
                                        <p:cTn id="15"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Factor Mobility Theory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376772"/>
            <a:ext cx="1062118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3400" b="1" i="0" u="none" strike="noStrike" kern="1200" cap="none" spc="0" normalizeH="0" baseline="0" noProof="0" dirty="0">
                <a:ln>
                  <a:noFill/>
                </a:ln>
                <a:solidFill>
                  <a:prstClr val="black"/>
                </a:solidFill>
                <a:effectLst/>
                <a:uLnTx/>
                <a:uFillTx/>
                <a:latin typeface="Myriad Pro"/>
                <a:ea typeface="+mn-ea"/>
                <a:cs typeface="+mn-cs"/>
              </a:rPr>
              <a:t>Capital and labour move internationally to:</a:t>
            </a:r>
          </a:p>
          <a:p>
            <a:pPr marL="892175" marR="0" lvl="1" indent="-434975"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Gain more income</a:t>
            </a:r>
          </a:p>
          <a:p>
            <a:pPr marL="892175" marR="0" lvl="1" indent="-434975"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Flee adverse political situations</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CE5453E0-9189-533D-AEE9-D92DB213699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23973771"/>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Effects of Factor Movements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812413" y="1304764"/>
            <a:ext cx="10567173" cy="4248472"/>
          </a:xfrm>
        </p:spPr>
        <p:txBody>
          <a:bodyPr/>
          <a:lstStyle/>
          <a:p>
            <a:pPr algn="just">
              <a:spcBef>
                <a:spcPts val="1200"/>
              </a:spcBef>
              <a:spcAft>
                <a:spcPts val="1200"/>
              </a:spcAft>
              <a:buClr>
                <a:schemeClr val="tx1">
                  <a:lumMod val="95000"/>
                  <a:lumOff val="5000"/>
                </a:schemeClr>
              </a:buClr>
            </a:pPr>
            <a:r>
              <a:rPr lang="en-GB" altLang="en-US" dirty="0"/>
              <a:t>Factor movements alter factor endowments.</a:t>
            </a:r>
          </a:p>
          <a:p>
            <a:pPr algn="just">
              <a:spcBef>
                <a:spcPts val="1200"/>
              </a:spcBef>
              <a:spcAft>
                <a:spcPts val="1200"/>
              </a:spcAft>
              <a:buClr>
                <a:schemeClr val="tx1">
                  <a:lumMod val="95000"/>
                  <a:lumOff val="5000"/>
                </a:schemeClr>
              </a:buClr>
            </a:pPr>
            <a:r>
              <a:rPr lang="en-GB" altLang="en-US" dirty="0"/>
              <a:t>Factor movements are substantial for many countries and insignificant for others.</a:t>
            </a:r>
          </a:p>
          <a:p>
            <a:pPr algn="just">
              <a:spcBef>
                <a:spcPts val="1200"/>
              </a:spcBef>
              <a:spcAft>
                <a:spcPts val="1200"/>
              </a:spcAft>
              <a:buClr>
                <a:schemeClr val="tx1">
                  <a:lumMod val="95000"/>
                  <a:lumOff val="5000"/>
                </a:schemeClr>
              </a:buClr>
            </a:pPr>
            <a:r>
              <a:rPr lang="en-GB" altLang="en-US" dirty="0"/>
              <a:t>Although labour and capital are different production factors, they are intertwined.</a:t>
            </a:r>
          </a:p>
          <a:p>
            <a:pPr algn="just">
              <a:spcBef>
                <a:spcPts val="1200"/>
              </a:spcBef>
              <a:spcAft>
                <a:spcPts val="1200"/>
              </a:spcAft>
              <a:buClr>
                <a:schemeClr val="tx1">
                  <a:lumMod val="95000"/>
                  <a:lumOff val="5000"/>
                </a:schemeClr>
              </a:buClr>
            </a:pPr>
            <a:r>
              <a:rPr lang="en-GB" altLang="en-US" dirty="0"/>
              <a:t>Pros and cons of outward and inward migration</a:t>
            </a:r>
          </a:p>
          <a:p>
            <a:endParaRPr lang="en-US" dirty="0"/>
          </a:p>
          <a:p>
            <a:pPr marL="0" indent="0" eaLnBrk="1" hangingPunct="1">
              <a:buNone/>
              <a:defRPr/>
            </a:pPr>
            <a:endParaRPr lang="en-GB" altLang="en-US" dirty="0"/>
          </a:p>
        </p:txBody>
      </p:sp>
      <p:sp>
        <p:nvSpPr>
          <p:cNvPr id="2" name="Footer Placeholder 1">
            <a:extLst>
              <a:ext uri="{FF2B5EF4-FFF2-40B4-BE49-F238E27FC236}">
                <a16:creationId xmlns:a16="http://schemas.microsoft.com/office/drawing/2014/main" id="{236E9295-7BB7-2FEA-9DF1-A2903764CBE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93384875"/>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44672" cy="1143000"/>
          </a:xfrm>
        </p:spPr>
        <p:txBody>
          <a:bodyPr/>
          <a:lstStyle/>
          <a:p>
            <a:pPr eaLnBrk="1" hangingPunct="1"/>
            <a:r>
              <a:rPr lang="en-GB" altLang="en-US" sz="3600" b="1" dirty="0">
                <a:solidFill>
                  <a:schemeClr val="tx2">
                    <a:lumMod val="75000"/>
                  </a:schemeClr>
                </a:solidFill>
              </a:rPr>
              <a:t>The Relationship Between Trade and Factor Mobility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628800"/>
            <a:ext cx="10639181" cy="4032448"/>
          </a:xfrm>
        </p:spPr>
        <p:txBody>
          <a:bodyPr/>
          <a:lstStyle/>
          <a:p>
            <a:pPr algn="just">
              <a:spcBef>
                <a:spcPts val="1200"/>
              </a:spcBef>
              <a:spcAft>
                <a:spcPts val="1200"/>
              </a:spcAft>
            </a:pPr>
            <a:r>
              <a:rPr lang="en-GB" altLang="en-US" dirty="0"/>
              <a:t>Capital and labour move internationally to gain more income and flee adverse political situations</a:t>
            </a:r>
          </a:p>
          <a:p>
            <a:pPr algn="just">
              <a:spcBef>
                <a:spcPts val="1200"/>
              </a:spcBef>
              <a:spcAft>
                <a:spcPts val="1200"/>
              </a:spcAft>
            </a:pPr>
            <a:r>
              <a:rPr lang="en-GB" altLang="en-US" dirty="0"/>
              <a:t>Although international mobility of production factors may be a substitute for trade, the mobility may stimulate trade through sales of components, equipment, and complementary products</a:t>
            </a:r>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B42E854E-6FEF-C342-EB5D-33D7C8D3664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58001442"/>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26693"/>
            <a:ext cx="12192000" cy="1143000"/>
          </a:xfrm>
        </p:spPr>
        <p:txBody>
          <a:bodyPr/>
          <a:lstStyle/>
          <a:p>
            <a:pPr eaLnBrk="1" hangingPunct="1"/>
            <a:r>
              <a:rPr lang="en-GB" altLang="en-US" sz="3600" b="1" dirty="0">
                <a:solidFill>
                  <a:schemeClr val="tx2">
                    <a:lumMod val="75000"/>
                  </a:schemeClr>
                </a:solidFill>
              </a:rPr>
              <a:t>Factors Affecting the Flow of Goods and Services</a:t>
            </a:r>
          </a:p>
        </p:txBody>
      </p:sp>
      <p:pic>
        <p:nvPicPr>
          <p:cNvPr id="3" name="Picture Placeholder 11" descr="A flow diagram depicting the factors affecting the flow of goods and services between countries and their relation with the countries competitive environment.&#10;Long description is available in notes, Press F6">
            <a:extLst>
              <a:ext uri="{FF2B5EF4-FFF2-40B4-BE49-F238E27FC236}">
                <a16:creationId xmlns:a16="http://schemas.microsoft.com/office/drawing/2014/main" id="{6B0F3A70-E0D7-111F-1F15-15952BF564AF}"/>
              </a:ext>
            </a:extLst>
          </p:cNvPr>
          <p:cNvPicPr>
            <a:picLocks noChangeAspect="1"/>
          </p:cNvPicPr>
          <p:nvPr/>
        </p:nvPicPr>
        <p:blipFill rotWithShape="1">
          <a:blip r:embed="rId3">
            <a:extLst>
              <a:ext uri="{28A0092B-C50C-407E-A947-70E740481C1C}">
                <a14:useLocalDpi xmlns:a14="http://schemas.microsoft.com/office/drawing/2010/main" val="0"/>
              </a:ext>
            </a:extLst>
          </a:blip>
          <a:srcRect b="6624"/>
          <a:stretch/>
        </p:blipFill>
        <p:spPr>
          <a:xfrm>
            <a:off x="875420" y="1371396"/>
            <a:ext cx="10441160" cy="4316911"/>
          </a:xfrm>
          <a:prstGeom prst="rect">
            <a:avLst/>
          </a:prstGeom>
        </p:spPr>
      </p:pic>
      <p:sp>
        <p:nvSpPr>
          <p:cNvPr id="2" name="Footer Placeholder 1">
            <a:extLst>
              <a:ext uri="{FF2B5EF4-FFF2-40B4-BE49-F238E27FC236}">
                <a16:creationId xmlns:a16="http://schemas.microsoft.com/office/drawing/2014/main" id="{A9C4B5FC-8663-BC95-054C-01C6F4C0D6E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04563504"/>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500" fill="hold"/>
                                        <p:tgtEl>
                                          <p:spTgt spid="3"/>
                                        </p:tgtEl>
                                        <p:attrNameLst>
                                          <p:attrName>ppt_w</p:attrName>
                                        </p:attrNameLst>
                                      </p:cBhvr>
                                      <p:tavLst>
                                        <p:tav tm="0">
                                          <p:val>
                                            <p:fltVal val="0"/>
                                          </p:val>
                                        </p:tav>
                                        <p:tav tm="100000">
                                          <p:val>
                                            <p:strVal val="#ppt_w"/>
                                          </p:val>
                                        </p:tav>
                                      </p:tavLst>
                                    </p:anim>
                                    <p:anim calcmode="lin" valueType="num">
                                      <p:cBhvr>
                                        <p:cTn id="8" dur="1500" fill="hold"/>
                                        <p:tgtEl>
                                          <p:spTgt spid="3"/>
                                        </p:tgtEl>
                                        <p:attrNameLst>
                                          <p:attrName>ppt_h</p:attrName>
                                        </p:attrNameLst>
                                      </p:cBhvr>
                                      <p:tavLst>
                                        <p:tav tm="0">
                                          <p:val>
                                            <p:fltVal val="0"/>
                                          </p:val>
                                        </p:tav>
                                        <p:tav tm="100000">
                                          <p:val>
                                            <p:strVal val="#ppt_h"/>
                                          </p:val>
                                        </p:tav>
                                      </p:tavLst>
                                    </p:anim>
                                    <p:animEffect transition="in" filter="fade">
                                      <p:cBhvr>
                                        <p:cTn id="9"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Why Governments Intervene in Trade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67408" y="2564904"/>
            <a:ext cx="5112568" cy="2952328"/>
          </a:xfrm>
        </p:spPr>
        <p:txBody>
          <a:bodyPr/>
          <a:lstStyle/>
          <a:p>
            <a:r>
              <a:rPr lang="en-GB" sz="2800" dirty="0"/>
              <a:t>Preventing unemployment </a:t>
            </a:r>
          </a:p>
          <a:p>
            <a:r>
              <a:rPr lang="en-GB" altLang="en-US" sz="2800" dirty="0"/>
              <a:t>Protecting infant industries</a:t>
            </a:r>
          </a:p>
          <a:p>
            <a:r>
              <a:rPr lang="en-GB" altLang="en-US" sz="2800" dirty="0"/>
              <a:t>Promoting industrialisation </a:t>
            </a:r>
          </a:p>
          <a:p>
            <a:r>
              <a:rPr lang="en-GB" altLang="en-US" sz="2800" dirty="0"/>
              <a:t>Improving comparative position</a:t>
            </a:r>
            <a:endParaRPr lang="en-GB" altLang="en-US" sz="2400" dirty="0"/>
          </a:p>
        </p:txBody>
      </p:sp>
      <p:sp>
        <p:nvSpPr>
          <p:cNvPr id="4" name="Content Placeholder 2">
            <a:extLst>
              <a:ext uri="{FF2B5EF4-FFF2-40B4-BE49-F238E27FC236}">
                <a16:creationId xmlns:a16="http://schemas.microsoft.com/office/drawing/2014/main" id="{15F8B20F-F690-491F-AD30-B71747B259BB}"/>
              </a:ext>
            </a:extLst>
          </p:cNvPr>
          <p:cNvSpPr txBox="1">
            <a:spLocks/>
          </p:cNvSpPr>
          <p:nvPr/>
        </p:nvSpPr>
        <p:spPr bwMode="auto">
          <a:xfrm>
            <a:off x="6096000" y="2564904"/>
            <a:ext cx="5472608" cy="2952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Maintaining essential industries </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Dealing with unfriendly countries</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Maintaining or extending spheres of influence</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Preserving national identity</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Rectangle: Rounded Corners 1">
            <a:extLst>
              <a:ext uri="{FF2B5EF4-FFF2-40B4-BE49-F238E27FC236}">
                <a16:creationId xmlns:a16="http://schemas.microsoft.com/office/drawing/2014/main" id="{B7E8DBF0-E071-4D8B-AEC7-F0CF41B8B025}"/>
              </a:ext>
            </a:extLst>
          </p:cNvPr>
          <p:cNvSpPr/>
          <p:nvPr/>
        </p:nvSpPr>
        <p:spPr>
          <a:xfrm>
            <a:off x="1019436" y="1313892"/>
            <a:ext cx="4608512" cy="10801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Economic Rationales</a:t>
            </a:r>
          </a:p>
        </p:txBody>
      </p:sp>
      <p:sp>
        <p:nvSpPr>
          <p:cNvPr id="3" name="Rectangle: Rounded Corners 2">
            <a:extLst>
              <a:ext uri="{FF2B5EF4-FFF2-40B4-BE49-F238E27FC236}">
                <a16:creationId xmlns:a16="http://schemas.microsoft.com/office/drawing/2014/main" id="{F53EB48F-2102-48F5-A37F-14ACA8CAB185}"/>
              </a:ext>
            </a:extLst>
          </p:cNvPr>
          <p:cNvSpPr/>
          <p:nvPr/>
        </p:nvSpPr>
        <p:spPr>
          <a:xfrm>
            <a:off x="6528048" y="1313892"/>
            <a:ext cx="4608512" cy="10801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Non-economic Rationales</a:t>
            </a:r>
          </a:p>
        </p:txBody>
      </p:sp>
      <p:sp>
        <p:nvSpPr>
          <p:cNvPr id="5" name="Footer Placeholder 1">
            <a:extLst>
              <a:ext uri="{FF2B5EF4-FFF2-40B4-BE49-F238E27FC236}">
                <a16:creationId xmlns:a16="http://schemas.microsoft.com/office/drawing/2014/main" id="{0462511D-3F82-6D42-5982-336E4B1507F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41685731"/>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ppt_w</p:attrName>
                                        </p:attrNameLst>
                                      </p:cBhvr>
                                      <p:tavLst>
                                        <p:tav tm="0">
                                          <p:val>
                                            <p:fltVal val="0"/>
                                          </p:val>
                                        </p:tav>
                                        <p:tav tm="100000">
                                          <p:val>
                                            <p:strVal val="#ppt_w"/>
                                          </p:val>
                                        </p:tav>
                                      </p:tavLst>
                                    </p:anim>
                                    <p:anim calcmode="lin" valueType="num">
                                      <p:cBhvr>
                                        <p:cTn id="13" dur="500" fill="hold"/>
                                        <p:tgtEl>
                                          <p:spTgt spid="3"/>
                                        </p:tgtEl>
                                        <p:attrNameLst>
                                          <p:attrName>ppt_h</p:attrName>
                                        </p:attrNameLst>
                                      </p:cBhvr>
                                      <p:tavLst>
                                        <p:tav tm="0">
                                          <p:val>
                                            <p:fltVal val="0"/>
                                          </p:val>
                                        </p:tav>
                                        <p:tav tm="100000">
                                          <p:val>
                                            <p:strVal val="#ppt_h"/>
                                          </p:val>
                                        </p:tav>
                                      </p:tavLst>
                                    </p:anim>
                                    <p:animEffect transition="in" filter="fade">
                                      <p:cBhvr>
                                        <p:cTn id="14" dur="500"/>
                                        <p:tgtEl>
                                          <p:spTgt spid="3"/>
                                        </p:tgtEl>
                                      </p:cBhvr>
                                    </p:animEffect>
                                  </p:childTnLst>
                                </p:cTn>
                              </p:par>
                              <p:par>
                                <p:cTn id="15" presetID="42" presetClass="entr" presetSubtype="0" fill="hold" grpId="0" nodeType="withEffect">
                                  <p:stCondLst>
                                    <p:cond delay="0"/>
                                  </p:stCondLst>
                                  <p:childTnLst>
                                    <p:set>
                                      <p:cBhvr>
                                        <p:cTn id="16" dur="1" fill="hold">
                                          <p:stCondLst>
                                            <p:cond delay="0"/>
                                          </p:stCondLst>
                                        </p:cTn>
                                        <p:tgtEl>
                                          <p:spTgt spid="7172">
                                            <p:txEl>
                                              <p:pRg st="0" end="0"/>
                                            </p:txEl>
                                          </p:spTgt>
                                        </p:tgtEl>
                                        <p:attrNameLst>
                                          <p:attrName>style.visibility</p:attrName>
                                        </p:attrNameLst>
                                      </p:cBhvr>
                                      <p:to>
                                        <p:strVal val="visible"/>
                                      </p:to>
                                    </p:set>
                                    <p:animEffect transition="in" filter="fade">
                                      <p:cBhvr>
                                        <p:cTn id="17" dur="1000"/>
                                        <p:tgtEl>
                                          <p:spTgt spid="7172">
                                            <p:txEl>
                                              <p:pRg st="0" end="0"/>
                                            </p:txEl>
                                          </p:spTgt>
                                        </p:tgtEl>
                                      </p:cBhvr>
                                    </p:animEffect>
                                    <p:anim calcmode="lin" valueType="num">
                                      <p:cBhvr>
                                        <p:cTn id="1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1" end="1"/>
                                            </p:txEl>
                                          </p:spTgt>
                                        </p:tgtEl>
                                        <p:attrNameLst>
                                          <p:attrName>style.visibility</p:attrName>
                                        </p:attrNameLst>
                                      </p:cBhvr>
                                      <p:to>
                                        <p:strVal val="visible"/>
                                      </p:to>
                                    </p:set>
                                    <p:animEffect transition="in" filter="fade">
                                      <p:cBhvr>
                                        <p:cTn id="22" dur="1000"/>
                                        <p:tgtEl>
                                          <p:spTgt spid="7172">
                                            <p:txEl>
                                              <p:pRg st="1" end="1"/>
                                            </p:txEl>
                                          </p:spTgt>
                                        </p:tgtEl>
                                      </p:cBhvr>
                                    </p:animEffect>
                                    <p:anim calcmode="lin" valueType="num">
                                      <p:cBhvr>
                                        <p:cTn id="2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2" end="2"/>
                                            </p:txEl>
                                          </p:spTgt>
                                        </p:tgtEl>
                                        <p:attrNameLst>
                                          <p:attrName>style.visibility</p:attrName>
                                        </p:attrNameLst>
                                      </p:cBhvr>
                                      <p:to>
                                        <p:strVal val="visible"/>
                                      </p:to>
                                    </p:set>
                                    <p:animEffect transition="in" filter="fade">
                                      <p:cBhvr>
                                        <p:cTn id="27" dur="1000"/>
                                        <p:tgtEl>
                                          <p:spTgt spid="7172">
                                            <p:txEl>
                                              <p:pRg st="2" end="2"/>
                                            </p:txEl>
                                          </p:spTgt>
                                        </p:tgtEl>
                                      </p:cBhvr>
                                    </p:animEffect>
                                    <p:anim calcmode="lin" valueType="num">
                                      <p:cBhvr>
                                        <p:cTn id="2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3" end="3"/>
                                            </p:txEl>
                                          </p:spTgt>
                                        </p:tgtEl>
                                        <p:attrNameLst>
                                          <p:attrName>style.visibility</p:attrName>
                                        </p:attrNameLst>
                                      </p:cBhvr>
                                      <p:to>
                                        <p:strVal val="visible"/>
                                      </p:to>
                                    </p:set>
                                    <p:animEffect transition="in" filter="fade">
                                      <p:cBhvr>
                                        <p:cTn id="32" dur="1000"/>
                                        <p:tgtEl>
                                          <p:spTgt spid="7172">
                                            <p:txEl>
                                              <p:pRg st="3" end="3"/>
                                            </p:txEl>
                                          </p:spTgt>
                                        </p:tgtEl>
                                      </p:cBhvr>
                                    </p:animEffect>
                                    <p:anim calcmode="lin" valueType="num">
                                      <p:cBhvr>
                                        <p:cTn id="3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1000"/>
                                        <p:tgtEl>
                                          <p:spTgt spid="4"/>
                                        </p:tgtEl>
                                      </p:cBhvr>
                                    </p:animEffect>
                                    <p:anim calcmode="lin" valueType="num">
                                      <p:cBhvr>
                                        <p:cTn id="38" dur="1000" fill="hold"/>
                                        <p:tgtEl>
                                          <p:spTgt spid="4"/>
                                        </p:tgtEl>
                                        <p:attrNameLst>
                                          <p:attrName>ppt_x</p:attrName>
                                        </p:attrNameLst>
                                      </p:cBhvr>
                                      <p:tavLst>
                                        <p:tav tm="0">
                                          <p:val>
                                            <p:strVal val="#ppt_x"/>
                                          </p:val>
                                        </p:tav>
                                        <p:tav tm="100000">
                                          <p:val>
                                            <p:strVal val="#ppt_x"/>
                                          </p:val>
                                        </p:tav>
                                      </p:tavLst>
                                    </p:anim>
                                    <p:anim calcmode="lin" valueType="num">
                                      <p:cBhvr>
                                        <p:cTn id="3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P spid="4" grpId="0"/>
      <p:bldP spid="2" grpId="0" animBg="1"/>
      <p:bldP spid="3" grpId="0" animBg="1"/>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Import Restrictions to Create Domestic Employment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340768"/>
            <a:ext cx="10927214" cy="4320480"/>
          </a:xfrm>
        </p:spPr>
        <p:txBody>
          <a:bodyPr/>
          <a:lstStyle/>
          <a:p>
            <a:pPr eaLnBrk="1" hangingPunct="1">
              <a:spcBef>
                <a:spcPts val="1200"/>
              </a:spcBef>
              <a:spcAft>
                <a:spcPts val="1200"/>
              </a:spcAft>
            </a:pPr>
            <a:r>
              <a:rPr lang="en-GB" altLang="en-US" sz="2800" dirty="0"/>
              <a:t>May lead to retaliation by other countries</a:t>
            </a:r>
          </a:p>
          <a:p>
            <a:pPr eaLnBrk="1" hangingPunct="1">
              <a:spcBef>
                <a:spcPts val="1200"/>
              </a:spcBef>
              <a:spcAft>
                <a:spcPts val="1200"/>
              </a:spcAft>
            </a:pPr>
            <a:r>
              <a:rPr lang="en-GB" altLang="en-US" sz="2800" dirty="0"/>
              <a:t>Are less likely retaliated against effectively by small economies</a:t>
            </a:r>
          </a:p>
          <a:p>
            <a:pPr eaLnBrk="1" hangingPunct="1">
              <a:spcBef>
                <a:spcPts val="1200"/>
              </a:spcBef>
              <a:spcAft>
                <a:spcPts val="1200"/>
              </a:spcAft>
            </a:pPr>
            <a:r>
              <a:rPr lang="en-GB" altLang="en-US" sz="2800" dirty="0"/>
              <a:t>Are less likely to be met with retaliation if implemented by small economies</a:t>
            </a:r>
          </a:p>
          <a:p>
            <a:pPr eaLnBrk="1" hangingPunct="1">
              <a:spcBef>
                <a:spcPts val="1200"/>
              </a:spcBef>
              <a:spcAft>
                <a:spcPts val="1200"/>
              </a:spcAft>
            </a:pPr>
            <a:r>
              <a:rPr lang="en-GB" altLang="en-US" sz="2800" dirty="0"/>
              <a:t>May decrease export jobs because of price increases for components</a:t>
            </a:r>
          </a:p>
          <a:p>
            <a:pPr eaLnBrk="1" hangingPunct="1">
              <a:spcBef>
                <a:spcPts val="1200"/>
              </a:spcBef>
              <a:spcAft>
                <a:spcPts val="1200"/>
              </a:spcAft>
            </a:pPr>
            <a:r>
              <a:rPr lang="en-GB" altLang="en-US" sz="2800" dirty="0"/>
              <a:t>May decrease export jobs because of lower incomes abroad</a:t>
            </a:r>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9345FAC1-AB62-9345-DFB8-B13B3F39FD5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007084455"/>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Government Intervention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95400" y="908720"/>
            <a:ext cx="10945216" cy="3528392"/>
          </a:xfrm>
        </p:spPr>
        <p:txBody>
          <a:bodyPr/>
          <a:lstStyle/>
          <a:p>
            <a:pPr algn="just" eaLnBrk="1" hangingPunct="1">
              <a:lnSpc>
                <a:spcPct val="90000"/>
              </a:lnSpc>
              <a:buClr>
                <a:schemeClr val="tx1"/>
              </a:buClr>
            </a:pPr>
            <a:r>
              <a:rPr lang="en-GB" altLang="en-US" b="1" dirty="0">
                <a:solidFill>
                  <a:schemeClr val="accent2">
                    <a:lumMod val="50000"/>
                  </a:schemeClr>
                </a:solidFill>
              </a:rPr>
              <a:t>Protecting “Infant-Industries”</a:t>
            </a:r>
          </a:p>
          <a:p>
            <a:pPr lvl="1" algn="just" eaLnBrk="1" hangingPunct="1">
              <a:lnSpc>
                <a:spcPct val="90000"/>
              </a:lnSpc>
              <a:buFont typeface="Wingdings" panose="05000000000000000000" pitchFamily="2" charset="2"/>
              <a:buChar char="§"/>
            </a:pPr>
            <a:r>
              <a:rPr lang="en-GB" altLang="en-US" dirty="0">
                <a:cs typeface="Times New Roman" panose="02020603050405020304" pitchFamily="18" charset="0"/>
              </a:rPr>
              <a:t>The infant-industry argument for protection holds that governmental prevention of import competition is necessary to help certain industries move from high-cost to low-cost production </a:t>
            </a:r>
          </a:p>
          <a:p>
            <a:pPr algn="just" eaLnBrk="1" hangingPunct="1">
              <a:lnSpc>
                <a:spcPct val="90000"/>
              </a:lnSpc>
              <a:buClr>
                <a:schemeClr val="tx1"/>
              </a:buClr>
            </a:pPr>
            <a:r>
              <a:rPr lang="en-GB" altLang="en-US" b="1" dirty="0">
                <a:solidFill>
                  <a:schemeClr val="accent6">
                    <a:lumMod val="50000"/>
                  </a:schemeClr>
                </a:solidFill>
              </a:rPr>
              <a:t>Developing an Industrial Base</a:t>
            </a:r>
          </a:p>
          <a:p>
            <a:pPr lvl="1" algn="just" eaLnBrk="1" hangingPunct="1">
              <a:lnSpc>
                <a:spcPct val="90000"/>
              </a:lnSpc>
              <a:buFont typeface="Wingdings" panose="05000000000000000000" pitchFamily="2" charset="2"/>
              <a:buChar char="§"/>
            </a:pPr>
            <a:r>
              <a:rPr lang="en-GB" altLang="en-US" dirty="0">
                <a:cs typeface="Times New Roman" panose="02020603050405020304" pitchFamily="18" charset="0"/>
              </a:rPr>
              <a:t>Countries seek protection to promote industrialization because that type of production: </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5" name="Content Placeholder 2">
            <a:extLst>
              <a:ext uri="{FF2B5EF4-FFF2-40B4-BE49-F238E27FC236}">
                <a16:creationId xmlns:a16="http://schemas.microsoft.com/office/drawing/2014/main" id="{FFBD7B86-A3AF-4044-AD92-27429F4A5EDC}"/>
              </a:ext>
            </a:extLst>
          </p:cNvPr>
          <p:cNvSpPr txBox="1">
            <a:spLocks/>
          </p:cNvSpPr>
          <p:nvPr/>
        </p:nvSpPr>
        <p:spPr bwMode="auto">
          <a:xfrm>
            <a:off x="1199456" y="4432031"/>
            <a:ext cx="5223955" cy="1277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Brings faster growth than agriculture</a:t>
            </a:r>
          </a:p>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Brings in investment funds</a:t>
            </a:r>
          </a:p>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Diversifies the economy</a:t>
            </a:r>
          </a:p>
        </p:txBody>
      </p:sp>
      <p:sp>
        <p:nvSpPr>
          <p:cNvPr id="7" name="Content Placeholder 2">
            <a:extLst>
              <a:ext uri="{FF2B5EF4-FFF2-40B4-BE49-F238E27FC236}">
                <a16:creationId xmlns:a16="http://schemas.microsoft.com/office/drawing/2014/main" id="{50CBF197-8D1D-4966-B152-2AF3258EA6F2}"/>
              </a:ext>
            </a:extLst>
          </p:cNvPr>
          <p:cNvSpPr txBox="1">
            <a:spLocks/>
          </p:cNvSpPr>
          <p:nvPr/>
        </p:nvSpPr>
        <p:spPr bwMode="auto">
          <a:xfrm>
            <a:off x="6023992" y="4432031"/>
            <a:ext cx="6016043" cy="1277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Brings more income than primary products do</a:t>
            </a:r>
          </a:p>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Reduces imports and promotes exports</a:t>
            </a:r>
          </a:p>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Helps the nation-building process</a:t>
            </a:r>
          </a:p>
        </p:txBody>
      </p:sp>
      <p:sp>
        <p:nvSpPr>
          <p:cNvPr id="2" name="Footer Placeholder 1">
            <a:extLst>
              <a:ext uri="{FF2B5EF4-FFF2-40B4-BE49-F238E27FC236}">
                <a16:creationId xmlns:a16="http://schemas.microsoft.com/office/drawing/2014/main" id="{B838E399-6E19-AC22-848D-9E6F452C967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898791523"/>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5" fill="hold">
                            <p:stCondLst>
                              <p:cond delay="1000"/>
                            </p:stCondLst>
                            <p:childTnLst>
                              <p:par>
                                <p:cTn id="26" presetID="53" presetClass="entr" presetSubtype="16" fill="hold" grpId="0" nodeType="afterEffect">
                                  <p:stCondLst>
                                    <p:cond delay="750"/>
                                  </p:stCondLst>
                                  <p:childTnLst>
                                    <p:set>
                                      <p:cBhvr>
                                        <p:cTn id="27" dur="1" fill="hold">
                                          <p:stCondLst>
                                            <p:cond delay="0"/>
                                          </p:stCondLst>
                                        </p:cTn>
                                        <p:tgtEl>
                                          <p:spTgt spid="5"/>
                                        </p:tgtEl>
                                        <p:attrNameLst>
                                          <p:attrName>style.visibility</p:attrName>
                                        </p:attrNameLst>
                                      </p:cBhvr>
                                      <p:to>
                                        <p:strVal val="visible"/>
                                      </p:to>
                                    </p:set>
                                    <p:anim calcmode="lin" valueType="num">
                                      <p:cBhvr>
                                        <p:cTn id="28" dur="1250" fill="hold"/>
                                        <p:tgtEl>
                                          <p:spTgt spid="5"/>
                                        </p:tgtEl>
                                        <p:attrNameLst>
                                          <p:attrName>ppt_w</p:attrName>
                                        </p:attrNameLst>
                                      </p:cBhvr>
                                      <p:tavLst>
                                        <p:tav tm="0">
                                          <p:val>
                                            <p:fltVal val="0"/>
                                          </p:val>
                                        </p:tav>
                                        <p:tav tm="100000">
                                          <p:val>
                                            <p:strVal val="#ppt_w"/>
                                          </p:val>
                                        </p:tav>
                                      </p:tavLst>
                                    </p:anim>
                                    <p:anim calcmode="lin" valueType="num">
                                      <p:cBhvr>
                                        <p:cTn id="29" dur="1250" fill="hold"/>
                                        <p:tgtEl>
                                          <p:spTgt spid="5"/>
                                        </p:tgtEl>
                                        <p:attrNameLst>
                                          <p:attrName>ppt_h</p:attrName>
                                        </p:attrNameLst>
                                      </p:cBhvr>
                                      <p:tavLst>
                                        <p:tav tm="0">
                                          <p:val>
                                            <p:fltVal val="0"/>
                                          </p:val>
                                        </p:tav>
                                        <p:tav tm="100000">
                                          <p:val>
                                            <p:strVal val="#ppt_h"/>
                                          </p:val>
                                        </p:tav>
                                      </p:tavLst>
                                    </p:anim>
                                    <p:animEffect transition="in" filter="fade">
                                      <p:cBhvr>
                                        <p:cTn id="30" dur="1250"/>
                                        <p:tgtEl>
                                          <p:spTgt spid="5"/>
                                        </p:tgtEl>
                                      </p:cBhvr>
                                    </p:animEffect>
                                  </p:childTnLst>
                                </p:cTn>
                              </p:par>
                              <p:par>
                                <p:cTn id="31" presetID="53" presetClass="entr" presetSubtype="16" fill="hold" grpId="0" nodeType="withEffect">
                                  <p:stCondLst>
                                    <p:cond delay="750"/>
                                  </p:stCondLst>
                                  <p:childTnLst>
                                    <p:set>
                                      <p:cBhvr>
                                        <p:cTn id="32" dur="1" fill="hold">
                                          <p:stCondLst>
                                            <p:cond delay="0"/>
                                          </p:stCondLst>
                                        </p:cTn>
                                        <p:tgtEl>
                                          <p:spTgt spid="7"/>
                                        </p:tgtEl>
                                        <p:attrNameLst>
                                          <p:attrName>style.visibility</p:attrName>
                                        </p:attrNameLst>
                                      </p:cBhvr>
                                      <p:to>
                                        <p:strVal val="visible"/>
                                      </p:to>
                                    </p:set>
                                    <p:anim calcmode="lin" valueType="num">
                                      <p:cBhvr>
                                        <p:cTn id="33" dur="1250" fill="hold"/>
                                        <p:tgtEl>
                                          <p:spTgt spid="7"/>
                                        </p:tgtEl>
                                        <p:attrNameLst>
                                          <p:attrName>ppt_w</p:attrName>
                                        </p:attrNameLst>
                                      </p:cBhvr>
                                      <p:tavLst>
                                        <p:tav tm="0">
                                          <p:val>
                                            <p:fltVal val="0"/>
                                          </p:val>
                                        </p:tav>
                                        <p:tav tm="100000">
                                          <p:val>
                                            <p:strVal val="#ppt_w"/>
                                          </p:val>
                                        </p:tav>
                                      </p:tavLst>
                                    </p:anim>
                                    <p:anim calcmode="lin" valueType="num">
                                      <p:cBhvr>
                                        <p:cTn id="34" dur="1250" fill="hold"/>
                                        <p:tgtEl>
                                          <p:spTgt spid="7"/>
                                        </p:tgtEl>
                                        <p:attrNameLst>
                                          <p:attrName>ppt_h</p:attrName>
                                        </p:attrNameLst>
                                      </p:cBhvr>
                                      <p:tavLst>
                                        <p:tav tm="0">
                                          <p:val>
                                            <p:fltVal val="0"/>
                                          </p:val>
                                        </p:tav>
                                        <p:tav tm="100000">
                                          <p:val>
                                            <p:strVal val="#ppt_h"/>
                                          </p:val>
                                        </p:tav>
                                      </p:tavLst>
                                    </p:anim>
                                    <p:animEffect transition="in" filter="fade">
                                      <p:cBhvr>
                                        <p:cTn id="35" dur="125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Assumptions in Developing an Industrial Base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412776"/>
            <a:ext cx="10927214" cy="4248472"/>
          </a:xfrm>
        </p:spPr>
        <p:txBody>
          <a:bodyPr/>
          <a:lstStyle/>
          <a:p>
            <a:pPr eaLnBrk="1" hangingPunct="1">
              <a:spcBef>
                <a:spcPts val="1200"/>
              </a:spcBef>
              <a:spcAft>
                <a:spcPts val="600"/>
              </a:spcAft>
            </a:pPr>
            <a:r>
              <a:rPr lang="en-GB" altLang="en-US" sz="2800" dirty="0"/>
              <a:t>Surplus Workers</a:t>
            </a:r>
          </a:p>
          <a:p>
            <a:pPr eaLnBrk="1" hangingPunct="1">
              <a:spcBef>
                <a:spcPts val="1200"/>
              </a:spcBef>
              <a:spcAft>
                <a:spcPts val="600"/>
              </a:spcAft>
            </a:pPr>
            <a:r>
              <a:rPr lang="en-GB" altLang="en-US" sz="2800" dirty="0"/>
              <a:t>Investment Inflows</a:t>
            </a:r>
          </a:p>
          <a:p>
            <a:pPr eaLnBrk="1" hangingPunct="1">
              <a:spcBef>
                <a:spcPts val="1200"/>
              </a:spcBef>
              <a:spcAft>
                <a:spcPts val="600"/>
              </a:spcAft>
            </a:pPr>
            <a:r>
              <a:rPr lang="en-GB" altLang="en-US" sz="2800" dirty="0"/>
              <a:t>Diversification</a:t>
            </a:r>
          </a:p>
          <a:p>
            <a:pPr eaLnBrk="1" hangingPunct="1">
              <a:spcBef>
                <a:spcPts val="1200"/>
              </a:spcBef>
              <a:spcAft>
                <a:spcPts val="600"/>
              </a:spcAft>
            </a:pPr>
            <a:r>
              <a:rPr lang="en-GB" altLang="en-US" sz="2800" dirty="0"/>
              <a:t>Growth in Manufactured Goods</a:t>
            </a:r>
          </a:p>
          <a:p>
            <a:pPr eaLnBrk="1" hangingPunct="1">
              <a:spcBef>
                <a:spcPts val="1200"/>
              </a:spcBef>
              <a:spcAft>
                <a:spcPts val="600"/>
              </a:spcAft>
            </a:pPr>
            <a:r>
              <a:rPr lang="en-GB" altLang="en-US" sz="2800" dirty="0"/>
              <a:t>Import Substitution and Export-Led Development</a:t>
            </a:r>
          </a:p>
          <a:p>
            <a:pPr eaLnBrk="1" hangingPunct="1">
              <a:spcBef>
                <a:spcPts val="1200"/>
              </a:spcBef>
              <a:spcAft>
                <a:spcPts val="600"/>
              </a:spcAft>
            </a:pPr>
            <a:r>
              <a:rPr lang="en-GB" altLang="en-US" sz="2800" dirty="0"/>
              <a:t>Nation Building</a:t>
            </a:r>
          </a:p>
        </p:txBody>
      </p:sp>
      <p:sp>
        <p:nvSpPr>
          <p:cNvPr id="2" name="Footer Placeholder 1">
            <a:extLst>
              <a:ext uri="{FF2B5EF4-FFF2-40B4-BE49-F238E27FC236}">
                <a16:creationId xmlns:a16="http://schemas.microsoft.com/office/drawing/2014/main" id="{7D0DD4A8-07BA-913E-D6FB-CB3C86649A1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08904483"/>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Economic Relationships with Other Countries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eaLnBrk="1" hangingPunct="1">
              <a:lnSpc>
                <a:spcPct val="90000"/>
              </a:lnSpc>
            </a:pPr>
            <a:r>
              <a:rPr lang="en-GB" altLang="en-US" dirty="0"/>
              <a:t>Trade controls are used to improve economic relations with other countries</a:t>
            </a:r>
          </a:p>
          <a:p>
            <a:pPr algn="just" eaLnBrk="1" hangingPunct="1">
              <a:lnSpc>
                <a:spcPct val="90000"/>
              </a:lnSpc>
            </a:pPr>
            <a:r>
              <a:rPr lang="en-GB" altLang="en-US" dirty="0"/>
              <a:t>Their objectives include improving the balance of:</a:t>
            </a:r>
          </a:p>
          <a:p>
            <a:pPr lvl="1" algn="just" eaLnBrk="1" hangingPunct="1">
              <a:lnSpc>
                <a:spcPct val="90000"/>
              </a:lnSpc>
            </a:pPr>
            <a:r>
              <a:rPr lang="en-GB" altLang="en-US" dirty="0"/>
              <a:t>payments</a:t>
            </a:r>
          </a:p>
          <a:p>
            <a:pPr lvl="1" algn="just" eaLnBrk="1" hangingPunct="1">
              <a:lnSpc>
                <a:spcPct val="90000"/>
              </a:lnSpc>
            </a:pPr>
            <a:r>
              <a:rPr lang="en-GB" altLang="en-US" dirty="0"/>
              <a:t>raising prices to foreign consumers</a:t>
            </a:r>
          </a:p>
          <a:p>
            <a:pPr lvl="1" algn="just" eaLnBrk="1" hangingPunct="1">
              <a:lnSpc>
                <a:spcPct val="90000"/>
              </a:lnSpc>
            </a:pPr>
            <a:r>
              <a:rPr lang="en-GB" altLang="en-US" dirty="0"/>
              <a:t>gaining fair access to foreign markets</a:t>
            </a:r>
          </a:p>
          <a:p>
            <a:pPr lvl="1" algn="just" eaLnBrk="1" hangingPunct="1">
              <a:lnSpc>
                <a:spcPct val="90000"/>
              </a:lnSpc>
            </a:pPr>
            <a:r>
              <a:rPr lang="en-GB" altLang="en-US" dirty="0"/>
              <a:t>preventing foreign monopoly prices</a:t>
            </a:r>
          </a:p>
          <a:p>
            <a:pPr lvl="1" algn="just" eaLnBrk="1" hangingPunct="1">
              <a:lnSpc>
                <a:spcPct val="90000"/>
              </a:lnSpc>
            </a:pPr>
            <a:r>
              <a:rPr lang="en-GB" altLang="en-US" dirty="0"/>
              <a:t>assuring that domestic consumers get low prices</a:t>
            </a:r>
          </a:p>
          <a:p>
            <a:pPr lvl="1" algn="just" eaLnBrk="1" hangingPunct="1">
              <a:lnSpc>
                <a:spcPct val="90000"/>
              </a:lnSpc>
            </a:pPr>
            <a:r>
              <a:rPr lang="en-GB" altLang="en-US" dirty="0"/>
              <a:t>lowering profit margins for foreign producers </a:t>
            </a:r>
          </a:p>
          <a:p>
            <a:pPr algn="just">
              <a:buClr>
                <a:schemeClr val="tx1"/>
              </a:buClr>
            </a:pPr>
            <a:endParaRPr lang="en-GB" sz="2400" dirty="0"/>
          </a:p>
        </p:txBody>
      </p:sp>
      <p:sp>
        <p:nvSpPr>
          <p:cNvPr id="2" name="Footer Placeholder 1">
            <a:extLst>
              <a:ext uri="{FF2B5EF4-FFF2-40B4-BE49-F238E27FC236}">
                <a16:creationId xmlns:a16="http://schemas.microsoft.com/office/drawing/2014/main" id="{6577646C-5E25-D3D2-EB21-C971D15A820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9097294"/>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Maintaining Essential Industries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412776"/>
            <a:ext cx="10765195" cy="3888432"/>
          </a:xfrm>
        </p:spPr>
        <p:txBody>
          <a:bodyPr/>
          <a:lstStyle/>
          <a:p>
            <a:pPr marL="0" indent="0" algn="just" eaLnBrk="1" hangingPunct="1">
              <a:buNone/>
            </a:pPr>
            <a:r>
              <a:rPr lang="en-GB" altLang="en-US" b="1" dirty="0"/>
              <a:t>In protecting essential industries, countries must:</a:t>
            </a:r>
          </a:p>
          <a:p>
            <a:pPr marL="981075" lvl="1" indent="-523875" algn="just" eaLnBrk="1" hangingPunct="1">
              <a:lnSpc>
                <a:spcPct val="200000"/>
              </a:lnSpc>
            </a:pPr>
            <a:r>
              <a:rPr lang="en-GB" altLang="en-US" dirty="0"/>
              <a:t>Determine which ones are essential</a:t>
            </a:r>
          </a:p>
          <a:p>
            <a:pPr marL="981075" lvl="1" indent="-523875" algn="just" eaLnBrk="1" hangingPunct="1">
              <a:lnSpc>
                <a:spcPct val="200000"/>
              </a:lnSpc>
            </a:pPr>
            <a:r>
              <a:rPr lang="en-GB" altLang="en-US" dirty="0"/>
              <a:t>Consider costs and alternatives</a:t>
            </a:r>
          </a:p>
          <a:p>
            <a:pPr marL="981075" lvl="1" indent="-523875" algn="just" eaLnBrk="1" hangingPunct="1">
              <a:lnSpc>
                <a:spcPct val="200000"/>
              </a:lnSpc>
            </a:pPr>
            <a:r>
              <a:rPr lang="en-GB" altLang="en-US" dirty="0"/>
              <a:t>Consider political consequences</a:t>
            </a:r>
            <a:endParaRPr lang="en-GB" sz="2400" dirty="0"/>
          </a:p>
        </p:txBody>
      </p:sp>
      <p:sp>
        <p:nvSpPr>
          <p:cNvPr id="2" name="Footer Placeholder 1">
            <a:extLst>
              <a:ext uri="{FF2B5EF4-FFF2-40B4-BE49-F238E27FC236}">
                <a16:creationId xmlns:a16="http://schemas.microsoft.com/office/drawing/2014/main" id="{AE69C81B-30AA-BE6F-2574-D4789A30E9D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089980614"/>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Maintaining or Extending Spheres of Influence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772816"/>
            <a:ext cx="10945216" cy="3816424"/>
          </a:xfrm>
        </p:spPr>
        <p:txBody>
          <a:bodyPr/>
          <a:lstStyle/>
          <a:p>
            <a:pPr algn="just" eaLnBrk="1" hangingPunct="1">
              <a:lnSpc>
                <a:spcPct val="90000"/>
              </a:lnSpc>
              <a:spcBef>
                <a:spcPts val="1200"/>
              </a:spcBef>
              <a:spcAft>
                <a:spcPts val="1200"/>
              </a:spcAft>
            </a:pPr>
            <a:r>
              <a:rPr lang="en-GB" altLang="en-US" dirty="0"/>
              <a:t>Governments give aid and credits to, and encourage imports from, countries that join a political alliance or vote a preferred way within international bodies.</a:t>
            </a:r>
          </a:p>
          <a:p>
            <a:pPr algn="just" eaLnBrk="1" hangingPunct="1">
              <a:lnSpc>
                <a:spcPct val="90000"/>
              </a:lnSpc>
              <a:spcBef>
                <a:spcPts val="1200"/>
              </a:spcBef>
              <a:spcAft>
                <a:spcPts val="1200"/>
              </a:spcAft>
            </a:pPr>
            <a:r>
              <a:rPr lang="en-GB" altLang="en-US" dirty="0"/>
              <a:t>A country’s trade restrictions may coerce governments to follow certain political actions or punish companies whose governments do not.</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EAA4D7C4-61C7-CA38-6CE6-E42B6BB8A6F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355174595"/>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Preserving National Identity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95400" y="1772816"/>
            <a:ext cx="5904656" cy="3168352"/>
          </a:xfrm>
        </p:spPr>
        <p:txBody>
          <a:bodyPr/>
          <a:lstStyle/>
          <a:p>
            <a:pPr marL="0" indent="0" algn="just" eaLnBrk="1" hangingPunct="1">
              <a:lnSpc>
                <a:spcPct val="90000"/>
              </a:lnSpc>
              <a:buNone/>
            </a:pPr>
            <a:r>
              <a:rPr lang="en-GB" altLang="en-US" dirty="0"/>
              <a:t>To sustain this collective identity that sets their citizens apart from those in other nations, countries limit foreign products and services in certain sectors.</a:t>
            </a:r>
          </a:p>
          <a:p>
            <a:pPr algn="just">
              <a:buClr>
                <a:schemeClr val="tx1"/>
              </a:buClr>
            </a:pPr>
            <a:endParaRPr lang="en-GB" sz="2400" dirty="0"/>
          </a:p>
        </p:txBody>
      </p:sp>
      <p:pic>
        <p:nvPicPr>
          <p:cNvPr id="3" name="Picture 2" descr="A picture containing stationary&#10;&#10;Description automatically generated">
            <a:extLst>
              <a:ext uri="{FF2B5EF4-FFF2-40B4-BE49-F238E27FC236}">
                <a16:creationId xmlns:a16="http://schemas.microsoft.com/office/drawing/2014/main" id="{CF3FAD8C-7063-4253-8D4E-C6A26C036C6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61099" y="1340768"/>
            <a:ext cx="4876800" cy="3252216"/>
          </a:xfrm>
          <a:prstGeom prst="rect">
            <a:avLst/>
          </a:prstGeom>
        </p:spPr>
      </p:pic>
      <p:sp>
        <p:nvSpPr>
          <p:cNvPr id="2" name="Footer Placeholder 1">
            <a:extLst>
              <a:ext uri="{FF2B5EF4-FFF2-40B4-BE49-F238E27FC236}">
                <a16:creationId xmlns:a16="http://schemas.microsoft.com/office/drawing/2014/main" id="{5881DB28-C795-BD02-63B8-97B100D920F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97913697"/>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250" fill="hold"/>
                                        <p:tgtEl>
                                          <p:spTgt spid="3"/>
                                        </p:tgtEl>
                                        <p:attrNameLst>
                                          <p:attrName>ppt_w</p:attrName>
                                        </p:attrNameLst>
                                      </p:cBhvr>
                                      <p:tavLst>
                                        <p:tav tm="0">
                                          <p:val>
                                            <p:fltVal val="0"/>
                                          </p:val>
                                        </p:tav>
                                        <p:tav tm="100000">
                                          <p:val>
                                            <p:strVal val="#ppt_w"/>
                                          </p:val>
                                        </p:tav>
                                      </p:tavLst>
                                    </p:anim>
                                    <p:anim calcmode="lin" valueType="num">
                                      <p:cBhvr>
                                        <p:cTn id="14" dur="1250" fill="hold"/>
                                        <p:tgtEl>
                                          <p:spTgt spid="3"/>
                                        </p:tgtEl>
                                        <p:attrNameLst>
                                          <p:attrName>ppt_h</p:attrName>
                                        </p:attrNameLst>
                                      </p:cBhvr>
                                      <p:tavLst>
                                        <p:tav tm="0">
                                          <p:val>
                                            <p:fltVal val="0"/>
                                          </p:val>
                                        </p:tav>
                                        <p:tav tm="100000">
                                          <p:val>
                                            <p:strVal val="#ppt_h"/>
                                          </p:val>
                                        </p:tav>
                                      </p:tavLst>
                                    </p:anim>
                                    <p:animEffect transition="in" filter="fade">
                                      <p:cBhvr>
                                        <p:cTn id="15"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Instruments of Trade Control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340768"/>
            <a:ext cx="10945216" cy="4320480"/>
          </a:xfrm>
        </p:spPr>
        <p:txBody>
          <a:bodyPr/>
          <a:lstStyle/>
          <a:p>
            <a:pPr marL="0" indent="0" algn="just" eaLnBrk="1" hangingPunct="1">
              <a:lnSpc>
                <a:spcPct val="90000"/>
              </a:lnSpc>
              <a:buNone/>
            </a:pPr>
            <a:r>
              <a:rPr lang="en-GB" altLang="en-US" b="1" dirty="0"/>
              <a:t>Trade controls that directly affect price and indirectly affect quantity include:</a:t>
            </a:r>
          </a:p>
          <a:p>
            <a:pPr marL="892175" lvl="1" indent="-434975" algn="just" eaLnBrk="1" hangingPunct="1">
              <a:lnSpc>
                <a:spcPct val="150000"/>
              </a:lnSpc>
              <a:buFont typeface="Wingdings" panose="05000000000000000000" pitchFamily="2" charset="2"/>
              <a:buChar char="§"/>
            </a:pPr>
            <a:r>
              <a:rPr lang="en-GB" altLang="en-US" sz="3200" dirty="0"/>
              <a:t>Tariffs</a:t>
            </a:r>
          </a:p>
          <a:p>
            <a:pPr marL="892175" lvl="1" indent="-434975" algn="just" eaLnBrk="1" hangingPunct="1">
              <a:lnSpc>
                <a:spcPct val="150000"/>
              </a:lnSpc>
              <a:buFont typeface="Wingdings" panose="05000000000000000000" pitchFamily="2" charset="2"/>
              <a:buChar char="§"/>
            </a:pPr>
            <a:r>
              <a:rPr lang="en-GB" altLang="en-US" sz="3200" dirty="0"/>
              <a:t>Subsidies</a:t>
            </a:r>
          </a:p>
          <a:p>
            <a:pPr marL="892175" lvl="1" indent="-434975" algn="just" eaLnBrk="1" hangingPunct="1">
              <a:lnSpc>
                <a:spcPct val="150000"/>
              </a:lnSpc>
              <a:buFont typeface="Wingdings" panose="05000000000000000000" pitchFamily="2" charset="2"/>
              <a:buChar char="§"/>
            </a:pPr>
            <a:r>
              <a:rPr lang="en-GB" altLang="en-US" sz="3200" dirty="0"/>
              <a:t>Customs-valuation Methods</a:t>
            </a:r>
          </a:p>
          <a:p>
            <a:pPr marL="892175" lvl="1" indent="-434975" algn="just" eaLnBrk="1" hangingPunct="1">
              <a:lnSpc>
                <a:spcPct val="150000"/>
              </a:lnSpc>
              <a:buFont typeface="Wingdings" panose="05000000000000000000" pitchFamily="2" charset="2"/>
              <a:buChar char="§"/>
            </a:pPr>
            <a:r>
              <a:rPr lang="en-GB" altLang="en-US" sz="3200" dirty="0"/>
              <a:t>Special Fees </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CB8EEB34-3EC2-60F5-DEF6-DAC655FA106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392408818"/>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Nontariff Barriers: Direct Price Influences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911424" y="1628800"/>
            <a:ext cx="10657184" cy="3960440"/>
          </a:xfrm>
        </p:spPr>
        <p:txBody>
          <a:bodyPr/>
          <a:lstStyle/>
          <a:p>
            <a:pPr algn="just" eaLnBrk="1" hangingPunct="1">
              <a:lnSpc>
                <a:spcPct val="150000"/>
              </a:lnSpc>
            </a:pPr>
            <a:r>
              <a:rPr lang="en-GB" altLang="en-US" dirty="0"/>
              <a:t>Subsidies</a:t>
            </a:r>
          </a:p>
          <a:p>
            <a:pPr algn="just" eaLnBrk="1" hangingPunct="1">
              <a:lnSpc>
                <a:spcPct val="150000"/>
              </a:lnSpc>
            </a:pPr>
            <a:r>
              <a:rPr lang="en-GB" altLang="en-US" dirty="0"/>
              <a:t>Aid and Loans</a:t>
            </a:r>
          </a:p>
          <a:p>
            <a:pPr algn="just" eaLnBrk="1" hangingPunct="1">
              <a:lnSpc>
                <a:spcPct val="150000"/>
              </a:lnSpc>
            </a:pPr>
            <a:r>
              <a:rPr lang="en-GB" altLang="en-US" dirty="0"/>
              <a:t>Customs Valuation</a:t>
            </a:r>
          </a:p>
          <a:p>
            <a:pPr algn="just" eaLnBrk="1" hangingPunct="1">
              <a:lnSpc>
                <a:spcPct val="150000"/>
              </a:lnSpc>
            </a:pPr>
            <a:r>
              <a:rPr lang="en-GB" altLang="en-US" dirty="0"/>
              <a:t>Other Direct Price Influences</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73DCBC07-2D3C-1895-9FDB-70D4E621570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46637378"/>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Nontariff Barriers: Quantity Controls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67408" y="1143000"/>
            <a:ext cx="10657184" cy="4518248"/>
          </a:xfrm>
        </p:spPr>
        <p:txBody>
          <a:bodyPr/>
          <a:lstStyle/>
          <a:p>
            <a:pPr marL="0" indent="0" algn="just" eaLnBrk="1" hangingPunct="1">
              <a:buNone/>
            </a:pPr>
            <a:r>
              <a:rPr lang="en-GB" altLang="en-US" dirty="0"/>
              <a:t>Trade controls that directly affect quantity and indirectly affect price include:</a:t>
            </a:r>
          </a:p>
          <a:p>
            <a:pPr marL="892175" lvl="1" indent="-434975" algn="just" eaLnBrk="1" hangingPunct="1">
              <a:spcBef>
                <a:spcPts val="0"/>
              </a:spcBef>
            </a:pPr>
            <a:r>
              <a:rPr lang="en-GB" altLang="en-US" dirty="0"/>
              <a:t>quotas</a:t>
            </a:r>
          </a:p>
          <a:p>
            <a:pPr marL="892175" lvl="1" indent="-434975" algn="just" eaLnBrk="1" hangingPunct="1">
              <a:spcBef>
                <a:spcPts val="0"/>
              </a:spcBef>
            </a:pPr>
            <a:r>
              <a:rPr lang="en-GB" altLang="en-US" dirty="0"/>
              <a:t>voluntary export restraint  (VERs)</a:t>
            </a:r>
          </a:p>
          <a:p>
            <a:pPr marL="892175" lvl="1" indent="-434975" algn="just" eaLnBrk="1" hangingPunct="1">
              <a:spcBef>
                <a:spcPts val="0"/>
              </a:spcBef>
            </a:pPr>
            <a:r>
              <a:rPr lang="en-GB" altLang="en-US" dirty="0"/>
              <a:t>“buy local” legislation</a:t>
            </a:r>
          </a:p>
          <a:p>
            <a:pPr marL="892175" lvl="1" indent="-434975" algn="just" eaLnBrk="1" hangingPunct="1">
              <a:spcBef>
                <a:spcPts val="0"/>
              </a:spcBef>
            </a:pPr>
            <a:r>
              <a:rPr lang="en-GB" altLang="en-US" dirty="0"/>
              <a:t>standards and labels</a:t>
            </a:r>
          </a:p>
          <a:p>
            <a:pPr marL="892175" lvl="1" indent="-434975" algn="just" eaLnBrk="1" hangingPunct="1">
              <a:spcBef>
                <a:spcPts val="0"/>
              </a:spcBef>
            </a:pPr>
            <a:r>
              <a:rPr lang="en-GB" altLang="en-US" dirty="0"/>
              <a:t>specific permission requirements </a:t>
            </a:r>
          </a:p>
          <a:p>
            <a:pPr marL="892175" lvl="1" indent="-434975" algn="just" eaLnBrk="1" hangingPunct="1">
              <a:spcBef>
                <a:spcPts val="0"/>
              </a:spcBef>
            </a:pPr>
            <a:r>
              <a:rPr lang="en-GB" altLang="en-US" dirty="0"/>
              <a:t>administrative delays</a:t>
            </a:r>
          </a:p>
          <a:p>
            <a:pPr marL="892175" lvl="1" indent="-434975" algn="just" eaLnBrk="1" hangingPunct="1">
              <a:spcBef>
                <a:spcPts val="0"/>
              </a:spcBef>
            </a:pPr>
            <a:r>
              <a:rPr lang="en-GB" altLang="en-US" dirty="0"/>
              <a:t>reciprocal requirements </a:t>
            </a:r>
          </a:p>
          <a:p>
            <a:pPr marL="892175" lvl="1" indent="-434975" algn="just" eaLnBrk="1" hangingPunct="1">
              <a:spcBef>
                <a:spcPts val="0"/>
              </a:spcBef>
            </a:pPr>
            <a:r>
              <a:rPr lang="en-GB" altLang="en-US" dirty="0"/>
              <a:t>restrictions on services</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685412DE-4237-4985-6FBC-98F25E0F951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99409166"/>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Dealing With Governmental Trade Influences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556792"/>
            <a:ext cx="10945216" cy="4104456"/>
          </a:xfrm>
        </p:spPr>
        <p:txBody>
          <a:bodyPr/>
          <a:lstStyle/>
          <a:p>
            <a:pPr marL="0" indent="0" algn="just" eaLnBrk="1" hangingPunct="1">
              <a:buNone/>
            </a:pPr>
            <a:r>
              <a:rPr lang="en-GB" altLang="en-US" b="1" dirty="0"/>
              <a:t>When facing import competition, companies can:</a:t>
            </a:r>
          </a:p>
          <a:p>
            <a:pPr marL="981075" lvl="1" indent="-523875" algn="just" eaLnBrk="1" hangingPunct="1">
              <a:spcBef>
                <a:spcPts val="1200"/>
              </a:spcBef>
              <a:spcAft>
                <a:spcPts val="1200"/>
              </a:spcAft>
            </a:pPr>
            <a:r>
              <a:rPr lang="en-GB" altLang="en-US" sz="3200" dirty="0"/>
              <a:t>Move abroad</a:t>
            </a:r>
          </a:p>
          <a:p>
            <a:pPr marL="981075" lvl="1" indent="-523875" algn="just" eaLnBrk="1" hangingPunct="1">
              <a:spcBef>
                <a:spcPts val="1200"/>
              </a:spcBef>
              <a:spcAft>
                <a:spcPts val="1200"/>
              </a:spcAft>
            </a:pPr>
            <a:r>
              <a:rPr lang="en-GB" altLang="en-US" sz="3200" dirty="0"/>
              <a:t>Seek other market niches</a:t>
            </a:r>
          </a:p>
          <a:p>
            <a:pPr marL="981075" lvl="1" indent="-523875" algn="just" eaLnBrk="1" hangingPunct="1">
              <a:spcBef>
                <a:spcPts val="1200"/>
              </a:spcBef>
              <a:spcAft>
                <a:spcPts val="1200"/>
              </a:spcAft>
            </a:pPr>
            <a:r>
              <a:rPr lang="en-GB" altLang="en-US" sz="3200" dirty="0"/>
              <a:t>Make domestic output competitive</a:t>
            </a:r>
          </a:p>
          <a:p>
            <a:pPr marL="981075" lvl="1" indent="-523875" algn="just" eaLnBrk="1" hangingPunct="1">
              <a:spcBef>
                <a:spcPts val="1200"/>
              </a:spcBef>
              <a:spcAft>
                <a:spcPts val="1200"/>
              </a:spcAft>
            </a:pPr>
            <a:r>
              <a:rPr lang="en-GB" altLang="en-US" sz="3200" dirty="0"/>
              <a:t>Try to get protection</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79A8D6FC-80B4-833A-48BF-FDD0BA20B63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96686522"/>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Tactics for Dealing with Import Competition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875420" y="1664804"/>
            <a:ext cx="10441160" cy="3528392"/>
          </a:xfrm>
        </p:spPr>
        <p:txBody>
          <a:bodyPr/>
          <a:lstStyle/>
          <a:p>
            <a:pPr algn="just" eaLnBrk="1" hangingPunct="1">
              <a:lnSpc>
                <a:spcPct val="150000"/>
              </a:lnSpc>
            </a:pPr>
            <a:r>
              <a:rPr lang="en-GB" altLang="en-US" dirty="0"/>
              <a:t>Convincing decision makers</a:t>
            </a:r>
          </a:p>
          <a:p>
            <a:pPr algn="just" eaLnBrk="1" hangingPunct="1">
              <a:lnSpc>
                <a:spcPct val="150000"/>
              </a:lnSpc>
            </a:pPr>
            <a:r>
              <a:rPr lang="en-GB" altLang="en-US" dirty="0"/>
              <a:t>Involving the industry and stakeholders</a:t>
            </a:r>
          </a:p>
          <a:p>
            <a:pPr algn="just" eaLnBrk="1" hangingPunct="1">
              <a:lnSpc>
                <a:spcPct val="150000"/>
              </a:lnSpc>
            </a:pPr>
            <a:r>
              <a:rPr lang="en-GB" altLang="en-US" dirty="0"/>
              <a:t>Preparing for changes in the competitive environment</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7E05B449-8604-B82E-A9F8-79DAD72567D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02271666"/>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0EF111EE-59FF-C90C-7E45-36945CA30C5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82CAE2FA-C457-3C5B-DB76-ED384EF0ECB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mc:Choice xmlns:p14="http://schemas.microsoft.com/office/powerpoint/2010/main" Requires="p14">
      <p:transition spd="slow" p14:dur="1200" advClick="0">
        <p14:prism/>
      </p:transition>
    </mc:Choice>
    <mc:Fallback>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3552</TotalTime>
  <Words>1566</Words>
  <Application>Microsoft Office PowerPoint</Application>
  <PresentationFormat>Widescreen</PresentationFormat>
  <Paragraphs>348</Paragraphs>
  <Slides>32</Slides>
  <Notes>32</Notes>
  <HiddenSlides>0</HiddenSlides>
  <MMClips>1</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32</vt:i4>
      </vt:variant>
    </vt:vector>
  </HeadingPairs>
  <TitlesOfParts>
    <vt:vector size="43" baseType="lpstr">
      <vt:lpstr>Aharoni</vt:lpstr>
      <vt:lpstr>Arial</vt:lpstr>
      <vt:lpstr>Arial Black</vt:lpstr>
      <vt:lpstr>Arial Narrow</vt:lpstr>
      <vt:lpstr>Candara</vt:lpstr>
      <vt:lpstr>Myriad Pro</vt:lpstr>
      <vt:lpstr>Symbol</vt:lpstr>
      <vt:lpstr>Verdana</vt:lpstr>
      <vt:lpstr>Wingdings</vt:lpstr>
      <vt:lpstr>20140311PresentationUWTSDTemplate</vt:lpstr>
      <vt:lpstr>1_20140311PresentationUWTSDTemplate</vt:lpstr>
      <vt:lpstr>LCMB7014</vt:lpstr>
      <vt:lpstr>Learning Objectives</vt:lpstr>
      <vt:lpstr>Trade Theory</vt:lpstr>
      <vt:lpstr>Easy Here, Hard There: Doing Business In Various Countries</vt:lpstr>
      <vt:lpstr>International Operations and Economic Connections</vt:lpstr>
      <vt:lpstr>World’s Top Exporters</vt:lpstr>
      <vt:lpstr>Interventionist Theories</vt:lpstr>
      <vt:lpstr>Free Trade Theories</vt:lpstr>
      <vt:lpstr>Free Trade Theories</vt:lpstr>
      <vt:lpstr>Theories of Specialization </vt:lpstr>
      <vt:lpstr>The Diamond of National Advantage</vt:lpstr>
      <vt:lpstr>Diamond of National Advantage </vt:lpstr>
      <vt:lpstr>The Diamond of National Advantage</vt:lpstr>
      <vt:lpstr>Factor Mobility Theory</vt:lpstr>
      <vt:lpstr>Effects of Factor Movements</vt:lpstr>
      <vt:lpstr>The Relationship Between Trade and Factor Mobility</vt:lpstr>
      <vt:lpstr>Factors Affecting the Flow of Goods and Services</vt:lpstr>
      <vt:lpstr>Why Governments Intervene in Trade</vt:lpstr>
      <vt:lpstr>Import Restrictions to Create Domestic Employment</vt:lpstr>
      <vt:lpstr>Government Intervention </vt:lpstr>
      <vt:lpstr>Assumptions in Developing an Industrial Base</vt:lpstr>
      <vt:lpstr>Economic Relationships with Other Countries </vt:lpstr>
      <vt:lpstr>Maintaining Essential Industries</vt:lpstr>
      <vt:lpstr>Maintaining or Extending Spheres of Influence</vt:lpstr>
      <vt:lpstr>Preserving National Identity</vt:lpstr>
      <vt:lpstr>Instruments of Trade Control </vt:lpstr>
      <vt:lpstr>Nontariff Barriers: Direct Price Influences </vt:lpstr>
      <vt:lpstr>Nontariff Barriers: Quantity Controls</vt:lpstr>
      <vt:lpstr>Dealing With Governmental Trade Influences</vt:lpstr>
      <vt:lpstr>Tactics for Dealing with Import Competition</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cp:lastModifiedBy>
  <cp:revision>310</cp:revision>
  <cp:lastPrinted>2018-07-09T15:27:01Z</cp:lastPrinted>
  <dcterms:created xsi:type="dcterms:W3CDTF">2002-10-07T19:43:58Z</dcterms:created>
  <dcterms:modified xsi:type="dcterms:W3CDTF">2023-09-07T10:54:25Z</dcterms:modified>
</cp:coreProperties>
</file>