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1" r:id="rId1"/>
  </p:sldMasterIdLst>
  <p:sldIdLst>
    <p:sldId id="275" r:id="rId2"/>
    <p:sldId id="256" r:id="rId3"/>
    <p:sldId id="257" r:id="rId4"/>
    <p:sldId id="258" r:id="rId5"/>
    <p:sldId id="272" r:id="rId6"/>
    <p:sldId id="266" r:id="rId7"/>
    <p:sldId id="259" r:id="rId8"/>
    <p:sldId id="260" r:id="rId9"/>
    <p:sldId id="261" r:id="rId10"/>
    <p:sldId id="262" r:id="rId11"/>
    <p:sldId id="263" r:id="rId12"/>
    <p:sldId id="264" r:id="rId13"/>
    <p:sldId id="268" r:id="rId14"/>
    <p:sldId id="270" r:id="rId15"/>
    <p:sldId id="271" r:id="rId16"/>
    <p:sldId id="274"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8B769"/>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AC829030-FD65-4E30-A1A2-FAC310372B65}" type="datetimeFigureOut">
              <a:rPr lang="en-GB" smtClean="0"/>
              <a:t>03/02/2025</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87D25A-86A8-45CF-98EF-F07F060182D3}" type="slidenum">
              <a:rPr lang="en-GB" smtClean="0"/>
              <a:t>‹#›</a:t>
            </a:fld>
            <a:endParaRPr lang="en-GB"/>
          </a:p>
        </p:txBody>
      </p:sp>
    </p:spTree>
    <p:extLst>
      <p:ext uri="{BB962C8B-B14F-4D97-AF65-F5344CB8AC3E}">
        <p14:creationId xmlns:p14="http://schemas.microsoft.com/office/powerpoint/2010/main" val="37868319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C829030-FD65-4E30-A1A2-FAC310372B65}" type="datetimeFigureOut">
              <a:rPr lang="en-GB" smtClean="0"/>
              <a:t>03/02/2025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87D25A-86A8-45CF-98EF-F07F060182D3}" type="slidenum">
              <a:rPr lang="en-GB" smtClean="0"/>
              <a:t>‹#›</a:t>
            </a:fld>
            <a:endParaRPr lang="en-GB"/>
          </a:p>
        </p:txBody>
      </p:sp>
    </p:spTree>
    <p:extLst>
      <p:ext uri="{BB962C8B-B14F-4D97-AF65-F5344CB8AC3E}">
        <p14:creationId xmlns:p14="http://schemas.microsoft.com/office/powerpoint/2010/main" val="22766151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C829030-FD65-4E30-A1A2-FAC310372B65}" type="datetimeFigureOut">
              <a:rPr lang="en-GB" smtClean="0"/>
              <a:t>03/02/2025</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87D25A-86A8-45CF-98EF-F07F060182D3}" type="slidenum">
              <a:rPr lang="en-GB" smtClean="0"/>
              <a:t>‹#›</a:t>
            </a:fld>
            <a:endParaRPr lang="en-GB"/>
          </a:p>
        </p:txBody>
      </p:sp>
    </p:spTree>
    <p:extLst>
      <p:ext uri="{BB962C8B-B14F-4D97-AF65-F5344CB8AC3E}">
        <p14:creationId xmlns:p14="http://schemas.microsoft.com/office/powerpoint/2010/main" val="6957498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C829030-FD65-4E30-A1A2-FAC310372B65}" type="datetimeFigureOut">
              <a:rPr lang="en-GB" smtClean="0"/>
              <a:t>03/02/2025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87D25A-86A8-45CF-98EF-F07F060182D3}" type="slidenum">
              <a:rPr lang="en-GB" smtClean="0"/>
              <a:t>‹#›</a:t>
            </a:fld>
            <a:endParaRPr lang="en-GB"/>
          </a:p>
        </p:txBody>
      </p:sp>
    </p:spTree>
    <p:extLst>
      <p:ext uri="{BB962C8B-B14F-4D97-AF65-F5344CB8AC3E}">
        <p14:creationId xmlns:p14="http://schemas.microsoft.com/office/powerpoint/2010/main" val="25714151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C829030-FD65-4E30-A1A2-FAC310372B65}" type="datetimeFigureOut">
              <a:rPr lang="en-GB" smtClean="0"/>
              <a:t>03/02/2025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587D25A-86A8-45CF-98EF-F07F060182D3}" type="slidenum">
              <a:rPr lang="en-GB" smtClean="0"/>
              <a:t>‹#›</a:t>
            </a:fld>
            <a:endParaRPr lang="en-GB"/>
          </a:p>
        </p:txBody>
      </p:sp>
    </p:spTree>
    <p:extLst>
      <p:ext uri="{BB962C8B-B14F-4D97-AF65-F5344CB8AC3E}">
        <p14:creationId xmlns:p14="http://schemas.microsoft.com/office/powerpoint/2010/main" val="39461673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C829030-FD65-4E30-A1A2-FAC310372B65}" type="datetimeFigureOut">
              <a:rPr lang="en-GB" smtClean="0"/>
              <a:t>03/02/2025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587D25A-86A8-45CF-98EF-F07F060182D3}" type="slidenum">
              <a:rPr lang="en-GB" smtClean="0"/>
              <a:t>‹#›</a:t>
            </a:fld>
            <a:endParaRPr lang="en-GB"/>
          </a:p>
        </p:txBody>
      </p:sp>
    </p:spTree>
    <p:extLst>
      <p:ext uri="{BB962C8B-B14F-4D97-AF65-F5344CB8AC3E}">
        <p14:creationId xmlns:p14="http://schemas.microsoft.com/office/powerpoint/2010/main" val="1878607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829030-FD65-4E30-A1A2-FAC310372B65}" type="datetimeFigureOut">
              <a:rPr lang="en-GB" smtClean="0"/>
              <a:t>03/02/2025</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87D25A-86A8-45CF-98EF-F07F060182D3}" type="slidenum">
              <a:rPr lang="en-GB" smtClean="0"/>
              <a:t>‹#›</a:t>
            </a:fld>
            <a:endParaRPr lang="en-GB"/>
          </a:p>
        </p:txBody>
      </p:sp>
    </p:spTree>
    <p:extLst>
      <p:ext uri="{BB962C8B-B14F-4D97-AF65-F5344CB8AC3E}">
        <p14:creationId xmlns:p14="http://schemas.microsoft.com/office/powerpoint/2010/main" val="15611400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C829030-FD65-4E30-A1A2-FAC310372B65}" type="datetimeFigureOut">
              <a:rPr lang="en-GB" smtClean="0"/>
              <a:t>03/02/2025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87D25A-86A8-45CF-98EF-F07F060182D3}" type="slidenum">
              <a:rPr lang="en-GB" smtClean="0"/>
              <a:t>‹#›</a:t>
            </a:fld>
            <a:endParaRPr lang="en-GB"/>
          </a:p>
        </p:txBody>
      </p:sp>
    </p:spTree>
    <p:extLst>
      <p:ext uri="{BB962C8B-B14F-4D97-AF65-F5344CB8AC3E}">
        <p14:creationId xmlns:p14="http://schemas.microsoft.com/office/powerpoint/2010/main" val="40662230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C829030-FD65-4E30-A1A2-FAC310372B65}" type="datetimeFigureOut">
              <a:rPr lang="en-GB" smtClean="0"/>
              <a:t>03/02/2025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87D25A-86A8-45CF-98EF-F07F060182D3}" type="slidenum">
              <a:rPr lang="en-GB" smtClean="0"/>
              <a:t>‹#›</a:t>
            </a:fld>
            <a:endParaRPr lang="en-GB"/>
          </a:p>
        </p:txBody>
      </p:sp>
    </p:spTree>
    <p:extLst>
      <p:ext uri="{BB962C8B-B14F-4D97-AF65-F5344CB8AC3E}">
        <p14:creationId xmlns:p14="http://schemas.microsoft.com/office/powerpoint/2010/main" val="17889879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C829030-FD65-4E30-A1A2-FAC310372B65}" type="datetimeFigureOut">
              <a:rPr lang="en-GB" smtClean="0"/>
              <a:t>03/02/2025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87D25A-86A8-45CF-98EF-F07F060182D3}" type="slidenum">
              <a:rPr lang="en-GB" smtClean="0"/>
              <a:t>‹#›</a:t>
            </a:fld>
            <a:endParaRPr lang="en-GB"/>
          </a:p>
        </p:txBody>
      </p:sp>
    </p:spTree>
    <p:extLst>
      <p:ext uri="{BB962C8B-B14F-4D97-AF65-F5344CB8AC3E}">
        <p14:creationId xmlns:p14="http://schemas.microsoft.com/office/powerpoint/2010/main" val="3754202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C829030-FD65-4E30-A1A2-FAC310372B65}" type="datetimeFigureOut">
              <a:rPr lang="en-GB" smtClean="0"/>
              <a:t>03/02/2025</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87D25A-86A8-45CF-98EF-F07F060182D3}" type="slidenum">
              <a:rPr lang="en-GB" smtClean="0"/>
              <a:t>‹#›</a:t>
            </a:fld>
            <a:endParaRPr lang="en-GB"/>
          </a:p>
        </p:txBody>
      </p:sp>
    </p:spTree>
    <p:extLst>
      <p:ext uri="{BB962C8B-B14F-4D97-AF65-F5344CB8AC3E}">
        <p14:creationId xmlns:p14="http://schemas.microsoft.com/office/powerpoint/2010/main" val="16614086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C829030-FD65-4E30-A1A2-FAC310372B65}" type="datetimeFigureOut">
              <a:rPr lang="en-GB" smtClean="0"/>
              <a:t>03/02/2025</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87D25A-86A8-45CF-98EF-F07F060182D3}" type="slidenum">
              <a:rPr lang="en-GB" smtClean="0"/>
              <a:t>‹#›</a:t>
            </a:fld>
            <a:endParaRPr lang="en-GB"/>
          </a:p>
        </p:txBody>
      </p:sp>
    </p:spTree>
    <p:extLst>
      <p:ext uri="{BB962C8B-B14F-4D97-AF65-F5344CB8AC3E}">
        <p14:creationId xmlns:p14="http://schemas.microsoft.com/office/powerpoint/2010/main" val="38394434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C829030-FD65-4E30-A1A2-FAC310372B65}" type="datetimeFigureOut">
              <a:rPr lang="en-GB" smtClean="0"/>
              <a:t>03/02/2025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87D25A-86A8-45CF-98EF-F07F060182D3}" type="slidenum">
              <a:rPr lang="en-GB" smtClean="0"/>
              <a:t>‹#›</a:t>
            </a:fld>
            <a:endParaRPr lang="en-GB"/>
          </a:p>
        </p:txBody>
      </p:sp>
    </p:spTree>
    <p:extLst>
      <p:ext uri="{BB962C8B-B14F-4D97-AF65-F5344CB8AC3E}">
        <p14:creationId xmlns:p14="http://schemas.microsoft.com/office/powerpoint/2010/main" val="685030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AC829030-FD65-4E30-A1A2-FAC310372B65}" type="datetimeFigureOut">
              <a:rPr lang="en-GB" smtClean="0"/>
              <a:t>03/02/2025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587D25A-86A8-45CF-98EF-F07F060182D3}" type="slidenum">
              <a:rPr lang="en-GB" smtClean="0"/>
              <a:t>‹#›</a:t>
            </a:fld>
            <a:endParaRPr lang="en-GB"/>
          </a:p>
        </p:txBody>
      </p:sp>
    </p:spTree>
    <p:extLst>
      <p:ext uri="{BB962C8B-B14F-4D97-AF65-F5344CB8AC3E}">
        <p14:creationId xmlns:p14="http://schemas.microsoft.com/office/powerpoint/2010/main" val="2686380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AC829030-FD65-4E30-A1A2-FAC310372B65}" type="datetimeFigureOut">
              <a:rPr lang="en-GB" smtClean="0"/>
              <a:t>03/02/2025</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D587D25A-86A8-45CF-98EF-F07F060182D3}" type="slidenum">
              <a:rPr lang="en-GB" smtClean="0"/>
              <a:t>‹#›</a:t>
            </a:fld>
            <a:endParaRPr lang="en-GB"/>
          </a:p>
        </p:txBody>
      </p:sp>
    </p:spTree>
    <p:extLst>
      <p:ext uri="{BB962C8B-B14F-4D97-AF65-F5344CB8AC3E}">
        <p14:creationId xmlns:p14="http://schemas.microsoft.com/office/powerpoint/2010/main" val="7328118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AC829030-FD65-4E30-A1A2-FAC310372B65}" type="datetimeFigureOut">
              <a:rPr lang="en-GB" smtClean="0"/>
              <a:t>03/02/2025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87D25A-86A8-45CF-98EF-F07F060182D3}" type="slidenum">
              <a:rPr lang="en-GB" smtClean="0"/>
              <a:t>‹#›</a:t>
            </a:fld>
            <a:endParaRPr lang="en-GB"/>
          </a:p>
        </p:txBody>
      </p:sp>
    </p:spTree>
    <p:extLst>
      <p:ext uri="{BB962C8B-B14F-4D97-AF65-F5344CB8AC3E}">
        <p14:creationId xmlns:p14="http://schemas.microsoft.com/office/powerpoint/2010/main" val="30975185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AC829030-FD65-4E30-A1A2-FAC310372B65}" type="datetimeFigureOut">
              <a:rPr lang="en-GB" smtClean="0"/>
              <a:t>03/02/2025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87D25A-86A8-45CF-98EF-F07F060182D3}" type="slidenum">
              <a:rPr lang="en-GB" smtClean="0"/>
              <a:t>‹#›</a:t>
            </a:fld>
            <a:endParaRPr lang="en-GB"/>
          </a:p>
        </p:txBody>
      </p:sp>
    </p:spTree>
    <p:extLst>
      <p:ext uri="{BB962C8B-B14F-4D97-AF65-F5344CB8AC3E}">
        <p14:creationId xmlns:p14="http://schemas.microsoft.com/office/powerpoint/2010/main" val="15682415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AC829030-FD65-4E30-A1A2-FAC310372B65}" type="datetimeFigureOut">
              <a:rPr lang="en-GB" smtClean="0"/>
              <a:t>03/02/2025</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87D25A-86A8-45CF-98EF-F07F060182D3}" type="slidenum">
              <a:rPr lang="en-GB" smtClean="0"/>
              <a:t>‹#›</a:t>
            </a:fld>
            <a:endParaRPr lang="en-GB"/>
          </a:p>
        </p:txBody>
      </p:sp>
    </p:spTree>
    <p:extLst>
      <p:ext uri="{BB962C8B-B14F-4D97-AF65-F5344CB8AC3E}">
        <p14:creationId xmlns:p14="http://schemas.microsoft.com/office/powerpoint/2010/main" val="3248787851"/>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 id="2147483743" r:id="rId12"/>
    <p:sldLayoutId id="2147483744" r:id="rId13"/>
    <p:sldLayoutId id="2147483745" r:id="rId14"/>
    <p:sldLayoutId id="2147483746" r:id="rId15"/>
    <p:sldLayoutId id="2147483747" r:id="rId16"/>
    <p:sldLayoutId id="2147483748"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hyperlink" Target="https://www.citizensadvice.org.uk/law-and-courts/discrimination/discrimination-because-of-disability/what-counts-as-disability-discrimination/" TargetMode="External"/><Relationship Id="rId13" Type="http://schemas.openxmlformats.org/officeDocument/2006/relationships/hyperlink" Target="https://www.excel.london/" TargetMode="External"/><Relationship Id="rId3" Type="http://schemas.openxmlformats.org/officeDocument/2006/relationships/hyperlink" Target="https://www.management-issues.com/opinion/7657/inclusive-strategies-for-hospitality-managers/" TargetMode="External"/><Relationship Id="rId7" Type="http://schemas.openxmlformats.org/officeDocument/2006/relationships/hyperlink" Target="https://www.forbes.com/councils/forbeshumanresourcescouncil/2024/02/13/inclusion-in-the-workplace-and-6-reasons-why-it-matters/?utm_source=chatgpt.com" TargetMode="External"/><Relationship Id="rId12" Type="http://schemas.openxmlformats.org/officeDocument/2006/relationships/hyperlink" Target="https://lordslibrary.parliament.uk/the-equality-act-2010-impact-on-disabled-people/" TargetMode="External"/><Relationship Id="rId2" Type="http://schemas.openxmlformats.org/officeDocument/2006/relationships/hyperlink" Target="https://group.accor.com/en/careers/our-culture-of-inclusion/inclusion-people-disabilities" TargetMode="External"/><Relationship Id="rId1" Type="http://schemas.openxmlformats.org/officeDocument/2006/relationships/slideLayout" Target="../slideLayouts/slideLayout7.xml"/><Relationship Id="rId6" Type="http://schemas.openxmlformats.org/officeDocument/2006/relationships/hyperlink" Target="https://www.theguardian.com/society/2023/aug/17/ministers-failures-mean-disabled-people-in-uk-face-growing-poverty-risk-report" TargetMode="External"/><Relationship Id="rId11" Type="http://schemas.openxmlformats.org/officeDocument/2006/relationships/hyperlink" Target="https://www.equalityhumanrights.com/uk-government-failing-protect-disabled-people-warns-equality-watchdog-report" TargetMode="External"/><Relationship Id="rId5" Type="http://schemas.openxmlformats.org/officeDocument/2006/relationships/hyperlink" Target="https://www.forbes.com/councils/forbesbusinesscouncil/2025/01/22/the-state-of-influencer-marketing-in-the-hospitality-sector/" TargetMode="External"/><Relationship Id="rId10" Type="http://schemas.openxmlformats.org/officeDocument/2006/relationships/hyperlink" Target="https://research-repository.griffith.edu.au/server/api/core/bitstreams/0b979b85-8c25-4edf-95b3-09a74a456a18/content" TargetMode="External"/><Relationship Id="rId4" Type="http://schemas.openxmlformats.org/officeDocument/2006/relationships/hyperlink" Target="https://bihospitality.co.uk/sponsors-2/" TargetMode="External"/><Relationship Id="rId9" Type="http://schemas.openxmlformats.org/officeDocument/2006/relationships/hyperlink" Target="https://conferenceindex.org/event/international-conference-on-hospitality-tourism-marketing-and-management-ichtmm-2025-december-barcelona-es"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medium.com/jacob-morgan/how-accorhotels-ceo-s%C3%A9bastien-bazin-leads-across-generations-62ef38baa83c" TargetMode="External"/><Relationship Id="rId13" Type="http://schemas.openxmlformats.org/officeDocument/2006/relationships/hyperlink" Target="https://eventscase.com/blog/costs-of-organising-events" TargetMode="External"/><Relationship Id="rId3" Type="http://schemas.openxmlformats.org/officeDocument/2006/relationships/hyperlink" Target="https://www.gov.uk/guidance/sponsorship-and-vat-notice-70141" TargetMode="External"/><Relationship Id="rId7" Type="http://schemas.openxmlformats.org/officeDocument/2006/relationships/hyperlink" Target="https://www.investopedia.com/articles/stocks/07/easycashflow.asp" TargetMode="External"/><Relationship Id="rId12" Type="http://schemas.openxmlformats.org/officeDocument/2006/relationships/hyperlink" Target="https://www.scope.org.uk/" TargetMode="External"/><Relationship Id="rId2" Type="http://schemas.openxmlformats.org/officeDocument/2006/relationships/hyperlink" Target="https://www.edenred.ro/ro/blog/business-antreprenoriat/analiza-swot-pentru-afacere-de-ce-este-importanta" TargetMode="External"/><Relationship Id="rId1" Type="http://schemas.openxmlformats.org/officeDocument/2006/relationships/slideLayout" Target="../slideLayouts/slideLayout7.xml"/><Relationship Id="rId6" Type="http://schemas.openxmlformats.org/officeDocument/2006/relationships/hyperlink" Target="https://dr.lib.iastate.edu/server/api/core/bitstreams/b8e12060-3a9e-45cd-92f0-4f5b40b2b40e/content" TargetMode="External"/><Relationship Id="rId11" Type="http://schemas.openxmlformats.org/officeDocument/2006/relationships/hyperlink" Target="https://www.nhsemployers.org/events/disability-summit-2025" TargetMode="External"/><Relationship Id="rId5" Type="http://schemas.openxmlformats.org/officeDocument/2006/relationships/hyperlink" Target="https://www.researchgate.net/publication/365396517_Events_Management_An_Introduction" TargetMode="External"/><Relationship Id="rId10" Type="http://schemas.openxmlformats.org/officeDocument/2006/relationships/hyperlink" Target="https://ahaslides.com/ro/blog/event-planning/" TargetMode="External"/><Relationship Id="rId4" Type="http://schemas.openxmlformats.org/officeDocument/2006/relationships/hyperlink" Target="https://doi.org/10.3727/152599523X16907613842291" TargetMode="External"/><Relationship Id="rId9" Type="http://schemas.openxmlformats.org/officeDocument/2006/relationships/hyperlink" Target="https://doi.org/10.1016/j.tmp.2024.101244" TargetMode="External"/><Relationship Id="rId14" Type="http://schemas.openxmlformats.org/officeDocument/2006/relationships/hyperlink" Target="https://www.eventbrite.com/blog/guide-to-event-sponsorship-ds00/"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ukhospitality.org.uk/wp-content/uploads/2024/02/Equality-Act-UKHospitality.pdf" TargetMode="External"/><Relationship Id="rId3" Type="http://schemas.openxmlformats.org/officeDocument/2006/relationships/hyperlink" Target="https://thesourcetradeshow.co.uk/exhibiting/pricing-floorplan/" TargetMode="External"/><Relationship Id="rId7" Type="http://schemas.openxmlformats.org/officeDocument/2006/relationships/hyperlink" Target="https://www.gov.uk/government/statistics/the-employment-of-disabled-people-2024/the-employment-of-disabled-people-2024" TargetMode="External"/><Relationship Id="rId2" Type="http://schemas.openxmlformats.org/officeDocument/2006/relationships/hyperlink" Target="https://doi.org/10.1108/srj-07-2021-0266" TargetMode="External"/><Relationship Id="rId1" Type="http://schemas.openxmlformats.org/officeDocument/2006/relationships/slideLayout" Target="../slideLayouts/slideLayout7.xml"/><Relationship Id="rId6" Type="http://schemas.openxmlformats.org/officeDocument/2006/relationships/hyperlink" Target="https://social.desa.un.org/issues/disability/international-day-of-persons-with-disabilities-3-december" TargetMode="External"/><Relationship Id="rId5" Type="http://schemas.openxmlformats.org/officeDocument/2006/relationships/hyperlink" Target="https://disabilityunit.blog.gov.uk/2020/12/03/international-day-of-people-with-disabilities/" TargetMode="External"/><Relationship Id="rId4" Type="http://schemas.openxmlformats.org/officeDocument/2006/relationships/hyperlink" Target="https://doi.org/10.1051/shsconf/202214801003" TargetMode="External"/><Relationship Id="rId9" Type="http://schemas.openxmlformats.org/officeDocument/2006/relationships/hyperlink" Target="https://www.woodhaventeam.org/how-to-work-with-a-colleague-with-disabilit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75FB9BE-F336-4B27-95FD-5ACEBD9437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6400" y="2619375"/>
            <a:ext cx="11579200" cy="1473227"/>
          </a:xfrm>
          <a:prstGeom prst="rect">
            <a:avLst/>
          </a:prstGeom>
        </p:spPr>
      </p:pic>
    </p:spTree>
    <p:extLst>
      <p:ext uri="{BB962C8B-B14F-4D97-AF65-F5344CB8AC3E}">
        <p14:creationId xmlns:p14="http://schemas.microsoft.com/office/powerpoint/2010/main" val="963872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5B2B9-C296-4A97-897A-B40D743899B6}"/>
              </a:ext>
            </a:extLst>
          </p:cNvPr>
          <p:cNvSpPr>
            <a:spLocks noGrp="1"/>
          </p:cNvSpPr>
          <p:nvPr>
            <p:ph type="title"/>
          </p:nvPr>
        </p:nvSpPr>
        <p:spPr>
          <a:xfrm>
            <a:off x="1555004" y="4998502"/>
            <a:ext cx="8825659" cy="566738"/>
          </a:xfrm>
          <a:ln>
            <a:solidFill>
              <a:schemeClr val="accent6">
                <a:lumMod val="20000"/>
                <a:lumOff val="80000"/>
              </a:schemeClr>
            </a:solidFill>
          </a:ln>
          <a:effectLst>
            <a:glow rad="228600">
              <a:schemeClr val="accent6">
                <a:satMod val="175000"/>
                <a:alpha val="40000"/>
              </a:schemeClr>
            </a:glow>
            <a:reflection blurRad="6350" stA="50000" endA="295" endPos="92000" dist="101600" dir="5400000" sy="-100000" algn="bl" rotWithShape="0"/>
          </a:effectLst>
        </p:spPr>
        <p:txBody>
          <a:bodyPr>
            <a:normAutofit/>
          </a:bodyPr>
          <a:lstStyle/>
          <a:p>
            <a:r>
              <a:rPr lang="en-US" sz="2800" b="1" dirty="0"/>
              <a:t>All About Inclusion: Breaking Barriers in Hospitality</a:t>
            </a:r>
            <a:endParaRPr lang="en-GB" sz="2800" b="1" dirty="0"/>
          </a:p>
        </p:txBody>
      </p:sp>
      <p:pic>
        <p:nvPicPr>
          <p:cNvPr id="12" name="Picture Placeholder 11">
            <a:extLst>
              <a:ext uri="{FF2B5EF4-FFF2-40B4-BE49-F238E27FC236}">
                <a16:creationId xmlns:a16="http://schemas.microsoft.com/office/drawing/2014/main" id="{273FE36E-0524-4FBE-9309-66F3FA7B719F}"/>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6196" r="6196"/>
          <a:stretch>
            <a:fillRect/>
          </a:stretch>
        </p:blipFill>
        <p:spPr>
          <a:xfrm>
            <a:off x="1066800" y="238125"/>
            <a:ext cx="9229725" cy="3876675"/>
          </a:xfrm>
        </p:spPr>
      </p:pic>
      <p:sp>
        <p:nvSpPr>
          <p:cNvPr id="3" name="Subtitle 2">
            <a:extLst>
              <a:ext uri="{FF2B5EF4-FFF2-40B4-BE49-F238E27FC236}">
                <a16:creationId xmlns:a16="http://schemas.microsoft.com/office/drawing/2014/main" id="{91AD91F7-9C13-4D27-9140-1D42FF0DC5CF}"/>
              </a:ext>
            </a:extLst>
          </p:cNvPr>
          <p:cNvSpPr>
            <a:spLocks noGrp="1"/>
          </p:cNvSpPr>
          <p:nvPr>
            <p:ph type="body" sz="half" idx="2"/>
          </p:nvPr>
        </p:nvSpPr>
        <p:spPr>
          <a:xfrm>
            <a:off x="9677400" y="5963167"/>
            <a:ext cx="2057400" cy="493712"/>
          </a:xfrm>
        </p:spPr>
        <p:txBody>
          <a:bodyPr>
            <a:noAutofit/>
          </a:bodyPr>
          <a:lstStyle/>
          <a:p>
            <a:r>
              <a:rPr lang="en-US" sz="1600" b="1" i="1" dirty="0"/>
              <a:t>Badea Alexandru</a:t>
            </a:r>
            <a:endParaRPr lang="en-GB" sz="1600" b="1" i="1" dirty="0"/>
          </a:p>
        </p:txBody>
      </p:sp>
      <p:sp>
        <p:nvSpPr>
          <p:cNvPr id="10" name="TextBox 9">
            <a:extLst>
              <a:ext uri="{FF2B5EF4-FFF2-40B4-BE49-F238E27FC236}">
                <a16:creationId xmlns:a16="http://schemas.microsoft.com/office/drawing/2014/main" id="{A3C339D2-6371-4939-A18B-3276DC7BFBAC}"/>
              </a:ext>
            </a:extLst>
          </p:cNvPr>
          <p:cNvSpPr txBox="1"/>
          <p:nvPr/>
        </p:nvSpPr>
        <p:spPr>
          <a:xfrm>
            <a:off x="1066800" y="4176990"/>
            <a:ext cx="6184154" cy="338554"/>
          </a:xfrm>
          <a:prstGeom prst="rect">
            <a:avLst/>
          </a:prstGeom>
          <a:noFill/>
        </p:spPr>
        <p:txBody>
          <a:bodyPr wrap="square">
            <a:spAutoFit/>
          </a:bodyPr>
          <a:lstStyle/>
          <a:p>
            <a:r>
              <a:rPr lang="en-GB" sz="1600" b="1" i="1" dirty="0"/>
              <a:t>(Accor, 2025)</a:t>
            </a:r>
          </a:p>
        </p:txBody>
      </p:sp>
    </p:spTree>
    <p:extLst>
      <p:ext uri="{BB962C8B-B14F-4D97-AF65-F5344CB8AC3E}">
        <p14:creationId xmlns:p14="http://schemas.microsoft.com/office/powerpoint/2010/main" val="697304532"/>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B7D6C-6B67-4B88-8946-0EB63F5B1114}"/>
              </a:ext>
            </a:extLst>
          </p:cNvPr>
          <p:cNvSpPr>
            <a:spLocks noGrp="1"/>
          </p:cNvSpPr>
          <p:nvPr>
            <p:ph type="title"/>
          </p:nvPr>
        </p:nvSpPr>
        <p:spPr>
          <a:xfrm>
            <a:off x="1154954" y="973668"/>
            <a:ext cx="9703546" cy="706964"/>
          </a:xfrm>
          <a:ln>
            <a:solidFill>
              <a:srgbClr val="C00000"/>
            </a:solidFill>
          </a:ln>
          <a:effectLst>
            <a:glow rad="101600">
              <a:srgbClr val="C00000">
                <a:alpha val="60000"/>
              </a:srgbClr>
            </a:glow>
            <a:reflection blurRad="6350" stA="50000" endA="295" endPos="92000" dist="101600" dir="5400000" sy="-100000" algn="bl" rotWithShape="0"/>
          </a:effectLst>
        </p:spPr>
        <p:txBody>
          <a:bodyPr/>
          <a:lstStyle/>
          <a:p>
            <a:r>
              <a:rPr lang="ro-RO" sz="2800" b="1" dirty="0">
                <a:solidFill>
                  <a:srgbClr val="FFFF99"/>
                </a:solidFill>
              </a:rPr>
              <a:t>Introduction</a:t>
            </a:r>
            <a:endParaRPr lang="en-GB" sz="2800" b="1" dirty="0">
              <a:solidFill>
                <a:srgbClr val="FFFF99"/>
              </a:solidFill>
            </a:endParaRPr>
          </a:p>
        </p:txBody>
      </p:sp>
      <p:pic>
        <p:nvPicPr>
          <p:cNvPr id="7" name="Content Placeholder 6">
            <a:extLst>
              <a:ext uri="{FF2B5EF4-FFF2-40B4-BE49-F238E27FC236}">
                <a16:creationId xmlns:a16="http://schemas.microsoft.com/office/drawing/2014/main" id="{D612B444-4C3A-4C56-9AE2-8A6B965DF680}"/>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154954" y="2583309"/>
            <a:ext cx="4824413" cy="2713732"/>
          </a:xfrm>
        </p:spPr>
      </p:pic>
      <p:sp>
        <p:nvSpPr>
          <p:cNvPr id="10" name="TextBox 9">
            <a:extLst>
              <a:ext uri="{FF2B5EF4-FFF2-40B4-BE49-F238E27FC236}">
                <a16:creationId xmlns:a16="http://schemas.microsoft.com/office/drawing/2014/main" id="{7C8B84B8-A3BF-4DD1-AC41-791BC71782B4}"/>
              </a:ext>
            </a:extLst>
          </p:cNvPr>
          <p:cNvSpPr txBox="1"/>
          <p:nvPr/>
        </p:nvSpPr>
        <p:spPr>
          <a:xfrm>
            <a:off x="714376" y="5884332"/>
            <a:ext cx="11563350" cy="646331"/>
          </a:xfrm>
          <a:prstGeom prst="rect">
            <a:avLst/>
          </a:prstGeom>
          <a:noFill/>
        </p:spPr>
        <p:txBody>
          <a:bodyPr wrap="square">
            <a:spAutoFit/>
          </a:bodyPr>
          <a:lstStyle/>
          <a:p>
            <a:pPr marL="0" lvl="0" indent="0" algn="l" rtl="0">
              <a:spcBef>
                <a:spcPts val="0"/>
              </a:spcBef>
              <a:spcAft>
                <a:spcPts val="0"/>
              </a:spcAft>
              <a:buNone/>
            </a:pPr>
            <a:r>
              <a:rPr lang="en-US" b="1" i="1" dirty="0">
                <a:solidFill>
                  <a:schemeClr val="accent6">
                    <a:lumMod val="50000"/>
                  </a:schemeClr>
                </a:solidFill>
              </a:rPr>
              <a:t>The presentation addresses the issue of inclusion for people with disabilities in the hospitality industry, while also highlighting the importance of promoting inclusion through strategic MICE events.</a:t>
            </a:r>
          </a:p>
        </p:txBody>
      </p:sp>
      <p:sp>
        <p:nvSpPr>
          <p:cNvPr id="12" name="TextBox 11">
            <a:extLst>
              <a:ext uri="{FF2B5EF4-FFF2-40B4-BE49-F238E27FC236}">
                <a16:creationId xmlns:a16="http://schemas.microsoft.com/office/drawing/2014/main" id="{0FD2332F-2E67-4669-94E5-A4ECD6B22619}"/>
              </a:ext>
            </a:extLst>
          </p:cNvPr>
          <p:cNvSpPr txBox="1"/>
          <p:nvPr/>
        </p:nvSpPr>
        <p:spPr>
          <a:xfrm>
            <a:off x="1069229" y="5307055"/>
            <a:ext cx="2359771" cy="370334"/>
          </a:xfrm>
          <a:prstGeom prst="rect">
            <a:avLst/>
          </a:prstGeom>
          <a:noFill/>
        </p:spPr>
        <p:txBody>
          <a:bodyPr wrap="square">
            <a:spAutoFit/>
          </a:bodyPr>
          <a:lstStyle/>
          <a:p>
            <a:r>
              <a:rPr lang="en-GB" b="1" i="1" dirty="0"/>
              <a:t>(Tomlinson, 2020)</a:t>
            </a:r>
          </a:p>
        </p:txBody>
      </p:sp>
      <p:pic>
        <p:nvPicPr>
          <p:cNvPr id="6" name="Content Placeholder 5">
            <a:extLst>
              <a:ext uri="{FF2B5EF4-FFF2-40B4-BE49-F238E27FC236}">
                <a16:creationId xmlns:a16="http://schemas.microsoft.com/office/drawing/2014/main" id="{52E9A8A4-C05A-4BCB-AB0F-116363036047}"/>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208713" y="2583310"/>
            <a:ext cx="4824412" cy="2723746"/>
          </a:xfrm>
        </p:spPr>
      </p:pic>
      <p:sp>
        <p:nvSpPr>
          <p:cNvPr id="13" name="TextBox 12">
            <a:extLst>
              <a:ext uri="{FF2B5EF4-FFF2-40B4-BE49-F238E27FC236}">
                <a16:creationId xmlns:a16="http://schemas.microsoft.com/office/drawing/2014/main" id="{FBEBAB7B-D43F-4C9B-92A9-657E846E8C46}"/>
              </a:ext>
            </a:extLst>
          </p:cNvPr>
          <p:cNvSpPr txBox="1"/>
          <p:nvPr/>
        </p:nvSpPr>
        <p:spPr>
          <a:xfrm>
            <a:off x="6208713" y="5308057"/>
            <a:ext cx="6138862" cy="369332"/>
          </a:xfrm>
          <a:prstGeom prst="rect">
            <a:avLst/>
          </a:prstGeom>
          <a:noFill/>
        </p:spPr>
        <p:txBody>
          <a:bodyPr wrap="square">
            <a:spAutoFit/>
          </a:bodyPr>
          <a:lstStyle/>
          <a:p>
            <a:r>
              <a:rPr lang="en-US" b="1" i="1" dirty="0"/>
              <a:t>(UNDESA, 2025)</a:t>
            </a:r>
          </a:p>
        </p:txBody>
      </p:sp>
    </p:spTree>
    <p:extLst>
      <p:ext uri="{BB962C8B-B14F-4D97-AF65-F5344CB8AC3E}">
        <p14:creationId xmlns:p14="http://schemas.microsoft.com/office/powerpoint/2010/main" val="1953022672"/>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1" presetClass="entr" presetSubtype="1" fill="hold" nodeType="afterEffect">
                                  <p:stCondLst>
                                    <p:cond delay="0"/>
                                  </p:stCondLst>
                                  <p:childTnLst>
                                    <p:set>
                                      <p:cBhvr>
                                        <p:cTn id="16" dur="1" fill="hold">
                                          <p:stCondLst>
                                            <p:cond delay="0"/>
                                          </p:stCondLst>
                                        </p:cTn>
                                        <p:tgtEl>
                                          <p:spTgt spid="10">
                                            <p:txEl>
                                              <p:pRg st="0" end="0"/>
                                            </p:txEl>
                                          </p:spTgt>
                                        </p:tgtEl>
                                        <p:attrNameLst>
                                          <p:attrName>style.visibility</p:attrName>
                                        </p:attrNameLst>
                                      </p:cBhvr>
                                      <p:to>
                                        <p:strVal val="visible"/>
                                      </p:to>
                                    </p:set>
                                    <p:animEffect transition="in" filter="wheel(1)">
                                      <p:cBhvr>
                                        <p:cTn id="17" dur="2000"/>
                                        <p:tgtEl>
                                          <p:spTgt spid="10">
                                            <p:txEl>
                                              <p:pRg st="0" end="0"/>
                                            </p:txEl>
                                          </p:spTgt>
                                        </p:tgtEl>
                                      </p:cBhvr>
                                    </p:animEffect>
                                  </p:childTnLst>
                                </p:cTn>
                              </p:par>
                            </p:childTnLst>
                          </p:cTn>
                        </p:par>
                        <p:par>
                          <p:cTn id="18" fill="hold">
                            <p:stCondLst>
                              <p:cond delay="3000"/>
                            </p:stCondLst>
                            <p:childTnLst>
                              <p:par>
                                <p:cTn id="19" presetID="53" presetClass="entr" presetSubtype="16" fill="hold" grpId="0" nodeType="afterEffect">
                                  <p:stCondLst>
                                    <p:cond delay="0"/>
                                  </p:stCondLst>
                                  <p:childTnLst>
                                    <p:set>
                                      <p:cBhvr>
                                        <p:cTn id="20" dur="1" fill="hold">
                                          <p:stCondLst>
                                            <p:cond delay="0"/>
                                          </p:stCondLst>
                                        </p:cTn>
                                        <p:tgtEl>
                                          <p:spTgt spid="2"/>
                                        </p:tgtEl>
                                        <p:attrNameLst>
                                          <p:attrName>style.visibility</p:attrName>
                                        </p:attrNameLst>
                                      </p:cBhvr>
                                      <p:to>
                                        <p:strVal val="visible"/>
                                      </p:to>
                                    </p:set>
                                    <p:anim calcmode="lin" valueType="num">
                                      <p:cBhvr>
                                        <p:cTn id="21" dur="500" fill="hold"/>
                                        <p:tgtEl>
                                          <p:spTgt spid="2"/>
                                        </p:tgtEl>
                                        <p:attrNameLst>
                                          <p:attrName>ppt_w</p:attrName>
                                        </p:attrNameLst>
                                      </p:cBhvr>
                                      <p:tavLst>
                                        <p:tav tm="0">
                                          <p:val>
                                            <p:fltVal val="0"/>
                                          </p:val>
                                        </p:tav>
                                        <p:tav tm="100000">
                                          <p:val>
                                            <p:strVal val="#ppt_w"/>
                                          </p:val>
                                        </p:tav>
                                      </p:tavLst>
                                    </p:anim>
                                    <p:anim calcmode="lin" valueType="num">
                                      <p:cBhvr>
                                        <p:cTn id="22" dur="500" fill="hold"/>
                                        <p:tgtEl>
                                          <p:spTgt spid="2"/>
                                        </p:tgtEl>
                                        <p:attrNameLst>
                                          <p:attrName>ppt_h</p:attrName>
                                        </p:attrNameLst>
                                      </p:cBhvr>
                                      <p:tavLst>
                                        <p:tav tm="0">
                                          <p:val>
                                            <p:fltVal val="0"/>
                                          </p:val>
                                        </p:tav>
                                        <p:tav tm="100000">
                                          <p:val>
                                            <p:strVal val="#ppt_h"/>
                                          </p:val>
                                        </p:tav>
                                      </p:tavLst>
                                    </p:anim>
                                    <p:animEffect transition="in" filter="fade">
                                      <p:cBhvr>
                                        <p:cTn id="2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6A498-EDCC-4536-B9E7-726ADCE2477D}"/>
              </a:ext>
            </a:extLst>
          </p:cNvPr>
          <p:cNvSpPr>
            <a:spLocks noGrp="1"/>
          </p:cNvSpPr>
          <p:nvPr>
            <p:ph type="title"/>
          </p:nvPr>
        </p:nvSpPr>
        <p:spPr>
          <a:xfrm>
            <a:off x="1154954" y="973668"/>
            <a:ext cx="9722596" cy="706964"/>
          </a:xfrm>
          <a:ln>
            <a:solidFill>
              <a:srgbClr val="FF0000"/>
            </a:solidFill>
          </a:ln>
          <a:effectLst>
            <a:glow rad="228600">
              <a:schemeClr val="accent2">
                <a:satMod val="175000"/>
                <a:alpha val="40000"/>
              </a:schemeClr>
            </a:glow>
            <a:reflection blurRad="6350" stA="50000" endA="295" endPos="92000" dist="101600" dir="5400000" sy="-100000" algn="bl" rotWithShape="0"/>
          </a:effectLst>
        </p:spPr>
        <p:txBody>
          <a:bodyPr/>
          <a:lstStyle/>
          <a:p>
            <a:r>
              <a:rPr lang="ro-RO" sz="2800" b="1" dirty="0">
                <a:solidFill>
                  <a:schemeClr val="accent5">
                    <a:lumMod val="20000"/>
                    <a:lumOff val="80000"/>
                  </a:schemeClr>
                </a:solidFill>
              </a:rPr>
              <a:t>Event Concept</a:t>
            </a:r>
            <a:endParaRPr lang="en-GB" sz="2800" b="1" dirty="0">
              <a:solidFill>
                <a:schemeClr val="accent5">
                  <a:lumMod val="20000"/>
                  <a:lumOff val="80000"/>
                </a:schemeClr>
              </a:solidFill>
            </a:endParaRPr>
          </a:p>
        </p:txBody>
      </p:sp>
      <p:pic>
        <p:nvPicPr>
          <p:cNvPr id="19" name="Content Placeholder 4">
            <a:extLst>
              <a:ext uri="{FF2B5EF4-FFF2-40B4-BE49-F238E27FC236}">
                <a16:creationId xmlns:a16="http://schemas.microsoft.com/office/drawing/2014/main" id="{5375D6BF-CD86-4EFB-90AB-157057F74F75}"/>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tretch/>
        </p:blipFill>
        <p:spPr>
          <a:xfrm>
            <a:off x="463963" y="2550648"/>
            <a:ext cx="5632037" cy="3686175"/>
          </a:xfrm>
        </p:spPr>
      </p:pic>
      <p:sp>
        <p:nvSpPr>
          <p:cNvPr id="21" name="TextBox 20">
            <a:extLst>
              <a:ext uri="{FF2B5EF4-FFF2-40B4-BE49-F238E27FC236}">
                <a16:creationId xmlns:a16="http://schemas.microsoft.com/office/drawing/2014/main" id="{C07C0A73-2D70-4574-AB21-47546302FC73}"/>
              </a:ext>
            </a:extLst>
          </p:cNvPr>
          <p:cNvSpPr txBox="1"/>
          <p:nvPr/>
        </p:nvSpPr>
        <p:spPr>
          <a:xfrm>
            <a:off x="6211142" y="2377107"/>
            <a:ext cx="5286373" cy="3883051"/>
          </a:xfrm>
          <a:prstGeom prst="rect">
            <a:avLst/>
          </a:prstGeom>
          <a:noFill/>
        </p:spPr>
        <p:txBody>
          <a:bodyPr wrap="square" rtlCol="0">
            <a:spAutoFit/>
          </a:bodyPr>
          <a:lstStyle/>
          <a:p>
            <a:pPr marL="342900" indent="-342900">
              <a:lnSpc>
                <a:spcPct val="200000"/>
              </a:lnSpc>
              <a:buFont typeface="+mj-lt"/>
              <a:buAutoNum type="arabicPeriod"/>
            </a:pPr>
            <a:r>
              <a:rPr lang="en-US" b="1" i="1" dirty="0">
                <a:solidFill>
                  <a:schemeClr val="accent6">
                    <a:lumMod val="50000"/>
                  </a:schemeClr>
                </a:solidFill>
              </a:rPr>
              <a:t>TYPE: </a:t>
            </a:r>
            <a:r>
              <a:rPr lang="ro-RO" b="1" i="1" dirty="0">
                <a:solidFill>
                  <a:schemeClr val="accent6">
                    <a:lumMod val="50000"/>
                  </a:schemeClr>
                </a:solidFill>
              </a:rPr>
              <a:t>One-day charitable conference</a:t>
            </a:r>
            <a:endParaRPr lang="en-US" b="1" i="1" dirty="0">
              <a:solidFill>
                <a:schemeClr val="accent6">
                  <a:lumMod val="50000"/>
                </a:schemeClr>
              </a:solidFill>
            </a:endParaRPr>
          </a:p>
          <a:p>
            <a:pPr marL="342900" indent="-342900">
              <a:lnSpc>
                <a:spcPct val="200000"/>
              </a:lnSpc>
              <a:buFont typeface="+mj-lt"/>
              <a:buAutoNum type="arabicPeriod"/>
            </a:pPr>
            <a:r>
              <a:rPr lang="en-US" b="1" i="1" dirty="0">
                <a:solidFill>
                  <a:schemeClr val="accent6">
                    <a:lumMod val="50000"/>
                  </a:schemeClr>
                </a:solidFill>
              </a:rPr>
              <a:t>DATE: December 3 (International Day of Persons with Disabilities)</a:t>
            </a:r>
          </a:p>
          <a:p>
            <a:pPr marL="342900" indent="-342900">
              <a:lnSpc>
                <a:spcPct val="200000"/>
              </a:lnSpc>
              <a:buFont typeface="+mj-lt"/>
              <a:buAutoNum type="arabicPeriod"/>
            </a:pPr>
            <a:r>
              <a:rPr lang="en-US" b="1" i="1" dirty="0">
                <a:solidFill>
                  <a:schemeClr val="accent6">
                    <a:lumMod val="50000"/>
                  </a:schemeClr>
                </a:solidFill>
              </a:rPr>
              <a:t>OBJECTIVE: Raising awareness about the inclusion of persons with disabilities in the hospitality industry</a:t>
            </a:r>
          </a:p>
          <a:p>
            <a:pPr marL="342900" indent="-342900">
              <a:lnSpc>
                <a:spcPct val="200000"/>
              </a:lnSpc>
              <a:buFont typeface="+mj-lt"/>
              <a:buAutoNum type="arabicPeriod"/>
            </a:pPr>
            <a:r>
              <a:rPr lang="en-US" b="1" i="1" dirty="0">
                <a:solidFill>
                  <a:schemeClr val="accent6">
                    <a:lumMod val="50000"/>
                  </a:schemeClr>
                </a:solidFill>
              </a:rPr>
              <a:t>LOCATION: </a:t>
            </a:r>
            <a:r>
              <a:rPr lang="ro-RO" b="1" i="1" dirty="0">
                <a:solidFill>
                  <a:schemeClr val="accent6">
                    <a:lumMod val="50000"/>
                  </a:schemeClr>
                </a:solidFill>
              </a:rPr>
              <a:t>ExCeL London</a:t>
            </a:r>
            <a:endParaRPr lang="en-US" b="1" i="1" dirty="0">
              <a:solidFill>
                <a:schemeClr val="accent6">
                  <a:lumMod val="50000"/>
                </a:schemeClr>
              </a:solidFill>
            </a:endParaRPr>
          </a:p>
        </p:txBody>
      </p:sp>
      <p:sp>
        <p:nvSpPr>
          <p:cNvPr id="40" name="TextBox 39">
            <a:extLst>
              <a:ext uri="{FF2B5EF4-FFF2-40B4-BE49-F238E27FC236}">
                <a16:creationId xmlns:a16="http://schemas.microsoft.com/office/drawing/2014/main" id="{AA9947E1-E0A4-42CF-B370-E25D9972C095}"/>
              </a:ext>
            </a:extLst>
          </p:cNvPr>
          <p:cNvSpPr txBox="1"/>
          <p:nvPr/>
        </p:nvSpPr>
        <p:spPr>
          <a:xfrm>
            <a:off x="387763" y="6236823"/>
            <a:ext cx="6096000" cy="338554"/>
          </a:xfrm>
          <a:prstGeom prst="rect">
            <a:avLst/>
          </a:prstGeom>
          <a:noFill/>
        </p:spPr>
        <p:txBody>
          <a:bodyPr wrap="square">
            <a:spAutoFit/>
          </a:bodyPr>
          <a:lstStyle/>
          <a:p>
            <a:r>
              <a:rPr lang="en-US" sz="1600" b="1" i="1" dirty="0"/>
              <a:t>(</a:t>
            </a:r>
            <a:r>
              <a:rPr lang="en-US" sz="1600" b="1" i="1" dirty="0" err="1"/>
              <a:t>ExCeL</a:t>
            </a:r>
            <a:r>
              <a:rPr lang="en-US" sz="1600" b="1" i="1" dirty="0"/>
              <a:t>-London, 2025) </a:t>
            </a:r>
            <a:endParaRPr lang="en-GB" sz="1600" b="1" i="1" dirty="0"/>
          </a:p>
        </p:txBody>
      </p:sp>
    </p:spTree>
    <p:extLst>
      <p:ext uri="{BB962C8B-B14F-4D97-AF65-F5344CB8AC3E}">
        <p14:creationId xmlns:p14="http://schemas.microsoft.com/office/powerpoint/2010/main" val="1189951570"/>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wipe(down)">
                                      <p:cBhvr>
                                        <p:cTn id="7" dur="500"/>
                                        <p:tgtEl>
                                          <p:spTgt spid="19"/>
                                        </p:tgtEl>
                                      </p:cBhvr>
                                    </p:animEffect>
                                  </p:childTnLst>
                                </p:cTn>
                              </p:par>
                            </p:childTnLst>
                          </p:cTn>
                        </p:par>
                        <p:par>
                          <p:cTn id="8" fill="hold">
                            <p:stCondLst>
                              <p:cond delay="500"/>
                            </p:stCondLst>
                            <p:childTnLst>
                              <p:par>
                                <p:cTn id="9" presetID="26" presetClass="entr" presetSubtype="0" fill="hold" grpId="0" nodeType="afterEffect">
                                  <p:stCondLst>
                                    <p:cond delay="0"/>
                                  </p:stCondLst>
                                  <p:childTnLst>
                                    <p:set>
                                      <p:cBhvr>
                                        <p:cTn id="10" dur="1" fill="hold">
                                          <p:stCondLst>
                                            <p:cond delay="0"/>
                                          </p:stCondLst>
                                        </p:cTn>
                                        <p:tgtEl>
                                          <p:spTgt spid="21"/>
                                        </p:tgtEl>
                                        <p:attrNameLst>
                                          <p:attrName>style.visibility</p:attrName>
                                        </p:attrNameLst>
                                      </p:cBhvr>
                                      <p:to>
                                        <p:strVal val="visible"/>
                                      </p:to>
                                    </p:set>
                                    <p:animEffect transition="in" filter="wipe(down)">
                                      <p:cBhvr>
                                        <p:cTn id="11" dur="580">
                                          <p:stCondLst>
                                            <p:cond delay="0"/>
                                          </p:stCondLst>
                                        </p:cTn>
                                        <p:tgtEl>
                                          <p:spTgt spid="21"/>
                                        </p:tgtEl>
                                      </p:cBhvr>
                                    </p:animEffect>
                                    <p:anim calcmode="lin" valueType="num">
                                      <p:cBhvr>
                                        <p:cTn id="12" dur="1822" tmFilter="0,0; 0.14,0.36; 0.43,0.73; 0.71,0.91; 1.0,1.0">
                                          <p:stCondLst>
                                            <p:cond delay="0"/>
                                          </p:stCondLst>
                                        </p:cTn>
                                        <p:tgtEl>
                                          <p:spTgt spid="21"/>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21"/>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21"/>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21"/>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21"/>
                                        </p:tgtEl>
                                        <p:attrNameLst>
                                          <p:attrName>ppt_y</p:attrName>
                                        </p:attrNameLst>
                                      </p:cBhvr>
                                      <p:tavLst>
                                        <p:tav tm="0" fmla="#ppt_y-sin(pi*$)/81">
                                          <p:val>
                                            <p:fltVal val="0"/>
                                          </p:val>
                                        </p:tav>
                                        <p:tav tm="100000">
                                          <p:val>
                                            <p:fltVal val="1"/>
                                          </p:val>
                                        </p:tav>
                                      </p:tavLst>
                                    </p:anim>
                                    <p:animScale>
                                      <p:cBhvr>
                                        <p:cTn id="17" dur="26">
                                          <p:stCondLst>
                                            <p:cond delay="650"/>
                                          </p:stCondLst>
                                        </p:cTn>
                                        <p:tgtEl>
                                          <p:spTgt spid="21"/>
                                        </p:tgtEl>
                                      </p:cBhvr>
                                      <p:to x="100000" y="60000"/>
                                    </p:animScale>
                                    <p:animScale>
                                      <p:cBhvr>
                                        <p:cTn id="18" dur="166" decel="50000">
                                          <p:stCondLst>
                                            <p:cond delay="676"/>
                                          </p:stCondLst>
                                        </p:cTn>
                                        <p:tgtEl>
                                          <p:spTgt spid="21"/>
                                        </p:tgtEl>
                                      </p:cBhvr>
                                      <p:to x="100000" y="100000"/>
                                    </p:animScale>
                                    <p:animScale>
                                      <p:cBhvr>
                                        <p:cTn id="19" dur="26">
                                          <p:stCondLst>
                                            <p:cond delay="1312"/>
                                          </p:stCondLst>
                                        </p:cTn>
                                        <p:tgtEl>
                                          <p:spTgt spid="21"/>
                                        </p:tgtEl>
                                      </p:cBhvr>
                                      <p:to x="100000" y="80000"/>
                                    </p:animScale>
                                    <p:animScale>
                                      <p:cBhvr>
                                        <p:cTn id="20" dur="166" decel="50000">
                                          <p:stCondLst>
                                            <p:cond delay="1338"/>
                                          </p:stCondLst>
                                        </p:cTn>
                                        <p:tgtEl>
                                          <p:spTgt spid="21"/>
                                        </p:tgtEl>
                                      </p:cBhvr>
                                      <p:to x="100000" y="100000"/>
                                    </p:animScale>
                                    <p:animScale>
                                      <p:cBhvr>
                                        <p:cTn id="21" dur="26">
                                          <p:stCondLst>
                                            <p:cond delay="1642"/>
                                          </p:stCondLst>
                                        </p:cTn>
                                        <p:tgtEl>
                                          <p:spTgt spid="21"/>
                                        </p:tgtEl>
                                      </p:cBhvr>
                                      <p:to x="100000" y="90000"/>
                                    </p:animScale>
                                    <p:animScale>
                                      <p:cBhvr>
                                        <p:cTn id="22" dur="166" decel="50000">
                                          <p:stCondLst>
                                            <p:cond delay="1668"/>
                                          </p:stCondLst>
                                        </p:cTn>
                                        <p:tgtEl>
                                          <p:spTgt spid="21"/>
                                        </p:tgtEl>
                                      </p:cBhvr>
                                      <p:to x="100000" y="100000"/>
                                    </p:animScale>
                                    <p:animScale>
                                      <p:cBhvr>
                                        <p:cTn id="23" dur="26">
                                          <p:stCondLst>
                                            <p:cond delay="1808"/>
                                          </p:stCondLst>
                                        </p:cTn>
                                        <p:tgtEl>
                                          <p:spTgt spid="21"/>
                                        </p:tgtEl>
                                      </p:cBhvr>
                                      <p:to x="100000" y="95000"/>
                                    </p:animScale>
                                    <p:animScale>
                                      <p:cBhvr>
                                        <p:cTn id="24" dur="166" decel="50000">
                                          <p:stCondLst>
                                            <p:cond delay="1834"/>
                                          </p:stCondLst>
                                        </p:cTn>
                                        <p:tgtEl>
                                          <p:spTgt spid="21"/>
                                        </p:tgtEl>
                                      </p:cBhvr>
                                      <p:to x="100000" y="100000"/>
                                    </p:animScale>
                                  </p:childTnLst>
                                </p:cTn>
                              </p:par>
                            </p:childTnLst>
                          </p:cTn>
                        </p:par>
                        <p:par>
                          <p:cTn id="25" fill="hold">
                            <p:stCondLst>
                              <p:cond delay="2500"/>
                            </p:stCondLst>
                            <p:childTnLst>
                              <p:par>
                                <p:cTn id="26" presetID="41" presetClass="entr" presetSubtype="0" fill="hold" grpId="0" nodeType="afterEffect">
                                  <p:stCondLst>
                                    <p:cond delay="0"/>
                                  </p:stCondLst>
                                  <p:iterate type="lt">
                                    <p:tmPct val="10000"/>
                                  </p:iterate>
                                  <p:childTnLst>
                                    <p:set>
                                      <p:cBhvr>
                                        <p:cTn id="27" dur="1" fill="hold">
                                          <p:stCondLst>
                                            <p:cond delay="0"/>
                                          </p:stCondLst>
                                        </p:cTn>
                                        <p:tgtEl>
                                          <p:spTgt spid="2"/>
                                        </p:tgtEl>
                                        <p:attrNameLst>
                                          <p:attrName>style.visibility</p:attrName>
                                        </p:attrNameLst>
                                      </p:cBhvr>
                                      <p:to>
                                        <p:strVal val="visible"/>
                                      </p:to>
                                    </p:set>
                                    <p:anim calcmode="lin" valueType="num">
                                      <p:cBhvr>
                                        <p:cTn id="28" dur="500" fill="hold"/>
                                        <p:tgtEl>
                                          <p:spTgt spid="2"/>
                                        </p:tgtEl>
                                        <p:attrNameLst>
                                          <p:attrName>ppt_x</p:attrName>
                                        </p:attrNameLst>
                                      </p:cBhvr>
                                      <p:tavLst>
                                        <p:tav tm="0">
                                          <p:val>
                                            <p:strVal val="#ppt_x"/>
                                          </p:val>
                                        </p:tav>
                                        <p:tav tm="50000">
                                          <p:val>
                                            <p:strVal val="#ppt_x+.1"/>
                                          </p:val>
                                        </p:tav>
                                        <p:tav tm="100000">
                                          <p:val>
                                            <p:strVal val="#ppt_x"/>
                                          </p:val>
                                        </p:tav>
                                      </p:tavLst>
                                    </p:anim>
                                    <p:anim calcmode="lin" valueType="num">
                                      <p:cBhvr>
                                        <p:cTn id="29" dur="500" fill="hold"/>
                                        <p:tgtEl>
                                          <p:spTgt spid="2"/>
                                        </p:tgtEl>
                                        <p:attrNameLst>
                                          <p:attrName>ppt_y</p:attrName>
                                        </p:attrNameLst>
                                      </p:cBhvr>
                                      <p:tavLst>
                                        <p:tav tm="0">
                                          <p:val>
                                            <p:strVal val="#ppt_y"/>
                                          </p:val>
                                        </p:tav>
                                        <p:tav tm="100000">
                                          <p:val>
                                            <p:strVal val="#ppt_y"/>
                                          </p:val>
                                        </p:tav>
                                      </p:tavLst>
                                    </p:anim>
                                    <p:anim calcmode="lin" valueType="num">
                                      <p:cBhvr>
                                        <p:cTn id="30" dur="500" fill="hold"/>
                                        <p:tgtEl>
                                          <p:spTgt spid="2"/>
                                        </p:tgtEl>
                                        <p:attrNameLst>
                                          <p:attrName>ppt_h</p:attrName>
                                        </p:attrNameLst>
                                      </p:cBhvr>
                                      <p:tavLst>
                                        <p:tav tm="0">
                                          <p:val>
                                            <p:strVal val="#ppt_h/10"/>
                                          </p:val>
                                        </p:tav>
                                        <p:tav tm="50000">
                                          <p:val>
                                            <p:strVal val="#ppt_h+.01"/>
                                          </p:val>
                                        </p:tav>
                                        <p:tav tm="100000">
                                          <p:val>
                                            <p:strVal val="#ppt_h"/>
                                          </p:val>
                                        </p:tav>
                                      </p:tavLst>
                                    </p:anim>
                                    <p:anim calcmode="lin" valueType="num">
                                      <p:cBhvr>
                                        <p:cTn id="31" dur="500" fill="hold"/>
                                        <p:tgtEl>
                                          <p:spTgt spid="2"/>
                                        </p:tgtEl>
                                        <p:attrNameLst>
                                          <p:attrName>ppt_w</p:attrName>
                                        </p:attrNameLst>
                                      </p:cBhvr>
                                      <p:tavLst>
                                        <p:tav tm="0">
                                          <p:val>
                                            <p:strVal val="#ppt_w/10"/>
                                          </p:val>
                                        </p:tav>
                                        <p:tav tm="50000">
                                          <p:val>
                                            <p:strVal val="#ppt_w+.01"/>
                                          </p:val>
                                        </p:tav>
                                        <p:tav tm="100000">
                                          <p:val>
                                            <p:strVal val="#ppt_w"/>
                                          </p:val>
                                        </p:tav>
                                      </p:tavLst>
                                    </p:anim>
                                    <p:animEffect transition="in" filter="fade">
                                      <p:cBhvr>
                                        <p:cTn id="32" dur="500" tmFilter="0,0; .5, 1; 1, 1"/>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1"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78F5216A-F6C7-495F-A9C9-A56FD984E7C3}"/>
              </a:ext>
            </a:extLst>
          </p:cNvPr>
          <p:cNvSpPr>
            <a:spLocks noGrp="1"/>
          </p:cNvSpPr>
          <p:nvPr>
            <p:ph type="body" idx="1"/>
          </p:nvPr>
        </p:nvSpPr>
        <p:spPr>
          <a:xfrm>
            <a:off x="6544469" y="514350"/>
            <a:ext cx="5410199" cy="589921"/>
          </a:xfrm>
          <a:ln>
            <a:solidFill>
              <a:srgbClr val="00B0F0"/>
            </a:solidFill>
          </a:ln>
          <a:effectLst>
            <a:glow rad="228600">
              <a:schemeClr val="accent5">
                <a:satMod val="175000"/>
                <a:alpha val="40000"/>
              </a:schemeClr>
            </a:glow>
            <a:reflection blurRad="6350" stA="50000" endA="295" endPos="92000" dist="101600" dir="5400000" sy="-100000" algn="bl" rotWithShape="0"/>
          </a:effectLst>
        </p:spPr>
        <p:txBody>
          <a:bodyPr>
            <a:normAutofit/>
          </a:bodyPr>
          <a:lstStyle/>
          <a:p>
            <a:r>
              <a:rPr lang="en-US" sz="2400" b="1" dirty="0">
                <a:solidFill>
                  <a:srgbClr val="00B0F0"/>
                </a:solidFill>
              </a:rPr>
              <a:t>ACTIVITIES</a:t>
            </a:r>
            <a:endParaRPr lang="en-GB" sz="2400" b="1" dirty="0">
              <a:solidFill>
                <a:srgbClr val="00B0F0"/>
              </a:solidFill>
            </a:endParaRPr>
          </a:p>
        </p:txBody>
      </p:sp>
      <p:pic>
        <p:nvPicPr>
          <p:cNvPr id="6" name="Picture Placeholder 18">
            <a:extLst>
              <a:ext uri="{FF2B5EF4-FFF2-40B4-BE49-F238E27FC236}">
                <a16:creationId xmlns:a16="http://schemas.microsoft.com/office/drawing/2014/main" id="{B797808C-4A36-49B9-8342-8B20765C4F24}"/>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l="17995" r="17995"/>
          <a:stretch>
            <a:fillRect/>
          </a:stretch>
        </p:blipFill>
        <p:spPr>
          <a:xfrm>
            <a:off x="7609489" y="1916886"/>
            <a:ext cx="3280160" cy="3416300"/>
          </a:xfrm>
          <a:prstGeom prst="roundRect">
            <a:avLst>
              <a:gd name="adj" fmla="val 0"/>
            </a:avLst>
          </a:prstGeom>
        </p:spPr>
      </p:pic>
      <p:sp>
        <p:nvSpPr>
          <p:cNvPr id="7" name="TextBox 6">
            <a:extLst>
              <a:ext uri="{FF2B5EF4-FFF2-40B4-BE49-F238E27FC236}">
                <a16:creationId xmlns:a16="http://schemas.microsoft.com/office/drawing/2014/main" id="{A217206D-DE7A-4953-95DA-8FC18042CFA5}"/>
              </a:ext>
            </a:extLst>
          </p:cNvPr>
          <p:cNvSpPr txBox="1"/>
          <p:nvPr/>
        </p:nvSpPr>
        <p:spPr>
          <a:xfrm>
            <a:off x="7510863" y="5333186"/>
            <a:ext cx="2352675" cy="338554"/>
          </a:xfrm>
          <a:prstGeom prst="rect">
            <a:avLst/>
          </a:prstGeom>
          <a:noFill/>
        </p:spPr>
        <p:txBody>
          <a:bodyPr wrap="square">
            <a:spAutoFit/>
          </a:bodyPr>
          <a:lstStyle/>
          <a:p>
            <a:r>
              <a:rPr lang="en-GB" sz="1600" b="1" i="1" dirty="0"/>
              <a:t>(Woodhaven, 2024)</a:t>
            </a:r>
          </a:p>
        </p:txBody>
      </p:sp>
      <p:sp>
        <p:nvSpPr>
          <p:cNvPr id="10" name="TextBox 9">
            <a:extLst>
              <a:ext uri="{FF2B5EF4-FFF2-40B4-BE49-F238E27FC236}">
                <a16:creationId xmlns:a16="http://schemas.microsoft.com/office/drawing/2014/main" id="{5FE5FC4C-D244-41A3-9E2B-96F5AD4B6B42}"/>
              </a:ext>
            </a:extLst>
          </p:cNvPr>
          <p:cNvSpPr txBox="1"/>
          <p:nvPr/>
        </p:nvSpPr>
        <p:spPr>
          <a:xfrm>
            <a:off x="495300" y="589921"/>
            <a:ext cx="5719765" cy="6298584"/>
          </a:xfrm>
          <a:prstGeom prst="rect">
            <a:avLst/>
          </a:prstGeom>
          <a:noFill/>
        </p:spPr>
        <p:txBody>
          <a:bodyPr wrap="square" rtlCol="0">
            <a:spAutoFit/>
          </a:bodyPr>
          <a:lstStyle/>
          <a:p>
            <a:pPr algn="just">
              <a:lnSpc>
                <a:spcPct val="107000"/>
              </a:lnSpc>
              <a:spcAft>
                <a:spcPts val="800"/>
              </a:spcAft>
            </a:pPr>
            <a:r>
              <a:rPr lang="en-GB" sz="1600" b="1" dirty="0">
                <a:solidFill>
                  <a:schemeClr val="bg1">
                    <a:lumMod val="95000"/>
                  </a:schemeClr>
                </a:solidFill>
                <a:latin typeface="+mj-lt"/>
                <a:ea typeface="Calibri" panose="020F0502020204030204" pitchFamily="34" charset="0"/>
                <a:cs typeface="Times New Roman" panose="02020603050405020304" pitchFamily="18" charset="0"/>
              </a:rPr>
              <a:t>1. M</a:t>
            </a:r>
            <a:r>
              <a:rPr lang="en-GB" sz="1600" b="1" dirty="0">
                <a:solidFill>
                  <a:schemeClr val="bg1">
                    <a:lumMod val="95000"/>
                  </a:schemeClr>
                </a:solidFill>
                <a:effectLst/>
                <a:latin typeface="+mj-lt"/>
                <a:ea typeface="Calibri" panose="020F0502020204030204" pitchFamily="34" charset="0"/>
                <a:cs typeface="Times New Roman" panose="02020603050405020304" pitchFamily="18" charset="0"/>
              </a:rPr>
              <a:t>ain conference Speakers: </a:t>
            </a:r>
          </a:p>
          <a:p>
            <a:pPr algn="just">
              <a:lnSpc>
                <a:spcPct val="107000"/>
              </a:lnSpc>
              <a:spcAft>
                <a:spcPts val="800"/>
              </a:spcAft>
            </a:pPr>
            <a:r>
              <a:rPr lang="en-GB" sz="1600" dirty="0">
                <a:solidFill>
                  <a:schemeClr val="bg1">
                    <a:lumMod val="95000"/>
                  </a:schemeClr>
                </a:solidFill>
                <a:effectLst/>
                <a:latin typeface="+mj-lt"/>
                <a:ea typeface="Calibri" panose="020F0502020204030204" pitchFamily="34" charset="0"/>
                <a:cs typeface="Times New Roman" panose="02020603050405020304" pitchFamily="18" charset="0"/>
              </a:rPr>
              <a:t>Sébastien </a:t>
            </a:r>
            <a:r>
              <a:rPr lang="en-GB" sz="1600" dirty="0" err="1">
                <a:solidFill>
                  <a:schemeClr val="bg1">
                    <a:lumMod val="95000"/>
                  </a:schemeClr>
                </a:solidFill>
                <a:effectLst/>
                <a:latin typeface="+mj-lt"/>
                <a:ea typeface="Calibri" panose="020F0502020204030204" pitchFamily="34" charset="0"/>
                <a:cs typeface="Times New Roman" panose="02020603050405020304" pitchFamily="18" charset="0"/>
              </a:rPr>
              <a:t>Bazin</a:t>
            </a:r>
            <a:r>
              <a:rPr lang="en-GB" sz="1600" dirty="0">
                <a:solidFill>
                  <a:schemeClr val="bg1">
                    <a:lumMod val="95000"/>
                  </a:schemeClr>
                </a:solidFill>
                <a:effectLst/>
                <a:latin typeface="+mj-lt"/>
                <a:ea typeface="Calibri" panose="020F0502020204030204" pitchFamily="34" charset="0"/>
                <a:cs typeface="Times New Roman" panose="02020603050405020304" pitchFamily="18" charset="0"/>
              </a:rPr>
              <a:t>, t</a:t>
            </a:r>
            <a:r>
              <a:rPr lang="en-GB" sz="1600" dirty="0">
                <a:solidFill>
                  <a:schemeClr val="bg2"/>
                </a:solidFill>
                <a:latin typeface="+mj-lt"/>
                <a:ea typeface="Calibri" panose="020F0502020204030204" pitchFamily="34" charset="0"/>
                <a:cs typeface="Times New Roman" panose="02020603050405020304" pitchFamily="18" charset="0"/>
              </a:rPr>
              <a:t>he</a:t>
            </a:r>
            <a:r>
              <a:rPr lang="en-GB" sz="1600" dirty="0">
                <a:solidFill>
                  <a:srgbClr val="242424"/>
                </a:solidFill>
                <a:latin typeface="+mj-lt"/>
                <a:ea typeface="Calibri" panose="020F0502020204030204" pitchFamily="34" charset="0"/>
                <a:cs typeface="Times New Roman" panose="02020603050405020304" pitchFamily="18" charset="0"/>
              </a:rPr>
              <a:t> </a:t>
            </a:r>
            <a:r>
              <a:rPr lang="en-GB" sz="1600" b="0" i="0" dirty="0">
                <a:solidFill>
                  <a:schemeClr val="bg2"/>
                </a:solidFill>
                <a:effectLst/>
                <a:latin typeface="+mj-lt"/>
              </a:rPr>
              <a:t>CEO of AccorHotels, a pro diversity and inclusion advocate </a:t>
            </a:r>
            <a:r>
              <a:rPr lang="en-GB" sz="1600" dirty="0">
                <a:solidFill>
                  <a:schemeClr val="bg2"/>
                </a:solidFill>
                <a:latin typeface="+mj-lt"/>
              </a:rPr>
              <a:t>(Morgan, 2020). </a:t>
            </a:r>
            <a:r>
              <a:rPr lang="en-GB" sz="1600" dirty="0">
                <a:solidFill>
                  <a:schemeClr val="bg1">
                    <a:lumMod val="95000"/>
                  </a:schemeClr>
                </a:solidFill>
                <a:effectLst/>
                <a:latin typeface="+mj-lt"/>
                <a:ea typeface="Calibri" panose="020F0502020204030204" pitchFamily="34" charset="0"/>
                <a:cs typeface="Times New Roman" panose="02020603050405020304" pitchFamily="18" charset="0"/>
              </a:rPr>
              <a:t>The company has a strong voice in the hospitality industry when it comes to hiring people with disabilities.</a:t>
            </a:r>
            <a:r>
              <a:rPr lang="en-GB" sz="1600" i="1" dirty="0">
                <a:solidFill>
                  <a:schemeClr val="bg2"/>
                </a:solidFill>
              </a:rPr>
              <a:t> (Accor, 2025).</a:t>
            </a:r>
            <a:endParaRPr lang="en-GB" sz="1600" dirty="0">
              <a:solidFill>
                <a:schemeClr val="bg2"/>
              </a:solidFill>
              <a:latin typeface="+mj-lt"/>
            </a:endParaRPr>
          </a:p>
          <a:p>
            <a:pPr algn="just">
              <a:lnSpc>
                <a:spcPct val="107000"/>
              </a:lnSpc>
              <a:spcAft>
                <a:spcPts val="800"/>
              </a:spcAft>
            </a:pPr>
            <a:r>
              <a:rPr lang="en-GB" sz="1600" dirty="0">
                <a:solidFill>
                  <a:schemeClr val="bg1">
                    <a:lumMod val="95000"/>
                  </a:schemeClr>
                </a:solidFill>
                <a:latin typeface="+mj-lt"/>
              </a:rPr>
              <a:t>Sally </a:t>
            </a:r>
            <a:r>
              <a:rPr lang="en-GB" sz="1600" dirty="0" err="1">
                <a:solidFill>
                  <a:schemeClr val="bg1">
                    <a:lumMod val="95000"/>
                  </a:schemeClr>
                </a:solidFill>
                <a:latin typeface="+mj-lt"/>
              </a:rPr>
              <a:t>Abé</a:t>
            </a:r>
            <a:r>
              <a:rPr lang="en-GB" sz="1600" i="1" dirty="0">
                <a:solidFill>
                  <a:schemeClr val="bg1">
                    <a:lumMod val="95000"/>
                  </a:schemeClr>
                </a:solidFill>
                <a:latin typeface="+mj-lt"/>
              </a:rPr>
              <a:t>, a top notch chef from Hilton who promotes a positive and inclusive culture in the restaurant sector </a:t>
            </a:r>
            <a:r>
              <a:rPr lang="en-US" sz="1600" dirty="0">
                <a:solidFill>
                  <a:schemeClr val="bg1">
                    <a:lumMod val="95000"/>
                  </a:schemeClr>
                </a:solidFill>
                <a:latin typeface="+mj-lt"/>
              </a:rPr>
              <a:t>(Battaglia, 2025).</a:t>
            </a:r>
          </a:p>
          <a:p>
            <a:pPr algn="just">
              <a:lnSpc>
                <a:spcPct val="107000"/>
              </a:lnSpc>
              <a:spcAft>
                <a:spcPts val="800"/>
              </a:spcAft>
            </a:pPr>
            <a:endParaRPr lang="en-GB" sz="1600" dirty="0">
              <a:solidFill>
                <a:schemeClr val="bg1">
                  <a:lumMod val="95000"/>
                </a:schemeClr>
              </a:solidFill>
              <a:effectLst/>
              <a:latin typeface="+mj-lt"/>
              <a:ea typeface="Calibri" panose="020F0502020204030204" pitchFamily="34" charset="0"/>
              <a:cs typeface="Times New Roman" panose="02020603050405020304" pitchFamily="18" charset="0"/>
            </a:endParaRPr>
          </a:p>
          <a:p>
            <a:pPr algn="just">
              <a:lnSpc>
                <a:spcPct val="107000"/>
              </a:lnSpc>
              <a:spcAft>
                <a:spcPts val="800"/>
              </a:spcAft>
            </a:pPr>
            <a:r>
              <a:rPr lang="en-GB" sz="1600" b="1" dirty="0">
                <a:solidFill>
                  <a:schemeClr val="bg1">
                    <a:lumMod val="95000"/>
                  </a:schemeClr>
                </a:solidFill>
                <a:effectLst/>
                <a:latin typeface="+mj-lt"/>
                <a:ea typeface="Calibri" panose="020F0502020204030204" pitchFamily="34" charset="0"/>
                <a:cs typeface="Times New Roman" panose="02020603050405020304" pitchFamily="18" charset="0"/>
              </a:rPr>
              <a:t>2. Job Fair: </a:t>
            </a:r>
          </a:p>
          <a:p>
            <a:pPr algn="just">
              <a:lnSpc>
                <a:spcPct val="107000"/>
              </a:lnSpc>
              <a:spcAft>
                <a:spcPts val="800"/>
              </a:spcAft>
            </a:pPr>
            <a:r>
              <a:rPr lang="en-GB" sz="1600" dirty="0">
                <a:solidFill>
                  <a:schemeClr val="bg1">
                    <a:lumMod val="95000"/>
                  </a:schemeClr>
                </a:solidFill>
                <a:effectLst/>
                <a:latin typeface="+mj-lt"/>
                <a:ea typeface="Calibri" panose="020F0502020204030204" pitchFamily="34" charset="0"/>
                <a:cs typeface="Times New Roman" panose="02020603050405020304" pitchFamily="18" charset="0"/>
              </a:rPr>
              <a:t>An interactive digital platform designed for hospitality companies to showcase their interest in recruiting people with disabilities.</a:t>
            </a:r>
          </a:p>
          <a:p>
            <a:pPr algn="just">
              <a:lnSpc>
                <a:spcPct val="107000"/>
              </a:lnSpc>
              <a:spcAft>
                <a:spcPts val="800"/>
              </a:spcAft>
            </a:pPr>
            <a:endParaRPr lang="en-GB" sz="1600" dirty="0">
              <a:solidFill>
                <a:schemeClr val="bg1">
                  <a:lumMod val="95000"/>
                </a:schemeClr>
              </a:solidFill>
              <a:effectLst/>
              <a:latin typeface="+mj-lt"/>
              <a:ea typeface="Calibri" panose="020F0502020204030204" pitchFamily="34" charset="0"/>
              <a:cs typeface="Times New Roman" panose="02020603050405020304" pitchFamily="18" charset="0"/>
            </a:endParaRPr>
          </a:p>
          <a:p>
            <a:pPr algn="just">
              <a:lnSpc>
                <a:spcPct val="107000"/>
              </a:lnSpc>
              <a:spcAft>
                <a:spcPts val="800"/>
              </a:spcAft>
            </a:pPr>
            <a:r>
              <a:rPr lang="en-GB" sz="1600" b="1" dirty="0">
                <a:solidFill>
                  <a:schemeClr val="bg1">
                    <a:lumMod val="95000"/>
                  </a:schemeClr>
                </a:solidFill>
                <a:effectLst/>
                <a:latin typeface="+mj-lt"/>
                <a:ea typeface="Calibri" panose="020F0502020204030204" pitchFamily="34" charset="0"/>
                <a:cs typeface="Times New Roman" panose="02020603050405020304" pitchFamily="18" charset="0"/>
              </a:rPr>
              <a:t>3. Experiential Simulations: </a:t>
            </a:r>
          </a:p>
          <a:p>
            <a:pPr algn="just">
              <a:lnSpc>
                <a:spcPct val="107000"/>
              </a:lnSpc>
              <a:spcAft>
                <a:spcPts val="800"/>
              </a:spcAft>
            </a:pPr>
            <a:r>
              <a:rPr lang="en-GB" sz="1600" dirty="0">
                <a:solidFill>
                  <a:schemeClr val="bg1">
                    <a:lumMod val="95000"/>
                  </a:schemeClr>
                </a:solidFill>
                <a:latin typeface="+mj-lt"/>
                <a:ea typeface="Calibri" panose="020F0502020204030204" pitchFamily="34" charset="0"/>
                <a:cs typeface="Times New Roman" panose="02020603050405020304" pitchFamily="18" charset="0"/>
              </a:rPr>
              <a:t>The</a:t>
            </a:r>
            <a:r>
              <a:rPr lang="en-GB" sz="1600" dirty="0">
                <a:solidFill>
                  <a:schemeClr val="bg1">
                    <a:lumMod val="95000"/>
                  </a:schemeClr>
                </a:solidFill>
                <a:effectLst/>
                <a:latin typeface="+mj-lt"/>
                <a:ea typeface="Calibri" panose="020F0502020204030204" pitchFamily="34" charset="0"/>
                <a:cs typeface="Times New Roman" panose="02020603050405020304" pitchFamily="18" charset="0"/>
              </a:rPr>
              <a:t> participants will be able to experience how it is to be disabled through various modern technologies like using a V.R set, or using a physical wheel chair and crutches.</a:t>
            </a:r>
          </a:p>
          <a:p>
            <a:endParaRPr lang="en-GB" dirty="0"/>
          </a:p>
        </p:txBody>
      </p:sp>
    </p:spTree>
    <p:extLst>
      <p:ext uri="{BB962C8B-B14F-4D97-AF65-F5344CB8AC3E}">
        <p14:creationId xmlns:p14="http://schemas.microsoft.com/office/powerpoint/2010/main" val="708650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500" fill="hold"/>
                                        <p:tgtEl>
                                          <p:spTgt spid="10"/>
                                        </p:tgtEl>
                                        <p:attrNameLst>
                                          <p:attrName>ppt_w</p:attrName>
                                        </p:attrNameLst>
                                      </p:cBhvr>
                                      <p:tavLst>
                                        <p:tav tm="0">
                                          <p:val>
                                            <p:fltVal val="0"/>
                                          </p:val>
                                        </p:tav>
                                        <p:tav tm="100000">
                                          <p:val>
                                            <p:strVal val="#ppt_w"/>
                                          </p:val>
                                        </p:tav>
                                      </p:tavLst>
                                    </p:anim>
                                    <p:anim calcmode="lin" valueType="num">
                                      <p:cBhvr>
                                        <p:cTn id="8" dur="500" fill="hold"/>
                                        <p:tgtEl>
                                          <p:spTgt spid="10"/>
                                        </p:tgtEl>
                                        <p:attrNameLst>
                                          <p:attrName>ppt_h</p:attrName>
                                        </p:attrNameLst>
                                      </p:cBhvr>
                                      <p:tavLst>
                                        <p:tav tm="0">
                                          <p:val>
                                            <p:fltVal val="0"/>
                                          </p:val>
                                        </p:tav>
                                        <p:tav tm="100000">
                                          <p:val>
                                            <p:strVal val="#ppt_h"/>
                                          </p:val>
                                        </p:tav>
                                      </p:tavLst>
                                    </p:anim>
                                    <p:animEffect transition="in" filter="fade">
                                      <p:cBhvr>
                                        <p:cTn id="9" dur="500"/>
                                        <p:tgtEl>
                                          <p:spTgt spid="10"/>
                                        </p:tgtEl>
                                      </p:cBhvr>
                                    </p:animEffect>
                                  </p:childTnLst>
                                </p:cTn>
                              </p:par>
                            </p:childTnLst>
                          </p:cTn>
                        </p:par>
                        <p:par>
                          <p:cTn id="10" fill="hold">
                            <p:stCondLst>
                              <p:cond delay="500"/>
                            </p:stCondLst>
                            <p:childTnLst>
                              <p:par>
                                <p:cTn id="11" presetID="31" presetClass="entr" presetSubtype="0" fill="hold" nodeType="after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p:cTn id="13" dur="1000" fill="hold"/>
                                        <p:tgtEl>
                                          <p:spTgt spid="6"/>
                                        </p:tgtEl>
                                        <p:attrNameLst>
                                          <p:attrName>ppt_w</p:attrName>
                                        </p:attrNameLst>
                                      </p:cBhvr>
                                      <p:tavLst>
                                        <p:tav tm="0">
                                          <p:val>
                                            <p:fltVal val="0"/>
                                          </p:val>
                                        </p:tav>
                                        <p:tav tm="100000">
                                          <p:val>
                                            <p:strVal val="#ppt_w"/>
                                          </p:val>
                                        </p:tav>
                                      </p:tavLst>
                                    </p:anim>
                                    <p:anim calcmode="lin" valueType="num">
                                      <p:cBhvr>
                                        <p:cTn id="14" dur="1000" fill="hold"/>
                                        <p:tgtEl>
                                          <p:spTgt spid="6"/>
                                        </p:tgtEl>
                                        <p:attrNameLst>
                                          <p:attrName>ppt_h</p:attrName>
                                        </p:attrNameLst>
                                      </p:cBhvr>
                                      <p:tavLst>
                                        <p:tav tm="0">
                                          <p:val>
                                            <p:fltVal val="0"/>
                                          </p:val>
                                        </p:tav>
                                        <p:tav tm="100000">
                                          <p:val>
                                            <p:strVal val="#ppt_h"/>
                                          </p:val>
                                        </p:tav>
                                      </p:tavLst>
                                    </p:anim>
                                    <p:anim calcmode="lin" valueType="num">
                                      <p:cBhvr>
                                        <p:cTn id="15" dur="1000" fill="hold"/>
                                        <p:tgtEl>
                                          <p:spTgt spid="6"/>
                                        </p:tgtEl>
                                        <p:attrNameLst>
                                          <p:attrName>style.rotation</p:attrName>
                                        </p:attrNameLst>
                                      </p:cBhvr>
                                      <p:tavLst>
                                        <p:tav tm="0">
                                          <p:val>
                                            <p:fltVal val="90"/>
                                          </p:val>
                                        </p:tav>
                                        <p:tav tm="100000">
                                          <p:val>
                                            <p:fltVal val="0"/>
                                          </p:val>
                                        </p:tav>
                                      </p:tavLst>
                                    </p:anim>
                                    <p:animEffect transition="in" filter="fade">
                                      <p:cBhvr>
                                        <p:cTn id="16" dur="1000"/>
                                        <p:tgtEl>
                                          <p:spTgt spid="6"/>
                                        </p:tgtEl>
                                      </p:cBhvr>
                                    </p:animEffect>
                                  </p:childTnLst>
                                </p:cTn>
                              </p:par>
                            </p:childTnLst>
                          </p:cTn>
                        </p:par>
                        <p:par>
                          <p:cTn id="17" fill="hold">
                            <p:stCondLst>
                              <p:cond delay="1500"/>
                            </p:stCondLst>
                            <p:childTnLst>
                              <p:par>
                                <p:cTn id="18" presetID="14" presetClass="entr" presetSubtype="10" fill="hold" grpId="0" nodeType="afterEffect">
                                  <p:stCondLst>
                                    <p:cond delay="0"/>
                                  </p:stCondLst>
                                  <p:childTnLst>
                                    <p:set>
                                      <p:cBhvr>
                                        <p:cTn id="19" dur="1" fill="hold">
                                          <p:stCondLst>
                                            <p:cond delay="0"/>
                                          </p:stCondLst>
                                        </p:cTn>
                                        <p:tgtEl>
                                          <p:spTgt spid="5">
                                            <p:bg/>
                                          </p:spTgt>
                                        </p:tgtEl>
                                        <p:attrNameLst>
                                          <p:attrName>style.visibility</p:attrName>
                                        </p:attrNameLst>
                                      </p:cBhvr>
                                      <p:to>
                                        <p:strVal val="visible"/>
                                      </p:to>
                                    </p:set>
                                    <p:animEffect transition="in" filter="randombar(horizontal)">
                                      <p:cBhvr>
                                        <p:cTn id="20" dur="500"/>
                                        <p:tgtEl>
                                          <p:spTgt spid="5">
                                            <p:bg/>
                                          </p:spTgt>
                                        </p:tgtEl>
                                      </p:cBhvr>
                                    </p:animEffect>
                                  </p:childTnLst>
                                </p:cTn>
                              </p:par>
                            </p:childTnLst>
                          </p:cTn>
                        </p:par>
                        <p:par>
                          <p:cTn id="21" fill="hold">
                            <p:stCondLst>
                              <p:cond delay="2000"/>
                            </p:stCondLst>
                            <p:childTnLst>
                              <p:par>
                                <p:cTn id="22" presetID="14" presetClass="entr" presetSubtype="10" fill="hold" grpId="0" nodeType="afterEffect">
                                  <p:stCondLst>
                                    <p:cond delay="0"/>
                                  </p:stCondLst>
                                  <p:childTnLst>
                                    <p:set>
                                      <p:cBhvr>
                                        <p:cTn id="23" dur="1" fill="hold">
                                          <p:stCondLst>
                                            <p:cond delay="0"/>
                                          </p:stCondLst>
                                        </p:cTn>
                                        <p:tgtEl>
                                          <p:spTgt spid="5">
                                            <p:txEl>
                                              <p:pRg st="0" end="0"/>
                                            </p:txEl>
                                          </p:spTgt>
                                        </p:tgtEl>
                                        <p:attrNameLst>
                                          <p:attrName>style.visibility</p:attrName>
                                        </p:attrNameLst>
                                      </p:cBhvr>
                                      <p:to>
                                        <p:strVal val="visible"/>
                                      </p:to>
                                    </p:set>
                                    <p:animEffect transition="in" filter="randombar(horizontal)">
                                      <p:cBhvr>
                                        <p:cTn id="24"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P spid="1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109AA-DF0A-4221-867B-4CA6E4DEB6A8}"/>
              </a:ext>
            </a:extLst>
          </p:cNvPr>
          <p:cNvSpPr>
            <a:spLocks noGrp="1"/>
          </p:cNvSpPr>
          <p:nvPr>
            <p:ph type="title" idx="4294967295"/>
          </p:nvPr>
        </p:nvSpPr>
        <p:spPr>
          <a:xfrm>
            <a:off x="428625" y="257175"/>
            <a:ext cx="11201400" cy="742950"/>
          </a:xfrm>
          <a:ln>
            <a:solidFill>
              <a:schemeClr val="accent5">
                <a:lumMod val="75000"/>
              </a:schemeClr>
            </a:solidFill>
          </a:ln>
          <a:effectLst>
            <a:glow rad="101600">
              <a:srgbClr val="00B050">
                <a:alpha val="60000"/>
              </a:srgbClr>
            </a:glow>
            <a:reflection blurRad="6350" stA="50000" endA="295" endPos="92000" dist="101600" dir="5400000" sy="-100000" algn="bl" rotWithShape="0"/>
          </a:effectLst>
        </p:spPr>
        <p:txBody>
          <a:bodyPr/>
          <a:lstStyle/>
          <a:p>
            <a:r>
              <a:rPr lang="en-US" sz="2800" b="1" dirty="0">
                <a:solidFill>
                  <a:srgbClr val="FFC000"/>
                </a:solidFill>
              </a:rPr>
              <a:t>Justification of the chosen theme</a:t>
            </a:r>
            <a:endParaRPr lang="en-GB" sz="2800" b="1" dirty="0">
              <a:solidFill>
                <a:srgbClr val="FFC000"/>
              </a:solidFill>
            </a:endParaRPr>
          </a:p>
        </p:txBody>
      </p:sp>
      <p:sp>
        <p:nvSpPr>
          <p:cNvPr id="5" name="Text Placeholder 4">
            <a:extLst>
              <a:ext uri="{FF2B5EF4-FFF2-40B4-BE49-F238E27FC236}">
                <a16:creationId xmlns:a16="http://schemas.microsoft.com/office/drawing/2014/main" id="{35FB2B99-3445-4E3D-BDFA-039A92F6DA21}"/>
              </a:ext>
            </a:extLst>
          </p:cNvPr>
          <p:cNvSpPr>
            <a:spLocks noGrp="1"/>
          </p:cNvSpPr>
          <p:nvPr>
            <p:ph type="body" sz="half" idx="4294967295"/>
          </p:nvPr>
        </p:nvSpPr>
        <p:spPr>
          <a:xfrm>
            <a:off x="152400" y="1394341"/>
            <a:ext cx="12039600" cy="5358884"/>
          </a:xfrm>
        </p:spPr>
        <p:txBody>
          <a:bodyPr>
            <a:normAutofit lnSpcReduction="10000"/>
          </a:bodyPr>
          <a:lstStyle/>
          <a:p>
            <a:pPr marL="285750" indent="-285750">
              <a:lnSpc>
                <a:spcPct val="200000"/>
              </a:lnSpc>
              <a:buFont typeface="Wingdings" panose="05000000000000000000" pitchFamily="2" charset="2"/>
              <a:buChar char="ü"/>
            </a:pPr>
            <a:r>
              <a:rPr lang="en-US" sz="1200" b="1" dirty="0">
                <a:solidFill>
                  <a:schemeClr val="accent6">
                    <a:lumMod val="50000"/>
                  </a:schemeClr>
                </a:solidFill>
                <a:latin typeface="+mj-lt"/>
              </a:rPr>
              <a:t>Legislative Framework and Implementation </a:t>
            </a:r>
            <a:r>
              <a:rPr lang="en-US" sz="1200" b="1" i="0" u="none" strike="noStrike" cap="none" dirty="0">
                <a:solidFill>
                  <a:schemeClr val="accent6">
                    <a:lumMod val="50000"/>
                  </a:schemeClr>
                </a:solidFill>
                <a:latin typeface="+mj-lt"/>
                <a:cs typeface="Arial"/>
                <a:sym typeface="Arial"/>
              </a:rPr>
              <a:t>Gaps: Despite the existence of the Equality Act 2010, its provisions are not always fully enforced. Discrimination against individuals with disabilities persists due to gaps in implementation and enforcement mechanisms (</a:t>
            </a:r>
            <a:r>
              <a:rPr lang="en-US" sz="1200" b="1" i="0" u="none" strike="noStrike" cap="none" dirty="0" err="1">
                <a:solidFill>
                  <a:schemeClr val="accent6">
                    <a:lumMod val="50000"/>
                  </a:schemeClr>
                </a:solidFill>
                <a:latin typeface="+mj-lt"/>
                <a:cs typeface="Arial"/>
                <a:sym typeface="Arial"/>
              </a:rPr>
              <a:t>UKHospitality</a:t>
            </a:r>
            <a:r>
              <a:rPr lang="en-US" sz="1200" b="1" i="0" u="none" strike="noStrike" cap="none" dirty="0">
                <a:solidFill>
                  <a:schemeClr val="accent6">
                    <a:lumMod val="50000"/>
                  </a:schemeClr>
                </a:solidFill>
                <a:latin typeface="+mj-lt"/>
                <a:cs typeface="Arial"/>
                <a:sym typeface="Arial"/>
              </a:rPr>
              <a:t>, 2024).</a:t>
            </a:r>
          </a:p>
          <a:p>
            <a:pPr marL="285750" indent="-285750">
              <a:lnSpc>
                <a:spcPct val="200000"/>
              </a:lnSpc>
              <a:buFont typeface="Wingdings" panose="05000000000000000000" pitchFamily="2" charset="2"/>
              <a:buChar char="ü"/>
            </a:pPr>
            <a:r>
              <a:rPr lang="en-US" sz="1200" b="1" i="0" u="none" strike="noStrike" cap="none" dirty="0">
                <a:solidFill>
                  <a:schemeClr val="accent6">
                    <a:lumMod val="50000"/>
                  </a:schemeClr>
                </a:solidFill>
                <a:latin typeface="+mj-lt"/>
                <a:cs typeface="Arial"/>
                <a:sym typeface="Arial"/>
              </a:rPr>
              <a:t>Public Policy Implementation Challenges: According to Elinor Ostrom's theory, public policies often fail due to difficulties in coordination, governance complexity, and resource limitations. Even when anti-discrimination laws exist, they may not be effectively applied (Tong, 2022).</a:t>
            </a:r>
          </a:p>
          <a:p>
            <a:pPr marL="285750" indent="-285750">
              <a:lnSpc>
                <a:spcPct val="200000"/>
              </a:lnSpc>
              <a:buFont typeface="Wingdings" panose="05000000000000000000" pitchFamily="2" charset="2"/>
              <a:buChar char="ü"/>
            </a:pPr>
            <a:r>
              <a:rPr lang="en-US" sz="1200" b="1" i="0" u="none" strike="noStrike" cap="none" dirty="0">
                <a:solidFill>
                  <a:schemeClr val="accent6">
                    <a:lumMod val="50000"/>
                  </a:schemeClr>
                </a:solidFill>
                <a:latin typeface="+mj-lt"/>
                <a:cs typeface="Arial"/>
                <a:sym typeface="Livvic"/>
              </a:rPr>
              <a:t>Workplace Discrimination in the Hospitality Industry: Research indicates that individuals with disabilities face significant hiring barriers in the hospitality industry. Unconscious bias and inflexible HR practices contribute to workplace exclusion, affecting employment opportunities (</a:t>
            </a:r>
            <a:r>
              <a:rPr lang="en-US" sz="1200" b="1" i="0" u="none" strike="noStrike" cap="none" dirty="0" err="1">
                <a:solidFill>
                  <a:schemeClr val="accent6">
                    <a:lumMod val="50000"/>
                  </a:schemeClr>
                </a:solidFill>
                <a:latin typeface="+mj-lt"/>
                <a:cs typeface="Arial"/>
                <a:sym typeface="Livvic"/>
              </a:rPr>
              <a:t>Mzembe</a:t>
            </a:r>
            <a:r>
              <a:rPr lang="en-US" sz="1200" b="1" i="0" u="none" strike="noStrike" cap="none" dirty="0">
                <a:solidFill>
                  <a:schemeClr val="accent6">
                    <a:lumMod val="50000"/>
                  </a:schemeClr>
                </a:solidFill>
                <a:latin typeface="+mj-lt"/>
                <a:cs typeface="Arial"/>
                <a:sym typeface="Livvic"/>
              </a:rPr>
              <a:t> and </a:t>
            </a:r>
            <a:r>
              <a:rPr lang="en-US" sz="1200" b="1" i="0" u="none" strike="noStrike" cap="none" dirty="0" err="1">
                <a:solidFill>
                  <a:schemeClr val="accent6">
                    <a:lumMod val="50000"/>
                  </a:schemeClr>
                </a:solidFill>
                <a:latin typeface="+mj-lt"/>
                <a:cs typeface="Arial"/>
                <a:sym typeface="Livvic"/>
              </a:rPr>
              <a:t>Filimonau</a:t>
            </a:r>
            <a:r>
              <a:rPr lang="en-US" sz="1200" b="1" i="0" u="none" strike="noStrike" cap="none" dirty="0">
                <a:solidFill>
                  <a:schemeClr val="accent6">
                    <a:lumMod val="50000"/>
                  </a:schemeClr>
                </a:solidFill>
                <a:latin typeface="+mj-lt"/>
                <a:cs typeface="Arial"/>
                <a:sym typeface="Livvic"/>
              </a:rPr>
              <a:t>, 2024).</a:t>
            </a:r>
          </a:p>
          <a:p>
            <a:pPr marL="285750" indent="-285750">
              <a:lnSpc>
                <a:spcPct val="200000"/>
              </a:lnSpc>
              <a:buFont typeface="Wingdings" panose="05000000000000000000" pitchFamily="2" charset="2"/>
              <a:buChar char="ü"/>
            </a:pPr>
            <a:r>
              <a:rPr lang="en-US" sz="1200" b="1" i="0" u="none" strike="noStrike" cap="none" dirty="0">
                <a:solidFill>
                  <a:schemeClr val="accent6">
                    <a:lumMod val="50000"/>
                  </a:schemeClr>
                </a:solidFill>
                <a:latin typeface="+mj-lt"/>
                <a:cs typeface="Arial"/>
                <a:sym typeface="Livvic"/>
              </a:rPr>
              <a:t>Economic Hardships and the Cost-of-Living Crisis: Reports from the UN and EHRC highlight that individuals with disabilities are disproportionately affected by the cost-of-living crisis. More than half struggle to pay bills and rely on food banks, increasing their financial vulnerability (Butler, 2023).</a:t>
            </a:r>
          </a:p>
          <a:p>
            <a:pPr marL="285750" indent="-285750">
              <a:lnSpc>
                <a:spcPct val="200000"/>
              </a:lnSpc>
              <a:buFont typeface="Wingdings" panose="05000000000000000000" pitchFamily="2" charset="2"/>
              <a:buChar char="ü"/>
            </a:pPr>
            <a:r>
              <a:rPr lang="en-US" sz="1200" b="1" i="0" u="none" strike="noStrike" cap="none" dirty="0">
                <a:solidFill>
                  <a:schemeClr val="accent6">
                    <a:lumMod val="50000"/>
                  </a:schemeClr>
                </a:solidFill>
                <a:latin typeface="+mj-lt"/>
                <a:cs typeface="Arial"/>
                <a:sym typeface="Livvic"/>
              </a:rPr>
              <a:t>Intersectional Discrimination and Additional Barriers: People with disabilities often face additional disadvantages based on gender, race, sexual orientation, or age. These intersectional factors make them more vulnerable to discrimination and exclusion in employment (Citizens Advice, </a:t>
            </a:r>
            <a:r>
              <a:rPr lang="en-US" sz="1200" b="1" dirty="0">
                <a:solidFill>
                  <a:schemeClr val="accent6">
                    <a:lumMod val="50000"/>
                  </a:schemeClr>
                </a:solidFill>
                <a:latin typeface="+mj-lt"/>
                <a:cs typeface="Arial"/>
                <a:sym typeface="Livvic"/>
              </a:rPr>
              <a:t>2025</a:t>
            </a:r>
            <a:r>
              <a:rPr lang="en-US" sz="1200" b="1" i="0" u="none" strike="noStrike" cap="none" dirty="0">
                <a:solidFill>
                  <a:schemeClr val="accent6">
                    <a:lumMod val="50000"/>
                  </a:schemeClr>
                </a:solidFill>
                <a:latin typeface="+mj-lt"/>
                <a:cs typeface="Arial"/>
                <a:sym typeface="Livvic"/>
              </a:rPr>
              <a:t>).</a:t>
            </a:r>
          </a:p>
          <a:p>
            <a:pPr marL="285750" indent="-285750">
              <a:lnSpc>
                <a:spcPct val="200000"/>
              </a:lnSpc>
              <a:buFont typeface="Wingdings" panose="05000000000000000000" pitchFamily="2" charset="2"/>
              <a:buChar char="ü"/>
            </a:pPr>
            <a:r>
              <a:rPr lang="en-US" sz="1200" b="1" i="0" u="none" strike="noStrike" cap="none" dirty="0">
                <a:solidFill>
                  <a:schemeClr val="accent6">
                    <a:lumMod val="50000"/>
                  </a:schemeClr>
                </a:solidFill>
                <a:latin typeface="+mj-lt"/>
                <a:cs typeface="Arial"/>
                <a:sym typeface="Livvic"/>
              </a:rPr>
              <a:t>Need for Changing Perceptions and Employer Practices: Discrimination stems not only from legal loopholes but also from societal perceptions. Changing how employers view disabled individuals and ensuring inclusive hiring practices are crucial steps toward workplace equality (Equality and Human Rights Commission, 2023).</a:t>
            </a:r>
          </a:p>
          <a:p>
            <a:pPr marL="285750" indent="-285750">
              <a:lnSpc>
                <a:spcPct val="200000"/>
              </a:lnSpc>
              <a:buFont typeface="Wingdings" panose="05000000000000000000" pitchFamily="2" charset="2"/>
              <a:buChar char="ü"/>
            </a:pPr>
            <a:endParaRPr lang="en-US" sz="1200" b="1" i="0" u="none" strike="noStrike" cap="none" dirty="0">
              <a:solidFill>
                <a:srgbClr val="000000"/>
              </a:solidFill>
              <a:latin typeface="+mj-lt"/>
              <a:cs typeface="Arial"/>
              <a:sym typeface="Livvic"/>
            </a:endParaRPr>
          </a:p>
          <a:p>
            <a:pPr marL="285750" indent="-285750">
              <a:lnSpc>
                <a:spcPct val="200000"/>
              </a:lnSpc>
              <a:buFont typeface="Wingdings" panose="05000000000000000000" pitchFamily="2" charset="2"/>
              <a:buChar char="ü"/>
            </a:pPr>
            <a:endParaRPr lang="en-US" sz="1200" b="1" i="0" u="none" strike="noStrike" cap="none" dirty="0">
              <a:solidFill>
                <a:srgbClr val="000000"/>
              </a:solidFill>
              <a:latin typeface="+mj-lt"/>
              <a:cs typeface="Arial"/>
              <a:sym typeface="Livvic"/>
            </a:endParaRPr>
          </a:p>
          <a:p>
            <a:pPr marL="285750" indent="-285750">
              <a:lnSpc>
                <a:spcPct val="200000"/>
              </a:lnSpc>
              <a:buFont typeface="Wingdings" panose="05000000000000000000" pitchFamily="2" charset="2"/>
              <a:buChar char="ü"/>
            </a:pPr>
            <a:endParaRPr lang="en-US" sz="1200" b="1" i="0" u="none" strike="noStrike" cap="none" dirty="0">
              <a:solidFill>
                <a:srgbClr val="000000"/>
              </a:solidFill>
              <a:latin typeface="+mj-lt"/>
              <a:cs typeface="Arial"/>
              <a:sym typeface="Livvic"/>
            </a:endParaRPr>
          </a:p>
          <a:p>
            <a:pPr marL="285750" indent="-285750">
              <a:lnSpc>
                <a:spcPct val="200000"/>
              </a:lnSpc>
              <a:buFont typeface="Wingdings" panose="05000000000000000000" pitchFamily="2" charset="2"/>
              <a:buChar char="ü"/>
            </a:pPr>
            <a:endParaRPr lang="en-US" sz="1200" b="1" i="0" u="none" strike="noStrike" cap="none" dirty="0">
              <a:solidFill>
                <a:srgbClr val="000000"/>
              </a:solidFill>
              <a:latin typeface="+mj-lt"/>
              <a:cs typeface="Arial"/>
              <a:sym typeface="Livvic"/>
            </a:endParaRPr>
          </a:p>
          <a:p>
            <a:pPr marL="285750" indent="-285750">
              <a:lnSpc>
                <a:spcPct val="200000"/>
              </a:lnSpc>
              <a:buFont typeface="Wingdings" panose="05000000000000000000" pitchFamily="2" charset="2"/>
              <a:buChar char="ü"/>
            </a:pPr>
            <a:endParaRPr lang="en-US" sz="1200" b="1" i="0" u="none" strike="noStrike" cap="none" dirty="0">
              <a:solidFill>
                <a:srgbClr val="000000"/>
              </a:solidFill>
              <a:latin typeface="+mj-lt"/>
              <a:cs typeface="Arial"/>
              <a:sym typeface="Livvic"/>
            </a:endParaRPr>
          </a:p>
          <a:p>
            <a:pPr marL="0" indent="0">
              <a:lnSpc>
                <a:spcPct val="200000"/>
              </a:lnSpc>
              <a:buNone/>
            </a:pPr>
            <a:endParaRPr lang="en-US" sz="1400" dirty="0">
              <a:latin typeface="Livvic"/>
              <a:ea typeface="Livvic"/>
              <a:cs typeface="Livvic"/>
              <a:sym typeface="Livvic"/>
            </a:endParaRPr>
          </a:p>
          <a:p>
            <a:endParaRPr lang="en-GB" dirty="0"/>
          </a:p>
        </p:txBody>
      </p:sp>
    </p:spTree>
    <p:extLst>
      <p:ext uri="{BB962C8B-B14F-4D97-AF65-F5344CB8AC3E}">
        <p14:creationId xmlns:p14="http://schemas.microsoft.com/office/powerpoint/2010/main" val="160220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p:cTn id="7" dur="500" fill="hold"/>
                                        <p:tgtEl>
                                          <p:spTgt spid="5">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5">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5">
                                            <p:txEl>
                                              <p:pRg st="0" end="0"/>
                                            </p:txEl>
                                          </p:spTgt>
                                        </p:tgtEl>
                                      </p:cBhvr>
                                    </p:animEffect>
                                  </p:childTnLst>
                                </p:cTn>
                              </p:par>
                            </p:childTnLst>
                          </p:cTn>
                        </p:par>
                        <p:par>
                          <p:cTn id="10" fill="hold">
                            <p:stCondLst>
                              <p:cond delay="500"/>
                            </p:stCondLst>
                            <p:childTnLst>
                              <p:par>
                                <p:cTn id="11" presetID="53" presetClass="entr" presetSubtype="16" fill="hold" grpId="0" nodeType="after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p:cTn id="13" dur="500" fill="hold"/>
                                        <p:tgtEl>
                                          <p:spTgt spid="5">
                                            <p:txEl>
                                              <p:pRg st="1" end="1"/>
                                            </p:txEl>
                                          </p:spTgt>
                                        </p:tgtEl>
                                        <p:attrNameLst>
                                          <p:attrName>ppt_w</p:attrName>
                                        </p:attrNameLst>
                                      </p:cBhvr>
                                      <p:tavLst>
                                        <p:tav tm="0">
                                          <p:val>
                                            <p:fltVal val="0"/>
                                          </p:val>
                                        </p:tav>
                                        <p:tav tm="100000">
                                          <p:val>
                                            <p:strVal val="#ppt_w"/>
                                          </p:val>
                                        </p:tav>
                                      </p:tavLst>
                                    </p:anim>
                                    <p:anim calcmode="lin" valueType="num">
                                      <p:cBhvr>
                                        <p:cTn id="14" dur="500" fill="hold"/>
                                        <p:tgtEl>
                                          <p:spTgt spid="5">
                                            <p:txEl>
                                              <p:pRg st="1" end="1"/>
                                            </p:txEl>
                                          </p:spTgt>
                                        </p:tgtEl>
                                        <p:attrNameLst>
                                          <p:attrName>ppt_h</p:attrName>
                                        </p:attrNameLst>
                                      </p:cBhvr>
                                      <p:tavLst>
                                        <p:tav tm="0">
                                          <p:val>
                                            <p:fltVal val="0"/>
                                          </p:val>
                                        </p:tav>
                                        <p:tav tm="100000">
                                          <p:val>
                                            <p:strVal val="#ppt_h"/>
                                          </p:val>
                                        </p:tav>
                                      </p:tavLst>
                                    </p:anim>
                                    <p:animEffect transition="in" filter="fade">
                                      <p:cBhvr>
                                        <p:cTn id="15" dur="500"/>
                                        <p:tgtEl>
                                          <p:spTgt spid="5">
                                            <p:txEl>
                                              <p:pRg st="1" end="1"/>
                                            </p:txEl>
                                          </p:spTgt>
                                        </p:tgtEl>
                                      </p:cBhvr>
                                    </p:animEffect>
                                  </p:childTnLst>
                                </p:cTn>
                              </p:par>
                            </p:childTnLst>
                          </p:cTn>
                        </p:par>
                        <p:par>
                          <p:cTn id="16" fill="hold">
                            <p:stCondLst>
                              <p:cond delay="1000"/>
                            </p:stCondLst>
                            <p:childTnLst>
                              <p:par>
                                <p:cTn id="17" presetID="53" presetClass="entr" presetSubtype="16" fill="hold" grpId="0" nodeType="after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p:cTn id="19" dur="500" fill="hold"/>
                                        <p:tgtEl>
                                          <p:spTgt spid="5">
                                            <p:txEl>
                                              <p:pRg st="2" end="2"/>
                                            </p:txEl>
                                          </p:spTgt>
                                        </p:tgtEl>
                                        <p:attrNameLst>
                                          <p:attrName>ppt_w</p:attrName>
                                        </p:attrNameLst>
                                      </p:cBhvr>
                                      <p:tavLst>
                                        <p:tav tm="0">
                                          <p:val>
                                            <p:fltVal val="0"/>
                                          </p:val>
                                        </p:tav>
                                        <p:tav tm="100000">
                                          <p:val>
                                            <p:strVal val="#ppt_w"/>
                                          </p:val>
                                        </p:tav>
                                      </p:tavLst>
                                    </p:anim>
                                    <p:anim calcmode="lin" valueType="num">
                                      <p:cBhvr>
                                        <p:cTn id="20" dur="500" fill="hold"/>
                                        <p:tgtEl>
                                          <p:spTgt spid="5">
                                            <p:txEl>
                                              <p:pRg st="2" end="2"/>
                                            </p:txEl>
                                          </p:spTgt>
                                        </p:tgtEl>
                                        <p:attrNameLst>
                                          <p:attrName>ppt_h</p:attrName>
                                        </p:attrNameLst>
                                      </p:cBhvr>
                                      <p:tavLst>
                                        <p:tav tm="0">
                                          <p:val>
                                            <p:fltVal val="0"/>
                                          </p:val>
                                        </p:tav>
                                        <p:tav tm="100000">
                                          <p:val>
                                            <p:strVal val="#ppt_h"/>
                                          </p:val>
                                        </p:tav>
                                      </p:tavLst>
                                    </p:anim>
                                    <p:animEffect transition="in" filter="fade">
                                      <p:cBhvr>
                                        <p:cTn id="21" dur="500"/>
                                        <p:tgtEl>
                                          <p:spTgt spid="5">
                                            <p:txEl>
                                              <p:pRg st="2" end="2"/>
                                            </p:txEl>
                                          </p:spTgt>
                                        </p:tgtEl>
                                      </p:cBhvr>
                                    </p:animEffect>
                                  </p:childTnLst>
                                </p:cTn>
                              </p:par>
                            </p:childTnLst>
                          </p:cTn>
                        </p:par>
                        <p:par>
                          <p:cTn id="22" fill="hold">
                            <p:stCondLst>
                              <p:cond delay="1500"/>
                            </p:stCondLst>
                            <p:childTnLst>
                              <p:par>
                                <p:cTn id="23" presetID="53" presetClass="entr" presetSubtype="16" fill="hold" grpId="0" nodeType="after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p:cTn id="25" dur="500" fill="hold"/>
                                        <p:tgtEl>
                                          <p:spTgt spid="5">
                                            <p:txEl>
                                              <p:pRg st="3" end="3"/>
                                            </p:txEl>
                                          </p:spTgt>
                                        </p:tgtEl>
                                        <p:attrNameLst>
                                          <p:attrName>ppt_w</p:attrName>
                                        </p:attrNameLst>
                                      </p:cBhvr>
                                      <p:tavLst>
                                        <p:tav tm="0">
                                          <p:val>
                                            <p:fltVal val="0"/>
                                          </p:val>
                                        </p:tav>
                                        <p:tav tm="100000">
                                          <p:val>
                                            <p:strVal val="#ppt_w"/>
                                          </p:val>
                                        </p:tav>
                                      </p:tavLst>
                                    </p:anim>
                                    <p:anim calcmode="lin" valueType="num">
                                      <p:cBhvr>
                                        <p:cTn id="26" dur="500" fill="hold"/>
                                        <p:tgtEl>
                                          <p:spTgt spid="5">
                                            <p:txEl>
                                              <p:pRg st="3" end="3"/>
                                            </p:txEl>
                                          </p:spTgt>
                                        </p:tgtEl>
                                        <p:attrNameLst>
                                          <p:attrName>ppt_h</p:attrName>
                                        </p:attrNameLst>
                                      </p:cBhvr>
                                      <p:tavLst>
                                        <p:tav tm="0">
                                          <p:val>
                                            <p:fltVal val="0"/>
                                          </p:val>
                                        </p:tav>
                                        <p:tav tm="100000">
                                          <p:val>
                                            <p:strVal val="#ppt_h"/>
                                          </p:val>
                                        </p:tav>
                                      </p:tavLst>
                                    </p:anim>
                                    <p:animEffect transition="in" filter="fade">
                                      <p:cBhvr>
                                        <p:cTn id="27" dur="500"/>
                                        <p:tgtEl>
                                          <p:spTgt spid="5">
                                            <p:txEl>
                                              <p:pRg st="3" end="3"/>
                                            </p:txEl>
                                          </p:spTgt>
                                        </p:tgtEl>
                                      </p:cBhvr>
                                    </p:animEffect>
                                  </p:childTnLst>
                                </p:cTn>
                              </p:par>
                            </p:childTnLst>
                          </p:cTn>
                        </p:par>
                        <p:par>
                          <p:cTn id="28" fill="hold">
                            <p:stCondLst>
                              <p:cond delay="2000"/>
                            </p:stCondLst>
                            <p:childTnLst>
                              <p:par>
                                <p:cTn id="29" presetID="53" presetClass="entr" presetSubtype="16" fill="hold" grpId="0" nodeType="after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 calcmode="lin" valueType="num">
                                      <p:cBhvr>
                                        <p:cTn id="31" dur="500" fill="hold"/>
                                        <p:tgtEl>
                                          <p:spTgt spid="5">
                                            <p:txEl>
                                              <p:pRg st="4" end="4"/>
                                            </p:txEl>
                                          </p:spTgt>
                                        </p:tgtEl>
                                        <p:attrNameLst>
                                          <p:attrName>ppt_w</p:attrName>
                                        </p:attrNameLst>
                                      </p:cBhvr>
                                      <p:tavLst>
                                        <p:tav tm="0">
                                          <p:val>
                                            <p:fltVal val="0"/>
                                          </p:val>
                                        </p:tav>
                                        <p:tav tm="100000">
                                          <p:val>
                                            <p:strVal val="#ppt_w"/>
                                          </p:val>
                                        </p:tav>
                                      </p:tavLst>
                                    </p:anim>
                                    <p:anim calcmode="lin" valueType="num">
                                      <p:cBhvr>
                                        <p:cTn id="32" dur="500" fill="hold"/>
                                        <p:tgtEl>
                                          <p:spTgt spid="5">
                                            <p:txEl>
                                              <p:pRg st="4" end="4"/>
                                            </p:txEl>
                                          </p:spTgt>
                                        </p:tgtEl>
                                        <p:attrNameLst>
                                          <p:attrName>ppt_h</p:attrName>
                                        </p:attrNameLst>
                                      </p:cBhvr>
                                      <p:tavLst>
                                        <p:tav tm="0">
                                          <p:val>
                                            <p:fltVal val="0"/>
                                          </p:val>
                                        </p:tav>
                                        <p:tav tm="100000">
                                          <p:val>
                                            <p:strVal val="#ppt_h"/>
                                          </p:val>
                                        </p:tav>
                                      </p:tavLst>
                                    </p:anim>
                                    <p:animEffect transition="in" filter="fade">
                                      <p:cBhvr>
                                        <p:cTn id="33" dur="500"/>
                                        <p:tgtEl>
                                          <p:spTgt spid="5">
                                            <p:txEl>
                                              <p:pRg st="4" end="4"/>
                                            </p:txEl>
                                          </p:spTgt>
                                        </p:tgtEl>
                                      </p:cBhvr>
                                    </p:animEffect>
                                  </p:childTnLst>
                                </p:cTn>
                              </p:par>
                            </p:childTnLst>
                          </p:cTn>
                        </p:par>
                        <p:par>
                          <p:cTn id="34" fill="hold">
                            <p:stCondLst>
                              <p:cond delay="2500"/>
                            </p:stCondLst>
                            <p:childTnLst>
                              <p:par>
                                <p:cTn id="35" presetID="53" presetClass="entr" presetSubtype="16" fill="hold" grpId="0" nodeType="afterEffect">
                                  <p:stCondLst>
                                    <p:cond delay="0"/>
                                  </p:stCondLst>
                                  <p:childTnLst>
                                    <p:set>
                                      <p:cBhvr>
                                        <p:cTn id="36" dur="1" fill="hold">
                                          <p:stCondLst>
                                            <p:cond delay="0"/>
                                          </p:stCondLst>
                                        </p:cTn>
                                        <p:tgtEl>
                                          <p:spTgt spid="5">
                                            <p:txEl>
                                              <p:pRg st="5" end="5"/>
                                            </p:txEl>
                                          </p:spTgt>
                                        </p:tgtEl>
                                        <p:attrNameLst>
                                          <p:attrName>style.visibility</p:attrName>
                                        </p:attrNameLst>
                                      </p:cBhvr>
                                      <p:to>
                                        <p:strVal val="visible"/>
                                      </p:to>
                                    </p:set>
                                    <p:anim calcmode="lin" valueType="num">
                                      <p:cBhvr>
                                        <p:cTn id="37" dur="500" fill="hold"/>
                                        <p:tgtEl>
                                          <p:spTgt spid="5">
                                            <p:txEl>
                                              <p:pRg st="5" end="5"/>
                                            </p:txEl>
                                          </p:spTgt>
                                        </p:tgtEl>
                                        <p:attrNameLst>
                                          <p:attrName>ppt_w</p:attrName>
                                        </p:attrNameLst>
                                      </p:cBhvr>
                                      <p:tavLst>
                                        <p:tav tm="0">
                                          <p:val>
                                            <p:fltVal val="0"/>
                                          </p:val>
                                        </p:tav>
                                        <p:tav tm="100000">
                                          <p:val>
                                            <p:strVal val="#ppt_w"/>
                                          </p:val>
                                        </p:tav>
                                      </p:tavLst>
                                    </p:anim>
                                    <p:anim calcmode="lin" valueType="num">
                                      <p:cBhvr>
                                        <p:cTn id="38" dur="500" fill="hold"/>
                                        <p:tgtEl>
                                          <p:spTgt spid="5">
                                            <p:txEl>
                                              <p:pRg st="5" end="5"/>
                                            </p:txEl>
                                          </p:spTgt>
                                        </p:tgtEl>
                                        <p:attrNameLst>
                                          <p:attrName>ppt_h</p:attrName>
                                        </p:attrNameLst>
                                      </p:cBhvr>
                                      <p:tavLst>
                                        <p:tav tm="0">
                                          <p:val>
                                            <p:fltVal val="0"/>
                                          </p:val>
                                        </p:tav>
                                        <p:tav tm="100000">
                                          <p:val>
                                            <p:strVal val="#ppt_h"/>
                                          </p:val>
                                        </p:tav>
                                      </p:tavLst>
                                    </p:anim>
                                    <p:animEffect transition="in" filter="fade">
                                      <p:cBhvr>
                                        <p:cTn id="39" dur="500"/>
                                        <p:tgtEl>
                                          <p:spTgt spid="5">
                                            <p:txEl>
                                              <p:pRg st="5" end="5"/>
                                            </p:txEl>
                                          </p:spTgt>
                                        </p:tgtEl>
                                      </p:cBhvr>
                                    </p:animEffect>
                                  </p:childTnLst>
                                </p:cTn>
                              </p:par>
                              <p:par>
                                <p:cTn id="40" presetID="2" presetClass="entr" presetSubtype="4" fill="hold" grpId="0" nodeType="withEffect">
                                  <p:stCondLst>
                                    <p:cond delay="0"/>
                                  </p:stCondLst>
                                  <p:childTnLst>
                                    <p:set>
                                      <p:cBhvr>
                                        <p:cTn id="41" dur="1" fill="hold">
                                          <p:stCondLst>
                                            <p:cond delay="0"/>
                                          </p:stCondLst>
                                        </p:cTn>
                                        <p:tgtEl>
                                          <p:spTgt spid="2"/>
                                        </p:tgtEl>
                                        <p:attrNameLst>
                                          <p:attrName>style.visibility</p:attrName>
                                        </p:attrNameLst>
                                      </p:cBhvr>
                                      <p:to>
                                        <p:strVal val="visible"/>
                                      </p:to>
                                    </p:set>
                                    <p:anim calcmode="lin" valueType="num">
                                      <p:cBhvr additive="base">
                                        <p:cTn id="42" dur="500" fill="hold"/>
                                        <p:tgtEl>
                                          <p:spTgt spid="2"/>
                                        </p:tgtEl>
                                        <p:attrNameLst>
                                          <p:attrName>ppt_x</p:attrName>
                                        </p:attrNameLst>
                                      </p:cBhvr>
                                      <p:tavLst>
                                        <p:tav tm="0">
                                          <p:val>
                                            <p:strVal val="#ppt_x"/>
                                          </p:val>
                                        </p:tav>
                                        <p:tav tm="100000">
                                          <p:val>
                                            <p:strVal val="#ppt_x"/>
                                          </p:val>
                                        </p:tav>
                                      </p:tavLst>
                                    </p:anim>
                                    <p:anim calcmode="lin" valueType="num">
                                      <p:cBhvr additive="base">
                                        <p:cTn id="4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C9E17-DE58-4F65-AAF5-84F5A4096222}"/>
              </a:ext>
            </a:extLst>
          </p:cNvPr>
          <p:cNvSpPr>
            <a:spLocks noGrp="1"/>
          </p:cNvSpPr>
          <p:nvPr>
            <p:ph type="title"/>
          </p:nvPr>
        </p:nvSpPr>
        <p:spPr>
          <a:xfrm>
            <a:off x="866775" y="726018"/>
            <a:ext cx="10448925" cy="706964"/>
          </a:xfrm>
          <a:ln>
            <a:solidFill>
              <a:srgbClr val="FFFF00"/>
            </a:solidFill>
          </a:ln>
          <a:effectLst>
            <a:glow rad="228600">
              <a:schemeClr val="accent4">
                <a:satMod val="175000"/>
                <a:alpha val="40000"/>
              </a:schemeClr>
            </a:glow>
            <a:reflection blurRad="6350" stA="50000" endA="295" endPos="92000" dist="101600" dir="5400000" sy="-100000" algn="bl" rotWithShape="0"/>
          </a:effectLst>
        </p:spPr>
        <p:txBody>
          <a:bodyPr/>
          <a:lstStyle/>
          <a:p>
            <a:r>
              <a:rPr lang="en-US" sz="2800" b="1" dirty="0">
                <a:solidFill>
                  <a:srgbClr val="92D050"/>
                </a:solidFill>
              </a:rPr>
              <a:t>M</a:t>
            </a:r>
            <a:r>
              <a:rPr lang="ro-RO" sz="2800" b="1" dirty="0">
                <a:solidFill>
                  <a:srgbClr val="92D050"/>
                </a:solidFill>
              </a:rPr>
              <a:t>arket Factors </a:t>
            </a:r>
            <a:endParaRPr lang="en-GB" sz="2800" b="1" dirty="0">
              <a:solidFill>
                <a:srgbClr val="92D050"/>
              </a:solidFill>
            </a:endParaRPr>
          </a:p>
        </p:txBody>
      </p:sp>
      <p:sp>
        <p:nvSpPr>
          <p:cNvPr id="4" name="Text Placeholder 3">
            <a:extLst>
              <a:ext uri="{FF2B5EF4-FFF2-40B4-BE49-F238E27FC236}">
                <a16:creationId xmlns:a16="http://schemas.microsoft.com/office/drawing/2014/main" id="{74273EB8-49DB-4785-A24D-ABE65C90F65D}"/>
              </a:ext>
            </a:extLst>
          </p:cNvPr>
          <p:cNvSpPr>
            <a:spLocks noGrp="1"/>
          </p:cNvSpPr>
          <p:nvPr>
            <p:ph type="body" idx="1"/>
          </p:nvPr>
        </p:nvSpPr>
        <p:spPr/>
        <p:txBody>
          <a:bodyPr/>
          <a:lstStyle/>
          <a:p>
            <a:r>
              <a:rPr lang="en-US" b="1" dirty="0"/>
              <a:t>DEMAND</a:t>
            </a:r>
            <a:endParaRPr lang="en-GB" b="1" dirty="0"/>
          </a:p>
        </p:txBody>
      </p:sp>
      <p:sp>
        <p:nvSpPr>
          <p:cNvPr id="7" name="Text Placeholder 6">
            <a:extLst>
              <a:ext uri="{FF2B5EF4-FFF2-40B4-BE49-F238E27FC236}">
                <a16:creationId xmlns:a16="http://schemas.microsoft.com/office/drawing/2014/main" id="{674C28C8-6A6A-4DC5-95FD-B4B6DBD5A933}"/>
              </a:ext>
            </a:extLst>
          </p:cNvPr>
          <p:cNvSpPr>
            <a:spLocks noGrp="1"/>
          </p:cNvSpPr>
          <p:nvPr>
            <p:ph type="body" sz="half" idx="15"/>
          </p:nvPr>
        </p:nvSpPr>
        <p:spPr>
          <a:xfrm>
            <a:off x="1154953" y="3179764"/>
            <a:ext cx="3141879" cy="3468686"/>
          </a:xfrm>
        </p:spPr>
        <p:txBody>
          <a:bodyPr>
            <a:normAutofit/>
          </a:bodyPr>
          <a:lstStyle/>
          <a:p>
            <a:pPr marL="342900" indent="-342900">
              <a:buFont typeface="+mj-lt"/>
              <a:buAutoNum type="arabicPeriod"/>
            </a:pPr>
            <a:r>
              <a:rPr lang="en-US" b="1" dirty="0"/>
              <a:t>Growing Social Pressure on Businesses (Butler-Sims, 2024).</a:t>
            </a:r>
          </a:p>
          <a:p>
            <a:pPr marL="342900" indent="-342900">
              <a:buFont typeface="+mj-lt"/>
              <a:buAutoNum type="arabicPeriod"/>
            </a:pPr>
            <a:r>
              <a:rPr lang="en-US" b="1" dirty="0"/>
              <a:t>Alignment with International Equality and Diversity Initiatives (Higgins-</a:t>
            </a:r>
            <a:r>
              <a:rPr lang="en-US" b="1" dirty="0" err="1"/>
              <a:t>Desbiolles</a:t>
            </a:r>
            <a:r>
              <a:rPr lang="en-US" b="1" dirty="0"/>
              <a:t>)</a:t>
            </a:r>
          </a:p>
          <a:p>
            <a:pPr marL="342900" indent="-342900">
              <a:buFont typeface="+mj-lt"/>
              <a:buAutoNum type="arabicPeriod"/>
            </a:pPr>
            <a:r>
              <a:rPr lang="en-US" b="1" dirty="0"/>
              <a:t>Demand for Inclusive Workplaces from Employees and Customers (Butler-Sims, 2024)</a:t>
            </a:r>
          </a:p>
          <a:p>
            <a:pPr marL="342900" indent="-342900">
              <a:buFont typeface="+mj-lt"/>
              <a:buAutoNum type="arabicPeriod"/>
            </a:pPr>
            <a:r>
              <a:rPr lang="en-US" b="1" dirty="0"/>
              <a:t>Employment Disparity and Disability Statistics (</a:t>
            </a:r>
            <a:r>
              <a:rPr lang="en-US" b="1" dirty="0" err="1"/>
              <a:t>Evennett</a:t>
            </a:r>
            <a:r>
              <a:rPr lang="en-US" b="1" dirty="0"/>
              <a:t>, 2022; UK Government, 2024)</a:t>
            </a:r>
          </a:p>
          <a:p>
            <a:pPr marL="342900" indent="-342900">
              <a:buFont typeface="+mj-lt"/>
              <a:buAutoNum type="arabicPeriod"/>
            </a:pPr>
            <a:endParaRPr lang="en-US" b="1" dirty="0"/>
          </a:p>
          <a:p>
            <a:endParaRPr lang="en-GB" dirty="0"/>
          </a:p>
        </p:txBody>
      </p:sp>
      <p:sp>
        <p:nvSpPr>
          <p:cNvPr id="5" name="Text Placeholder 4">
            <a:extLst>
              <a:ext uri="{FF2B5EF4-FFF2-40B4-BE49-F238E27FC236}">
                <a16:creationId xmlns:a16="http://schemas.microsoft.com/office/drawing/2014/main" id="{CEA1F77F-0606-4E87-9706-580F0B331CBB}"/>
              </a:ext>
            </a:extLst>
          </p:cNvPr>
          <p:cNvSpPr>
            <a:spLocks noGrp="1"/>
          </p:cNvSpPr>
          <p:nvPr>
            <p:ph type="body" sz="quarter" idx="3"/>
          </p:nvPr>
        </p:nvSpPr>
        <p:spPr/>
        <p:txBody>
          <a:bodyPr/>
          <a:lstStyle/>
          <a:p>
            <a:r>
              <a:rPr lang="en-US" b="1" dirty="0"/>
              <a:t>TARGET AUDIENCE</a:t>
            </a:r>
            <a:endParaRPr lang="en-GB" b="1" dirty="0"/>
          </a:p>
        </p:txBody>
      </p:sp>
      <p:sp>
        <p:nvSpPr>
          <p:cNvPr id="8" name="Text Placeholder 7">
            <a:extLst>
              <a:ext uri="{FF2B5EF4-FFF2-40B4-BE49-F238E27FC236}">
                <a16:creationId xmlns:a16="http://schemas.microsoft.com/office/drawing/2014/main" id="{B847415E-650A-40F2-9D46-7F584F15F272}"/>
              </a:ext>
            </a:extLst>
          </p:cNvPr>
          <p:cNvSpPr>
            <a:spLocks noGrp="1"/>
          </p:cNvSpPr>
          <p:nvPr>
            <p:ph type="body" sz="half" idx="16"/>
          </p:nvPr>
        </p:nvSpPr>
        <p:spPr>
          <a:xfrm>
            <a:off x="4512721" y="3179763"/>
            <a:ext cx="3147009" cy="3173412"/>
          </a:xfrm>
        </p:spPr>
        <p:txBody>
          <a:bodyPr/>
          <a:lstStyle/>
          <a:p>
            <a:pPr marL="342900" indent="-342900">
              <a:buFont typeface="+mj-lt"/>
              <a:buAutoNum type="arabicPeriod"/>
            </a:pPr>
            <a:r>
              <a:rPr lang="en-US" b="1" dirty="0"/>
              <a:t>Leaders in the hospitality industry.</a:t>
            </a:r>
          </a:p>
          <a:p>
            <a:pPr marL="342900" indent="-342900">
              <a:buFont typeface="+mj-lt"/>
              <a:buAutoNum type="arabicPeriod"/>
            </a:pPr>
            <a:r>
              <a:rPr lang="en-US" b="1" dirty="0"/>
              <a:t>HR specialists.</a:t>
            </a:r>
          </a:p>
          <a:p>
            <a:pPr marL="342900" indent="-342900">
              <a:buFont typeface="+mj-lt"/>
              <a:buAutoNum type="arabicPeriod"/>
            </a:pPr>
            <a:r>
              <a:rPr lang="en-US" b="1" dirty="0"/>
              <a:t>NGOs.</a:t>
            </a:r>
          </a:p>
          <a:p>
            <a:pPr marL="342900" indent="-342900">
              <a:buFont typeface="+mj-lt"/>
              <a:buAutoNum type="arabicPeriod"/>
            </a:pPr>
            <a:r>
              <a:rPr lang="en-US" b="1" dirty="0"/>
              <a:t>Government authorities. </a:t>
            </a:r>
          </a:p>
          <a:p>
            <a:pPr marL="342900" indent="-342900">
              <a:buFont typeface="+mj-lt"/>
              <a:buAutoNum type="arabicPeriod"/>
            </a:pPr>
            <a:r>
              <a:rPr lang="en-US" b="1" dirty="0"/>
              <a:t>People with disabilities. </a:t>
            </a:r>
          </a:p>
          <a:p>
            <a:pPr marL="342900" indent="-342900">
              <a:buFont typeface="+mj-lt"/>
              <a:buAutoNum type="arabicPeriod"/>
            </a:pPr>
            <a:r>
              <a:rPr lang="en-US" b="1" dirty="0"/>
              <a:t>General public interested in promoting inclusion and equality</a:t>
            </a:r>
          </a:p>
          <a:p>
            <a:endParaRPr lang="en-GB" dirty="0"/>
          </a:p>
        </p:txBody>
      </p:sp>
      <p:sp>
        <p:nvSpPr>
          <p:cNvPr id="6" name="Text Placeholder 5">
            <a:extLst>
              <a:ext uri="{FF2B5EF4-FFF2-40B4-BE49-F238E27FC236}">
                <a16:creationId xmlns:a16="http://schemas.microsoft.com/office/drawing/2014/main" id="{42056139-A9F7-432F-B376-8CA707030586}"/>
              </a:ext>
            </a:extLst>
          </p:cNvPr>
          <p:cNvSpPr>
            <a:spLocks noGrp="1"/>
          </p:cNvSpPr>
          <p:nvPr>
            <p:ph type="body" sz="quarter" idx="13"/>
          </p:nvPr>
        </p:nvSpPr>
        <p:spPr/>
        <p:txBody>
          <a:bodyPr/>
          <a:lstStyle/>
          <a:p>
            <a:r>
              <a:rPr lang="en-US" b="1" dirty="0"/>
              <a:t>COMPETITION</a:t>
            </a:r>
            <a:endParaRPr lang="en-GB" b="1" dirty="0"/>
          </a:p>
        </p:txBody>
      </p:sp>
      <p:sp>
        <p:nvSpPr>
          <p:cNvPr id="9" name="Text Placeholder 8">
            <a:extLst>
              <a:ext uri="{FF2B5EF4-FFF2-40B4-BE49-F238E27FC236}">
                <a16:creationId xmlns:a16="http://schemas.microsoft.com/office/drawing/2014/main" id="{8ADDBD77-28A6-4195-BF9D-FEAE79D685F0}"/>
              </a:ext>
            </a:extLst>
          </p:cNvPr>
          <p:cNvSpPr>
            <a:spLocks noGrp="1"/>
          </p:cNvSpPr>
          <p:nvPr>
            <p:ph type="body" sz="half" idx="17"/>
          </p:nvPr>
        </p:nvSpPr>
        <p:spPr>
          <a:xfrm>
            <a:off x="7888328" y="3179762"/>
            <a:ext cx="4056022" cy="3582988"/>
          </a:xfrm>
        </p:spPr>
        <p:txBody>
          <a:bodyPr>
            <a:normAutofit lnSpcReduction="10000"/>
          </a:bodyPr>
          <a:lstStyle/>
          <a:p>
            <a:pPr marL="342900" indent="-342900">
              <a:buFont typeface="+mj-lt"/>
              <a:buAutoNum type="arabicPeriod"/>
            </a:pPr>
            <a:r>
              <a:rPr lang="en-US" b="1" dirty="0"/>
              <a:t>Disability Summit  (March 19 2025)-(NHS Employers, 2025).</a:t>
            </a:r>
          </a:p>
          <a:p>
            <a:pPr marL="342900" indent="-342900">
              <a:buFont typeface="+mj-lt"/>
              <a:buAutoNum type="arabicPeriod"/>
            </a:pPr>
            <a:r>
              <a:rPr lang="en-US" b="1" dirty="0" err="1"/>
              <a:t>ActionAble</a:t>
            </a:r>
            <a:r>
              <a:rPr lang="en-US" b="1" dirty="0"/>
              <a:t> (February 25  2025) - (Impact Match, 2025)</a:t>
            </a:r>
          </a:p>
          <a:p>
            <a:pPr marL="342900" indent="-342900">
              <a:buFont typeface="+mj-lt"/>
              <a:buAutoNum type="arabicPeriod"/>
            </a:pPr>
            <a:r>
              <a:rPr lang="en-US" b="1" dirty="0"/>
              <a:t>National Inclusion Week (15–21 September 2025) – (Inclusive Employers, 2025)</a:t>
            </a:r>
          </a:p>
          <a:p>
            <a:pPr marL="342900" indent="-342900">
              <a:buFont typeface="+mj-lt"/>
              <a:buAutoNum type="arabicPeriod"/>
            </a:pPr>
            <a:r>
              <a:rPr lang="en-US" b="1" dirty="0"/>
              <a:t>International Conference on Hospitality, Tourism Marketing and Management (ICHTMM) (December 9 2025) -(Conference Index, 2025a)</a:t>
            </a:r>
          </a:p>
          <a:p>
            <a:pPr marL="342900" indent="-342900">
              <a:buFont typeface="+mj-lt"/>
              <a:buAutoNum type="arabicPeriod"/>
            </a:pPr>
            <a:r>
              <a:rPr lang="en-US" b="1" dirty="0"/>
              <a:t>International Conference on Gender, Sexuality and Diversity Studies (December 9 2025) -(Conference Index, 2025b)</a:t>
            </a:r>
          </a:p>
          <a:p>
            <a:pPr marL="342900" indent="-342900">
              <a:buFont typeface="+mj-lt"/>
              <a:buAutoNum type="arabicPeriod"/>
            </a:pPr>
            <a:endParaRPr lang="en-US" b="1" dirty="0"/>
          </a:p>
          <a:p>
            <a:endParaRPr lang="en-GB" dirty="0"/>
          </a:p>
        </p:txBody>
      </p:sp>
    </p:spTree>
    <p:extLst>
      <p:ext uri="{BB962C8B-B14F-4D97-AF65-F5344CB8AC3E}">
        <p14:creationId xmlns:p14="http://schemas.microsoft.com/office/powerpoint/2010/main" val="2152719100"/>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2" presetClass="entr" presetSubtype="4" fill="hold" grpId="0" nodeType="after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 calcmode="lin" valueType="num">
                                      <p:cBhvr additive="base">
                                        <p:cTn id="11"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par>
                          <p:cTn id="13" fill="hold">
                            <p:stCondLst>
                              <p:cond delay="1000"/>
                            </p:stCondLst>
                            <p:childTnLst>
                              <p:par>
                                <p:cTn id="14" presetID="2" presetClass="entr" presetSubtype="4" fill="hold" grpId="0" nodeType="afterEffect">
                                  <p:stCondLst>
                                    <p:cond delay="0"/>
                                  </p:stCondLst>
                                  <p:childTnLst>
                                    <p:set>
                                      <p:cBhvr>
                                        <p:cTn id="15" dur="1" fill="hold">
                                          <p:stCondLst>
                                            <p:cond delay="0"/>
                                          </p:stCondLst>
                                        </p:cTn>
                                        <p:tgtEl>
                                          <p:spTgt spid="7">
                                            <p:txEl>
                                              <p:pRg st="1" end="1"/>
                                            </p:txEl>
                                          </p:spTgt>
                                        </p:tgtEl>
                                        <p:attrNameLst>
                                          <p:attrName>style.visibility</p:attrName>
                                        </p:attrNameLst>
                                      </p:cBhvr>
                                      <p:to>
                                        <p:strVal val="visible"/>
                                      </p:to>
                                    </p:set>
                                    <p:anim calcmode="lin" valueType="num">
                                      <p:cBhvr additive="base">
                                        <p:cTn id="16"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7">
                                            <p:txEl>
                                              <p:pRg st="2" end="2"/>
                                            </p:txEl>
                                          </p:spTgt>
                                        </p:tgtEl>
                                        <p:attrNameLst>
                                          <p:attrName>style.visibility</p:attrName>
                                        </p:attrNameLst>
                                      </p:cBhvr>
                                      <p:to>
                                        <p:strVal val="visible"/>
                                      </p:to>
                                    </p:set>
                                    <p:anim calcmode="lin" valueType="num">
                                      <p:cBhvr additive="base">
                                        <p:cTn id="21"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grpId="0" nodeType="afterEffect">
                                  <p:stCondLst>
                                    <p:cond delay="0"/>
                                  </p:stCondLst>
                                  <p:childTnLst>
                                    <p:set>
                                      <p:cBhvr>
                                        <p:cTn id="25" dur="1" fill="hold">
                                          <p:stCondLst>
                                            <p:cond delay="0"/>
                                          </p:stCondLst>
                                        </p:cTn>
                                        <p:tgtEl>
                                          <p:spTgt spid="7">
                                            <p:txEl>
                                              <p:pRg st="3" end="3"/>
                                            </p:txEl>
                                          </p:spTgt>
                                        </p:tgtEl>
                                        <p:attrNameLst>
                                          <p:attrName>style.visibility</p:attrName>
                                        </p:attrNameLst>
                                      </p:cBhvr>
                                      <p:to>
                                        <p:strVal val="visible"/>
                                      </p:to>
                                    </p:set>
                                    <p:anim calcmode="lin" valueType="num">
                                      <p:cBhvr additive="base">
                                        <p:cTn id="26"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par>
                          <p:cTn id="28" fill="hold">
                            <p:stCondLst>
                              <p:cond delay="2500"/>
                            </p:stCondLst>
                            <p:childTnLst>
                              <p:par>
                                <p:cTn id="29" presetID="2" presetClass="entr" presetSubtype="4" fill="hold" grpId="0" nodeType="afterEffect">
                                  <p:stCondLst>
                                    <p:cond delay="0"/>
                                  </p:stCondLst>
                                  <p:childTnLst>
                                    <p:set>
                                      <p:cBhvr>
                                        <p:cTn id="30" dur="1" fill="hold">
                                          <p:stCondLst>
                                            <p:cond delay="0"/>
                                          </p:stCondLst>
                                        </p:cTn>
                                        <p:tgtEl>
                                          <p:spTgt spid="8">
                                            <p:txEl>
                                              <p:pRg st="0" end="0"/>
                                            </p:txEl>
                                          </p:spTgt>
                                        </p:tgtEl>
                                        <p:attrNameLst>
                                          <p:attrName>style.visibility</p:attrName>
                                        </p:attrNameLst>
                                      </p:cBhvr>
                                      <p:to>
                                        <p:strVal val="visible"/>
                                      </p:to>
                                    </p:set>
                                    <p:anim calcmode="lin" valueType="num">
                                      <p:cBhvr additive="base">
                                        <p:cTn id="31"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par>
                          <p:cTn id="33" fill="hold">
                            <p:stCondLst>
                              <p:cond delay="3000"/>
                            </p:stCondLst>
                            <p:childTnLst>
                              <p:par>
                                <p:cTn id="34" presetID="2" presetClass="entr" presetSubtype="4" fill="hold" grpId="0" nodeType="afterEffect">
                                  <p:stCondLst>
                                    <p:cond delay="0"/>
                                  </p:stCondLst>
                                  <p:childTnLst>
                                    <p:set>
                                      <p:cBhvr>
                                        <p:cTn id="35" dur="1" fill="hold">
                                          <p:stCondLst>
                                            <p:cond delay="0"/>
                                          </p:stCondLst>
                                        </p:cTn>
                                        <p:tgtEl>
                                          <p:spTgt spid="8">
                                            <p:txEl>
                                              <p:pRg st="1" end="1"/>
                                            </p:txEl>
                                          </p:spTgt>
                                        </p:tgtEl>
                                        <p:attrNameLst>
                                          <p:attrName>style.visibility</p:attrName>
                                        </p:attrNameLst>
                                      </p:cBhvr>
                                      <p:to>
                                        <p:strVal val="visible"/>
                                      </p:to>
                                    </p:set>
                                    <p:anim calcmode="lin" valueType="num">
                                      <p:cBhvr additive="base">
                                        <p:cTn id="36"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par>
                          <p:cTn id="38" fill="hold">
                            <p:stCondLst>
                              <p:cond delay="3500"/>
                            </p:stCondLst>
                            <p:childTnLst>
                              <p:par>
                                <p:cTn id="39" presetID="2" presetClass="entr" presetSubtype="4" fill="hold" grpId="0" nodeType="afterEffect">
                                  <p:stCondLst>
                                    <p:cond delay="0"/>
                                  </p:stCondLst>
                                  <p:childTnLst>
                                    <p:set>
                                      <p:cBhvr>
                                        <p:cTn id="40" dur="1" fill="hold">
                                          <p:stCondLst>
                                            <p:cond delay="0"/>
                                          </p:stCondLst>
                                        </p:cTn>
                                        <p:tgtEl>
                                          <p:spTgt spid="8">
                                            <p:txEl>
                                              <p:pRg st="2" end="2"/>
                                            </p:txEl>
                                          </p:spTgt>
                                        </p:tgtEl>
                                        <p:attrNameLst>
                                          <p:attrName>style.visibility</p:attrName>
                                        </p:attrNameLst>
                                      </p:cBhvr>
                                      <p:to>
                                        <p:strVal val="visible"/>
                                      </p:to>
                                    </p:set>
                                    <p:anim calcmode="lin" valueType="num">
                                      <p:cBhvr additive="base">
                                        <p:cTn id="41"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par>
                          <p:cTn id="43" fill="hold">
                            <p:stCondLst>
                              <p:cond delay="4000"/>
                            </p:stCondLst>
                            <p:childTnLst>
                              <p:par>
                                <p:cTn id="44" presetID="2" presetClass="entr" presetSubtype="4" fill="hold" grpId="0" nodeType="afterEffect">
                                  <p:stCondLst>
                                    <p:cond delay="0"/>
                                  </p:stCondLst>
                                  <p:childTnLst>
                                    <p:set>
                                      <p:cBhvr>
                                        <p:cTn id="45" dur="1" fill="hold">
                                          <p:stCondLst>
                                            <p:cond delay="0"/>
                                          </p:stCondLst>
                                        </p:cTn>
                                        <p:tgtEl>
                                          <p:spTgt spid="8">
                                            <p:txEl>
                                              <p:pRg st="3" end="3"/>
                                            </p:txEl>
                                          </p:spTgt>
                                        </p:tgtEl>
                                        <p:attrNameLst>
                                          <p:attrName>style.visibility</p:attrName>
                                        </p:attrNameLst>
                                      </p:cBhvr>
                                      <p:to>
                                        <p:strVal val="visible"/>
                                      </p:to>
                                    </p:set>
                                    <p:anim calcmode="lin" valueType="num">
                                      <p:cBhvr additive="base">
                                        <p:cTn id="46"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47"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par>
                          <p:cTn id="48" fill="hold">
                            <p:stCondLst>
                              <p:cond delay="4500"/>
                            </p:stCondLst>
                            <p:childTnLst>
                              <p:par>
                                <p:cTn id="49" presetID="2" presetClass="entr" presetSubtype="4" fill="hold" grpId="0" nodeType="afterEffect">
                                  <p:stCondLst>
                                    <p:cond delay="0"/>
                                  </p:stCondLst>
                                  <p:childTnLst>
                                    <p:set>
                                      <p:cBhvr>
                                        <p:cTn id="50" dur="1" fill="hold">
                                          <p:stCondLst>
                                            <p:cond delay="0"/>
                                          </p:stCondLst>
                                        </p:cTn>
                                        <p:tgtEl>
                                          <p:spTgt spid="8">
                                            <p:txEl>
                                              <p:pRg st="4" end="4"/>
                                            </p:txEl>
                                          </p:spTgt>
                                        </p:tgtEl>
                                        <p:attrNameLst>
                                          <p:attrName>style.visibility</p:attrName>
                                        </p:attrNameLst>
                                      </p:cBhvr>
                                      <p:to>
                                        <p:strVal val="visible"/>
                                      </p:to>
                                    </p:set>
                                    <p:anim calcmode="lin" valueType="num">
                                      <p:cBhvr additive="base">
                                        <p:cTn id="51"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par>
                          <p:cTn id="53" fill="hold">
                            <p:stCondLst>
                              <p:cond delay="5000"/>
                            </p:stCondLst>
                            <p:childTnLst>
                              <p:par>
                                <p:cTn id="54" presetID="2" presetClass="entr" presetSubtype="4" fill="hold" grpId="0" nodeType="afterEffect">
                                  <p:stCondLst>
                                    <p:cond delay="0"/>
                                  </p:stCondLst>
                                  <p:childTnLst>
                                    <p:set>
                                      <p:cBhvr>
                                        <p:cTn id="55" dur="1" fill="hold">
                                          <p:stCondLst>
                                            <p:cond delay="0"/>
                                          </p:stCondLst>
                                        </p:cTn>
                                        <p:tgtEl>
                                          <p:spTgt spid="8">
                                            <p:txEl>
                                              <p:pRg st="5" end="5"/>
                                            </p:txEl>
                                          </p:spTgt>
                                        </p:tgtEl>
                                        <p:attrNameLst>
                                          <p:attrName>style.visibility</p:attrName>
                                        </p:attrNameLst>
                                      </p:cBhvr>
                                      <p:to>
                                        <p:strVal val="visible"/>
                                      </p:to>
                                    </p:set>
                                    <p:anim calcmode="lin" valueType="num">
                                      <p:cBhvr additive="base">
                                        <p:cTn id="56" dur="500" fill="hold"/>
                                        <p:tgtEl>
                                          <p:spTgt spid="8">
                                            <p:txEl>
                                              <p:pRg st="5" end="5"/>
                                            </p:txEl>
                                          </p:spTgt>
                                        </p:tgtEl>
                                        <p:attrNameLst>
                                          <p:attrName>ppt_x</p:attrName>
                                        </p:attrNameLst>
                                      </p:cBhvr>
                                      <p:tavLst>
                                        <p:tav tm="0">
                                          <p:val>
                                            <p:strVal val="#ppt_x"/>
                                          </p:val>
                                        </p:tav>
                                        <p:tav tm="100000">
                                          <p:val>
                                            <p:strVal val="#ppt_x"/>
                                          </p:val>
                                        </p:tav>
                                      </p:tavLst>
                                    </p:anim>
                                    <p:anim calcmode="lin" valueType="num">
                                      <p:cBhvr additive="base">
                                        <p:cTn id="57" dur="500" fill="hold"/>
                                        <p:tgtEl>
                                          <p:spTgt spid="8">
                                            <p:txEl>
                                              <p:pRg st="5" end="5"/>
                                            </p:txEl>
                                          </p:spTgt>
                                        </p:tgtEl>
                                        <p:attrNameLst>
                                          <p:attrName>ppt_y</p:attrName>
                                        </p:attrNameLst>
                                      </p:cBhvr>
                                      <p:tavLst>
                                        <p:tav tm="0">
                                          <p:val>
                                            <p:strVal val="1+#ppt_h/2"/>
                                          </p:val>
                                        </p:tav>
                                        <p:tav tm="100000">
                                          <p:val>
                                            <p:strVal val="#ppt_y"/>
                                          </p:val>
                                        </p:tav>
                                      </p:tavLst>
                                    </p:anim>
                                  </p:childTnLst>
                                </p:cTn>
                              </p:par>
                            </p:childTnLst>
                          </p:cTn>
                        </p:par>
                        <p:par>
                          <p:cTn id="58" fill="hold">
                            <p:stCondLst>
                              <p:cond delay="5500"/>
                            </p:stCondLst>
                            <p:childTnLst>
                              <p:par>
                                <p:cTn id="59" presetID="2" presetClass="entr" presetSubtype="4" fill="hold" grpId="0" nodeType="afterEffect">
                                  <p:stCondLst>
                                    <p:cond delay="0"/>
                                  </p:stCondLst>
                                  <p:childTnLst>
                                    <p:set>
                                      <p:cBhvr>
                                        <p:cTn id="60" dur="1" fill="hold">
                                          <p:stCondLst>
                                            <p:cond delay="0"/>
                                          </p:stCondLst>
                                        </p:cTn>
                                        <p:tgtEl>
                                          <p:spTgt spid="9">
                                            <p:txEl>
                                              <p:pRg st="0" end="0"/>
                                            </p:txEl>
                                          </p:spTgt>
                                        </p:tgtEl>
                                        <p:attrNameLst>
                                          <p:attrName>style.visibility</p:attrName>
                                        </p:attrNameLst>
                                      </p:cBhvr>
                                      <p:to>
                                        <p:strVal val="visible"/>
                                      </p:to>
                                    </p:set>
                                    <p:anim calcmode="lin" valueType="num">
                                      <p:cBhvr additive="base">
                                        <p:cTn id="61"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par>
                          <p:cTn id="63" fill="hold">
                            <p:stCondLst>
                              <p:cond delay="6000"/>
                            </p:stCondLst>
                            <p:childTnLst>
                              <p:par>
                                <p:cTn id="64" presetID="2" presetClass="entr" presetSubtype="4" fill="hold" grpId="0" nodeType="afterEffect">
                                  <p:stCondLst>
                                    <p:cond delay="0"/>
                                  </p:stCondLst>
                                  <p:childTnLst>
                                    <p:set>
                                      <p:cBhvr>
                                        <p:cTn id="65" dur="1" fill="hold">
                                          <p:stCondLst>
                                            <p:cond delay="0"/>
                                          </p:stCondLst>
                                        </p:cTn>
                                        <p:tgtEl>
                                          <p:spTgt spid="9">
                                            <p:txEl>
                                              <p:pRg st="1" end="1"/>
                                            </p:txEl>
                                          </p:spTgt>
                                        </p:tgtEl>
                                        <p:attrNameLst>
                                          <p:attrName>style.visibility</p:attrName>
                                        </p:attrNameLst>
                                      </p:cBhvr>
                                      <p:to>
                                        <p:strVal val="visible"/>
                                      </p:to>
                                    </p:set>
                                    <p:anim calcmode="lin" valueType="num">
                                      <p:cBhvr additive="base">
                                        <p:cTn id="66"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67"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par>
                          <p:cTn id="68" fill="hold">
                            <p:stCondLst>
                              <p:cond delay="6500"/>
                            </p:stCondLst>
                            <p:childTnLst>
                              <p:par>
                                <p:cTn id="69" presetID="2" presetClass="entr" presetSubtype="4" fill="hold" grpId="0" nodeType="afterEffect">
                                  <p:stCondLst>
                                    <p:cond delay="0"/>
                                  </p:stCondLst>
                                  <p:childTnLst>
                                    <p:set>
                                      <p:cBhvr>
                                        <p:cTn id="70" dur="1" fill="hold">
                                          <p:stCondLst>
                                            <p:cond delay="0"/>
                                          </p:stCondLst>
                                        </p:cTn>
                                        <p:tgtEl>
                                          <p:spTgt spid="9">
                                            <p:txEl>
                                              <p:pRg st="2" end="2"/>
                                            </p:txEl>
                                          </p:spTgt>
                                        </p:tgtEl>
                                        <p:attrNameLst>
                                          <p:attrName>style.visibility</p:attrName>
                                        </p:attrNameLst>
                                      </p:cBhvr>
                                      <p:to>
                                        <p:strVal val="visible"/>
                                      </p:to>
                                    </p:set>
                                    <p:anim calcmode="lin" valueType="num">
                                      <p:cBhvr additive="base">
                                        <p:cTn id="71"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par>
                          <p:cTn id="73" fill="hold">
                            <p:stCondLst>
                              <p:cond delay="7000"/>
                            </p:stCondLst>
                            <p:childTnLst>
                              <p:par>
                                <p:cTn id="74" presetID="2" presetClass="entr" presetSubtype="4" fill="hold" grpId="0" nodeType="afterEffect">
                                  <p:stCondLst>
                                    <p:cond delay="0"/>
                                  </p:stCondLst>
                                  <p:childTnLst>
                                    <p:set>
                                      <p:cBhvr>
                                        <p:cTn id="75" dur="1" fill="hold">
                                          <p:stCondLst>
                                            <p:cond delay="0"/>
                                          </p:stCondLst>
                                        </p:cTn>
                                        <p:tgtEl>
                                          <p:spTgt spid="9">
                                            <p:txEl>
                                              <p:pRg st="3" end="3"/>
                                            </p:txEl>
                                          </p:spTgt>
                                        </p:tgtEl>
                                        <p:attrNameLst>
                                          <p:attrName>style.visibility</p:attrName>
                                        </p:attrNameLst>
                                      </p:cBhvr>
                                      <p:to>
                                        <p:strVal val="visible"/>
                                      </p:to>
                                    </p:set>
                                    <p:anim calcmode="lin" valueType="num">
                                      <p:cBhvr additive="base">
                                        <p:cTn id="76"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77"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par>
                          <p:cTn id="78" fill="hold">
                            <p:stCondLst>
                              <p:cond delay="7500"/>
                            </p:stCondLst>
                            <p:childTnLst>
                              <p:par>
                                <p:cTn id="79" presetID="2" presetClass="entr" presetSubtype="4" fill="hold" grpId="0" nodeType="afterEffect">
                                  <p:stCondLst>
                                    <p:cond delay="0"/>
                                  </p:stCondLst>
                                  <p:childTnLst>
                                    <p:set>
                                      <p:cBhvr>
                                        <p:cTn id="80" dur="1" fill="hold">
                                          <p:stCondLst>
                                            <p:cond delay="0"/>
                                          </p:stCondLst>
                                        </p:cTn>
                                        <p:tgtEl>
                                          <p:spTgt spid="9">
                                            <p:txEl>
                                              <p:pRg st="4" end="4"/>
                                            </p:txEl>
                                          </p:spTgt>
                                        </p:tgtEl>
                                        <p:attrNameLst>
                                          <p:attrName>style.visibility</p:attrName>
                                        </p:attrNameLst>
                                      </p:cBhvr>
                                      <p:to>
                                        <p:strVal val="visible"/>
                                      </p:to>
                                    </p:set>
                                    <p:anim calcmode="lin" valueType="num">
                                      <p:cBhvr additive="base">
                                        <p:cTn id="81"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82"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7" grpId="0" build="p"/>
      <p:bldP spid="8" grpId="0" build="p"/>
      <p:bldP spid="9"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47FBE-8536-4123-BBB2-19E840495635}"/>
              </a:ext>
            </a:extLst>
          </p:cNvPr>
          <p:cNvSpPr>
            <a:spLocks noGrp="1"/>
          </p:cNvSpPr>
          <p:nvPr>
            <p:ph type="title"/>
          </p:nvPr>
        </p:nvSpPr>
        <p:spPr>
          <a:xfrm>
            <a:off x="904876" y="809625"/>
            <a:ext cx="10307824" cy="704850"/>
          </a:xfrm>
          <a:ln>
            <a:solidFill>
              <a:schemeClr val="accent5">
                <a:lumMod val="60000"/>
                <a:lumOff val="40000"/>
              </a:schemeClr>
            </a:solidFill>
          </a:ln>
          <a:effectLst>
            <a:glow rad="228600">
              <a:schemeClr val="accent5">
                <a:satMod val="175000"/>
                <a:alpha val="40000"/>
              </a:schemeClr>
            </a:glow>
            <a:reflection blurRad="6350" stA="50000" endA="295" endPos="92000" dist="101600" dir="5400000" sy="-100000" algn="bl" rotWithShape="0"/>
          </a:effectLst>
        </p:spPr>
        <p:txBody>
          <a:bodyPr/>
          <a:lstStyle/>
          <a:p>
            <a:r>
              <a:rPr lang="ro-RO" sz="3200" b="1" dirty="0">
                <a:solidFill>
                  <a:schemeClr val="accent5">
                    <a:lumMod val="60000"/>
                    <a:lumOff val="40000"/>
                  </a:schemeClr>
                </a:solidFill>
              </a:rPr>
              <a:t>Operational Factors</a:t>
            </a:r>
            <a:endParaRPr lang="en-GB" sz="3200" b="1" dirty="0">
              <a:solidFill>
                <a:schemeClr val="accent5">
                  <a:lumMod val="60000"/>
                  <a:lumOff val="40000"/>
                </a:schemeClr>
              </a:solidFill>
            </a:endParaRPr>
          </a:p>
        </p:txBody>
      </p:sp>
      <p:sp>
        <p:nvSpPr>
          <p:cNvPr id="31" name="Text Placeholder 30">
            <a:extLst>
              <a:ext uri="{FF2B5EF4-FFF2-40B4-BE49-F238E27FC236}">
                <a16:creationId xmlns:a16="http://schemas.microsoft.com/office/drawing/2014/main" id="{EC71641F-44F8-4264-99DC-39B259B97738}"/>
              </a:ext>
            </a:extLst>
          </p:cNvPr>
          <p:cNvSpPr>
            <a:spLocks noGrp="1"/>
          </p:cNvSpPr>
          <p:nvPr>
            <p:ph type="body" idx="1"/>
          </p:nvPr>
        </p:nvSpPr>
        <p:spPr>
          <a:xfrm>
            <a:off x="663202" y="4805892"/>
            <a:ext cx="2946773" cy="537633"/>
          </a:xfrm>
        </p:spPr>
        <p:txBody>
          <a:bodyPr>
            <a:noAutofit/>
          </a:bodyPr>
          <a:lstStyle/>
          <a:p>
            <a:pPr marL="0" lvl="0" indent="0" algn="l" rtl="0">
              <a:spcBef>
                <a:spcPts val="0"/>
              </a:spcBef>
              <a:spcAft>
                <a:spcPts val="0"/>
              </a:spcAft>
              <a:buNone/>
            </a:pPr>
            <a:r>
              <a:rPr lang="en-US" sz="2400" b="1" dirty="0">
                <a:solidFill>
                  <a:schemeClr val="accent6">
                    <a:lumMod val="75000"/>
                  </a:schemeClr>
                </a:solidFill>
                <a:latin typeface="Montserrat Alternates SemiBold"/>
                <a:ea typeface="Montserrat Alternates SemiBold"/>
                <a:cs typeface="Montserrat Alternates SemiBold"/>
                <a:sym typeface="Montserrat Alternates SemiBold"/>
              </a:rPr>
              <a:t>Project </a:t>
            </a:r>
            <a:r>
              <a:rPr lang="en-US" sz="2800" b="1" dirty="0">
                <a:solidFill>
                  <a:schemeClr val="accent6">
                    <a:lumMod val="75000"/>
                  </a:schemeClr>
                </a:solidFill>
                <a:latin typeface="Montserrat Alternates SemiBold"/>
                <a:ea typeface="Montserrat Alternates SemiBold"/>
                <a:cs typeface="Montserrat Alternates SemiBold"/>
                <a:sym typeface="Montserrat Alternates SemiBold"/>
              </a:rPr>
              <a:t>Manager</a:t>
            </a:r>
            <a:r>
              <a:rPr lang="en-US" sz="2400" b="1" dirty="0">
                <a:solidFill>
                  <a:schemeClr val="accent6">
                    <a:lumMod val="75000"/>
                  </a:schemeClr>
                </a:solidFill>
                <a:latin typeface="Montserrat Alternates SemiBold"/>
                <a:ea typeface="Montserrat Alternates SemiBold"/>
                <a:cs typeface="Montserrat Alternates SemiBold"/>
                <a:sym typeface="Montserrat Alternates SemiBold"/>
              </a:rPr>
              <a:t> </a:t>
            </a:r>
            <a:endParaRPr lang="ro-RO" sz="2400" b="1" dirty="0">
              <a:solidFill>
                <a:schemeClr val="accent6">
                  <a:lumMod val="75000"/>
                </a:schemeClr>
              </a:solidFill>
              <a:latin typeface="Montserrat Alternates SemiBold"/>
              <a:ea typeface="Montserrat Alternates SemiBold"/>
              <a:cs typeface="Montserrat Alternates SemiBold"/>
              <a:sym typeface="Montserrat Alternates SemiBold"/>
            </a:endParaRPr>
          </a:p>
        </p:txBody>
      </p:sp>
      <p:sp>
        <p:nvSpPr>
          <p:cNvPr id="32" name="Title 1">
            <a:extLst>
              <a:ext uri="{FF2B5EF4-FFF2-40B4-BE49-F238E27FC236}">
                <a16:creationId xmlns:a16="http://schemas.microsoft.com/office/drawing/2014/main" id="{9F7403FE-FCDF-41E7-8558-B8F805B4A4F1}"/>
              </a:ext>
            </a:extLst>
          </p:cNvPr>
          <p:cNvSpPr txBox="1">
            <a:spLocks/>
          </p:cNvSpPr>
          <p:nvPr/>
        </p:nvSpPr>
        <p:spPr bwMode="gray">
          <a:xfrm>
            <a:off x="2206251" y="1833033"/>
            <a:ext cx="8242673" cy="860400"/>
          </a:xfrm>
          <a:prstGeom prst="rect">
            <a:avLst/>
          </a:prstGeom>
        </p:spPr>
        <p:txBody>
          <a:bodyPr vert="horz" lIns="91440" tIns="45720" rIns="91440" bIns="45720" rtlCol="0" anchor="b">
            <a:noAutofit/>
          </a:bodyPr>
          <a:lstStyle>
            <a:lvl1pPr algn="l" defTabSz="457200" rtl="0" eaLnBrk="1" latinLnBrk="0" hangingPunct="1">
              <a:spcBef>
                <a:spcPct val="0"/>
              </a:spcBef>
              <a:buNone/>
              <a:defRPr sz="4000" b="0" i="0" kern="1200" cap="none">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lvl="0" indent="0" algn="ctr" rtl="0">
              <a:spcBef>
                <a:spcPts val="0"/>
              </a:spcBef>
              <a:spcAft>
                <a:spcPts val="0"/>
              </a:spcAft>
              <a:buNone/>
            </a:pPr>
            <a:r>
              <a:rPr lang="en-US" sz="4400" i="1" dirty="0">
                <a:solidFill>
                  <a:schemeClr val="accent1">
                    <a:lumMod val="40000"/>
                    <a:lumOff val="60000"/>
                  </a:schemeClr>
                </a:solidFill>
              </a:rPr>
              <a:t>Who is </a:t>
            </a:r>
            <a:r>
              <a:rPr lang="en-US" sz="4400" i="1" dirty="0" err="1">
                <a:solidFill>
                  <a:schemeClr val="accent1">
                    <a:lumMod val="40000"/>
                    <a:lumOff val="60000"/>
                  </a:schemeClr>
                </a:solidFill>
              </a:rPr>
              <a:t>organising</a:t>
            </a:r>
            <a:r>
              <a:rPr lang="en-US" sz="4400" i="1" dirty="0">
                <a:solidFill>
                  <a:schemeClr val="accent1">
                    <a:lumMod val="40000"/>
                    <a:lumOff val="60000"/>
                  </a:schemeClr>
                </a:solidFill>
              </a:rPr>
              <a:t> the event?</a:t>
            </a:r>
            <a:endParaRPr lang="en-US" sz="4400" i="1" dirty="0">
              <a:solidFill>
                <a:schemeClr val="accent1">
                  <a:lumMod val="40000"/>
                  <a:lumOff val="60000"/>
                </a:schemeClr>
              </a:solidFill>
              <a:latin typeface="Montserrat Alternates SemiBold"/>
              <a:ea typeface="Montserrat Alternates SemiBold"/>
              <a:cs typeface="Montserrat Alternates SemiBold"/>
              <a:sym typeface="Montserrat Alternates SemiBold"/>
            </a:endParaRPr>
          </a:p>
        </p:txBody>
      </p:sp>
      <p:sp>
        <p:nvSpPr>
          <p:cNvPr id="33" name="Text Placeholder 30">
            <a:extLst>
              <a:ext uri="{FF2B5EF4-FFF2-40B4-BE49-F238E27FC236}">
                <a16:creationId xmlns:a16="http://schemas.microsoft.com/office/drawing/2014/main" id="{D6AE28EA-4348-47BB-AF25-5EEAC0148CE4}"/>
              </a:ext>
            </a:extLst>
          </p:cNvPr>
          <p:cNvSpPr txBox="1">
            <a:spLocks/>
          </p:cNvSpPr>
          <p:nvPr/>
        </p:nvSpPr>
        <p:spPr>
          <a:xfrm>
            <a:off x="542925" y="5577909"/>
            <a:ext cx="5667375" cy="537633"/>
          </a:xfrm>
          <a:prstGeom prst="rect">
            <a:avLst/>
          </a:prstGeom>
        </p:spPr>
        <p:txBody>
          <a:bodyPr vert="horz" lIns="91440" tIns="45720" rIns="91440" bIns="45720" rtlCol="0" anchor="t">
            <a:normAutofit fontScale="92500"/>
          </a:bodyPr>
          <a:lstStyle>
            <a:lvl1pPr marL="0" indent="0" algn="l" defTabSz="457200" rtl="0" eaLnBrk="1" latinLnBrk="0" hangingPunct="1">
              <a:spcBef>
                <a:spcPts val="1000"/>
              </a:spcBef>
              <a:spcAft>
                <a:spcPts val="0"/>
              </a:spcAft>
              <a:buClr>
                <a:schemeClr val="accent1"/>
              </a:buClr>
              <a:buSzPct val="80000"/>
              <a:buFont typeface="Wingdings 3" charset="2"/>
              <a:buNone/>
              <a:defRPr sz="2000" b="0" i="0" kern="1200" cap="none">
                <a:solidFill>
                  <a:schemeClr val="accent1">
                    <a:lumMod val="60000"/>
                    <a:lumOff val="40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SzPct val="80000"/>
              <a:buFont typeface="Wingdings 3" charset="2"/>
              <a:buNone/>
              <a:defRPr sz="1800" b="0" i="0" kern="1200">
                <a:solidFill>
                  <a:schemeClr val="tx1">
                    <a:tint val="7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SzPct val="80000"/>
              <a:buFont typeface="Wingdings 3" charset="2"/>
              <a:buNone/>
              <a:defRPr sz="1600" b="0" i="0" kern="1200">
                <a:solidFill>
                  <a:schemeClr val="tx1">
                    <a:tint val="7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SzPct val="80000"/>
              <a:buFont typeface="Wingdings 3" charset="2"/>
              <a:buNone/>
              <a:defRPr sz="1400" b="0" i="0" kern="1200">
                <a:solidFill>
                  <a:schemeClr val="tx1">
                    <a:tint val="7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SzPct val="80000"/>
              <a:buFont typeface="Wingdings 3" charset="2"/>
              <a:buNone/>
              <a:defRPr sz="1400" b="0" i="0" kern="1200">
                <a:solidFill>
                  <a:schemeClr val="tx1">
                    <a:tint val="7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SzPct val="80000"/>
              <a:buFont typeface="Wingdings 3" charset="2"/>
              <a:buNone/>
              <a:defRPr sz="1400" b="0" i="0" kern="1200">
                <a:solidFill>
                  <a:schemeClr val="tx1">
                    <a:tint val="7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SzPct val="80000"/>
              <a:buFont typeface="Wingdings 3" charset="2"/>
              <a:buNone/>
              <a:defRPr sz="1400" b="0" i="0" kern="1200">
                <a:solidFill>
                  <a:schemeClr val="tx1">
                    <a:tint val="7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SzPct val="80000"/>
              <a:buFont typeface="Wingdings 3" charset="2"/>
              <a:buNone/>
              <a:defRPr sz="1400" b="0" i="0" kern="1200">
                <a:solidFill>
                  <a:schemeClr val="tx1">
                    <a:tint val="7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SzPct val="80000"/>
              <a:buFont typeface="Wingdings 3" charset="2"/>
              <a:buNone/>
              <a:defRPr sz="1400" b="0" i="0" kern="1200">
                <a:solidFill>
                  <a:schemeClr val="tx1">
                    <a:tint val="75000"/>
                  </a:schemeClr>
                </a:solidFill>
                <a:latin typeface="+mn-lt"/>
                <a:ea typeface="+mn-ea"/>
                <a:cs typeface="+mn-cs"/>
              </a:defRPr>
            </a:lvl9pPr>
          </a:lstStyle>
          <a:p>
            <a:pPr marL="0" lvl="0" indent="0" algn="l" rtl="0">
              <a:spcBef>
                <a:spcPts val="0"/>
              </a:spcBef>
              <a:spcAft>
                <a:spcPts val="0"/>
              </a:spcAft>
              <a:buNone/>
            </a:pPr>
            <a:r>
              <a:rPr lang="ro-RO" sz="1800" b="1" dirty="0">
                <a:solidFill>
                  <a:schemeClr val="accent1">
                    <a:lumMod val="40000"/>
                    <a:lumOff val="60000"/>
                  </a:schemeClr>
                </a:solidFill>
              </a:rPr>
              <a:t>Fundraising Team: securing sponsorships</a:t>
            </a:r>
            <a:r>
              <a:rPr lang="en-US" sz="1800" b="1" dirty="0">
                <a:solidFill>
                  <a:schemeClr val="accent1">
                    <a:lumMod val="40000"/>
                    <a:lumOff val="60000"/>
                  </a:schemeClr>
                </a:solidFill>
              </a:rPr>
              <a:t> (Ng, 2024). </a:t>
            </a:r>
            <a:endParaRPr lang="ro-RO" sz="1800" b="1" dirty="0">
              <a:solidFill>
                <a:schemeClr val="accent1">
                  <a:lumMod val="40000"/>
                  <a:lumOff val="60000"/>
                </a:schemeClr>
              </a:solidFill>
              <a:latin typeface="Montserrat Alternates SemiBold"/>
              <a:ea typeface="Montserrat Alternates SemiBold"/>
              <a:cs typeface="Montserrat Alternates SemiBold"/>
              <a:sym typeface="Montserrat Alternates SemiBold"/>
            </a:endParaRPr>
          </a:p>
        </p:txBody>
      </p:sp>
      <p:sp>
        <p:nvSpPr>
          <p:cNvPr id="34" name="Text Placeholder 30">
            <a:extLst>
              <a:ext uri="{FF2B5EF4-FFF2-40B4-BE49-F238E27FC236}">
                <a16:creationId xmlns:a16="http://schemas.microsoft.com/office/drawing/2014/main" id="{A1DAEB5D-D1F4-433D-A07E-B8BC97B21AB0}"/>
              </a:ext>
            </a:extLst>
          </p:cNvPr>
          <p:cNvSpPr txBox="1">
            <a:spLocks/>
          </p:cNvSpPr>
          <p:nvPr/>
        </p:nvSpPr>
        <p:spPr>
          <a:xfrm>
            <a:off x="6420502" y="5405365"/>
            <a:ext cx="5228573" cy="860400"/>
          </a:xfrm>
          <a:prstGeom prst="rect">
            <a:avLst/>
          </a:prstGeom>
        </p:spPr>
        <p:txBody>
          <a:bodyPr vert="horz" lIns="91440" tIns="45720" rIns="91440" bIns="45720" rtlCol="0" anchor="t">
            <a:noAutofit/>
          </a:bodyPr>
          <a:lstStyle>
            <a:lvl1pPr marL="0" indent="0" algn="l" defTabSz="457200" rtl="0" eaLnBrk="1" latinLnBrk="0" hangingPunct="1">
              <a:spcBef>
                <a:spcPts val="1000"/>
              </a:spcBef>
              <a:spcAft>
                <a:spcPts val="0"/>
              </a:spcAft>
              <a:buClr>
                <a:schemeClr val="accent1"/>
              </a:buClr>
              <a:buSzPct val="80000"/>
              <a:buFont typeface="Wingdings 3" charset="2"/>
              <a:buNone/>
              <a:defRPr sz="2000" b="0" i="0" kern="1200" cap="none">
                <a:solidFill>
                  <a:schemeClr val="accent1">
                    <a:lumMod val="60000"/>
                    <a:lumOff val="40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SzPct val="80000"/>
              <a:buFont typeface="Wingdings 3" charset="2"/>
              <a:buNone/>
              <a:defRPr sz="1800" b="0" i="0" kern="1200">
                <a:solidFill>
                  <a:schemeClr val="tx1">
                    <a:tint val="7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SzPct val="80000"/>
              <a:buFont typeface="Wingdings 3" charset="2"/>
              <a:buNone/>
              <a:defRPr sz="1600" b="0" i="0" kern="1200">
                <a:solidFill>
                  <a:schemeClr val="tx1">
                    <a:tint val="7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SzPct val="80000"/>
              <a:buFont typeface="Wingdings 3" charset="2"/>
              <a:buNone/>
              <a:defRPr sz="1400" b="0" i="0" kern="1200">
                <a:solidFill>
                  <a:schemeClr val="tx1">
                    <a:tint val="7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SzPct val="80000"/>
              <a:buFont typeface="Wingdings 3" charset="2"/>
              <a:buNone/>
              <a:defRPr sz="1400" b="0" i="0" kern="1200">
                <a:solidFill>
                  <a:schemeClr val="tx1">
                    <a:tint val="7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SzPct val="80000"/>
              <a:buFont typeface="Wingdings 3" charset="2"/>
              <a:buNone/>
              <a:defRPr sz="1400" b="0" i="0" kern="1200">
                <a:solidFill>
                  <a:schemeClr val="tx1">
                    <a:tint val="7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SzPct val="80000"/>
              <a:buFont typeface="Wingdings 3" charset="2"/>
              <a:buNone/>
              <a:defRPr sz="1400" b="0" i="0" kern="1200">
                <a:solidFill>
                  <a:schemeClr val="tx1">
                    <a:tint val="7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SzPct val="80000"/>
              <a:buFont typeface="Wingdings 3" charset="2"/>
              <a:buNone/>
              <a:defRPr sz="1400" b="0" i="0" kern="1200">
                <a:solidFill>
                  <a:schemeClr val="tx1">
                    <a:tint val="7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SzPct val="80000"/>
              <a:buFont typeface="Wingdings 3" charset="2"/>
              <a:buNone/>
              <a:defRPr sz="1400" b="0" i="0" kern="1200">
                <a:solidFill>
                  <a:schemeClr val="tx1">
                    <a:tint val="75000"/>
                  </a:schemeClr>
                </a:solidFill>
                <a:latin typeface="+mn-lt"/>
                <a:ea typeface="+mn-ea"/>
                <a:cs typeface="+mn-cs"/>
              </a:defRPr>
            </a:lvl9pPr>
          </a:lstStyle>
          <a:p>
            <a:pPr marL="0" lvl="0" indent="0" algn="l" rtl="0">
              <a:spcBef>
                <a:spcPts val="0"/>
              </a:spcBef>
              <a:spcAft>
                <a:spcPts val="0"/>
              </a:spcAft>
              <a:buNone/>
            </a:pPr>
            <a:r>
              <a:rPr lang="en-US" sz="2400" b="1" dirty="0">
                <a:solidFill>
                  <a:schemeClr val="accent1">
                    <a:lumMod val="20000"/>
                    <a:lumOff val="80000"/>
                  </a:schemeClr>
                </a:solidFill>
              </a:rPr>
              <a:t>Promotion Team: managing marketing campaigns (Ng, 2024). </a:t>
            </a:r>
            <a:endParaRPr lang="en-US" sz="2400" b="1" dirty="0">
              <a:solidFill>
                <a:schemeClr val="accent1">
                  <a:lumMod val="20000"/>
                  <a:lumOff val="80000"/>
                </a:schemeClr>
              </a:solidFill>
              <a:latin typeface="Montserrat Alternates SemiBold"/>
              <a:ea typeface="Montserrat Alternates SemiBold"/>
              <a:cs typeface="Montserrat Alternates SemiBold"/>
              <a:sym typeface="Montserrat Alternates SemiBold"/>
            </a:endParaRPr>
          </a:p>
        </p:txBody>
      </p:sp>
      <p:sp>
        <p:nvSpPr>
          <p:cNvPr id="35" name="Text Placeholder 30">
            <a:extLst>
              <a:ext uri="{FF2B5EF4-FFF2-40B4-BE49-F238E27FC236}">
                <a16:creationId xmlns:a16="http://schemas.microsoft.com/office/drawing/2014/main" id="{A89341C4-417B-492B-9852-A8D5E98B3C55}"/>
              </a:ext>
            </a:extLst>
          </p:cNvPr>
          <p:cNvSpPr txBox="1">
            <a:spLocks/>
          </p:cNvSpPr>
          <p:nvPr/>
        </p:nvSpPr>
        <p:spPr>
          <a:xfrm>
            <a:off x="1062363" y="6351969"/>
            <a:ext cx="10177137" cy="537633"/>
          </a:xfrm>
          <a:prstGeom prst="rect">
            <a:avLst/>
          </a:prstGeom>
        </p:spPr>
        <p:txBody>
          <a:bodyPr vert="horz" lIns="91440" tIns="45720" rIns="91440" bIns="45720" rtlCol="0" anchor="t">
            <a:normAutofit fontScale="85000" lnSpcReduction="10000"/>
          </a:bodyPr>
          <a:lstStyle>
            <a:lvl1pPr marL="0" indent="0" algn="l" defTabSz="457200" rtl="0" eaLnBrk="1" latinLnBrk="0" hangingPunct="1">
              <a:spcBef>
                <a:spcPts val="1000"/>
              </a:spcBef>
              <a:spcAft>
                <a:spcPts val="0"/>
              </a:spcAft>
              <a:buClr>
                <a:schemeClr val="accent1"/>
              </a:buClr>
              <a:buSzPct val="80000"/>
              <a:buFont typeface="Wingdings 3" charset="2"/>
              <a:buNone/>
              <a:defRPr sz="2000" b="0" i="0" kern="1200" cap="none">
                <a:solidFill>
                  <a:schemeClr val="accent1">
                    <a:lumMod val="60000"/>
                    <a:lumOff val="40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SzPct val="80000"/>
              <a:buFont typeface="Wingdings 3" charset="2"/>
              <a:buNone/>
              <a:defRPr sz="1800" b="0" i="0" kern="1200">
                <a:solidFill>
                  <a:schemeClr val="tx1">
                    <a:tint val="7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SzPct val="80000"/>
              <a:buFont typeface="Wingdings 3" charset="2"/>
              <a:buNone/>
              <a:defRPr sz="1600" b="0" i="0" kern="1200">
                <a:solidFill>
                  <a:schemeClr val="tx1">
                    <a:tint val="7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SzPct val="80000"/>
              <a:buFont typeface="Wingdings 3" charset="2"/>
              <a:buNone/>
              <a:defRPr sz="1400" b="0" i="0" kern="1200">
                <a:solidFill>
                  <a:schemeClr val="tx1">
                    <a:tint val="7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SzPct val="80000"/>
              <a:buFont typeface="Wingdings 3" charset="2"/>
              <a:buNone/>
              <a:defRPr sz="1400" b="0" i="0" kern="1200">
                <a:solidFill>
                  <a:schemeClr val="tx1">
                    <a:tint val="7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SzPct val="80000"/>
              <a:buFont typeface="Wingdings 3" charset="2"/>
              <a:buNone/>
              <a:defRPr sz="1400" b="0" i="0" kern="1200">
                <a:solidFill>
                  <a:schemeClr val="tx1">
                    <a:tint val="7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SzPct val="80000"/>
              <a:buFont typeface="Wingdings 3" charset="2"/>
              <a:buNone/>
              <a:defRPr sz="1400" b="0" i="0" kern="1200">
                <a:solidFill>
                  <a:schemeClr val="tx1">
                    <a:tint val="7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SzPct val="80000"/>
              <a:buFont typeface="Wingdings 3" charset="2"/>
              <a:buNone/>
              <a:defRPr sz="1400" b="0" i="0" kern="1200">
                <a:solidFill>
                  <a:schemeClr val="tx1">
                    <a:tint val="7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SzPct val="80000"/>
              <a:buFont typeface="Wingdings 3" charset="2"/>
              <a:buNone/>
              <a:defRPr sz="1400" b="0" i="0" kern="1200">
                <a:solidFill>
                  <a:schemeClr val="tx1">
                    <a:tint val="75000"/>
                  </a:schemeClr>
                </a:solidFill>
                <a:latin typeface="+mn-lt"/>
                <a:ea typeface="+mn-ea"/>
                <a:cs typeface="+mn-cs"/>
              </a:defRPr>
            </a:lvl9pPr>
          </a:lstStyle>
          <a:p>
            <a:pPr marL="0" lvl="0" indent="0" algn="l" rtl="0">
              <a:spcBef>
                <a:spcPts val="0"/>
              </a:spcBef>
              <a:spcAft>
                <a:spcPts val="0"/>
              </a:spcAft>
              <a:buNone/>
            </a:pPr>
            <a:r>
              <a:rPr lang="en-US" sz="2000" b="1" dirty="0"/>
              <a:t>NGO Volunteers: providing logistical support and reducing costs (</a:t>
            </a:r>
            <a:r>
              <a:rPr lang="en-US" sz="2000" b="1" dirty="0" err="1"/>
              <a:t>Cuskelly</a:t>
            </a:r>
            <a:r>
              <a:rPr lang="en-US" sz="2000" b="1" dirty="0"/>
              <a:t> et al., 2020).</a:t>
            </a:r>
            <a:endParaRPr lang="en-US" sz="2000" b="1" dirty="0">
              <a:latin typeface="Montserrat Alternates SemiBold"/>
              <a:ea typeface="Montserrat Alternates SemiBold"/>
              <a:cs typeface="Montserrat Alternates SemiBold"/>
              <a:sym typeface="Montserrat Alternates SemiBold"/>
            </a:endParaRPr>
          </a:p>
        </p:txBody>
      </p:sp>
    </p:spTree>
    <p:extLst>
      <p:ext uri="{BB962C8B-B14F-4D97-AF65-F5344CB8AC3E}">
        <p14:creationId xmlns:p14="http://schemas.microsoft.com/office/powerpoint/2010/main" val="171233732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8" presetClass="entr" presetSubtype="0" accel="50000" fill="hold" grpId="0" nodeType="afterEffect">
                                  <p:stCondLst>
                                    <p:cond delay="0"/>
                                  </p:stCondLst>
                                  <p:iterate type="lt">
                                    <p:tmPct val="50000"/>
                                  </p:iterate>
                                  <p:childTnLst>
                                    <p:set>
                                      <p:cBhvr>
                                        <p:cTn id="6" dur="1" fill="hold">
                                          <p:stCondLst>
                                            <p:cond delay="0"/>
                                          </p:stCondLst>
                                        </p:cTn>
                                        <p:tgtEl>
                                          <p:spTgt spid="2"/>
                                        </p:tgtEl>
                                        <p:attrNameLst>
                                          <p:attrName>style.visibility</p:attrName>
                                        </p:attrNameLst>
                                      </p:cBhvr>
                                      <p:to>
                                        <p:strVal val="visible"/>
                                      </p:to>
                                    </p:set>
                                    <p:set>
                                      <p:cBhvr>
                                        <p:cTn id="7" dur="455" fill="hold">
                                          <p:stCondLst>
                                            <p:cond delay="0"/>
                                          </p:stCondLst>
                                        </p:cTn>
                                        <p:tgtEl>
                                          <p:spTgt spid="2"/>
                                        </p:tgtEl>
                                        <p:attrNameLst>
                                          <p:attrName>style.rotation</p:attrName>
                                        </p:attrNameLst>
                                      </p:cBhvr>
                                      <p:to>
                                        <p:strVal val="-45.0"/>
                                      </p:to>
                                    </p:set>
                                    <p:anim calcmode="lin" valueType="num">
                                      <p:cBhvr>
                                        <p:cTn id="8" dur="455" fill="hold">
                                          <p:stCondLst>
                                            <p:cond delay="455"/>
                                          </p:stCondLst>
                                        </p:cTn>
                                        <p:tgtEl>
                                          <p:spTgt spid="2"/>
                                        </p:tgtEl>
                                        <p:attrNameLst>
                                          <p:attrName>style.rotation</p:attrName>
                                        </p:attrNameLst>
                                      </p:cBhvr>
                                      <p:tavLst>
                                        <p:tav tm="0">
                                          <p:val>
                                            <p:fltVal val="-45"/>
                                          </p:val>
                                        </p:tav>
                                        <p:tav tm="69900">
                                          <p:val>
                                            <p:fltVal val="45"/>
                                          </p:val>
                                        </p:tav>
                                        <p:tav tm="100000">
                                          <p:val>
                                            <p:fltVal val="0"/>
                                          </p:val>
                                        </p:tav>
                                      </p:tavLst>
                                    </p:anim>
                                    <p:anim calcmode="lin" valueType="num">
                                      <p:cBhvr>
                                        <p:cTn id="9" dur="455" fill="hold">
                                          <p:stCondLst>
                                            <p:cond delay="0"/>
                                          </p:stCondLst>
                                        </p:cTn>
                                        <p:tgtEl>
                                          <p:spTgt spid="2"/>
                                        </p:tgtEl>
                                        <p:attrNameLst>
                                          <p:attrName>ppt_y</p:attrName>
                                        </p:attrNameLst>
                                      </p:cBhvr>
                                      <p:tavLst>
                                        <p:tav tm="0">
                                          <p:val>
                                            <p:strVal val="#ppt_y-1"/>
                                          </p:val>
                                        </p:tav>
                                        <p:tav tm="100000">
                                          <p:val>
                                            <p:strVal val="#ppt_y-(0.354*#ppt_w-0.172*#ppt_h)"/>
                                          </p:val>
                                        </p:tav>
                                      </p:tavLst>
                                    </p:anim>
                                    <p:anim calcmode="lin" valueType="num">
                                      <p:cBhvr>
                                        <p:cTn id="10" dur="156" decel="50000" autoRev="1" fill="hold">
                                          <p:stCondLst>
                                            <p:cond delay="455"/>
                                          </p:stCondLst>
                                        </p:cTn>
                                        <p:tgtEl>
                                          <p:spTgt spid="2"/>
                                        </p:tgtEl>
                                        <p:attrNameLst>
                                          <p:attrName>ppt_y</p:attrName>
                                        </p:attrNameLst>
                                      </p:cBhvr>
                                      <p:tavLst>
                                        <p:tav tm="0">
                                          <p:val>
                                            <p:strVal val="#ppt_y-(0.354*#ppt_w-0.172*#ppt_h)"/>
                                          </p:val>
                                        </p:tav>
                                        <p:tav tm="100000">
                                          <p:val>
                                            <p:strVal val="#ppt_y-(0.354*#ppt_w-0.172*#ppt_h)-#ppt_h/2"/>
                                          </p:val>
                                        </p:tav>
                                      </p:tavLst>
                                    </p:anim>
                                    <p:anim calcmode="lin" valueType="num">
                                      <p:cBhvr>
                                        <p:cTn id="11" dur="136" fill="hold">
                                          <p:stCondLst>
                                            <p:cond delay="864"/>
                                          </p:stCondLst>
                                        </p:cTn>
                                        <p:tgtEl>
                                          <p:spTgt spid="2"/>
                                        </p:tgtEl>
                                        <p:attrNameLst>
                                          <p:attrName>ppt_y</p:attrName>
                                        </p:attrNameLst>
                                      </p:cBhvr>
                                      <p:tavLst>
                                        <p:tav tm="0">
                                          <p:val>
                                            <p:strVal val="#ppt_y-(0.354*#ppt_w-0.172*#ppt_h)"/>
                                          </p:val>
                                        </p:tav>
                                        <p:tav tm="100000">
                                          <p:val>
                                            <p:strVal val="#ppt_y"/>
                                          </p:val>
                                        </p:tav>
                                      </p:tavLst>
                                    </p:anim>
                                  </p:childTnLst>
                                </p:cTn>
                              </p:par>
                              <p:par>
                                <p:cTn id="12" presetID="38" presetClass="entr" presetSubtype="0" accel="50000" fill="hold" grpId="0" nodeType="withEffect">
                                  <p:stCondLst>
                                    <p:cond delay="0"/>
                                  </p:stCondLst>
                                  <p:iterate type="lt">
                                    <p:tmPct val="50000"/>
                                  </p:iterate>
                                  <p:childTnLst>
                                    <p:set>
                                      <p:cBhvr>
                                        <p:cTn id="13" dur="1" fill="hold">
                                          <p:stCondLst>
                                            <p:cond delay="0"/>
                                          </p:stCondLst>
                                        </p:cTn>
                                        <p:tgtEl>
                                          <p:spTgt spid="32"/>
                                        </p:tgtEl>
                                        <p:attrNameLst>
                                          <p:attrName>style.visibility</p:attrName>
                                        </p:attrNameLst>
                                      </p:cBhvr>
                                      <p:to>
                                        <p:strVal val="visible"/>
                                      </p:to>
                                    </p:set>
                                    <p:set>
                                      <p:cBhvr>
                                        <p:cTn id="14" dur="455" fill="hold">
                                          <p:stCondLst>
                                            <p:cond delay="0"/>
                                          </p:stCondLst>
                                        </p:cTn>
                                        <p:tgtEl>
                                          <p:spTgt spid="32"/>
                                        </p:tgtEl>
                                        <p:attrNameLst>
                                          <p:attrName>style.rotation</p:attrName>
                                        </p:attrNameLst>
                                      </p:cBhvr>
                                      <p:to>
                                        <p:strVal val="-45.0"/>
                                      </p:to>
                                    </p:set>
                                    <p:anim calcmode="lin" valueType="num">
                                      <p:cBhvr>
                                        <p:cTn id="15" dur="455" fill="hold">
                                          <p:stCondLst>
                                            <p:cond delay="455"/>
                                          </p:stCondLst>
                                        </p:cTn>
                                        <p:tgtEl>
                                          <p:spTgt spid="32"/>
                                        </p:tgtEl>
                                        <p:attrNameLst>
                                          <p:attrName>style.rotation</p:attrName>
                                        </p:attrNameLst>
                                      </p:cBhvr>
                                      <p:tavLst>
                                        <p:tav tm="0">
                                          <p:val>
                                            <p:fltVal val="-45"/>
                                          </p:val>
                                        </p:tav>
                                        <p:tav tm="69900">
                                          <p:val>
                                            <p:fltVal val="45"/>
                                          </p:val>
                                        </p:tav>
                                        <p:tav tm="100000">
                                          <p:val>
                                            <p:fltVal val="0"/>
                                          </p:val>
                                        </p:tav>
                                      </p:tavLst>
                                    </p:anim>
                                    <p:anim calcmode="lin" valueType="num">
                                      <p:cBhvr>
                                        <p:cTn id="16" dur="455" fill="hold">
                                          <p:stCondLst>
                                            <p:cond delay="0"/>
                                          </p:stCondLst>
                                        </p:cTn>
                                        <p:tgtEl>
                                          <p:spTgt spid="32"/>
                                        </p:tgtEl>
                                        <p:attrNameLst>
                                          <p:attrName>ppt_y</p:attrName>
                                        </p:attrNameLst>
                                      </p:cBhvr>
                                      <p:tavLst>
                                        <p:tav tm="0">
                                          <p:val>
                                            <p:strVal val="#ppt_y-1"/>
                                          </p:val>
                                        </p:tav>
                                        <p:tav tm="100000">
                                          <p:val>
                                            <p:strVal val="#ppt_y-(0.354*#ppt_w-0.172*#ppt_h)"/>
                                          </p:val>
                                        </p:tav>
                                      </p:tavLst>
                                    </p:anim>
                                    <p:anim calcmode="lin" valueType="num">
                                      <p:cBhvr>
                                        <p:cTn id="17" dur="156" decel="50000" autoRev="1" fill="hold">
                                          <p:stCondLst>
                                            <p:cond delay="455"/>
                                          </p:stCondLst>
                                        </p:cTn>
                                        <p:tgtEl>
                                          <p:spTgt spid="32"/>
                                        </p:tgtEl>
                                        <p:attrNameLst>
                                          <p:attrName>ppt_y</p:attrName>
                                        </p:attrNameLst>
                                      </p:cBhvr>
                                      <p:tavLst>
                                        <p:tav tm="0">
                                          <p:val>
                                            <p:strVal val="#ppt_y-(0.354*#ppt_w-0.172*#ppt_h)"/>
                                          </p:val>
                                        </p:tav>
                                        <p:tav tm="100000">
                                          <p:val>
                                            <p:strVal val="#ppt_y-(0.354*#ppt_w-0.172*#ppt_h)-#ppt_h/2"/>
                                          </p:val>
                                        </p:tav>
                                      </p:tavLst>
                                    </p:anim>
                                    <p:anim calcmode="lin" valueType="num">
                                      <p:cBhvr>
                                        <p:cTn id="18" dur="136" fill="hold">
                                          <p:stCondLst>
                                            <p:cond delay="864"/>
                                          </p:stCondLst>
                                        </p:cTn>
                                        <p:tgtEl>
                                          <p:spTgt spid="32"/>
                                        </p:tgtEl>
                                        <p:attrNameLst>
                                          <p:attrName>ppt_y</p:attrName>
                                        </p:attrNameLst>
                                      </p:cBhvr>
                                      <p:tavLst>
                                        <p:tav tm="0">
                                          <p:val>
                                            <p:strVal val="#ppt_y-(0.354*#ppt_w-0.172*#ppt_h)"/>
                                          </p:val>
                                        </p:tav>
                                        <p:tav tm="100000">
                                          <p:val>
                                            <p:strVal val="#ppt_y"/>
                                          </p:val>
                                        </p:tav>
                                      </p:tavLst>
                                    </p:anim>
                                  </p:childTnLst>
                                </p:cTn>
                              </p:par>
                              <p:par>
                                <p:cTn id="19" presetID="38" presetClass="entr" presetSubtype="0" accel="50000" fill="hold" grpId="0" nodeType="withEffect">
                                  <p:stCondLst>
                                    <p:cond delay="0"/>
                                  </p:stCondLst>
                                  <p:iterate type="lt">
                                    <p:tmPct val="50000"/>
                                  </p:iterate>
                                  <p:childTnLst>
                                    <p:set>
                                      <p:cBhvr>
                                        <p:cTn id="20" dur="1" fill="hold">
                                          <p:stCondLst>
                                            <p:cond delay="0"/>
                                          </p:stCondLst>
                                        </p:cTn>
                                        <p:tgtEl>
                                          <p:spTgt spid="31">
                                            <p:txEl>
                                              <p:pRg st="0" end="0"/>
                                            </p:txEl>
                                          </p:spTgt>
                                        </p:tgtEl>
                                        <p:attrNameLst>
                                          <p:attrName>style.visibility</p:attrName>
                                        </p:attrNameLst>
                                      </p:cBhvr>
                                      <p:to>
                                        <p:strVal val="visible"/>
                                      </p:to>
                                    </p:set>
                                    <p:set>
                                      <p:cBhvr>
                                        <p:cTn id="21" dur="455" fill="hold">
                                          <p:stCondLst>
                                            <p:cond delay="0"/>
                                          </p:stCondLst>
                                        </p:cTn>
                                        <p:tgtEl>
                                          <p:spTgt spid="31">
                                            <p:txEl>
                                              <p:pRg st="0" end="0"/>
                                            </p:txEl>
                                          </p:spTgt>
                                        </p:tgtEl>
                                        <p:attrNameLst>
                                          <p:attrName>style.rotation</p:attrName>
                                        </p:attrNameLst>
                                      </p:cBhvr>
                                      <p:to>
                                        <p:strVal val="-45.0"/>
                                      </p:to>
                                    </p:set>
                                    <p:anim calcmode="lin" valueType="num">
                                      <p:cBhvr>
                                        <p:cTn id="22" dur="455" fill="hold">
                                          <p:stCondLst>
                                            <p:cond delay="455"/>
                                          </p:stCondLst>
                                        </p:cTn>
                                        <p:tgtEl>
                                          <p:spTgt spid="31">
                                            <p:txEl>
                                              <p:pRg st="0" end="0"/>
                                            </p:txEl>
                                          </p:spTgt>
                                        </p:tgtEl>
                                        <p:attrNameLst>
                                          <p:attrName>style.rotation</p:attrName>
                                        </p:attrNameLst>
                                      </p:cBhvr>
                                      <p:tavLst>
                                        <p:tav tm="0">
                                          <p:val>
                                            <p:fltVal val="-45"/>
                                          </p:val>
                                        </p:tav>
                                        <p:tav tm="69900">
                                          <p:val>
                                            <p:fltVal val="45"/>
                                          </p:val>
                                        </p:tav>
                                        <p:tav tm="100000">
                                          <p:val>
                                            <p:fltVal val="0"/>
                                          </p:val>
                                        </p:tav>
                                      </p:tavLst>
                                    </p:anim>
                                    <p:anim calcmode="lin" valueType="num">
                                      <p:cBhvr>
                                        <p:cTn id="23" dur="455" fill="hold">
                                          <p:stCondLst>
                                            <p:cond delay="0"/>
                                          </p:stCondLst>
                                        </p:cTn>
                                        <p:tgtEl>
                                          <p:spTgt spid="31">
                                            <p:txEl>
                                              <p:pRg st="0" end="0"/>
                                            </p:txEl>
                                          </p:spTgt>
                                        </p:tgtEl>
                                        <p:attrNameLst>
                                          <p:attrName>ppt_y</p:attrName>
                                        </p:attrNameLst>
                                      </p:cBhvr>
                                      <p:tavLst>
                                        <p:tav tm="0">
                                          <p:val>
                                            <p:strVal val="#ppt_y-1"/>
                                          </p:val>
                                        </p:tav>
                                        <p:tav tm="100000">
                                          <p:val>
                                            <p:strVal val="#ppt_y-(0.354*#ppt_w-0.172*#ppt_h)"/>
                                          </p:val>
                                        </p:tav>
                                      </p:tavLst>
                                    </p:anim>
                                    <p:anim calcmode="lin" valueType="num">
                                      <p:cBhvr>
                                        <p:cTn id="24" dur="156" decel="50000" autoRev="1" fill="hold">
                                          <p:stCondLst>
                                            <p:cond delay="455"/>
                                          </p:stCondLst>
                                        </p:cTn>
                                        <p:tgtEl>
                                          <p:spTgt spid="31">
                                            <p:txEl>
                                              <p:pRg st="0" end="0"/>
                                            </p:txEl>
                                          </p:spTgt>
                                        </p:tgtEl>
                                        <p:attrNameLst>
                                          <p:attrName>ppt_y</p:attrName>
                                        </p:attrNameLst>
                                      </p:cBhvr>
                                      <p:tavLst>
                                        <p:tav tm="0">
                                          <p:val>
                                            <p:strVal val="#ppt_y-(0.354*#ppt_w-0.172*#ppt_h)"/>
                                          </p:val>
                                        </p:tav>
                                        <p:tav tm="100000">
                                          <p:val>
                                            <p:strVal val="#ppt_y-(0.354*#ppt_w-0.172*#ppt_h)-#ppt_h/2"/>
                                          </p:val>
                                        </p:tav>
                                      </p:tavLst>
                                    </p:anim>
                                    <p:anim calcmode="lin" valueType="num">
                                      <p:cBhvr>
                                        <p:cTn id="25" dur="136" fill="hold">
                                          <p:stCondLst>
                                            <p:cond delay="864"/>
                                          </p:stCondLst>
                                        </p:cTn>
                                        <p:tgtEl>
                                          <p:spTgt spid="31">
                                            <p:txEl>
                                              <p:pRg st="0" end="0"/>
                                            </p:txEl>
                                          </p:spTgt>
                                        </p:tgtEl>
                                        <p:attrNameLst>
                                          <p:attrName>ppt_y</p:attrName>
                                        </p:attrNameLst>
                                      </p:cBhvr>
                                      <p:tavLst>
                                        <p:tav tm="0">
                                          <p:val>
                                            <p:strVal val="#ppt_y-(0.354*#ppt_w-0.172*#ppt_h)"/>
                                          </p:val>
                                        </p:tav>
                                        <p:tav tm="100000">
                                          <p:val>
                                            <p:strVal val="#ppt_y"/>
                                          </p:val>
                                        </p:tav>
                                      </p:tavLst>
                                    </p:anim>
                                  </p:childTnLst>
                                </p:cTn>
                              </p:par>
                              <p:par>
                                <p:cTn id="26" presetID="38" presetClass="entr" presetSubtype="0" accel="50000" fill="hold" grpId="0" nodeType="withEffect">
                                  <p:stCondLst>
                                    <p:cond delay="0"/>
                                  </p:stCondLst>
                                  <p:iterate type="lt">
                                    <p:tmPct val="50000"/>
                                  </p:iterate>
                                  <p:childTnLst>
                                    <p:set>
                                      <p:cBhvr>
                                        <p:cTn id="27" dur="1" fill="hold">
                                          <p:stCondLst>
                                            <p:cond delay="0"/>
                                          </p:stCondLst>
                                        </p:cTn>
                                        <p:tgtEl>
                                          <p:spTgt spid="33"/>
                                        </p:tgtEl>
                                        <p:attrNameLst>
                                          <p:attrName>style.visibility</p:attrName>
                                        </p:attrNameLst>
                                      </p:cBhvr>
                                      <p:to>
                                        <p:strVal val="visible"/>
                                      </p:to>
                                    </p:set>
                                    <p:set>
                                      <p:cBhvr>
                                        <p:cTn id="28" dur="455" fill="hold">
                                          <p:stCondLst>
                                            <p:cond delay="0"/>
                                          </p:stCondLst>
                                        </p:cTn>
                                        <p:tgtEl>
                                          <p:spTgt spid="33"/>
                                        </p:tgtEl>
                                        <p:attrNameLst>
                                          <p:attrName>style.rotation</p:attrName>
                                        </p:attrNameLst>
                                      </p:cBhvr>
                                      <p:to>
                                        <p:strVal val="-45.0"/>
                                      </p:to>
                                    </p:set>
                                    <p:anim calcmode="lin" valueType="num">
                                      <p:cBhvr>
                                        <p:cTn id="29" dur="455" fill="hold">
                                          <p:stCondLst>
                                            <p:cond delay="455"/>
                                          </p:stCondLst>
                                        </p:cTn>
                                        <p:tgtEl>
                                          <p:spTgt spid="33"/>
                                        </p:tgtEl>
                                        <p:attrNameLst>
                                          <p:attrName>style.rotation</p:attrName>
                                        </p:attrNameLst>
                                      </p:cBhvr>
                                      <p:tavLst>
                                        <p:tav tm="0">
                                          <p:val>
                                            <p:fltVal val="-45"/>
                                          </p:val>
                                        </p:tav>
                                        <p:tav tm="69900">
                                          <p:val>
                                            <p:fltVal val="45"/>
                                          </p:val>
                                        </p:tav>
                                        <p:tav tm="100000">
                                          <p:val>
                                            <p:fltVal val="0"/>
                                          </p:val>
                                        </p:tav>
                                      </p:tavLst>
                                    </p:anim>
                                    <p:anim calcmode="lin" valueType="num">
                                      <p:cBhvr>
                                        <p:cTn id="30" dur="455" fill="hold">
                                          <p:stCondLst>
                                            <p:cond delay="0"/>
                                          </p:stCondLst>
                                        </p:cTn>
                                        <p:tgtEl>
                                          <p:spTgt spid="33"/>
                                        </p:tgtEl>
                                        <p:attrNameLst>
                                          <p:attrName>ppt_y</p:attrName>
                                        </p:attrNameLst>
                                      </p:cBhvr>
                                      <p:tavLst>
                                        <p:tav tm="0">
                                          <p:val>
                                            <p:strVal val="#ppt_y-1"/>
                                          </p:val>
                                        </p:tav>
                                        <p:tav tm="100000">
                                          <p:val>
                                            <p:strVal val="#ppt_y-(0.354*#ppt_w-0.172*#ppt_h)"/>
                                          </p:val>
                                        </p:tav>
                                      </p:tavLst>
                                    </p:anim>
                                    <p:anim calcmode="lin" valueType="num">
                                      <p:cBhvr>
                                        <p:cTn id="31" dur="156" decel="50000" autoRev="1" fill="hold">
                                          <p:stCondLst>
                                            <p:cond delay="455"/>
                                          </p:stCondLst>
                                        </p:cTn>
                                        <p:tgtEl>
                                          <p:spTgt spid="33"/>
                                        </p:tgtEl>
                                        <p:attrNameLst>
                                          <p:attrName>ppt_y</p:attrName>
                                        </p:attrNameLst>
                                      </p:cBhvr>
                                      <p:tavLst>
                                        <p:tav tm="0">
                                          <p:val>
                                            <p:strVal val="#ppt_y-(0.354*#ppt_w-0.172*#ppt_h)"/>
                                          </p:val>
                                        </p:tav>
                                        <p:tav tm="100000">
                                          <p:val>
                                            <p:strVal val="#ppt_y-(0.354*#ppt_w-0.172*#ppt_h)-#ppt_h/2"/>
                                          </p:val>
                                        </p:tav>
                                      </p:tavLst>
                                    </p:anim>
                                    <p:anim calcmode="lin" valueType="num">
                                      <p:cBhvr>
                                        <p:cTn id="32" dur="136" fill="hold">
                                          <p:stCondLst>
                                            <p:cond delay="864"/>
                                          </p:stCondLst>
                                        </p:cTn>
                                        <p:tgtEl>
                                          <p:spTgt spid="33"/>
                                        </p:tgtEl>
                                        <p:attrNameLst>
                                          <p:attrName>ppt_y</p:attrName>
                                        </p:attrNameLst>
                                      </p:cBhvr>
                                      <p:tavLst>
                                        <p:tav tm="0">
                                          <p:val>
                                            <p:strVal val="#ppt_y-(0.354*#ppt_w-0.172*#ppt_h)"/>
                                          </p:val>
                                        </p:tav>
                                        <p:tav tm="100000">
                                          <p:val>
                                            <p:strVal val="#ppt_y"/>
                                          </p:val>
                                        </p:tav>
                                      </p:tavLst>
                                    </p:anim>
                                  </p:childTnLst>
                                </p:cTn>
                              </p:par>
                              <p:par>
                                <p:cTn id="33" presetID="38" presetClass="entr" presetSubtype="0" accel="50000" fill="hold" grpId="0" nodeType="withEffect">
                                  <p:stCondLst>
                                    <p:cond delay="0"/>
                                  </p:stCondLst>
                                  <p:iterate type="lt">
                                    <p:tmPct val="50000"/>
                                  </p:iterate>
                                  <p:childTnLst>
                                    <p:set>
                                      <p:cBhvr>
                                        <p:cTn id="34" dur="1" fill="hold">
                                          <p:stCondLst>
                                            <p:cond delay="0"/>
                                          </p:stCondLst>
                                        </p:cTn>
                                        <p:tgtEl>
                                          <p:spTgt spid="34"/>
                                        </p:tgtEl>
                                        <p:attrNameLst>
                                          <p:attrName>style.visibility</p:attrName>
                                        </p:attrNameLst>
                                      </p:cBhvr>
                                      <p:to>
                                        <p:strVal val="visible"/>
                                      </p:to>
                                    </p:set>
                                    <p:set>
                                      <p:cBhvr>
                                        <p:cTn id="35" dur="455" fill="hold">
                                          <p:stCondLst>
                                            <p:cond delay="0"/>
                                          </p:stCondLst>
                                        </p:cTn>
                                        <p:tgtEl>
                                          <p:spTgt spid="34"/>
                                        </p:tgtEl>
                                        <p:attrNameLst>
                                          <p:attrName>style.rotation</p:attrName>
                                        </p:attrNameLst>
                                      </p:cBhvr>
                                      <p:to>
                                        <p:strVal val="-45.0"/>
                                      </p:to>
                                    </p:set>
                                    <p:anim calcmode="lin" valueType="num">
                                      <p:cBhvr>
                                        <p:cTn id="36" dur="455" fill="hold">
                                          <p:stCondLst>
                                            <p:cond delay="455"/>
                                          </p:stCondLst>
                                        </p:cTn>
                                        <p:tgtEl>
                                          <p:spTgt spid="34"/>
                                        </p:tgtEl>
                                        <p:attrNameLst>
                                          <p:attrName>style.rotation</p:attrName>
                                        </p:attrNameLst>
                                      </p:cBhvr>
                                      <p:tavLst>
                                        <p:tav tm="0">
                                          <p:val>
                                            <p:fltVal val="-45"/>
                                          </p:val>
                                        </p:tav>
                                        <p:tav tm="69900">
                                          <p:val>
                                            <p:fltVal val="45"/>
                                          </p:val>
                                        </p:tav>
                                        <p:tav tm="100000">
                                          <p:val>
                                            <p:fltVal val="0"/>
                                          </p:val>
                                        </p:tav>
                                      </p:tavLst>
                                    </p:anim>
                                    <p:anim calcmode="lin" valueType="num">
                                      <p:cBhvr>
                                        <p:cTn id="37" dur="455" fill="hold">
                                          <p:stCondLst>
                                            <p:cond delay="0"/>
                                          </p:stCondLst>
                                        </p:cTn>
                                        <p:tgtEl>
                                          <p:spTgt spid="34"/>
                                        </p:tgtEl>
                                        <p:attrNameLst>
                                          <p:attrName>ppt_y</p:attrName>
                                        </p:attrNameLst>
                                      </p:cBhvr>
                                      <p:tavLst>
                                        <p:tav tm="0">
                                          <p:val>
                                            <p:strVal val="#ppt_y-1"/>
                                          </p:val>
                                        </p:tav>
                                        <p:tav tm="100000">
                                          <p:val>
                                            <p:strVal val="#ppt_y-(0.354*#ppt_w-0.172*#ppt_h)"/>
                                          </p:val>
                                        </p:tav>
                                      </p:tavLst>
                                    </p:anim>
                                    <p:anim calcmode="lin" valueType="num">
                                      <p:cBhvr>
                                        <p:cTn id="38" dur="156" decel="50000" autoRev="1" fill="hold">
                                          <p:stCondLst>
                                            <p:cond delay="455"/>
                                          </p:stCondLst>
                                        </p:cTn>
                                        <p:tgtEl>
                                          <p:spTgt spid="34"/>
                                        </p:tgtEl>
                                        <p:attrNameLst>
                                          <p:attrName>ppt_y</p:attrName>
                                        </p:attrNameLst>
                                      </p:cBhvr>
                                      <p:tavLst>
                                        <p:tav tm="0">
                                          <p:val>
                                            <p:strVal val="#ppt_y-(0.354*#ppt_w-0.172*#ppt_h)"/>
                                          </p:val>
                                        </p:tav>
                                        <p:tav tm="100000">
                                          <p:val>
                                            <p:strVal val="#ppt_y-(0.354*#ppt_w-0.172*#ppt_h)-#ppt_h/2"/>
                                          </p:val>
                                        </p:tav>
                                      </p:tavLst>
                                    </p:anim>
                                    <p:anim calcmode="lin" valueType="num">
                                      <p:cBhvr>
                                        <p:cTn id="39" dur="136" fill="hold">
                                          <p:stCondLst>
                                            <p:cond delay="864"/>
                                          </p:stCondLst>
                                        </p:cTn>
                                        <p:tgtEl>
                                          <p:spTgt spid="34"/>
                                        </p:tgtEl>
                                        <p:attrNameLst>
                                          <p:attrName>ppt_y</p:attrName>
                                        </p:attrNameLst>
                                      </p:cBhvr>
                                      <p:tavLst>
                                        <p:tav tm="0">
                                          <p:val>
                                            <p:strVal val="#ppt_y-(0.354*#ppt_w-0.172*#ppt_h)"/>
                                          </p:val>
                                        </p:tav>
                                        <p:tav tm="100000">
                                          <p:val>
                                            <p:strVal val="#ppt_y"/>
                                          </p:val>
                                        </p:tav>
                                      </p:tavLst>
                                    </p:anim>
                                  </p:childTnLst>
                                </p:cTn>
                              </p:par>
                              <p:par>
                                <p:cTn id="40" presetID="38" presetClass="entr" presetSubtype="0" accel="50000" fill="hold" grpId="0" nodeType="withEffect">
                                  <p:stCondLst>
                                    <p:cond delay="0"/>
                                  </p:stCondLst>
                                  <p:iterate type="lt">
                                    <p:tmPct val="50000"/>
                                  </p:iterate>
                                  <p:childTnLst>
                                    <p:set>
                                      <p:cBhvr>
                                        <p:cTn id="41" dur="1" fill="hold">
                                          <p:stCondLst>
                                            <p:cond delay="0"/>
                                          </p:stCondLst>
                                        </p:cTn>
                                        <p:tgtEl>
                                          <p:spTgt spid="35"/>
                                        </p:tgtEl>
                                        <p:attrNameLst>
                                          <p:attrName>style.visibility</p:attrName>
                                        </p:attrNameLst>
                                      </p:cBhvr>
                                      <p:to>
                                        <p:strVal val="visible"/>
                                      </p:to>
                                    </p:set>
                                    <p:set>
                                      <p:cBhvr>
                                        <p:cTn id="42" dur="455" fill="hold">
                                          <p:stCondLst>
                                            <p:cond delay="0"/>
                                          </p:stCondLst>
                                        </p:cTn>
                                        <p:tgtEl>
                                          <p:spTgt spid="35"/>
                                        </p:tgtEl>
                                        <p:attrNameLst>
                                          <p:attrName>style.rotation</p:attrName>
                                        </p:attrNameLst>
                                      </p:cBhvr>
                                      <p:to>
                                        <p:strVal val="-45.0"/>
                                      </p:to>
                                    </p:set>
                                    <p:anim calcmode="lin" valueType="num">
                                      <p:cBhvr>
                                        <p:cTn id="43" dur="455" fill="hold">
                                          <p:stCondLst>
                                            <p:cond delay="455"/>
                                          </p:stCondLst>
                                        </p:cTn>
                                        <p:tgtEl>
                                          <p:spTgt spid="35"/>
                                        </p:tgtEl>
                                        <p:attrNameLst>
                                          <p:attrName>style.rotation</p:attrName>
                                        </p:attrNameLst>
                                      </p:cBhvr>
                                      <p:tavLst>
                                        <p:tav tm="0">
                                          <p:val>
                                            <p:fltVal val="-45"/>
                                          </p:val>
                                        </p:tav>
                                        <p:tav tm="69900">
                                          <p:val>
                                            <p:fltVal val="45"/>
                                          </p:val>
                                        </p:tav>
                                        <p:tav tm="100000">
                                          <p:val>
                                            <p:fltVal val="0"/>
                                          </p:val>
                                        </p:tav>
                                      </p:tavLst>
                                    </p:anim>
                                    <p:anim calcmode="lin" valueType="num">
                                      <p:cBhvr>
                                        <p:cTn id="44" dur="455" fill="hold">
                                          <p:stCondLst>
                                            <p:cond delay="0"/>
                                          </p:stCondLst>
                                        </p:cTn>
                                        <p:tgtEl>
                                          <p:spTgt spid="35"/>
                                        </p:tgtEl>
                                        <p:attrNameLst>
                                          <p:attrName>ppt_y</p:attrName>
                                        </p:attrNameLst>
                                      </p:cBhvr>
                                      <p:tavLst>
                                        <p:tav tm="0">
                                          <p:val>
                                            <p:strVal val="#ppt_y-1"/>
                                          </p:val>
                                        </p:tav>
                                        <p:tav tm="100000">
                                          <p:val>
                                            <p:strVal val="#ppt_y-(0.354*#ppt_w-0.172*#ppt_h)"/>
                                          </p:val>
                                        </p:tav>
                                      </p:tavLst>
                                    </p:anim>
                                    <p:anim calcmode="lin" valueType="num">
                                      <p:cBhvr>
                                        <p:cTn id="45" dur="156" decel="50000" autoRev="1" fill="hold">
                                          <p:stCondLst>
                                            <p:cond delay="455"/>
                                          </p:stCondLst>
                                        </p:cTn>
                                        <p:tgtEl>
                                          <p:spTgt spid="35"/>
                                        </p:tgtEl>
                                        <p:attrNameLst>
                                          <p:attrName>ppt_y</p:attrName>
                                        </p:attrNameLst>
                                      </p:cBhvr>
                                      <p:tavLst>
                                        <p:tav tm="0">
                                          <p:val>
                                            <p:strVal val="#ppt_y-(0.354*#ppt_w-0.172*#ppt_h)"/>
                                          </p:val>
                                        </p:tav>
                                        <p:tav tm="100000">
                                          <p:val>
                                            <p:strVal val="#ppt_y-(0.354*#ppt_w-0.172*#ppt_h)-#ppt_h/2"/>
                                          </p:val>
                                        </p:tav>
                                      </p:tavLst>
                                    </p:anim>
                                    <p:anim calcmode="lin" valueType="num">
                                      <p:cBhvr>
                                        <p:cTn id="46" dur="136" fill="hold">
                                          <p:stCondLst>
                                            <p:cond delay="864"/>
                                          </p:stCondLst>
                                        </p:cTn>
                                        <p:tgtEl>
                                          <p:spTgt spid="35"/>
                                        </p:tgtEl>
                                        <p:attrNameLst>
                                          <p:attrName>ppt_y</p:attrName>
                                        </p:attrNameLst>
                                      </p:cBhvr>
                                      <p:tavLst>
                                        <p:tav tm="0">
                                          <p:val>
                                            <p:strVal val="#ppt_y-(0.354*#ppt_w-0.172*#ppt_h)"/>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1" grpId="0" build="p"/>
      <p:bldP spid="32" grpId="0"/>
      <p:bldP spid="33" grpId="0"/>
      <p:bldP spid="34" grpId="0"/>
      <p:bldP spid="3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E5368-03B1-4062-A089-2C864C230D1C}"/>
              </a:ext>
            </a:extLst>
          </p:cNvPr>
          <p:cNvSpPr>
            <a:spLocks noGrp="1"/>
          </p:cNvSpPr>
          <p:nvPr>
            <p:ph type="title" idx="4294967295"/>
          </p:nvPr>
        </p:nvSpPr>
        <p:spPr>
          <a:xfrm rot="16200000">
            <a:off x="8353080" y="3123751"/>
            <a:ext cx="6536430" cy="708025"/>
          </a:xfrm>
          <a:ln>
            <a:noFill/>
          </a:ln>
          <a:effectLst>
            <a:reflection blurRad="6350" stA="50000" endA="295" endPos="92000" dist="101600" dir="5400000" sy="-100000" algn="bl" rotWithShape="0"/>
          </a:effectLst>
        </p:spPr>
        <p:txBody>
          <a:bodyPr/>
          <a:lstStyle/>
          <a:p>
            <a:r>
              <a:rPr lang="ro-RO" sz="6000" b="1" dirty="0">
                <a:solidFill>
                  <a:schemeClr val="accent6">
                    <a:lumMod val="20000"/>
                    <a:lumOff val="80000"/>
                  </a:schemeClr>
                </a:solidFill>
              </a:rPr>
              <a:t>Financial Factors </a:t>
            </a:r>
            <a:endParaRPr lang="en-GB" sz="6000" b="1" dirty="0">
              <a:solidFill>
                <a:schemeClr val="accent6">
                  <a:lumMod val="20000"/>
                  <a:lumOff val="80000"/>
                </a:schemeClr>
              </a:solidFill>
            </a:endParaRPr>
          </a:p>
        </p:txBody>
      </p:sp>
      <p:graphicFrame>
        <p:nvGraphicFramePr>
          <p:cNvPr id="6" name="Table 5">
            <a:extLst>
              <a:ext uri="{FF2B5EF4-FFF2-40B4-BE49-F238E27FC236}">
                <a16:creationId xmlns:a16="http://schemas.microsoft.com/office/drawing/2014/main" id="{1E657378-E0E3-4526-9149-004CF15EDBAB}"/>
              </a:ext>
            </a:extLst>
          </p:cNvPr>
          <p:cNvGraphicFramePr>
            <a:graphicFrameLocks noGrp="1"/>
          </p:cNvGraphicFramePr>
          <p:nvPr>
            <p:extLst>
              <p:ext uri="{D42A27DB-BD31-4B8C-83A1-F6EECF244321}">
                <p14:modId xmlns:p14="http://schemas.microsoft.com/office/powerpoint/2010/main" val="1622723628"/>
              </p:ext>
            </p:extLst>
          </p:nvPr>
        </p:nvGraphicFramePr>
        <p:xfrm>
          <a:off x="216693" y="112020"/>
          <a:ext cx="10696576" cy="6633960"/>
        </p:xfrm>
        <a:graphic>
          <a:graphicData uri="http://schemas.openxmlformats.org/drawingml/2006/table">
            <a:tbl>
              <a:tblPr firstRow="1" bandRow="1">
                <a:tableStyleId>{ED083AE6-46FA-4A59-8FB0-9F97EB10719F}</a:tableStyleId>
              </a:tblPr>
              <a:tblGrid>
                <a:gridCol w="3009900">
                  <a:extLst>
                    <a:ext uri="{9D8B030D-6E8A-4147-A177-3AD203B41FA5}">
                      <a16:colId xmlns:a16="http://schemas.microsoft.com/office/drawing/2014/main" val="670257135"/>
                    </a:ext>
                  </a:extLst>
                </a:gridCol>
                <a:gridCol w="5724525">
                  <a:extLst>
                    <a:ext uri="{9D8B030D-6E8A-4147-A177-3AD203B41FA5}">
                      <a16:colId xmlns:a16="http://schemas.microsoft.com/office/drawing/2014/main" val="1152545831"/>
                    </a:ext>
                  </a:extLst>
                </a:gridCol>
                <a:gridCol w="1962151">
                  <a:extLst>
                    <a:ext uri="{9D8B030D-6E8A-4147-A177-3AD203B41FA5}">
                      <a16:colId xmlns:a16="http://schemas.microsoft.com/office/drawing/2014/main" val="2947786424"/>
                    </a:ext>
                  </a:extLst>
                </a:gridCol>
              </a:tblGrid>
              <a:tr h="268367">
                <a:tc>
                  <a:txBody>
                    <a:bodyPr/>
                    <a:lstStyle/>
                    <a:p>
                      <a:r>
                        <a:rPr lang="ro-RO" sz="1400" dirty="0"/>
                        <a:t>Category</a:t>
                      </a:r>
                    </a:p>
                  </a:txBody>
                  <a:tcPr marL="61196" marR="61196" marT="30598" marB="30598"/>
                </a:tc>
                <a:tc>
                  <a:txBody>
                    <a:bodyPr/>
                    <a:lstStyle/>
                    <a:p>
                      <a:r>
                        <a:rPr lang="ro-RO" sz="1400" dirty="0"/>
                        <a:t>Details</a:t>
                      </a:r>
                    </a:p>
                  </a:txBody>
                  <a:tcPr marL="61196" marR="61196" marT="30598" marB="30598"/>
                </a:tc>
                <a:tc>
                  <a:txBody>
                    <a:bodyPr/>
                    <a:lstStyle/>
                    <a:p>
                      <a:r>
                        <a:rPr lang="ro-RO" sz="1400" b="1" dirty="0"/>
                        <a:t>Amount (£)</a:t>
                      </a:r>
                      <a:endParaRPr lang="ro-RO" sz="1400" dirty="0"/>
                    </a:p>
                  </a:txBody>
                  <a:tcPr marL="61196" marR="61196" marT="30598" marB="30598"/>
                </a:tc>
                <a:extLst>
                  <a:ext uri="{0D108BD9-81ED-4DB2-BD59-A6C34878D82A}">
                    <a16:rowId xmlns:a16="http://schemas.microsoft.com/office/drawing/2014/main" val="4271891777"/>
                  </a:ext>
                </a:extLst>
              </a:tr>
              <a:tr h="268367">
                <a:tc>
                  <a:txBody>
                    <a:bodyPr/>
                    <a:lstStyle/>
                    <a:p>
                      <a:r>
                        <a:rPr lang="ro-RO" sz="1400" dirty="0"/>
                        <a:t>Revenues</a:t>
                      </a:r>
                    </a:p>
                  </a:txBody>
                  <a:tcPr marL="61196" marR="61196" marT="30598" marB="30598"/>
                </a:tc>
                <a:tc>
                  <a:txBody>
                    <a:bodyPr/>
                    <a:lstStyle/>
                    <a:p>
                      <a:endParaRPr lang="ro-RO" sz="1400"/>
                    </a:p>
                  </a:txBody>
                  <a:tcPr marL="61196" marR="61196" marT="30598" marB="30598"/>
                </a:tc>
                <a:tc>
                  <a:txBody>
                    <a:bodyPr/>
                    <a:lstStyle/>
                    <a:p>
                      <a:endParaRPr lang="ro-RO" sz="1400"/>
                    </a:p>
                  </a:txBody>
                  <a:tcPr marL="61196" marR="61196" marT="30598" marB="30598"/>
                </a:tc>
                <a:extLst>
                  <a:ext uri="{0D108BD9-81ED-4DB2-BD59-A6C34878D82A}">
                    <a16:rowId xmlns:a16="http://schemas.microsoft.com/office/drawing/2014/main" val="1903215950"/>
                  </a:ext>
                </a:extLst>
              </a:tr>
              <a:tr h="468885">
                <a:tc>
                  <a:txBody>
                    <a:bodyPr/>
                    <a:lstStyle/>
                    <a:p>
                      <a:r>
                        <a:rPr lang="ro-RO" sz="1400" dirty="0"/>
                        <a:t>Sponsorships and Partnerships</a:t>
                      </a:r>
                    </a:p>
                  </a:txBody>
                  <a:tcPr marL="61196" marR="61196" marT="30598" marB="30598"/>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ro-RO" sz="1400" b="0" dirty="0"/>
                        <a:t>Financial support from companies</a:t>
                      </a:r>
                      <a:r>
                        <a:rPr lang="en-US" sz="1400" b="0" dirty="0"/>
                        <a:t> (HM Revenue &amp; Customs, 2025). </a:t>
                      </a:r>
                      <a:r>
                        <a:rPr lang="en-US" sz="1400" dirty="0"/>
                        <a:t>Lloyds Banking Group, Barclays, PwC UK, </a:t>
                      </a:r>
                      <a:r>
                        <a:rPr lang="en-US" sz="1400" dirty="0" err="1"/>
                        <a:t>PurpleSpace</a:t>
                      </a:r>
                      <a:r>
                        <a:rPr lang="en-US" sz="1400" dirty="0"/>
                        <a:t>, Business Disability Forum (Impact Match, 2025), Deliveroo, Caterer.com (BI Hospitality, n.d.)</a:t>
                      </a:r>
                    </a:p>
                  </a:txBody>
                  <a:tcPr marL="61196" marR="61196" marT="30598" marB="30598"/>
                </a:tc>
                <a:tc>
                  <a:txBody>
                    <a:bodyPr/>
                    <a:lstStyle/>
                    <a:p>
                      <a:r>
                        <a:rPr lang="ro-RO" sz="1400" dirty="0"/>
                        <a:t>25,000</a:t>
                      </a:r>
                    </a:p>
                  </a:txBody>
                  <a:tcPr marL="61196" marR="61196" marT="30598" marB="30598"/>
                </a:tc>
                <a:extLst>
                  <a:ext uri="{0D108BD9-81ED-4DB2-BD59-A6C34878D82A}">
                    <a16:rowId xmlns:a16="http://schemas.microsoft.com/office/drawing/2014/main" val="2518611480"/>
                  </a:ext>
                </a:extLst>
              </a:tr>
              <a:tr h="268367">
                <a:tc>
                  <a:txBody>
                    <a:bodyPr/>
                    <a:lstStyle/>
                    <a:p>
                      <a:r>
                        <a:rPr lang="ro-RO" sz="1400" dirty="0"/>
                        <a:t>Exhibition Stands</a:t>
                      </a:r>
                    </a:p>
                  </a:txBody>
                  <a:tcPr marL="61196" marR="61196" marT="30598" marB="30598"/>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ro-RO" sz="1400" dirty="0"/>
                        <a:t>Fees paid by exhibitors</a:t>
                      </a:r>
                      <a:r>
                        <a:rPr lang="en-US" sz="1400" dirty="0"/>
                        <a:t> </a:t>
                      </a:r>
                      <a:r>
                        <a:rPr lang="en-US" sz="1400" b="0" dirty="0"/>
                        <a:t>(The Source Trade Show, 2025).</a:t>
                      </a:r>
                    </a:p>
                  </a:txBody>
                  <a:tcPr marL="61196" marR="61196" marT="30598" marB="30598"/>
                </a:tc>
                <a:tc>
                  <a:txBody>
                    <a:bodyPr/>
                    <a:lstStyle/>
                    <a:p>
                      <a:r>
                        <a:rPr lang="ro-RO" sz="1400" dirty="0"/>
                        <a:t>15,000</a:t>
                      </a:r>
                    </a:p>
                  </a:txBody>
                  <a:tcPr marL="61196" marR="61196" marT="30598" marB="30598"/>
                </a:tc>
                <a:extLst>
                  <a:ext uri="{0D108BD9-81ED-4DB2-BD59-A6C34878D82A}">
                    <a16:rowId xmlns:a16="http://schemas.microsoft.com/office/drawing/2014/main" val="1399451825"/>
                  </a:ext>
                </a:extLst>
              </a:tr>
              <a:tr h="468885">
                <a:tc>
                  <a:txBody>
                    <a:bodyPr/>
                    <a:lstStyle/>
                    <a:p>
                      <a:r>
                        <a:rPr lang="ro-RO" sz="1400" dirty="0"/>
                        <a:t>Donations</a:t>
                      </a:r>
                    </a:p>
                  </a:txBody>
                  <a:tcPr marL="61196" marR="61196" marT="30598" marB="30598"/>
                </a:tc>
                <a:tc>
                  <a:txBody>
                    <a:bodyPr/>
                    <a:lstStyle/>
                    <a:p>
                      <a:r>
                        <a:rPr lang="en-US" sz="1400" dirty="0"/>
                        <a:t>Contributions from individuals or companies</a:t>
                      </a:r>
                      <a:endParaRPr lang="ro-RO" sz="1400" dirty="0"/>
                    </a:p>
                  </a:txBody>
                  <a:tcPr marL="61196" marR="61196" marT="30598" marB="30598"/>
                </a:tc>
                <a:tc>
                  <a:txBody>
                    <a:bodyPr/>
                    <a:lstStyle/>
                    <a:p>
                      <a:r>
                        <a:rPr lang="ro-RO" sz="1400" dirty="0"/>
                        <a:t>2,000</a:t>
                      </a:r>
                    </a:p>
                  </a:txBody>
                  <a:tcPr marL="61196" marR="61196" marT="30598" marB="30598"/>
                </a:tc>
                <a:extLst>
                  <a:ext uri="{0D108BD9-81ED-4DB2-BD59-A6C34878D82A}">
                    <a16:rowId xmlns:a16="http://schemas.microsoft.com/office/drawing/2014/main" val="3941865517"/>
                  </a:ext>
                </a:extLst>
              </a:tr>
              <a:tr h="268367">
                <a:tc>
                  <a:txBody>
                    <a:bodyPr/>
                    <a:lstStyle/>
                    <a:p>
                      <a:r>
                        <a:rPr lang="ro-RO" sz="1400" dirty="0"/>
                        <a:t>Ticket Sales</a:t>
                      </a:r>
                    </a:p>
                  </a:txBody>
                  <a:tcPr marL="61196" marR="61196" marT="30598" marB="30598"/>
                </a:tc>
                <a:tc>
                  <a:txBody>
                    <a:bodyPr/>
                    <a:lstStyle/>
                    <a:p>
                      <a:r>
                        <a:rPr lang="ro-RO" sz="1400" dirty="0"/>
                        <a:t>£95 per ticket × 200 participants</a:t>
                      </a:r>
                    </a:p>
                  </a:txBody>
                  <a:tcPr marL="61196" marR="61196" marT="30598" marB="30598"/>
                </a:tc>
                <a:tc>
                  <a:txBody>
                    <a:bodyPr/>
                    <a:lstStyle/>
                    <a:p>
                      <a:r>
                        <a:rPr lang="ro-RO" sz="1400" dirty="0"/>
                        <a:t>19,000</a:t>
                      </a:r>
                    </a:p>
                  </a:txBody>
                  <a:tcPr marL="61196" marR="61196" marT="30598" marB="30598"/>
                </a:tc>
                <a:extLst>
                  <a:ext uri="{0D108BD9-81ED-4DB2-BD59-A6C34878D82A}">
                    <a16:rowId xmlns:a16="http://schemas.microsoft.com/office/drawing/2014/main" val="451396776"/>
                  </a:ext>
                </a:extLst>
              </a:tr>
              <a:tr h="268367">
                <a:tc>
                  <a:txBody>
                    <a:bodyPr/>
                    <a:lstStyle/>
                    <a:p>
                      <a:r>
                        <a:rPr lang="ro-RO" sz="1400" b="1" dirty="0"/>
                        <a:t>Total Revenues</a:t>
                      </a:r>
                      <a:endParaRPr lang="ro-RO" sz="1400" dirty="0"/>
                    </a:p>
                  </a:txBody>
                  <a:tcPr marL="61196" marR="61196" marT="30598" marB="30598"/>
                </a:tc>
                <a:tc>
                  <a:txBody>
                    <a:bodyPr/>
                    <a:lstStyle/>
                    <a:p>
                      <a:endParaRPr lang="ro-RO" sz="1400" dirty="0"/>
                    </a:p>
                  </a:txBody>
                  <a:tcPr marL="61196" marR="61196" marT="30598" marB="30598"/>
                </a:tc>
                <a:tc>
                  <a:txBody>
                    <a:bodyPr/>
                    <a:lstStyle/>
                    <a:p>
                      <a:r>
                        <a:rPr lang="ro-RO" sz="1400" b="1" dirty="0"/>
                        <a:t>61,000</a:t>
                      </a:r>
                      <a:endParaRPr lang="ro-RO" sz="1400" dirty="0"/>
                    </a:p>
                  </a:txBody>
                  <a:tcPr marL="61196" marR="61196" marT="30598" marB="30598"/>
                </a:tc>
                <a:extLst>
                  <a:ext uri="{0D108BD9-81ED-4DB2-BD59-A6C34878D82A}">
                    <a16:rowId xmlns:a16="http://schemas.microsoft.com/office/drawing/2014/main" val="4176551394"/>
                  </a:ext>
                </a:extLst>
              </a:tr>
              <a:tr h="268367">
                <a:tc>
                  <a:txBody>
                    <a:bodyPr/>
                    <a:lstStyle/>
                    <a:p>
                      <a:r>
                        <a:rPr lang="ro-RO" sz="1400" dirty="0"/>
                        <a:t>Expenses</a:t>
                      </a:r>
                    </a:p>
                  </a:txBody>
                  <a:tcPr marL="61196" marR="61196" marT="30598" marB="30598"/>
                </a:tc>
                <a:tc>
                  <a:txBody>
                    <a:bodyPr/>
                    <a:lstStyle/>
                    <a:p>
                      <a:endParaRPr lang="ro-RO" sz="1400" dirty="0"/>
                    </a:p>
                  </a:txBody>
                  <a:tcPr marL="61196" marR="61196" marT="30598" marB="30598"/>
                </a:tc>
                <a:tc>
                  <a:txBody>
                    <a:bodyPr/>
                    <a:lstStyle/>
                    <a:p>
                      <a:endParaRPr lang="ro-RO" sz="1400" dirty="0"/>
                    </a:p>
                  </a:txBody>
                  <a:tcPr marL="61196" marR="61196" marT="30598" marB="30598"/>
                </a:tc>
                <a:extLst>
                  <a:ext uri="{0D108BD9-81ED-4DB2-BD59-A6C34878D82A}">
                    <a16:rowId xmlns:a16="http://schemas.microsoft.com/office/drawing/2014/main" val="2797099549"/>
                  </a:ext>
                </a:extLst>
              </a:tr>
              <a:tr h="268367">
                <a:tc>
                  <a:txBody>
                    <a:bodyPr/>
                    <a:lstStyle/>
                    <a:p>
                      <a:r>
                        <a:rPr lang="ro-RO" sz="1400" dirty="0"/>
                        <a:t>Venue Rental</a:t>
                      </a:r>
                    </a:p>
                  </a:txBody>
                  <a:tcPr marL="61196" marR="61196" marT="30598" marB="30598"/>
                </a:tc>
                <a:tc>
                  <a:txBody>
                    <a:bodyPr/>
                    <a:lstStyle/>
                    <a:p>
                      <a:r>
                        <a:rPr lang="ro-RO" sz="1400" dirty="0"/>
                        <a:t>Including equipment</a:t>
                      </a:r>
                    </a:p>
                  </a:txBody>
                  <a:tcPr marL="61196" marR="61196" marT="30598" marB="30598"/>
                </a:tc>
                <a:tc>
                  <a:txBody>
                    <a:bodyPr/>
                    <a:lstStyle/>
                    <a:p>
                      <a:r>
                        <a:rPr lang="ro-RO" sz="1400" dirty="0"/>
                        <a:t>30,000</a:t>
                      </a:r>
                    </a:p>
                  </a:txBody>
                  <a:tcPr marL="61196" marR="61196" marT="30598" marB="30598"/>
                </a:tc>
                <a:extLst>
                  <a:ext uri="{0D108BD9-81ED-4DB2-BD59-A6C34878D82A}">
                    <a16:rowId xmlns:a16="http://schemas.microsoft.com/office/drawing/2014/main" val="320790514"/>
                  </a:ext>
                </a:extLst>
              </a:tr>
              <a:tr h="268367">
                <a:tc>
                  <a:txBody>
                    <a:bodyPr/>
                    <a:lstStyle/>
                    <a:p>
                      <a:r>
                        <a:rPr lang="ro-RO" sz="1400" dirty="0"/>
                        <a:t>Catering</a:t>
                      </a:r>
                    </a:p>
                  </a:txBody>
                  <a:tcPr marL="61196" marR="61196" marT="30598" marB="30598"/>
                </a:tc>
                <a:tc>
                  <a:txBody>
                    <a:bodyPr/>
                    <a:lstStyle/>
                    <a:p>
                      <a:r>
                        <a:rPr lang="it-IT" sz="1400" dirty="0"/>
                        <a:t>£25 per person × 200 participants</a:t>
                      </a:r>
                      <a:endParaRPr lang="ro-RO" sz="1400" dirty="0"/>
                    </a:p>
                  </a:txBody>
                  <a:tcPr marL="61196" marR="61196" marT="30598" marB="30598"/>
                </a:tc>
                <a:tc>
                  <a:txBody>
                    <a:bodyPr/>
                    <a:lstStyle/>
                    <a:p>
                      <a:r>
                        <a:rPr lang="ro-RO" sz="1400" dirty="0"/>
                        <a:t>5,000</a:t>
                      </a:r>
                    </a:p>
                  </a:txBody>
                  <a:tcPr marL="61196" marR="61196" marT="30598" marB="30598"/>
                </a:tc>
                <a:extLst>
                  <a:ext uri="{0D108BD9-81ED-4DB2-BD59-A6C34878D82A}">
                    <a16:rowId xmlns:a16="http://schemas.microsoft.com/office/drawing/2014/main" val="2151753792"/>
                  </a:ext>
                </a:extLst>
              </a:tr>
              <a:tr h="468885">
                <a:tc>
                  <a:txBody>
                    <a:bodyPr/>
                    <a:lstStyle/>
                    <a:p>
                      <a:r>
                        <a:rPr lang="ro-RO" sz="1400" dirty="0"/>
                        <a:t>Marketing and Promotion</a:t>
                      </a:r>
                    </a:p>
                  </a:txBody>
                  <a:tcPr marL="61196" marR="61196" marT="30598" marB="30598"/>
                </a:tc>
                <a:tc>
                  <a:txBody>
                    <a:bodyPr/>
                    <a:lstStyle/>
                    <a:p>
                      <a:r>
                        <a:rPr lang="ro-RO" sz="1400" dirty="0"/>
                        <a:t>Digital campaigns, media partnerships</a:t>
                      </a:r>
                    </a:p>
                  </a:txBody>
                  <a:tcPr marL="61196" marR="61196" marT="30598" marB="30598"/>
                </a:tc>
                <a:tc>
                  <a:txBody>
                    <a:bodyPr/>
                    <a:lstStyle/>
                    <a:p>
                      <a:r>
                        <a:rPr lang="ro-RO" sz="1400" dirty="0"/>
                        <a:t>3,000</a:t>
                      </a:r>
                    </a:p>
                  </a:txBody>
                  <a:tcPr marL="61196" marR="61196" marT="30598" marB="30598"/>
                </a:tc>
                <a:extLst>
                  <a:ext uri="{0D108BD9-81ED-4DB2-BD59-A6C34878D82A}">
                    <a16:rowId xmlns:a16="http://schemas.microsoft.com/office/drawing/2014/main" val="1450527715"/>
                  </a:ext>
                </a:extLst>
              </a:tr>
              <a:tr h="268367">
                <a:tc>
                  <a:txBody>
                    <a:bodyPr/>
                    <a:lstStyle/>
                    <a:p>
                      <a:r>
                        <a:rPr lang="ro-RO" sz="1400" dirty="0"/>
                        <a:t>Logistics and Volunteers</a:t>
                      </a:r>
                    </a:p>
                  </a:txBody>
                  <a:tcPr marL="61196" marR="61196" marT="30598" marB="30598"/>
                </a:tc>
                <a:tc>
                  <a:txBody>
                    <a:bodyPr/>
                    <a:lstStyle/>
                    <a:p>
                      <a:r>
                        <a:rPr lang="en-US" sz="1400" dirty="0"/>
                        <a:t>Transport and other support costs</a:t>
                      </a:r>
                      <a:endParaRPr lang="ro-RO" sz="1400" dirty="0"/>
                    </a:p>
                  </a:txBody>
                  <a:tcPr marL="61196" marR="61196" marT="30598" marB="30598"/>
                </a:tc>
                <a:tc>
                  <a:txBody>
                    <a:bodyPr/>
                    <a:lstStyle/>
                    <a:p>
                      <a:r>
                        <a:rPr lang="ro-RO" sz="1400" dirty="0"/>
                        <a:t>1,000</a:t>
                      </a:r>
                    </a:p>
                  </a:txBody>
                  <a:tcPr marL="61196" marR="61196" marT="30598" marB="30598"/>
                </a:tc>
                <a:extLst>
                  <a:ext uri="{0D108BD9-81ED-4DB2-BD59-A6C34878D82A}">
                    <a16:rowId xmlns:a16="http://schemas.microsoft.com/office/drawing/2014/main" val="519780959"/>
                  </a:ext>
                </a:extLst>
              </a:tr>
              <a:tr h="468885">
                <a:tc>
                  <a:txBody>
                    <a:bodyPr/>
                    <a:lstStyle/>
                    <a:p>
                      <a:r>
                        <a:rPr lang="ro-RO" sz="1400" dirty="0"/>
                        <a:t>Other Costs</a:t>
                      </a:r>
                    </a:p>
                  </a:txBody>
                  <a:tcPr marL="61196" marR="61196" marT="30598" marB="30598"/>
                </a:tc>
                <a:tc>
                  <a:txBody>
                    <a:bodyPr/>
                    <a:lstStyle/>
                    <a:p>
                      <a:r>
                        <a:rPr lang="en-US" sz="1400" dirty="0"/>
                        <a:t>Administrative fees and unforeseen expenses</a:t>
                      </a:r>
                      <a:endParaRPr lang="ro-RO" sz="1400" dirty="0"/>
                    </a:p>
                  </a:txBody>
                  <a:tcPr marL="61196" marR="61196" marT="30598" marB="30598"/>
                </a:tc>
                <a:tc>
                  <a:txBody>
                    <a:bodyPr/>
                    <a:lstStyle/>
                    <a:p>
                      <a:r>
                        <a:rPr lang="ro-RO" sz="1400" dirty="0"/>
                        <a:t>2,000</a:t>
                      </a:r>
                    </a:p>
                  </a:txBody>
                  <a:tcPr marL="61196" marR="61196" marT="30598" marB="30598"/>
                </a:tc>
                <a:extLst>
                  <a:ext uri="{0D108BD9-81ED-4DB2-BD59-A6C34878D82A}">
                    <a16:rowId xmlns:a16="http://schemas.microsoft.com/office/drawing/2014/main" val="2867658717"/>
                  </a:ext>
                </a:extLst>
              </a:tr>
              <a:tr h="268367">
                <a:tc>
                  <a:txBody>
                    <a:bodyPr/>
                    <a:lstStyle/>
                    <a:p>
                      <a:r>
                        <a:rPr lang="ro-RO" sz="1400" b="1" dirty="0"/>
                        <a:t>Total Expenses</a:t>
                      </a:r>
                      <a:endParaRPr lang="ro-RO" sz="1400" dirty="0"/>
                    </a:p>
                  </a:txBody>
                  <a:tcPr marL="61196" marR="61196" marT="30598" marB="30598"/>
                </a:tc>
                <a:tc>
                  <a:txBody>
                    <a:bodyPr/>
                    <a:lstStyle/>
                    <a:p>
                      <a:endParaRPr lang="ro-RO" sz="1400" dirty="0"/>
                    </a:p>
                  </a:txBody>
                  <a:tcPr marL="61196" marR="61196" marT="30598" marB="30598"/>
                </a:tc>
                <a:tc>
                  <a:txBody>
                    <a:bodyPr/>
                    <a:lstStyle/>
                    <a:p>
                      <a:r>
                        <a:rPr lang="ro-RO" sz="1400" b="1" dirty="0"/>
                        <a:t>41,000</a:t>
                      </a:r>
                      <a:endParaRPr lang="ro-RO" sz="1400" dirty="0"/>
                    </a:p>
                  </a:txBody>
                  <a:tcPr marL="61196" marR="61196" marT="30598" marB="30598"/>
                </a:tc>
                <a:extLst>
                  <a:ext uri="{0D108BD9-81ED-4DB2-BD59-A6C34878D82A}">
                    <a16:rowId xmlns:a16="http://schemas.microsoft.com/office/drawing/2014/main" val="3259833323"/>
                  </a:ext>
                </a:extLst>
              </a:tr>
              <a:tr h="268367">
                <a:tc>
                  <a:txBody>
                    <a:bodyPr/>
                    <a:lstStyle/>
                    <a:p>
                      <a:r>
                        <a:rPr lang="ro-RO" sz="1400" b="1" dirty="0"/>
                        <a:t>Net Profit</a:t>
                      </a:r>
                      <a:endParaRPr lang="ro-RO" sz="1400" dirty="0"/>
                    </a:p>
                  </a:txBody>
                  <a:tcPr marL="61196" marR="61196" marT="30598" marB="30598"/>
                </a:tc>
                <a:tc>
                  <a:txBody>
                    <a:bodyPr/>
                    <a:lstStyle/>
                    <a:p>
                      <a:endParaRPr lang="ro-RO" sz="1400" dirty="0"/>
                    </a:p>
                  </a:txBody>
                  <a:tcPr marL="61196" marR="61196" marT="30598" marB="30598"/>
                </a:tc>
                <a:tc>
                  <a:txBody>
                    <a:bodyPr/>
                    <a:lstStyle/>
                    <a:p>
                      <a:endParaRPr lang="ro-RO" sz="1400" dirty="0"/>
                    </a:p>
                  </a:txBody>
                  <a:tcPr marL="61196" marR="61196" marT="30598" marB="30598"/>
                </a:tc>
                <a:extLst>
                  <a:ext uri="{0D108BD9-81ED-4DB2-BD59-A6C34878D82A}">
                    <a16:rowId xmlns:a16="http://schemas.microsoft.com/office/drawing/2014/main" val="1074568740"/>
                  </a:ext>
                </a:extLst>
              </a:tr>
              <a:tr h="468885">
                <a:tc>
                  <a:txBody>
                    <a:bodyPr/>
                    <a:lstStyle/>
                    <a:p>
                      <a:r>
                        <a:rPr lang="ro-RO" sz="1400" dirty="0"/>
                        <a:t>Total Revenues − Total Expenses</a:t>
                      </a:r>
                    </a:p>
                  </a:txBody>
                  <a:tcPr marL="61196" marR="61196" marT="30598" marB="30598"/>
                </a:tc>
                <a:tc>
                  <a:txBody>
                    <a:bodyPr/>
                    <a:lstStyle/>
                    <a:p>
                      <a:r>
                        <a:rPr lang="ro-RO" sz="1400" dirty="0"/>
                        <a:t>£61,000 − £41,000</a:t>
                      </a:r>
                    </a:p>
                  </a:txBody>
                  <a:tcPr marL="61196" marR="61196" marT="30598" marB="30598"/>
                </a:tc>
                <a:tc>
                  <a:txBody>
                    <a:bodyPr/>
                    <a:lstStyle/>
                    <a:p>
                      <a:r>
                        <a:rPr lang="ro-RO" sz="1400" b="1" dirty="0"/>
                        <a:t>20,000</a:t>
                      </a:r>
                      <a:endParaRPr lang="ro-RO" sz="1400" dirty="0"/>
                    </a:p>
                  </a:txBody>
                  <a:tcPr marL="61196" marR="61196" marT="30598" marB="30598"/>
                </a:tc>
                <a:extLst>
                  <a:ext uri="{0D108BD9-81ED-4DB2-BD59-A6C34878D82A}">
                    <a16:rowId xmlns:a16="http://schemas.microsoft.com/office/drawing/2014/main" val="960867829"/>
                  </a:ext>
                </a:extLst>
              </a:tr>
              <a:tr h="268367">
                <a:tc>
                  <a:txBody>
                    <a:bodyPr/>
                    <a:lstStyle/>
                    <a:p>
                      <a:r>
                        <a:rPr lang="ro-RO" sz="1400" b="1" dirty="0"/>
                        <a:t>Profit Allocation</a:t>
                      </a:r>
                      <a:endParaRPr lang="ro-RO" sz="1400" dirty="0"/>
                    </a:p>
                  </a:txBody>
                  <a:tcPr marL="61196" marR="61196" marT="30598" marB="30598"/>
                </a:tc>
                <a:tc>
                  <a:txBody>
                    <a:bodyPr/>
                    <a:lstStyle/>
                    <a:p>
                      <a:endParaRPr lang="ro-RO" sz="1400" dirty="0"/>
                    </a:p>
                  </a:txBody>
                  <a:tcPr marL="61196" marR="61196" marT="30598" marB="30598"/>
                </a:tc>
                <a:tc>
                  <a:txBody>
                    <a:bodyPr/>
                    <a:lstStyle/>
                    <a:p>
                      <a:endParaRPr lang="ro-RO" sz="1400" dirty="0"/>
                    </a:p>
                  </a:txBody>
                  <a:tcPr marL="61196" marR="61196" marT="30598" marB="30598"/>
                </a:tc>
                <a:extLst>
                  <a:ext uri="{0D108BD9-81ED-4DB2-BD59-A6C34878D82A}">
                    <a16:rowId xmlns:a16="http://schemas.microsoft.com/office/drawing/2014/main" val="79890343"/>
                  </a:ext>
                </a:extLst>
              </a:tr>
              <a:tr h="268367">
                <a:tc>
                  <a:txBody>
                    <a:bodyPr/>
                    <a:lstStyle/>
                    <a:p>
                      <a:r>
                        <a:rPr lang="ro-RO" sz="1400" dirty="0"/>
                        <a:t>Donation to NGO</a:t>
                      </a:r>
                    </a:p>
                  </a:txBody>
                  <a:tcPr marL="61196" marR="61196" marT="30598" marB="30598"/>
                </a:tc>
                <a:tc>
                  <a:txBody>
                    <a:bodyPr/>
                    <a:lstStyle/>
                    <a:p>
                      <a:r>
                        <a:rPr lang="ro-RO" sz="1400" dirty="0"/>
                        <a:t>Contribution to Scope</a:t>
                      </a:r>
                    </a:p>
                  </a:txBody>
                  <a:tcPr marL="61196" marR="61196" marT="30598" marB="30598"/>
                </a:tc>
                <a:tc>
                  <a:txBody>
                    <a:bodyPr/>
                    <a:lstStyle/>
                    <a:p>
                      <a:r>
                        <a:rPr lang="ro-RO" sz="1400" dirty="0"/>
                        <a:t>10,000</a:t>
                      </a:r>
                    </a:p>
                  </a:txBody>
                  <a:tcPr marL="61196" marR="61196" marT="30598" marB="30598"/>
                </a:tc>
                <a:extLst>
                  <a:ext uri="{0D108BD9-81ED-4DB2-BD59-A6C34878D82A}">
                    <a16:rowId xmlns:a16="http://schemas.microsoft.com/office/drawing/2014/main" val="2914450571"/>
                  </a:ext>
                </a:extLst>
              </a:tr>
              <a:tr h="268367">
                <a:tc>
                  <a:txBody>
                    <a:bodyPr/>
                    <a:lstStyle/>
                    <a:p>
                      <a:r>
                        <a:rPr lang="ro-RO" sz="1400" dirty="0"/>
                        <a:t>Reserved for Future Editions</a:t>
                      </a:r>
                    </a:p>
                  </a:txBody>
                  <a:tcPr marL="61196" marR="61196" marT="30598" marB="30598"/>
                </a:tc>
                <a:tc>
                  <a:txBody>
                    <a:bodyPr/>
                    <a:lstStyle/>
                    <a:p>
                      <a:r>
                        <a:rPr lang="en-US" sz="1400" dirty="0"/>
                        <a:t>Funds for improving future events</a:t>
                      </a:r>
                      <a:endParaRPr lang="ro-RO" sz="1400" dirty="0"/>
                    </a:p>
                  </a:txBody>
                  <a:tcPr marL="61196" marR="61196" marT="30598" marB="30598"/>
                </a:tc>
                <a:tc>
                  <a:txBody>
                    <a:bodyPr/>
                    <a:lstStyle/>
                    <a:p>
                      <a:r>
                        <a:rPr lang="ro-RO" sz="1400" dirty="0"/>
                        <a:t>10,000</a:t>
                      </a:r>
                    </a:p>
                  </a:txBody>
                  <a:tcPr marL="61196" marR="61196" marT="30598" marB="30598"/>
                </a:tc>
                <a:extLst>
                  <a:ext uri="{0D108BD9-81ED-4DB2-BD59-A6C34878D82A}">
                    <a16:rowId xmlns:a16="http://schemas.microsoft.com/office/drawing/2014/main" val="1199668556"/>
                  </a:ext>
                </a:extLst>
              </a:tr>
            </a:tbl>
          </a:graphicData>
        </a:graphic>
      </p:graphicFrame>
    </p:spTree>
    <p:extLst>
      <p:ext uri="{BB962C8B-B14F-4D97-AF65-F5344CB8AC3E}">
        <p14:creationId xmlns:p14="http://schemas.microsoft.com/office/powerpoint/2010/main" val="2893859745"/>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fltVal val="0"/>
                                          </p:val>
                                        </p:tav>
                                        <p:tav tm="100000">
                                          <p:val>
                                            <p:strVal val="#ppt_w"/>
                                          </p:val>
                                        </p:tav>
                                      </p:tavLst>
                                    </p:anim>
                                    <p:anim calcmode="lin" valueType="num">
                                      <p:cBhvr>
                                        <p:cTn id="8" dur="1000" fill="hold"/>
                                        <p:tgtEl>
                                          <p:spTgt spid="6"/>
                                        </p:tgtEl>
                                        <p:attrNameLst>
                                          <p:attrName>ppt_h</p:attrName>
                                        </p:attrNameLst>
                                      </p:cBhvr>
                                      <p:tavLst>
                                        <p:tav tm="0">
                                          <p:val>
                                            <p:fltVal val="0"/>
                                          </p:val>
                                        </p:tav>
                                        <p:tav tm="100000">
                                          <p:val>
                                            <p:strVal val="#ppt_h"/>
                                          </p:val>
                                        </p:tav>
                                      </p:tavLst>
                                    </p:anim>
                                    <p:anim calcmode="lin" valueType="num">
                                      <p:cBhvr>
                                        <p:cTn id="9" dur="1000" fill="hold"/>
                                        <p:tgtEl>
                                          <p:spTgt spid="6"/>
                                        </p:tgtEl>
                                        <p:attrNameLst>
                                          <p:attrName>style.rotation</p:attrName>
                                        </p:attrNameLst>
                                      </p:cBhvr>
                                      <p:tavLst>
                                        <p:tav tm="0">
                                          <p:val>
                                            <p:fltVal val="90"/>
                                          </p:val>
                                        </p:tav>
                                        <p:tav tm="100000">
                                          <p:val>
                                            <p:fltVal val="0"/>
                                          </p:val>
                                        </p:tav>
                                      </p:tavLst>
                                    </p:anim>
                                    <p:animEffect transition="in" filter="fade">
                                      <p:cBhvr>
                                        <p:cTn id="10" dur="1000"/>
                                        <p:tgtEl>
                                          <p:spTgt spid="6"/>
                                        </p:tgtEl>
                                      </p:cBhvr>
                                    </p:animEffect>
                                  </p:childTnLst>
                                </p:cTn>
                              </p:par>
                            </p:childTnLst>
                          </p:cTn>
                        </p:par>
                        <p:par>
                          <p:cTn id="11" fill="hold">
                            <p:stCondLst>
                              <p:cond delay="1000"/>
                            </p:stCondLst>
                            <p:childTnLst>
                              <p:par>
                                <p:cTn id="12" presetID="26" presetClass="entr" presetSubtype="0" fill="hold" grpId="0" nodeType="after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wipe(down)">
                                      <p:cBhvr>
                                        <p:cTn id="14" dur="580">
                                          <p:stCondLst>
                                            <p:cond delay="0"/>
                                          </p:stCondLst>
                                        </p:cTn>
                                        <p:tgtEl>
                                          <p:spTgt spid="2"/>
                                        </p:tgtEl>
                                      </p:cBhvr>
                                    </p:animEffect>
                                    <p:anim calcmode="lin" valueType="num">
                                      <p:cBhvr>
                                        <p:cTn id="15"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20" dur="26">
                                          <p:stCondLst>
                                            <p:cond delay="650"/>
                                          </p:stCondLst>
                                        </p:cTn>
                                        <p:tgtEl>
                                          <p:spTgt spid="2"/>
                                        </p:tgtEl>
                                      </p:cBhvr>
                                      <p:to x="100000" y="60000"/>
                                    </p:animScale>
                                    <p:animScale>
                                      <p:cBhvr>
                                        <p:cTn id="21" dur="166" decel="50000">
                                          <p:stCondLst>
                                            <p:cond delay="676"/>
                                          </p:stCondLst>
                                        </p:cTn>
                                        <p:tgtEl>
                                          <p:spTgt spid="2"/>
                                        </p:tgtEl>
                                      </p:cBhvr>
                                      <p:to x="100000" y="100000"/>
                                    </p:animScale>
                                    <p:animScale>
                                      <p:cBhvr>
                                        <p:cTn id="22" dur="26">
                                          <p:stCondLst>
                                            <p:cond delay="1312"/>
                                          </p:stCondLst>
                                        </p:cTn>
                                        <p:tgtEl>
                                          <p:spTgt spid="2"/>
                                        </p:tgtEl>
                                      </p:cBhvr>
                                      <p:to x="100000" y="80000"/>
                                    </p:animScale>
                                    <p:animScale>
                                      <p:cBhvr>
                                        <p:cTn id="23" dur="166" decel="50000">
                                          <p:stCondLst>
                                            <p:cond delay="1338"/>
                                          </p:stCondLst>
                                        </p:cTn>
                                        <p:tgtEl>
                                          <p:spTgt spid="2"/>
                                        </p:tgtEl>
                                      </p:cBhvr>
                                      <p:to x="100000" y="100000"/>
                                    </p:animScale>
                                    <p:animScale>
                                      <p:cBhvr>
                                        <p:cTn id="24" dur="26">
                                          <p:stCondLst>
                                            <p:cond delay="1642"/>
                                          </p:stCondLst>
                                        </p:cTn>
                                        <p:tgtEl>
                                          <p:spTgt spid="2"/>
                                        </p:tgtEl>
                                      </p:cBhvr>
                                      <p:to x="100000" y="90000"/>
                                    </p:animScale>
                                    <p:animScale>
                                      <p:cBhvr>
                                        <p:cTn id="25" dur="166" decel="50000">
                                          <p:stCondLst>
                                            <p:cond delay="1668"/>
                                          </p:stCondLst>
                                        </p:cTn>
                                        <p:tgtEl>
                                          <p:spTgt spid="2"/>
                                        </p:tgtEl>
                                      </p:cBhvr>
                                      <p:to x="100000" y="100000"/>
                                    </p:animScale>
                                    <p:animScale>
                                      <p:cBhvr>
                                        <p:cTn id="26" dur="26">
                                          <p:stCondLst>
                                            <p:cond delay="1808"/>
                                          </p:stCondLst>
                                        </p:cTn>
                                        <p:tgtEl>
                                          <p:spTgt spid="2"/>
                                        </p:tgtEl>
                                      </p:cBhvr>
                                      <p:to x="100000" y="95000"/>
                                    </p:animScale>
                                    <p:animScale>
                                      <p:cBhvr>
                                        <p:cTn id="27"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4004B-389C-44E9-9E2E-CD4AA006BE04}"/>
              </a:ext>
            </a:extLst>
          </p:cNvPr>
          <p:cNvSpPr>
            <a:spLocks noGrp="1"/>
          </p:cNvSpPr>
          <p:nvPr>
            <p:ph type="title"/>
          </p:nvPr>
        </p:nvSpPr>
        <p:spPr>
          <a:xfrm>
            <a:off x="400050" y="742950"/>
            <a:ext cx="11458576" cy="706964"/>
          </a:xfrm>
          <a:ln>
            <a:solidFill>
              <a:schemeClr val="tx2">
                <a:lumMod val="20000"/>
                <a:lumOff val="80000"/>
              </a:schemeClr>
            </a:solidFill>
          </a:ln>
          <a:effectLst>
            <a:glow rad="228600">
              <a:schemeClr val="accent6">
                <a:satMod val="175000"/>
                <a:alpha val="40000"/>
              </a:schemeClr>
            </a:glow>
            <a:reflection blurRad="6350" stA="50000" endA="295" endPos="92000" dist="101600" dir="5400000" sy="-100000" algn="bl" rotWithShape="0"/>
          </a:effectLst>
        </p:spPr>
        <p:txBody>
          <a:bodyPr/>
          <a:lstStyle/>
          <a:p>
            <a:r>
              <a:rPr lang="ro-RO" sz="2800" b="1" dirty="0"/>
              <a:t>Marketing and Promotion</a:t>
            </a:r>
            <a:endParaRPr lang="en-GB" sz="2800" b="1" dirty="0"/>
          </a:p>
        </p:txBody>
      </p:sp>
      <p:sp>
        <p:nvSpPr>
          <p:cNvPr id="3" name="Content Placeholder 2">
            <a:extLst>
              <a:ext uri="{FF2B5EF4-FFF2-40B4-BE49-F238E27FC236}">
                <a16:creationId xmlns:a16="http://schemas.microsoft.com/office/drawing/2014/main" id="{AEDB683F-D159-487A-8248-736A8BD98AA6}"/>
              </a:ext>
            </a:extLst>
          </p:cNvPr>
          <p:cNvSpPr>
            <a:spLocks noGrp="1"/>
          </p:cNvSpPr>
          <p:nvPr>
            <p:ph idx="1"/>
          </p:nvPr>
        </p:nvSpPr>
        <p:spPr>
          <a:xfrm>
            <a:off x="859679" y="2698750"/>
            <a:ext cx="10751296" cy="3416300"/>
          </a:xfrm>
        </p:spPr>
        <p:txBody>
          <a:bodyPr/>
          <a:lstStyle/>
          <a:p>
            <a:r>
              <a:rPr lang="en-US" sz="2000" b="1" i="1" dirty="0">
                <a:solidFill>
                  <a:schemeClr val="dk1"/>
                </a:solidFill>
                <a:latin typeface="Montserrat Alternates SemiBold"/>
                <a:ea typeface="Montserrat Alternates SemiBold"/>
                <a:cs typeface="Montserrat Alternates SemiBold"/>
                <a:sym typeface="Montserrat Alternates SemiBold"/>
              </a:rPr>
              <a:t>LinkedIn campaigns and collaborations with hospitality influencers (Bergh, 2025).</a:t>
            </a:r>
            <a:endParaRPr lang="ro-RO" sz="2000" b="1" i="1" dirty="0">
              <a:solidFill>
                <a:schemeClr val="dk1"/>
              </a:solidFill>
              <a:latin typeface="Montserrat Alternates SemiBold"/>
              <a:ea typeface="Montserrat Alternates SemiBold"/>
              <a:cs typeface="Montserrat Alternates SemiBold"/>
              <a:sym typeface="Montserrat Alternates SemiBold"/>
            </a:endParaRPr>
          </a:p>
          <a:p>
            <a:r>
              <a:rPr lang="en-US" sz="2000" b="1" i="1" dirty="0">
                <a:solidFill>
                  <a:schemeClr val="dk1"/>
                </a:solidFill>
                <a:latin typeface="Montserrat Alternates SemiBold"/>
                <a:ea typeface="Montserrat Alternates SemiBold"/>
                <a:cs typeface="Montserrat Alternates SemiBold"/>
                <a:sym typeface="Montserrat Alternates SemiBold"/>
              </a:rPr>
              <a:t>Ads on Scope NGO’s platforms</a:t>
            </a:r>
            <a:endParaRPr lang="ro-RO" sz="2000" b="1" i="1" dirty="0">
              <a:solidFill>
                <a:schemeClr val="dk1"/>
              </a:solidFill>
              <a:latin typeface="Montserrat Alternates SemiBold"/>
              <a:ea typeface="Montserrat Alternates SemiBold"/>
              <a:cs typeface="Montserrat Alternates SemiBold"/>
              <a:sym typeface="Montserrat Alternates SemiBold"/>
            </a:endParaRPr>
          </a:p>
          <a:p>
            <a:r>
              <a:rPr lang="en-US" sz="2000" b="1" i="1" dirty="0">
                <a:solidFill>
                  <a:schemeClr val="dk1"/>
                </a:solidFill>
                <a:latin typeface="Montserrat Alternates SemiBold"/>
                <a:ea typeface="Montserrat Alternates SemiBold"/>
                <a:cs typeface="Montserrat Alternates SemiBold"/>
                <a:sym typeface="Montserrat Alternates SemiBold"/>
              </a:rPr>
              <a:t>Social media ads </a:t>
            </a:r>
            <a:r>
              <a:rPr lang="en-US" sz="2000" b="1" dirty="0">
                <a:solidFill>
                  <a:schemeClr val="dk1"/>
                </a:solidFill>
                <a:latin typeface="Montserrat Alternates SemiBold"/>
                <a:ea typeface="Montserrat Alternates SemiBold"/>
                <a:cs typeface="Montserrat Alternates SemiBold"/>
                <a:sym typeface="Montserrat Alternates SemiBold"/>
              </a:rPr>
              <a:t>(New Light Digital, 2024).</a:t>
            </a:r>
            <a:endParaRPr lang="ro-RO" sz="2000" b="1" i="1" dirty="0">
              <a:solidFill>
                <a:schemeClr val="dk1"/>
              </a:solidFill>
              <a:latin typeface="Montserrat Alternates SemiBold"/>
              <a:ea typeface="Montserrat Alternates SemiBold"/>
              <a:cs typeface="Montserrat Alternates SemiBold"/>
              <a:sym typeface="Montserrat Alternates SemiBold"/>
            </a:endParaRPr>
          </a:p>
          <a:p>
            <a:r>
              <a:rPr lang="en-US" sz="2000" b="1" i="1" dirty="0">
                <a:solidFill>
                  <a:schemeClr val="dk1"/>
                </a:solidFill>
                <a:latin typeface="Montserrat Alternates SemiBold"/>
                <a:ea typeface="Montserrat Alternates SemiBold"/>
                <a:cs typeface="Montserrat Alternates SemiBold"/>
                <a:sym typeface="Montserrat Alternates SemiBold"/>
              </a:rPr>
              <a:t>Creation of Facebook, Instagram, and </a:t>
            </a:r>
            <a:r>
              <a:rPr lang="en-US" sz="2000" b="1" i="1" dirty="0" err="1">
                <a:solidFill>
                  <a:schemeClr val="dk1"/>
                </a:solidFill>
                <a:latin typeface="Montserrat Alternates SemiBold"/>
                <a:ea typeface="Montserrat Alternates SemiBold"/>
                <a:cs typeface="Montserrat Alternates SemiBold"/>
                <a:sym typeface="Montserrat Alternates SemiBold"/>
              </a:rPr>
              <a:t>TikTok</a:t>
            </a:r>
            <a:r>
              <a:rPr lang="en-US" sz="2000" b="1" i="1" dirty="0">
                <a:solidFill>
                  <a:schemeClr val="dk1"/>
                </a:solidFill>
                <a:latin typeface="Montserrat Alternates SemiBold"/>
                <a:ea typeface="Montserrat Alternates SemiBold"/>
                <a:cs typeface="Montserrat Alternates SemiBold"/>
                <a:sym typeface="Montserrat Alternates SemiBold"/>
              </a:rPr>
              <a:t> pages for the event </a:t>
            </a:r>
            <a:r>
              <a:rPr lang="en-US" sz="2000" b="1" dirty="0">
                <a:solidFill>
                  <a:schemeClr val="dk1"/>
                </a:solidFill>
                <a:latin typeface="Montserrat Alternates SemiBold"/>
                <a:ea typeface="Montserrat Alternates SemiBold"/>
                <a:cs typeface="Montserrat Alternates SemiBold"/>
                <a:sym typeface="Montserrat Alternates SemiBold"/>
              </a:rPr>
              <a:t>(New Light Digital, 2024)</a:t>
            </a:r>
            <a:endParaRPr lang="ro-RO" sz="2000" b="1" i="1" dirty="0">
              <a:solidFill>
                <a:schemeClr val="dk1"/>
              </a:solidFill>
              <a:latin typeface="Montserrat Alternates SemiBold"/>
              <a:ea typeface="Montserrat Alternates SemiBold"/>
              <a:cs typeface="Montserrat Alternates SemiBold"/>
              <a:sym typeface="Montserrat Alternates SemiBold"/>
            </a:endParaRPr>
          </a:p>
          <a:p>
            <a:r>
              <a:rPr lang="en-US" sz="2000" b="1" i="1" dirty="0">
                <a:solidFill>
                  <a:schemeClr val="dk1"/>
                </a:solidFill>
                <a:latin typeface="Montserrat Alternates SemiBold"/>
                <a:ea typeface="Montserrat Alternates SemiBold"/>
                <a:cs typeface="Montserrat Alternates SemiBold"/>
                <a:sym typeface="Montserrat Alternates SemiBold"/>
              </a:rPr>
              <a:t>Feedback survey to assist in planning future editions.</a:t>
            </a:r>
            <a:endParaRPr lang="ro-RO" sz="2000" b="1" i="1" dirty="0">
              <a:solidFill>
                <a:schemeClr val="dk1"/>
              </a:solidFill>
              <a:latin typeface="Montserrat Alternates SemiBold"/>
              <a:ea typeface="Montserrat Alternates SemiBold"/>
              <a:cs typeface="Montserrat Alternates SemiBold"/>
              <a:sym typeface="Montserrat Alternates SemiBold"/>
            </a:endParaRPr>
          </a:p>
          <a:p>
            <a:r>
              <a:rPr lang="en-US" sz="2000" b="1" i="1" dirty="0">
                <a:solidFill>
                  <a:schemeClr val="dk1"/>
                </a:solidFill>
                <a:latin typeface="Montserrat Alternates SemiBold"/>
                <a:ea typeface="Montserrat Alternates SemiBold"/>
                <a:cs typeface="Montserrat Alternates SemiBold"/>
                <a:sym typeface="Montserrat Alternates SemiBold"/>
              </a:rPr>
              <a:t>Partnerships with publications like Hospitality Today.</a:t>
            </a:r>
            <a:endParaRPr lang="ro-RO" sz="2000" b="1" i="1" dirty="0">
              <a:solidFill>
                <a:schemeClr val="dk1"/>
              </a:solidFill>
              <a:latin typeface="Montserrat Alternates SemiBold"/>
              <a:ea typeface="Montserrat Alternates SemiBold"/>
              <a:cs typeface="Montserrat Alternates SemiBold"/>
              <a:sym typeface="Montserrat Alternates SemiBold"/>
            </a:endParaRPr>
          </a:p>
          <a:p>
            <a:endParaRPr lang="en-GB" dirty="0"/>
          </a:p>
        </p:txBody>
      </p:sp>
    </p:spTree>
    <p:extLst>
      <p:ext uri="{BB962C8B-B14F-4D97-AF65-F5344CB8AC3E}">
        <p14:creationId xmlns:p14="http://schemas.microsoft.com/office/powerpoint/2010/main" val="1628426881"/>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nodeType="after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1000"/>
                                        <p:tgtEl>
                                          <p:spTgt spid="3">
                                            <p:txEl>
                                              <p:pRg st="3" end="3"/>
                                            </p:txEl>
                                          </p:spTgt>
                                        </p:tgtEl>
                                      </p:cBhvr>
                                    </p:animEffect>
                                    <p:anim calcmode="lin" valueType="num">
                                      <p:cBhvr>
                                        <p:cTn id="2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nodeType="after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nodeType="after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1000"/>
                                        <p:tgtEl>
                                          <p:spTgt spid="3">
                                            <p:txEl>
                                              <p:pRg st="5" end="5"/>
                                            </p:txEl>
                                          </p:spTgt>
                                        </p:tgtEl>
                                      </p:cBhvr>
                                    </p:animEffect>
                                    <p:anim calcmode="lin" valueType="num">
                                      <p:cBhvr>
                                        <p:cTn id="3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40" fill="hold">
                            <p:stCondLst>
                              <p:cond delay="6000"/>
                            </p:stCondLst>
                            <p:childTnLst>
                              <p:par>
                                <p:cTn id="41" presetID="2" presetClass="entr" presetSubtype="4" fill="hold" grpId="0" nodeType="afterEffect">
                                  <p:stCondLst>
                                    <p:cond delay="0"/>
                                  </p:stCondLst>
                                  <p:childTnLst>
                                    <p:set>
                                      <p:cBhvr>
                                        <p:cTn id="42" dur="1" fill="hold">
                                          <p:stCondLst>
                                            <p:cond delay="0"/>
                                          </p:stCondLst>
                                        </p:cTn>
                                        <p:tgtEl>
                                          <p:spTgt spid="2"/>
                                        </p:tgtEl>
                                        <p:attrNameLst>
                                          <p:attrName>style.visibility</p:attrName>
                                        </p:attrNameLst>
                                      </p:cBhvr>
                                      <p:to>
                                        <p:strVal val="visible"/>
                                      </p:to>
                                    </p:set>
                                    <p:anim calcmode="lin" valueType="num">
                                      <p:cBhvr additive="base">
                                        <p:cTn id="43" dur="500" fill="hold"/>
                                        <p:tgtEl>
                                          <p:spTgt spid="2"/>
                                        </p:tgtEl>
                                        <p:attrNameLst>
                                          <p:attrName>ppt_x</p:attrName>
                                        </p:attrNameLst>
                                      </p:cBhvr>
                                      <p:tavLst>
                                        <p:tav tm="0">
                                          <p:val>
                                            <p:strVal val="#ppt_x"/>
                                          </p:val>
                                        </p:tav>
                                        <p:tav tm="100000">
                                          <p:val>
                                            <p:strVal val="#ppt_x"/>
                                          </p:val>
                                        </p:tav>
                                      </p:tavLst>
                                    </p:anim>
                                    <p:anim calcmode="lin" valueType="num">
                                      <p:cBhvr additive="base">
                                        <p:cTn id="4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diagram of swot analysis&#10;&#10;Description automatically generated">
            <a:extLst>
              <a:ext uri="{FF2B5EF4-FFF2-40B4-BE49-F238E27FC236}">
                <a16:creationId xmlns:a16="http://schemas.microsoft.com/office/drawing/2014/main" id="{ACAACA9B-7FDF-499C-876E-25C3DC3E789B}"/>
              </a:ext>
            </a:extLst>
          </p:cNvPr>
          <p:cNvPicPr>
            <a:picLocks noChangeAspect="1"/>
          </p:cNvPicPr>
          <p:nvPr/>
        </p:nvPicPr>
        <p:blipFill>
          <a:blip r:embed="rId2"/>
          <a:stretch>
            <a:fillRect/>
          </a:stretch>
        </p:blipFill>
        <p:spPr>
          <a:xfrm>
            <a:off x="2122008" y="374415"/>
            <a:ext cx="8298895" cy="6224172"/>
          </a:xfrm>
          <a:prstGeom prst="rect">
            <a:avLst/>
          </a:prstGeom>
          <a:ln>
            <a:solidFill>
              <a:schemeClr val="accent5">
                <a:lumMod val="75000"/>
              </a:schemeClr>
            </a:solidFill>
          </a:ln>
          <a:effectLst>
            <a:innerShdw blurRad="63500" dist="50800" dir="18900000">
              <a:prstClr val="black">
                <a:alpha val="50000"/>
              </a:prstClr>
            </a:innerShdw>
          </a:effectLst>
        </p:spPr>
      </p:pic>
      <p:sp>
        <p:nvSpPr>
          <p:cNvPr id="7" name="TextBox 6">
            <a:extLst>
              <a:ext uri="{FF2B5EF4-FFF2-40B4-BE49-F238E27FC236}">
                <a16:creationId xmlns:a16="http://schemas.microsoft.com/office/drawing/2014/main" id="{8A4C5DB2-33AF-4C84-B0E4-0B28E1C2B0EF}"/>
              </a:ext>
            </a:extLst>
          </p:cNvPr>
          <p:cNvSpPr txBox="1"/>
          <p:nvPr/>
        </p:nvSpPr>
        <p:spPr>
          <a:xfrm>
            <a:off x="167578" y="-72540"/>
            <a:ext cx="460999" cy="707886"/>
          </a:xfrm>
          <a:prstGeom prst="rect">
            <a:avLst/>
          </a:prstGeom>
          <a:noFill/>
          <a:ln>
            <a:solidFill>
              <a:srgbClr val="FFFF00"/>
            </a:solidFill>
          </a:ln>
          <a:effectLst>
            <a:glow rad="101600">
              <a:schemeClr val="accent4">
                <a:satMod val="175000"/>
                <a:alpha val="40000"/>
              </a:schemeClr>
            </a:glow>
            <a:reflection blurRad="6350" stA="50000" endA="295" endPos="92000" dist="101600" dir="5400000" sy="-100000" algn="bl" rotWithShape="0"/>
          </a:effectLst>
        </p:spPr>
        <p:txBody>
          <a:bodyPr wrap="square" rtlCol="0">
            <a:spAutoFit/>
          </a:bodyPr>
          <a:lstStyle/>
          <a:p>
            <a:r>
              <a:rPr lang="en-US" sz="4000" b="1" i="1" dirty="0">
                <a:solidFill>
                  <a:schemeClr val="accent2">
                    <a:lumMod val="20000"/>
                    <a:lumOff val="80000"/>
                  </a:schemeClr>
                </a:solidFill>
              </a:rPr>
              <a:t>S</a:t>
            </a:r>
            <a:endParaRPr lang="en-GB" sz="4000" b="1" i="1" dirty="0">
              <a:solidFill>
                <a:schemeClr val="accent2">
                  <a:lumMod val="20000"/>
                  <a:lumOff val="80000"/>
                </a:schemeClr>
              </a:solidFill>
            </a:endParaRPr>
          </a:p>
        </p:txBody>
      </p:sp>
      <p:sp>
        <p:nvSpPr>
          <p:cNvPr id="10" name="TextBox 9">
            <a:extLst>
              <a:ext uri="{FF2B5EF4-FFF2-40B4-BE49-F238E27FC236}">
                <a16:creationId xmlns:a16="http://schemas.microsoft.com/office/drawing/2014/main" id="{6C708A4F-A590-4899-8901-4967332B3AC3}"/>
              </a:ext>
            </a:extLst>
          </p:cNvPr>
          <p:cNvSpPr txBox="1"/>
          <p:nvPr/>
        </p:nvSpPr>
        <p:spPr>
          <a:xfrm>
            <a:off x="661600" y="318488"/>
            <a:ext cx="646331" cy="707886"/>
          </a:xfrm>
          <a:prstGeom prst="rect">
            <a:avLst/>
          </a:prstGeom>
          <a:noFill/>
          <a:ln>
            <a:solidFill>
              <a:srgbClr val="00B050"/>
            </a:solidFill>
          </a:ln>
          <a:effectLst>
            <a:glow rad="101600">
              <a:srgbClr val="92D050">
                <a:alpha val="60000"/>
              </a:srgbClr>
            </a:glow>
            <a:reflection blurRad="6350" stA="50000" endA="295" endPos="92000" dist="101600" dir="5400000" sy="-100000" algn="bl" rotWithShape="0"/>
          </a:effectLst>
        </p:spPr>
        <p:txBody>
          <a:bodyPr wrap="none" rtlCol="0">
            <a:spAutoFit/>
          </a:bodyPr>
          <a:lstStyle/>
          <a:p>
            <a:r>
              <a:rPr lang="en-US" sz="4000" b="1" i="1" dirty="0">
                <a:solidFill>
                  <a:schemeClr val="accent2">
                    <a:lumMod val="40000"/>
                    <a:lumOff val="60000"/>
                  </a:schemeClr>
                </a:solidFill>
              </a:rPr>
              <a:t>W</a:t>
            </a:r>
            <a:endParaRPr lang="en-GB" sz="4000" b="1" i="1" dirty="0">
              <a:solidFill>
                <a:schemeClr val="accent2">
                  <a:lumMod val="40000"/>
                  <a:lumOff val="60000"/>
                </a:schemeClr>
              </a:solidFill>
            </a:endParaRPr>
          </a:p>
        </p:txBody>
      </p:sp>
      <p:sp>
        <p:nvSpPr>
          <p:cNvPr id="11" name="TextBox 10">
            <a:extLst>
              <a:ext uri="{FF2B5EF4-FFF2-40B4-BE49-F238E27FC236}">
                <a16:creationId xmlns:a16="http://schemas.microsoft.com/office/drawing/2014/main" id="{15F1713F-6F5B-429D-A23A-F3F2B55907F7}"/>
              </a:ext>
            </a:extLst>
          </p:cNvPr>
          <p:cNvSpPr txBox="1"/>
          <p:nvPr/>
        </p:nvSpPr>
        <p:spPr>
          <a:xfrm>
            <a:off x="1222081" y="769638"/>
            <a:ext cx="630301" cy="707886"/>
          </a:xfrm>
          <a:prstGeom prst="rect">
            <a:avLst/>
          </a:prstGeom>
          <a:noFill/>
          <a:ln>
            <a:solidFill>
              <a:srgbClr val="00B0F0"/>
            </a:solidFill>
          </a:ln>
          <a:effectLst>
            <a:glow rad="101600">
              <a:srgbClr val="00B0F0">
                <a:alpha val="60000"/>
              </a:srgbClr>
            </a:glow>
            <a:reflection blurRad="6350" stA="50000" endA="295" endPos="92000" dist="101600" dir="5400000" sy="-100000" algn="bl" rotWithShape="0"/>
          </a:effectLst>
        </p:spPr>
        <p:txBody>
          <a:bodyPr wrap="none" rtlCol="0">
            <a:spAutoFit/>
          </a:bodyPr>
          <a:lstStyle/>
          <a:p>
            <a:r>
              <a:rPr lang="en-US" sz="4000" b="1" i="1" dirty="0">
                <a:solidFill>
                  <a:schemeClr val="accent2">
                    <a:lumMod val="60000"/>
                    <a:lumOff val="40000"/>
                  </a:schemeClr>
                </a:solidFill>
              </a:rPr>
              <a:t>O</a:t>
            </a:r>
            <a:endParaRPr lang="en-GB" sz="4000" b="1" i="1" dirty="0">
              <a:solidFill>
                <a:schemeClr val="accent2">
                  <a:lumMod val="60000"/>
                  <a:lumOff val="40000"/>
                </a:schemeClr>
              </a:solidFill>
            </a:endParaRPr>
          </a:p>
        </p:txBody>
      </p:sp>
      <p:sp>
        <p:nvSpPr>
          <p:cNvPr id="12" name="TextBox 11">
            <a:extLst>
              <a:ext uri="{FF2B5EF4-FFF2-40B4-BE49-F238E27FC236}">
                <a16:creationId xmlns:a16="http://schemas.microsoft.com/office/drawing/2014/main" id="{116A64BC-F269-487B-B89A-2BD72409A930}"/>
              </a:ext>
            </a:extLst>
          </p:cNvPr>
          <p:cNvSpPr txBox="1"/>
          <p:nvPr/>
        </p:nvSpPr>
        <p:spPr>
          <a:xfrm>
            <a:off x="1721500" y="1389664"/>
            <a:ext cx="356188" cy="707886"/>
          </a:xfrm>
          <a:prstGeom prst="rect">
            <a:avLst/>
          </a:prstGeom>
          <a:noFill/>
          <a:ln>
            <a:solidFill>
              <a:schemeClr val="bg2">
                <a:lumMod val="75000"/>
              </a:schemeClr>
            </a:solidFill>
          </a:ln>
          <a:effectLst>
            <a:glow rad="63500">
              <a:schemeClr val="accent5">
                <a:satMod val="175000"/>
                <a:alpha val="40000"/>
              </a:schemeClr>
            </a:glow>
            <a:reflection blurRad="6350" stA="50000" endA="295" endPos="92000" dist="101600" dir="5400000" sy="-100000" algn="bl" rotWithShape="0"/>
          </a:effectLst>
        </p:spPr>
        <p:txBody>
          <a:bodyPr wrap="square" rtlCol="0">
            <a:spAutoFit/>
          </a:bodyPr>
          <a:lstStyle/>
          <a:p>
            <a:r>
              <a:rPr lang="en-US" sz="4000" b="1" i="1" dirty="0">
                <a:solidFill>
                  <a:schemeClr val="accent1">
                    <a:lumMod val="60000"/>
                    <a:lumOff val="40000"/>
                  </a:schemeClr>
                </a:solidFill>
              </a:rPr>
              <a:t>T</a:t>
            </a:r>
            <a:endParaRPr lang="en-GB" sz="4000" b="1" i="1" dirty="0">
              <a:solidFill>
                <a:schemeClr val="accent1">
                  <a:lumMod val="60000"/>
                  <a:lumOff val="40000"/>
                </a:schemeClr>
              </a:solidFill>
            </a:endParaRPr>
          </a:p>
        </p:txBody>
      </p:sp>
      <p:sp>
        <p:nvSpPr>
          <p:cNvPr id="13" name="TextBox 12">
            <a:extLst>
              <a:ext uri="{FF2B5EF4-FFF2-40B4-BE49-F238E27FC236}">
                <a16:creationId xmlns:a16="http://schemas.microsoft.com/office/drawing/2014/main" id="{D844BED8-18AE-429D-8EC8-5BA3EFFAEEB5}"/>
              </a:ext>
            </a:extLst>
          </p:cNvPr>
          <p:cNvSpPr txBox="1"/>
          <p:nvPr/>
        </p:nvSpPr>
        <p:spPr>
          <a:xfrm>
            <a:off x="628578" y="2089535"/>
            <a:ext cx="356188" cy="369332"/>
          </a:xfrm>
          <a:prstGeom prst="rect">
            <a:avLst/>
          </a:prstGeom>
          <a:noFill/>
          <a:ln>
            <a:solidFill>
              <a:srgbClr val="FF0000"/>
            </a:solidFill>
          </a:ln>
          <a:effectLst>
            <a:glow rad="101600">
              <a:srgbClr val="FF0000">
                <a:alpha val="60000"/>
              </a:srgbClr>
            </a:glow>
            <a:reflection blurRad="6350" stA="50000" endA="295" endPos="92000" dist="101600" dir="5400000" sy="-100000" algn="bl" rotWithShape="0"/>
          </a:effectLst>
        </p:spPr>
        <p:txBody>
          <a:bodyPr wrap="none" rtlCol="0">
            <a:spAutoFit/>
          </a:bodyPr>
          <a:lstStyle/>
          <a:p>
            <a:r>
              <a:rPr lang="en-US" b="1" dirty="0">
                <a:solidFill>
                  <a:srgbClr val="FF0000"/>
                </a:solidFill>
              </a:rPr>
              <a:t>A</a:t>
            </a:r>
            <a:endParaRPr lang="en-GB" b="1" dirty="0">
              <a:solidFill>
                <a:srgbClr val="FF0000"/>
              </a:solidFill>
            </a:endParaRPr>
          </a:p>
        </p:txBody>
      </p:sp>
      <p:sp>
        <p:nvSpPr>
          <p:cNvPr id="14" name="TextBox 13">
            <a:extLst>
              <a:ext uri="{FF2B5EF4-FFF2-40B4-BE49-F238E27FC236}">
                <a16:creationId xmlns:a16="http://schemas.microsoft.com/office/drawing/2014/main" id="{535E44B1-3A88-46C4-A0D2-C5FE01DB43C4}"/>
              </a:ext>
            </a:extLst>
          </p:cNvPr>
          <p:cNvSpPr txBox="1"/>
          <p:nvPr/>
        </p:nvSpPr>
        <p:spPr>
          <a:xfrm>
            <a:off x="889767" y="2587935"/>
            <a:ext cx="356188" cy="369332"/>
          </a:xfrm>
          <a:prstGeom prst="rect">
            <a:avLst/>
          </a:prstGeom>
          <a:noFill/>
          <a:ln>
            <a:solidFill>
              <a:srgbClr val="FFFF00"/>
            </a:solidFill>
          </a:ln>
          <a:effectLst>
            <a:glow rad="101600">
              <a:schemeClr val="accent4">
                <a:satMod val="175000"/>
                <a:alpha val="40000"/>
              </a:schemeClr>
            </a:glow>
            <a:reflection blurRad="6350" stA="50000" endA="295" endPos="92000" dist="101600" dir="5400000" sy="-100000" algn="bl" rotWithShape="0"/>
          </a:effectLst>
        </p:spPr>
        <p:txBody>
          <a:bodyPr wrap="none" rtlCol="0">
            <a:spAutoFit/>
          </a:bodyPr>
          <a:lstStyle/>
          <a:p>
            <a:r>
              <a:rPr lang="en-US" b="1" dirty="0">
                <a:solidFill>
                  <a:srgbClr val="FFC000"/>
                </a:solidFill>
              </a:rPr>
              <a:t>N</a:t>
            </a:r>
            <a:endParaRPr lang="en-GB" b="1" dirty="0">
              <a:solidFill>
                <a:srgbClr val="FFC000"/>
              </a:solidFill>
            </a:endParaRPr>
          </a:p>
        </p:txBody>
      </p:sp>
      <p:sp>
        <p:nvSpPr>
          <p:cNvPr id="15" name="TextBox 14">
            <a:extLst>
              <a:ext uri="{FF2B5EF4-FFF2-40B4-BE49-F238E27FC236}">
                <a16:creationId xmlns:a16="http://schemas.microsoft.com/office/drawing/2014/main" id="{B5C3BB9F-52D9-4B37-9D36-A0751CAE094F}"/>
              </a:ext>
            </a:extLst>
          </p:cNvPr>
          <p:cNvSpPr txBox="1"/>
          <p:nvPr/>
        </p:nvSpPr>
        <p:spPr>
          <a:xfrm>
            <a:off x="1043987" y="3178137"/>
            <a:ext cx="356188" cy="369332"/>
          </a:xfrm>
          <a:prstGeom prst="rect">
            <a:avLst/>
          </a:prstGeom>
          <a:noFill/>
          <a:ln>
            <a:solidFill>
              <a:srgbClr val="92D050"/>
            </a:solidFill>
          </a:ln>
          <a:effectLst>
            <a:glow rad="101600">
              <a:srgbClr val="92D050">
                <a:alpha val="60000"/>
              </a:srgbClr>
            </a:glow>
            <a:reflection blurRad="6350" stA="50000" endA="295" endPos="92000" dist="101600" dir="5400000" sy="-100000" algn="bl" rotWithShape="0"/>
          </a:effectLst>
        </p:spPr>
        <p:txBody>
          <a:bodyPr wrap="none" rtlCol="0">
            <a:spAutoFit/>
          </a:bodyPr>
          <a:lstStyle/>
          <a:p>
            <a:r>
              <a:rPr lang="en-US" b="1" dirty="0">
                <a:solidFill>
                  <a:srgbClr val="92D050"/>
                </a:solidFill>
              </a:rPr>
              <a:t>A</a:t>
            </a:r>
            <a:endParaRPr lang="en-GB" b="1" dirty="0">
              <a:solidFill>
                <a:srgbClr val="92D050"/>
              </a:solidFill>
            </a:endParaRPr>
          </a:p>
        </p:txBody>
      </p:sp>
      <p:sp>
        <p:nvSpPr>
          <p:cNvPr id="16" name="TextBox 15">
            <a:extLst>
              <a:ext uri="{FF2B5EF4-FFF2-40B4-BE49-F238E27FC236}">
                <a16:creationId xmlns:a16="http://schemas.microsoft.com/office/drawing/2014/main" id="{20E74D35-7109-45E9-8D18-58279A30DB7D}"/>
              </a:ext>
            </a:extLst>
          </p:cNvPr>
          <p:cNvSpPr txBox="1"/>
          <p:nvPr/>
        </p:nvSpPr>
        <p:spPr>
          <a:xfrm>
            <a:off x="1108107" y="3828917"/>
            <a:ext cx="292068" cy="369332"/>
          </a:xfrm>
          <a:prstGeom prst="rect">
            <a:avLst/>
          </a:prstGeom>
          <a:noFill/>
          <a:ln>
            <a:solidFill>
              <a:srgbClr val="00B0F0"/>
            </a:solidFill>
          </a:ln>
          <a:effectLst>
            <a:glow rad="101600">
              <a:srgbClr val="00B0F0">
                <a:alpha val="60000"/>
              </a:srgbClr>
            </a:glow>
            <a:reflection blurRad="6350" stA="50000" endA="295" endPos="92000" dist="101600" dir="5400000" sy="-100000" algn="bl" rotWithShape="0"/>
          </a:effectLst>
        </p:spPr>
        <p:txBody>
          <a:bodyPr wrap="none" rtlCol="0">
            <a:spAutoFit/>
          </a:bodyPr>
          <a:lstStyle/>
          <a:p>
            <a:r>
              <a:rPr lang="en-US" b="1" dirty="0">
                <a:solidFill>
                  <a:srgbClr val="00B0F0"/>
                </a:solidFill>
              </a:rPr>
              <a:t>L</a:t>
            </a:r>
            <a:endParaRPr lang="en-GB" b="1" dirty="0">
              <a:solidFill>
                <a:srgbClr val="00B0F0"/>
              </a:solidFill>
            </a:endParaRPr>
          </a:p>
        </p:txBody>
      </p:sp>
      <p:sp>
        <p:nvSpPr>
          <p:cNvPr id="17" name="TextBox 16">
            <a:extLst>
              <a:ext uri="{FF2B5EF4-FFF2-40B4-BE49-F238E27FC236}">
                <a16:creationId xmlns:a16="http://schemas.microsoft.com/office/drawing/2014/main" id="{AB6D6E32-FE0A-4EC9-8165-0E3D093EE8B1}"/>
              </a:ext>
            </a:extLst>
          </p:cNvPr>
          <p:cNvSpPr txBox="1"/>
          <p:nvPr/>
        </p:nvSpPr>
        <p:spPr>
          <a:xfrm>
            <a:off x="991011" y="4462516"/>
            <a:ext cx="327334" cy="369332"/>
          </a:xfrm>
          <a:prstGeom prst="rect">
            <a:avLst/>
          </a:prstGeom>
          <a:noFill/>
          <a:ln>
            <a:solidFill>
              <a:srgbClr val="0070C0"/>
            </a:solidFill>
          </a:ln>
          <a:effectLst>
            <a:glow rad="101600">
              <a:srgbClr val="0070C0">
                <a:alpha val="60000"/>
              </a:srgbClr>
            </a:glow>
            <a:reflection blurRad="6350" stA="50000" endA="295" endPos="92000" dist="101600" dir="5400000" sy="-100000" algn="bl" rotWithShape="0"/>
          </a:effectLst>
        </p:spPr>
        <p:txBody>
          <a:bodyPr wrap="none" rtlCol="0">
            <a:spAutoFit/>
          </a:bodyPr>
          <a:lstStyle/>
          <a:p>
            <a:r>
              <a:rPr lang="en-US" b="1" dirty="0">
                <a:solidFill>
                  <a:srgbClr val="0070C0"/>
                </a:solidFill>
              </a:rPr>
              <a:t>Y</a:t>
            </a:r>
            <a:endParaRPr lang="en-GB" b="1" dirty="0">
              <a:solidFill>
                <a:srgbClr val="0070C0"/>
              </a:solidFill>
            </a:endParaRPr>
          </a:p>
        </p:txBody>
      </p:sp>
      <p:sp>
        <p:nvSpPr>
          <p:cNvPr id="18" name="TextBox 17">
            <a:extLst>
              <a:ext uri="{FF2B5EF4-FFF2-40B4-BE49-F238E27FC236}">
                <a16:creationId xmlns:a16="http://schemas.microsoft.com/office/drawing/2014/main" id="{632E1136-BEEF-400E-9818-5F35D59FC54E}"/>
              </a:ext>
            </a:extLst>
          </p:cNvPr>
          <p:cNvSpPr txBox="1"/>
          <p:nvPr/>
        </p:nvSpPr>
        <p:spPr>
          <a:xfrm>
            <a:off x="832320" y="5052718"/>
            <a:ext cx="304892" cy="369332"/>
          </a:xfrm>
          <a:prstGeom prst="rect">
            <a:avLst/>
          </a:prstGeom>
          <a:noFill/>
          <a:ln>
            <a:solidFill>
              <a:schemeClr val="accent5">
                <a:lumMod val="75000"/>
              </a:schemeClr>
            </a:solidFill>
          </a:ln>
          <a:effectLst>
            <a:glow rad="101600">
              <a:schemeClr val="accent5">
                <a:lumMod val="75000"/>
                <a:alpha val="60000"/>
              </a:schemeClr>
            </a:glow>
            <a:reflection blurRad="6350" stA="50000" endA="295" endPos="92000" dist="101600" dir="5400000" sy="-100000" algn="bl" rotWithShape="0"/>
          </a:effectLst>
        </p:spPr>
        <p:txBody>
          <a:bodyPr wrap="none" rtlCol="0">
            <a:spAutoFit/>
          </a:bodyPr>
          <a:lstStyle/>
          <a:p>
            <a:r>
              <a:rPr lang="en-US" b="1" dirty="0">
                <a:solidFill>
                  <a:schemeClr val="accent5">
                    <a:lumMod val="75000"/>
                  </a:schemeClr>
                </a:solidFill>
              </a:rPr>
              <a:t>S</a:t>
            </a:r>
            <a:endParaRPr lang="en-GB" b="1" dirty="0">
              <a:solidFill>
                <a:schemeClr val="accent5">
                  <a:lumMod val="75000"/>
                </a:schemeClr>
              </a:solidFill>
            </a:endParaRPr>
          </a:p>
        </p:txBody>
      </p:sp>
      <p:sp>
        <p:nvSpPr>
          <p:cNvPr id="19" name="TextBox 18">
            <a:extLst>
              <a:ext uri="{FF2B5EF4-FFF2-40B4-BE49-F238E27FC236}">
                <a16:creationId xmlns:a16="http://schemas.microsoft.com/office/drawing/2014/main" id="{CAB770DF-1B9A-4263-AC76-7C8AEF179CF5}"/>
              </a:ext>
            </a:extLst>
          </p:cNvPr>
          <p:cNvSpPr txBox="1"/>
          <p:nvPr/>
        </p:nvSpPr>
        <p:spPr>
          <a:xfrm>
            <a:off x="714314" y="5629504"/>
            <a:ext cx="248786" cy="369332"/>
          </a:xfrm>
          <a:prstGeom prst="rect">
            <a:avLst/>
          </a:prstGeom>
          <a:noFill/>
          <a:ln>
            <a:solidFill>
              <a:srgbClr val="00B050"/>
            </a:solidFill>
          </a:ln>
          <a:effectLst>
            <a:glow rad="101600">
              <a:srgbClr val="00B050">
                <a:alpha val="60000"/>
              </a:srgbClr>
            </a:glow>
            <a:reflection blurRad="6350" stA="50000" endA="295" endPos="92000" dist="101600" dir="5400000" sy="-100000" algn="bl" rotWithShape="0"/>
          </a:effectLst>
        </p:spPr>
        <p:txBody>
          <a:bodyPr wrap="none" rtlCol="0">
            <a:spAutoFit/>
          </a:bodyPr>
          <a:lstStyle/>
          <a:p>
            <a:r>
              <a:rPr lang="en-US" b="1" dirty="0">
                <a:solidFill>
                  <a:srgbClr val="00B050"/>
                </a:solidFill>
              </a:rPr>
              <a:t>I</a:t>
            </a:r>
            <a:endParaRPr lang="en-GB" b="1" dirty="0">
              <a:solidFill>
                <a:srgbClr val="00B050"/>
              </a:solidFill>
            </a:endParaRPr>
          </a:p>
        </p:txBody>
      </p:sp>
      <p:sp>
        <p:nvSpPr>
          <p:cNvPr id="20" name="TextBox 19">
            <a:extLst>
              <a:ext uri="{FF2B5EF4-FFF2-40B4-BE49-F238E27FC236}">
                <a16:creationId xmlns:a16="http://schemas.microsoft.com/office/drawing/2014/main" id="{209058EE-143E-4C40-99A7-2739C7899833}"/>
              </a:ext>
            </a:extLst>
          </p:cNvPr>
          <p:cNvSpPr txBox="1"/>
          <p:nvPr/>
        </p:nvSpPr>
        <p:spPr>
          <a:xfrm>
            <a:off x="970343" y="6229255"/>
            <a:ext cx="304892" cy="369332"/>
          </a:xfrm>
          <a:prstGeom prst="rect">
            <a:avLst/>
          </a:prstGeom>
          <a:noFill/>
          <a:ln>
            <a:solidFill>
              <a:schemeClr val="accent4">
                <a:lumMod val="75000"/>
              </a:schemeClr>
            </a:solidFill>
          </a:ln>
          <a:effectLst>
            <a:glow rad="101600">
              <a:schemeClr val="accent4">
                <a:lumMod val="75000"/>
                <a:alpha val="60000"/>
              </a:schemeClr>
            </a:glow>
            <a:reflection blurRad="6350" stA="50000" endA="295" endPos="92000" dist="101600" dir="5400000" sy="-100000" algn="bl" rotWithShape="0"/>
          </a:effectLst>
        </p:spPr>
        <p:txBody>
          <a:bodyPr wrap="none" rtlCol="0">
            <a:spAutoFit/>
          </a:bodyPr>
          <a:lstStyle/>
          <a:p>
            <a:r>
              <a:rPr lang="en-US" b="1" dirty="0">
                <a:solidFill>
                  <a:srgbClr val="C00000"/>
                </a:solidFill>
              </a:rPr>
              <a:t>S</a:t>
            </a:r>
            <a:endParaRPr lang="en-GB" b="1" dirty="0">
              <a:solidFill>
                <a:srgbClr val="C00000"/>
              </a:solidFill>
            </a:endParaRPr>
          </a:p>
        </p:txBody>
      </p:sp>
      <p:sp>
        <p:nvSpPr>
          <p:cNvPr id="21" name="TextBox 20">
            <a:extLst>
              <a:ext uri="{FF2B5EF4-FFF2-40B4-BE49-F238E27FC236}">
                <a16:creationId xmlns:a16="http://schemas.microsoft.com/office/drawing/2014/main" id="{E4C4649A-57E6-4E88-9FC9-3601FC8CF64A}"/>
              </a:ext>
            </a:extLst>
          </p:cNvPr>
          <p:cNvSpPr txBox="1"/>
          <p:nvPr/>
        </p:nvSpPr>
        <p:spPr>
          <a:xfrm rot="16200000">
            <a:off x="9395270" y="1614094"/>
            <a:ext cx="3221593" cy="523220"/>
          </a:xfrm>
          <a:prstGeom prst="rect">
            <a:avLst/>
          </a:prstGeom>
          <a:noFill/>
          <a:ln>
            <a:solidFill>
              <a:srgbClr val="00B050"/>
            </a:solidFill>
          </a:ln>
          <a:effectLst>
            <a:glow rad="228600">
              <a:schemeClr val="accent3">
                <a:satMod val="175000"/>
                <a:alpha val="40000"/>
              </a:schemeClr>
            </a:glow>
            <a:reflection blurRad="6350" stA="50000" endA="295" endPos="92000" dist="101600" dir="5400000" sy="-100000" algn="bl" rotWithShape="0"/>
          </a:effectLst>
        </p:spPr>
        <p:txBody>
          <a:bodyPr wrap="square" rtlCol="0">
            <a:spAutoFit/>
          </a:bodyPr>
          <a:lstStyle/>
          <a:p>
            <a:r>
              <a:rPr lang="ro-RO" sz="2800" b="1" i="1" dirty="0">
                <a:solidFill>
                  <a:srgbClr val="00B050"/>
                </a:solidFill>
                <a:latin typeface="Montserrat Alternates SemiBold" panose="020B0604020202020204" charset="0"/>
              </a:rPr>
              <a:t>(Groșoiu, 2024)</a:t>
            </a:r>
          </a:p>
        </p:txBody>
      </p:sp>
    </p:spTree>
    <p:extLst>
      <p:ext uri="{BB962C8B-B14F-4D97-AF65-F5344CB8AC3E}">
        <p14:creationId xmlns:p14="http://schemas.microsoft.com/office/powerpoint/2010/main" val="21213123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5"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4"/>
                                        </p:tgtEl>
                                        <p:attrNameLst>
                                          <p:attrName>ppt_y</p:attrName>
                                        </p:attrNameLst>
                                      </p:cBhvr>
                                      <p:tavLst>
                                        <p:tav tm="0" fmla="#ppt_y+(sin(-2*pi*(1-$))*-#ppt_x+cos(-2*pi*(1-$))*(1-#ppt_y))*(1-$)">
                                          <p:val>
                                            <p:fltVal val="0"/>
                                          </p:val>
                                        </p:tav>
                                        <p:tav tm="100000">
                                          <p:val>
                                            <p:fltVal val="1"/>
                                          </p:val>
                                        </p:tav>
                                      </p:tavLst>
                                    </p:anim>
                                  </p:childTnLst>
                                </p:cTn>
                              </p:par>
                            </p:childTnLst>
                          </p:cTn>
                        </p:par>
                        <p:par>
                          <p:cTn id="11" fill="hold">
                            <p:stCondLst>
                              <p:cond delay="1000"/>
                            </p:stCondLst>
                            <p:childTnLst>
                              <p:par>
                                <p:cTn id="12" presetID="38" presetClass="entr" presetSubtype="0" accel="50000" fill="hold" grpId="0" nodeType="afterEffect">
                                  <p:stCondLst>
                                    <p:cond delay="0"/>
                                  </p:stCondLst>
                                  <p:iterate type="lt">
                                    <p:tmPct val="50000"/>
                                  </p:iterate>
                                  <p:childTnLst>
                                    <p:set>
                                      <p:cBhvr>
                                        <p:cTn id="13" dur="1" fill="hold">
                                          <p:stCondLst>
                                            <p:cond delay="0"/>
                                          </p:stCondLst>
                                        </p:cTn>
                                        <p:tgtEl>
                                          <p:spTgt spid="7"/>
                                        </p:tgtEl>
                                        <p:attrNameLst>
                                          <p:attrName>style.visibility</p:attrName>
                                        </p:attrNameLst>
                                      </p:cBhvr>
                                      <p:to>
                                        <p:strVal val="visible"/>
                                      </p:to>
                                    </p:set>
                                    <p:set>
                                      <p:cBhvr>
                                        <p:cTn id="14" dur="455" fill="hold">
                                          <p:stCondLst>
                                            <p:cond delay="0"/>
                                          </p:stCondLst>
                                        </p:cTn>
                                        <p:tgtEl>
                                          <p:spTgt spid="7"/>
                                        </p:tgtEl>
                                        <p:attrNameLst>
                                          <p:attrName>style.rotation</p:attrName>
                                        </p:attrNameLst>
                                      </p:cBhvr>
                                      <p:to>
                                        <p:strVal val="-45.0"/>
                                      </p:to>
                                    </p:set>
                                    <p:anim calcmode="lin" valueType="num">
                                      <p:cBhvr>
                                        <p:cTn id="15" dur="455" fill="hold">
                                          <p:stCondLst>
                                            <p:cond delay="455"/>
                                          </p:stCondLst>
                                        </p:cTn>
                                        <p:tgtEl>
                                          <p:spTgt spid="7"/>
                                        </p:tgtEl>
                                        <p:attrNameLst>
                                          <p:attrName>style.rotation</p:attrName>
                                        </p:attrNameLst>
                                      </p:cBhvr>
                                      <p:tavLst>
                                        <p:tav tm="0">
                                          <p:val>
                                            <p:fltVal val="-45"/>
                                          </p:val>
                                        </p:tav>
                                        <p:tav tm="69900">
                                          <p:val>
                                            <p:fltVal val="45"/>
                                          </p:val>
                                        </p:tav>
                                        <p:tav tm="100000">
                                          <p:val>
                                            <p:fltVal val="0"/>
                                          </p:val>
                                        </p:tav>
                                      </p:tavLst>
                                    </p:anim>
                                    <p:anim calcmode="lin" valueType="num">
                                      <p:cBhvr>
                                        <p:cTn id="16" dur="455" fill="hold">
                                          <p:stCondLst>
                                            <p:cond delay="0"/>
                                          </p:stCondLst>
                                        </p:cTn>
                                        <p:tgtEl>
                                          <p:spTgt spid="7"/>
                                        </p:tgtEl>
                                        <p:attrNameLst>
                                          <p:attrName>ppt_y</p:attrName>
                                        </p:attrNameLst>
                                      </p:cBhvr>
                                      <p:tavLst>
                                        <p:tav tm="0">
                                          <p:val>
                                            <p:strVal val="#ppt_y-1"/>
                                          </p:val>
                                        </p:tav>
                                        <p:tav tm="100000">
                                          <p:val>
                                            <p:strVal val="#ppt_y-(0.354*#ppt_w-0.172*#ppt_h)"/>
                                          </p:val>
                                        </p:tav>
                                      </p:tavLst>
                                    </p:anim>
                                    <p:anim calcmode="lin" valueType="num">
                                      <p:cBhvr>
                                        <p:cTn id="17" dur="156" decel="50000" autoRev="1" fill="hold">
                                          <p:stCondLst>
                                            <p:cond delay="455"/>
                                          </p:stCondLst>
                                        </p:cTn>
                                        <p:tgtEl>
                                          <p:spTgt spid="7"/>
                                        </p:tgtEl>
                                        <p:attrNameLst>
                                          <p:attrName>ppt_y</p:attrName>
                                        </p:attrNameLst>
                                      </p:cBhvr>
                                      <p:tavLst>
                                        <p:tav tm="0">
                                          <p:val>
                                            <p:strVal val="#ppt_y-(0.354*#ppt_w-0.172*#ppt_h)"/>
                                          </p:val>
                                        </p:tav>
                                        <p:tav tm="100000">
                                          <p:val>
                                            <p:strVal val="#ppt_y-(0.354*#ppt_w-0.172*#ppt_h)-#ppt_h/2"/>
                                          </p:val>
                                        </p:tav>
                                      </p:tavLst>
                                    </p:anim>
                                    <p:anim calcmode="lin" valueType="num">
                                      <p:cBhvr>
                                        <p:cTn id="18" dur="136" fill="hold">
                                          <p:stCondLst>
                                            <p:cond delay="864"/>
                                          </p:stCondLst>
                                        </p:cTn>
                                        <p:tgtEl>
                                          <p:spTgt spid="7"/>
                                        </p:tgtEl>
                                        <p:attrNameLst>
                                          <p:attrName>ppt_y</p:attrName>
                                        </p:attrNameLst>
                                      </p:cBhvr>
                                      <p:tavLst>
                                        <p:tav tm="0">
                                          <p:val>
                                            <p:strVal val="#ppt_y-(0.354*#ppt_w-0.172*#ppt_h)"/>
                                          </p:val>
                                        </p:tav>
                                        <p:tav tm="100000">
                                          <p:val>
                                            <p:strVal val="#ppt_y"/>
                                          </p:val>
                                        </p:tav>
                                      </p:tavLst>
                                    </p:anim>
                                  </p:childTnLst>
                                </p:cTn>
                              </p:par>
                            </p:childTnLst>
                          </p:cTn>
                        </p:par>
                        <p:par>
                          <p:cTn id="19" fill="hold">
                            <p:stCondLst>
                              <p:cond delay="2000"/>
                            </p:stCondLst>
                            <p:childTnLst>
                              <p:par>
                                <p:cTn id="20" presetID="38" presetClass="entr" presetSubtype="0" accel="50000" fill="hold" grpId="0" nodeType="afterEffect">
                                  <p:stCondLst>
                                    <p:cond delay="0"/>
                                  </p:stCondLst>
                                  <p:iterate type="lt">
                                    <p:tmPct val="50000"/>
                                  </p:iterate>
                                  <p:childTnLst>
                                    <p:set>
                                      <p:cBhvr>
                                        <p:cTn id="21" dur="1" fill="hold">
                                          <p:stCondLst>
                                            <p:cond delay="0"/>
                                          </p:stCondLst>
                                        </p:cTn>
                                        <p:tgtEl>
                                          <p:spTgt spid="10"/>
                                        </p:tgtEl>
                                        <p:attrNameLst>
                                          <p:attrName>style.visibility</p:attrName>
                                        </p:attrNameLst>
                                      </p:cBhvr>
                                      <p:to>
                                        <p:strVal val="visible"/>
                                      </p:to>
                                    </p:set>
                                    <p:set>
                                      <p:cBhvr>
                                        <p:cTn id="22" dur="455" fill="hold">
                                          <p:stCondLst>
                                            <p:cond delay="0"/>
                                          </p:stCondLst>
                                        </p:cTn>
                                        <p:tgtEl>
                                          <p:spTgt spid="10"/>
                                        </p:tgtEl>
                                        <p:attrNameLst>
                                          <p:attrName>style.rotation</p:attrName>
                                        </p:attrNameLst>
                                      </p:cBhvr>
                                      <p:to>
                                        <p:strVal val="-45.0"/>
                                      </p:to>
                                    </p:set>
                                    <p:anim calcmode="lin" valueType="num">
                                      <p:cBhvr>
                                        <p:cTn id="23" dur="455" fill="hold">
                                          <p:stCondLst>
                                            <p:cond delay="455"/>
                                          </p:stCondLst>
                                        </p:cTn>
                                        <p:tgtEl>
                                          <p:spTgt spid="10"/>
                                        </p:tgtEl>
                                        <p:attrNameLst>
                                          <p:attrName>style.rotation</p:attrName>
                                        </p:attrNameLst>
                                      </p:cBhvr>
                                      <p:tavLst>
                                        <p:tav tm="0">
                                          <p:val>
                                            <p:fltVal val="-45"/>
                                          </p:val>
                                        </p:tav>
                                        <p:tav tm="69900">
                                          <p:val>
                                            <p:fltVal val="45"/>
                                          </p:val>
                                        </p:tav>
                                        <p:tav tm="100000">
                                          <p:val>
                                            <p:fltVal val="0"/>
                                          </p:val>
                                        </p:tav>
                                      </p:tavLst>
                                    </p:anim>
                                    <p:anim calcmode="lin" valueType="num">
                                      <p:cBhvr>
                                        <p:cTn id="24" dur="455" fill="hold">
                                          <p:stCondLst>
                                            <p:cond delay="0"/>
                                          </p:stCondLst>
                                        </p:cTn>
                                        <p:tgtEl>
                                          <p:spTgt spid="10"/>
                                        </p:tgtEl>
                                        <p:attrNameLst>
                                          <p:attrName>ppt_y</p:attrName>
                                        </p:attrNameLst>
                                      </p:cBhvr>
                                      <p:tavLst>
                                        <p:tav tm="0">
                                          <p:val>
                                            <p:strVal val="#ppt_y-1"/>
                                          </p:val>
                                        </p:tav>
                                        <p:tav tm="100000">
                                          <p:val>
                                            <p:strVal val="#ppt_y-(0.354*#ppt_w-0.172*#ppt_h)"/>
                                          </p:val>
                                        </p:tav>
                                      </p:tavLst>
                                    </p:anim>
                                    <p:anim calcmode="lin" valueType="num">
                                      <p:cBhvr>
                                        <p:cTn id="25" dur="156" decel="50000" autoRev="1" fill="hold">
                                          <p:stCondLst>
                                            <p:cond delay="455"/>
                                          </p:stCondLst>
                                        </p:cTn>
                                        <p:tgtEl>
                                          <p:spTgt spid="10"/>
                                        </p:tgtEl>
                                        <p:attrNameLst>
                                          <p:attrName>ppt_y</p:attrName>
                                        </p:attrNameLst>
                                      </p:cBhvr>
                                      <p:tavLst>
                                        <p:tav tm="0">
                                          <p:val>
                                            <p:strVal val="#ppt_y-(0.354*#ppt_w-0.172*#ppt_h)"/>
                                          </p:val>
                                        </p:tav>
                                        <p:tav tm="100000">
                                          <p:val>
                                            <p:strVal val="#ppt_y-(0.354*#ppt_w-0.172*#ppt_h)-#ppt_h/2"/>
                                          </p:val>
                                        </p:tav>
                                      </p:tavLst>
                                    </p:anim>
                                    <p:anim calcmode="lin" valueType="num">
                                      <p:cBhvr>
                                        <p:cTn id="26" dur="136" fill="hold">
                                          <p:stCondLst>
                                            <p:cond delay="864"/>
                                          </p:stCondLst>
                                        </p:cTn>
                                        <p:tgtEl>
                                          <p:spTgt spid="10"/>
                                        </p:tgtEl>
                                        <p:attrNameLst>
                                          <p:attrName>ppt_y</p:attrName>
                                        </p:attrNameLst>
                                      </p:cBhvr>
                                      <p:tavLst>
                                        <p:tav tm="0">
                                          <p:val>
                                            <p:strVal val="#ppt_y-(0.354*#ppt_w-0.172*#ppt_h)"/>
                                          </p:val>
                                        </p:tav>
                                        <p:tav tm="100000">
                                          <p:val>
                                            <p:strVal val="#ppt_y"/>
                                          </p:val>
                                        </p:tav>
                                      </p:tavLst>
                                    </p:anim>
                                  </p:childTnLst>
                                </p:cTn>
                              </p:par>
                            </p:childTnLst>
                          </p:cTn>
                        </p:par>
                        <p:par>
                          <p:cTn id="27" fill="hold">
                            <p:stCondLst>
                              <p:cond delay="3000"/>
                            </p:stCondLst>
                            <p:childTnLst>
                              <p:par>
                                <p:cTn id="28" presetID="38" presetClass="entr" presetSubtype="0" accel="50000" fill="hold" grpId="0" nodeType="afterEffect">
                                  <p:stCondLst>
                                    <p:cond delay="0"/>
                                  </p:stCondLst>
                                  <p:iterate type="lt">
                                    <p:tmPct val="50000"/>
                                  </p:iterate>
                                  <p:childTnLst>
                                    <p:set>
                                      <p:cBhvr>
                                        <p:cTn id="29" dur="1" fill="hold">
                                          <p:stCondLst>
                                            <p:cond delay="0"/>
                                          </p:stCondLst>
                                        </p:cTn>
                                        <p:tgtEl>
                                          <p:spTgt spid="11"/>
                                        </p:tgtEl>
                                        <p:attrNameLst>
                                          <p:attrName>style.visibility</p:attrName>
                                        </p:attrNameLst>
                                      </p:cBhvr>
                                      <p:to>
                                        <p:strVal val="visible"/>
                                      </p:to>
                                    </p:set>
                                    <p:set>
                                      <p:cBhvr>
                                        <p:cTn id="30" dur="455" fill="hold">
                                          <p:stCondLst>
                                            <p:cond delay="0"/>
                                          </p:stCondLst>
                                        </p:cTn>
                                        <p:tgtEl>
                                          <p:spTgt spid="11"/>
                                        </p:tgtEl>
                                        <p:attrNameLst>
                                          <p:attrName>style.rotation</p:attrName>
                                        </p:attrNameLst>
                                      </p:cBhvr>
                                      <p:to>
                                        <p:strVal val="-45.0"/>
                                      </p:to>
                                    </p:set>
                                    <p:anim calcmode="lin" valueType="num">
                                      <p:cBhvr>
                                        <p:cTn id="31" dur="455" fill="hold">
                                          <p:stCondLst>
                                            <p:cond delay="455"/>
                                          </p:stCondLst>
                                        </p:cTn>
                                        <p:tgtEl>
                                          <p:spTgt spid="11"/>
                                        </p:tgtEl>
                                        <p:attrNameLst>
                                          <p:attrName>style.rotation</p:attrName>
                                        </p:attrNameLst>
                                      </p:cBhvr>
                                      <p:tavLst>
                                        <p:tav tm="0">
                                          <p:val>
                                            <p:fltVal val="-45"/>
                                          </p:val>
                                        </p:tav>
                                        <p:tav tm="69900">
                                          <p:val>
                                            <p:fltVal val="45"/>
                                          </p:val>
                                        </p:tav>
                                        <p:tav tm="100000">
                                          <p:val>
                                            <p:fltVal val="0"/>
                                          </p:val>
                                        </p:tav>
                                      </p:tavLst>
                                    </p:anim>
                                    <p:anim calcmode="lin" valueType="num">
                                      <p:cBhvr>
                                        <p:cTn id="32" dur="455" fill="hold">
                                          <p:stCondLst>
                                            <p:cond delay="0"/>
                                          </p:stCondLst>
                                        </p:cTn>
                                        <p:tgtEl>
                                          <p:spTgt spid="11"/>
                                        </p:tgtEl>
                                        <p:attrNameLst>
                                          <p:attrName>ppt_y</p:attrName>
                                        </p:attrNameLst>
                                      </p:cBhvr>
                                      <p:tavLst>
                                        <p:tav tm="0">
                                          <p:val>
                                            <p:strVal val="#ppt_y-1"/>
                                          </p:val>
                                        </p:tav>
                                        <p:tav tm="100000">
                                          <p:val>
                                            <p:strVal val="#ppt_y-(0.354*#ppt_w-0.172*#ppt_h)"/>
                                          </p:val>
                                        </p:tav>
                                      </p:tavLst>
                                    </p:anim>
                                    <p:anim calcmode="lin" valueType="num">
                                      <p:cBhvr>
                                        <p:cTn id="33" dur="156" decel="50000" autoRev="1" fill="hold">
                                          <p:stCondLst>
                                            <p:cond delay="455"/>
                                          </p:stCondLst>
                                        </p:cTn>
                                        <p:tgtEl>
                                          <p:spTgt spid="11"/>
                                        </p:tgtEl>
                                        <p:attrNameLst>
                                          <p:attrName>ppt_y</p:attrName>
                                        </p:attrNameLst>
                                      </p:cBhvr>
                                      <p:tavLst>
                                        <p:tav tm="0">
                                          <p:val>
                                            <p:strVal val="#ppt_y-(0.354*#ppt_w-0.172*#ppt_h)"/>
                                          </p:val>
                                        </p:tav>
                                        <p:tav tm="100000">
                                          <p:val>
                                            <p:strVal val="#ppt_y-(0.354*#ppt_w-0.172*#ppt_h)-#ppt_h/2"/>
                                          </p:val>
                                        </p:tav>
                                      </p:tavLst>
                                    </p:anim>
                                    <p:anim calcmode="lin" valueType="num">
                                      <p:cBhvr>
                                        <p:cTn id="34" dur="136" fill="hold">
                                          <p:stCondLst>
                                            <p:cond delay="864"/>
                                          </p:stCondLst>
                                        </p:cTn>
                                        <p:tgtEl>
                                          <p:spTgt spid="11"/>
                                        </p:tgtEl>
                                        <p:attrNameLst>
                                          <p:attrName>ppt_y</p:attrName>
                                        </p:attrNameLst>
                                      </p:cBhvr>
                                      <p:tavLst>
                                        <p:tav tm="0">
                                          <p:val>
                                            <p:strVal val="#ppt_y-(0.354*#ppt_w-0.172*#ppt_h)"/>
                                          </p:val>
                                        </p:tav>
                                        <p:tav tm="100000">
                                          <p:val>
                                            <p:strVal val="#ppt_y"/>
                                          </p:val>
                                        </p:tav>
                                      </p:tavLst>
                                    </p:anim>
                                  </p:childTnLst>
                                </p:cTn>
                              </p:par>
                            </p:childTnLst>
                          </p:cTn>
                        </p:par>
                        <p:par>
                          <p:cTn id="35" fill="hold">
                            <p:stCondLst>
                              <p:cond delay="4000"/>
                            </p:stCondLst>
                            <p:childTnLst>
                              <p:par>
                                <p:cTn id="36" presetID="38" presetClass="entr" presetSubtype="0" accel="50000" fill="hold" grpId="0" nodeType="afterEffect">
                                  <p:stCondLst>
                                    <p:cond delay="0"/>
                                  </p:stCondLst>
                                  <p:iterate type="lt">
                                    <p:tmPct val="50000"/>
                                  </p:iterate>
                                  <p:childTnLst>
                                    <p:set>
                                      <p:cBhvr>
                                        <p:cTn id="37" dur="1" fill="hold">
                                          <p:stCondLst>
                                            <p:cond delay="0"/>
                                          </p:stCondLst>
                                        </p:cTn>
                                        <p:tgtEl>
                                          <p:spTgt spid="12"/>
                                        </p:tgtEl>
                                        <p:attrNameLst>
                                          <p:attrName>style.visibility</p:attrName>
                                        </p:attrNameLst>
                                      </p:cBhvr>
                                      <p:to>
                                        <p:strVal val="visible"/>
                                      </p:to>
                                    </p:set>
                                    <p:set>
                                      <p:cBhvr>
                                        <p:cTn id="38" dur="455" fill="hold">
                                          <p:stCondLst>
                                            <p:cond delay="0"/>
                                          </p:stCondLst>
                                        </p:cTn>
                                        <p:tgtEl>
                                          <p:spTgt spid="12"/>
                                        </p:tgtEl>
                                        <p:attrNameLst>
                                          <p:attrName>style.rotation</p:attrName>
                                        </p:attrNameLst>
                                      </p:cBhvr>
                                      <p:to>
                                        <p:strVal val="-45.0"/>
                                      </p:to>
                                    </p:set>
                                    <p:anim calcmode="lin" valueType="num">
                                      <p:cBhvr>
                                        <p:cTn id="39" dur="455" fill="hold">
                                          <p:stCondLst>
                                            <p:cond delay="455"/>
                                          </p:stCondLst>
                                        </p:cTn>
                                        <p:tgtEl>
                                          <p:spTgt spid="12"/>
                                        </p:tgtEl>
                                        <p:attrNameLst>
                                          <p:attrName>style.rotation</p:attrName>
                                        </p:attrNameLst>
                                      </p:cBhvr>
                                      <p:tavLst>
                                        <p:tav tm="0">
                                          <p:val>
                                            <p:fltVal val="-45"/>
                                          </p:val>
                                        </p:tav>
                                        <p:tav tm="69900">
                                          <p:val>
                                            <p:fltVal val="45"/>
                                          </p:val>
                                        </p:tav>
                                        <p:tav tm="100000">
                                          <p:val>
                                            <p:fltVal val="0"/>
                                          </p:val>
                                        </p:tav>
                                      </p:tavLst>
                                    </p:anim>
                                    <p:anim calcmode="lin" valueType="num">
                                      <p:cBhvr>
                                        <p:cTn id="40" dur="455" fill="hold">
                                          <p:stCondLst>
                                            <p:cond delay="0"/>
                                          </p:stCondLst>
                                        </p:cTn>
                                        <p:tgtEl>
                                          <p:spTgt spid="12"/>
                                        </p:tgtEl>
                                        <p:attrNameLst>
                                          <p:attrName>ppt_y</p:attrName>
                                        </p:attrNameLst>
                                      </p:cBhvr>
                                      <p:tavLst>
                                        <p:tav tm="0">
                                          <p:val>
                                            <p:strVal val="#ppt_y-1"/>
                                          </p:val>
                                        </p:tav>
                                        <p:tav tm="100000">
                                          <p:val>
                                            <p:strVal val="#ppt_y-(0.354*#ppt_w-0.172*#ppt_h)"/>
                                          </p:val>
                                        </p:tav>
                                      </p:tavLst>
                                    </p:anim>
                                    <p:anim calcmode="lin" valueType="num">
                                      <p:cBhvr>
                                        <p:cTn id="41" dur="156" decel="50000" autoRev="1" fill="hold">
                                          <p:stCondLst>
                                            <p:cond delay="455"/>
                                          </p:stCondLst>
                                        </p:cTn>
                                        <p:tgtEl>
                                          <p:spTgt spid="12"/>
                                        </p:tgtEl>
                                        <p:attrNameLst>
                                          <p:attrName>ppt_y</p:attrName>
                                        </p:attrNameLst>
                                      </p:cBhvr>
                                      <p:tavLst>
                                        <p:tav tm="0">
                                          <p:val>
                                            <p:strVal val="#ppt_y-(0.354*#ppt_w-0.172*#ppt_h)"/>
                                          </p:val>
                                        </p:tav>
                                        <p:tav tm="100000">
                                          <p:val>
                                            <p:strVal val="#ppt_y-(0.354*#ppt_w-0.172*#ppt_h)-#ppt_h/2"/>
                                          </p:val>
                                        </p:tav>
                                      </p:tavLst>
                                    </p:anim>
                                    <p:anim calcmode="lin" valueType="num">
                                      <p:cBhvr>
                                        <p:cTn id="42" dur="136" fill="hold">
                                          <p:stCondLst>
                                            <p:cond delay="864"/>
                                          </p:stCondLst>
                                        </p:cTn>
                                        <p:tgtEl>
                                          <p:spTgt spid="12"/>
                                        </p:tgtEl>
                                        <p:attrNameLst>
                                          <p:attrName>ppt_y</p:attrName>
                                        </p:attrNameLst>
                                      </p:cBhvr>
                                      <p:tavLst>
                                        <p:tav tm="0">
                                          <p:val>
                                            <p:strVal val="#ppt_y-(0.354*#ppt_w-0.172*#ppt_h)"/>
                                          </p:val>
                                        </p:tav>
                                        <p:tav tm="100000">
                                          <p:val>
                                            <p:strVal val="#ppt_y"/>
                                          </p:val>
                                        </p:tav>
                                      </p:tavLst>
                                    </p:anim>
                                  </p:childTnLst>
                                </p:cTn>
                              </p:par>
                            </p:childTnLst>
                          </p:cTn>
                        </p:par>
                        <p:par>
                          <p:cTn id="43" fill="hold">
                            <p:stCondLst>
                              <p:cond delay="5000"/>
                            </p:stCondLst>
                            <p:childTnLst>
                              <p:par>
                                <p:cTn id="44" presetID="38" presetClass="entr" presetSubtype="0" accel="50000" fill="hold" grpId="0" nodeType="afterEffect">
                                  <p:stCondLst>
                                    <p:cond delay="0"/>
                                  </p:stCondLst>
                                  <p:iterate type="lt">
                                    <p:tmPct val="50000"/>
                                  </p:iterate>
                                  <p:childTnLst>
                                    <p:set>
                                      <p:cBhvr>
                                        <p:cTn id="45" dur="1" fill="hold">
                                          <p:stCondLst>
                                            <p:cond delay="0"/>
                                          </p:stCondLst>
                                        </p:cTn>
                                        <p:tgtEl>
                                          <p:spTgt spid="13"/>
                                        </p:tgtEl>
                                        <p:attrNameLst>
                                          <p:attrName>style.visibility</p:attrName>
                                        </p:attrNameLst>
                                      </p:cBhvr>
                                      <p:to>
                                        <p:strVal val="visible"/>
                                      </p:to>
                                    </p:set>
                                    <p:set>
                                      <p:cBhvr>
                                        <p:cTn id="46" dur="455" fill="hold">
                                          <p:stCondLst>
                                            <p:cond delay="0"/>
                                          </p:stCondLst>
                                        </p:cTn>
                                        <p:tgtEl>
                                          <p:spTgt spid="13"/>
                                        </p:tgtEl>
                                        <p:attrNameLst>
                                          <p:attrName>style.rotation</p:attrName>
                                        </p:attrNameLst>
                                      </p:cBhvr>
                                      <p:to>
                                        <p:strVal val="-45.0"/>
                                      </p:to>
                                    </p:set>
                                    <p:anim calcmode="lin" valueType="num">
                                      <p:cBhvr>
                                        <p:cTn id="47" dur="455" fill="hold">
                                          <p:stCondLst>
                                            <p:cond delay="455"/>
                                          </p:stCondLst>
                                        </p:cTn>
                                        <p:tgtEl>
                                          <p:spTgt spid="13"/>
                                        </p:tgtEl>
                                        <p:attrNameLst>
                                          <p:attrName>style.rotation</p:attrName>
                                        </p:attrNameLst>
                                      </p:cBhvr>
                                      <p:tavLst>
                                        <p:tav tm="0">
                                          <p:val>
                                            <p:fltVal val="-45"/>
                                          </p:val>
                                        </p:tav>
                                        <p:tav tm="69900">
                                          <p:val>
                                            <p:fltVal val="45"/>
                                          </p:val>
                                        </p:tav>
                                        <p:tav tm="100000">
                                          <p:val>
                                            <p:fltVal val="0"/>
                                          </p:val>
                                        </p:tav>
                                      </p:tavLst>
                                    </p:anim>
                                    <p:anim calcmode="lin" valueType="num">
                                      <p:cBhvr>
                                        <p:cTn id="48" dur="455" fill="hold">
                                          <p:stCondLst>
                                            <p:cond delay="0"/>
                                          </p:stCondLst>
                                        </p:cTn>
                                        <p:tgtEl>
                                          <p:spTgt spid="13"/>
                                        </p:tgtEl>
                                        <p:attrNameLst>
                                          <p:attrName>ppt_y</p:attrName>
                                        </p:attrNameLst>
                                      </p:cBhvr>
                                      <p:tavLst>
                                        <p:tav tm="0">
                                          <p:val>
                                            <p:strVal val="#ppt_y-1"/>
                                          </p:val>
                                        </p:tav>
                                        <p:tav tm="100000">
                                          <p:val>
                                            <p:strVal val="#ppt_y-(0.354*#ppt_w-0.172*#ppt_h)"/>
                                          </p:val>
                                        </p:tav>
                                      </p:tavLst>
                                    </p:anim>
                                    <p:anim calcmode="lin" valueType="num">
                                      <p:cBhvr>
                                        <p:cTn id="49" dur="156" decel="50000" autoRev="1" fill="hold">
                                          <p:stCondLst>
                                            <p:cond delay="455"/>
                                          </p:stCondLst>
                                        </p:cTn>
                                        <p:tgtEl>
                                          <p:spTgt spid="13"/>
                                        </p:tgtEl>
                                        <p:attrNameLst>
                                          <p:attrName>ppt_y</p:attrName>
                                        </p:attrNameLst>
                                      </p:cBhvr>
                                      <p:tavLst>
                                        <p:tav tm="0">
                                          <p:val>
                                            <p:strVal val="#ppt_y-(0.354*#ppt_w-0.172*#ppt_h)"/>
                                          </p:val>
                                        </p:tav>
                                        <p:tav tm="100000">
                                          <p:val>
                                            <p:strVal val="#ppt_y-(0.354*#ppt_w-0.172*#ppt_h)-#ppt_h/2"/>
                                          </p:val>
                                        </p:tav>
                                      </p:tavLst>
                                    </p:anim>
                                    <p:anim calcmode="lin" valueType="num">
                                      <p:cBhvr>
                                        <p:cTn id="50" dur="136" fill="hold">
                                          <p:stCondLst>
                                            <p:cond delay="864"/>
                                          </p:stCondLst>
                                        </p:cTn>
                                        <p:tgtEl>
                                          <p:spTgt spid="13"/>
                                        </p:tgtEl>
                                        <p:attrNameLst>
                                          <p:attrName>ppt_y</p:attrName>
                                        </p:attrNameLst>
                                      </p:cBhvr>
                                      <p:tavLst>
                                        <p:tav tm="0">
                                          <p:val>
                                            <p:strVal val="#ppt_y-(0.354*#ppt_w-0.172*#ppt_h)"/>
                                          </p:val>
                                        </p:tav>
                                        <p:tav tm="100000">
                                          <p:val>
                                            <p:strVal val="#ppt_y"/>
                                          </p:val>
                                        </p:tav>
                                      </p:tavLst>
                                    </p:anim>
                                  </p:childTnLst>
                                </p:cTn>
                              </p:par>
                            </p:childTnLst>
                          </p:cTn>
                        </p:par>
                        <p:par>
                          <p:cTn id="51" fill="hold">
                            <p:stCondLst>
                              <p:cond delay="6000"/>
                            </p:stCondLst>
                            <p:childTnLst>
                              <p:par>
                                <p:cTn id="52" presetID="38" presetClass="entr" presetSubtype="0" accel="50000" fill="hold" grpId="0" nodeType="afterEffect">
                                  <p:stCondLst>
                                    <p:cond delay="0"/>
                                  </p:stCondLst>
                                  <p:iterate type="lt">
                                    <p:tmPct val="50000"/>
                                  </p:iterate>
                                  <p:childTnLst>
                                    <p:set>
                                      <p:cBhvr>
                                        <p:cTn id="53" dur="1" fill="hold">
                                          <p:stCondLst>
                                            <p:cond delay="0"/>
                                          </p:stCondLst>
                                        </p:cTn>
                                        <p:tgtEl>
                                          <p:spTgt spid="14"/>
                                        </p:tgtEl>
                                        <p:attrNameLst>
                                          <p:attrName>style.visibility</p:attrName>
                                        </p:attrNameLst>
                                      </p:cBhvr>
                                      <p:to>
                                        <p:strVal val="visible"/>
                                      </p:to>
                                    </p:set>
                                    <p:set>
                                      <p:cBhvr>
                                        <p:cTn id="54" dur="455" fill="hold">
                                          <p:stCondLst>
                                            <p:cond delay="0"/>
                                          </p:stCondLst>
                                        </p:cTn>
                                        <p:tgtEl>
                                          <p:spTgt spid="14"/>
                                        </p:tgtEl>
                                        <p:attrNameLst>
                                          <p:attrName>style.rotation</p:attrName>
                                        </p:attrNameLst>
                                      </p:cBhvr>
                                      <p:to>
                                        <p:strVal val="-45.0"/>
                                      </p:to>
                                    </p:set>
                                    <p:anim calcmode="lin" valueType="num">
                                      <p:cBhvr>
                                        <p:cTn id="55" dur="455" fill="hold">
                                          <p:stCondLst>
                                            <p:cond delay="455"/>
                                          </p:stCondLst>
                                        </p:cTn>
                                        <p:tgtEl>
                                          <p:spTgt spid="14"/>
                                        </p:tgtEl>
                                        <p:attrNameLst>
                                          <p:attrName>style.rotation</p:attrName>
                                        </p:attrNameLst>
                                      </p:cBhvr>
                                      <p:tavLst>
                                        <p:tav tm="0">
                                          <p:val>
                                            <p:fltVal val="-45"/>
                                          </p:val>
                                        </p:tav>
                                        <p:tav tm="69900">
                                          <p:val>
                                            <p:fltVal val="45"/>
                                          </p:val>
                                        </p:tav>
                                        <p:tav tm="100000">
                                          <p:val>
                                            <p:fltVal val="0"/>
                                          </p:val>
                                        </p:tav>
                                      </p:tavLst>
                                    </p:anim>
                                    <p:anim calcmode="lin" valueType="num">
                                      <p:cBhvr>
                                        <p:cTn id="56" dur="455" fill="hold">
                                          <p:stCondLst>
                                            <p:cond delay="0"/>
                                          </p:stCondLst>
                                        </p:cTn>
                                        <p:tgtEl>
                                          <p:spTgt spid="14"/>
                                        </p:tgtEl>
                                        <p:attrNameLst>
                                          <p:attrName>ppt_y</p:attrName>
                                        </p:attrNameLst>
                                      </p:cBhvr>
                                      <p:tavLst>
                                        <p:tav tm="0">
                                          <p:val>
                                            <p:strVal val="#ppt_y-1"/>
                                          </p:val>
                                        </p:tav>
                                        <p:tav tm="100000">
                                          <p:val>
                                            <p:strVal val="#ppt_y-(0.354*#ppt_w-0.172*#ppt_h)"/>
                                          </p:val>
                                        </p:tav>
                                      </p:tavLst>
                                    </p:anim>
                                    <p:anim calcmode="lin" valueType="num">
                                      <p:cBhvr>
                                        <p:cTn id="57" dur="156" decel="50000" autoRev="1" fill="hold">
                                          <p:stCondLst>
                                            <p:cond delay="455"/>
                                          </p:stCondLst>
                                        </p:cTn>
                                        <p:tgtEl>
                                          <p:spTgt spid="14"/>
                                        </p:tgtEl>
                                        <p:attrNameLst>
                                          <p:attrName>ppt_y</p:attrName>
                                        </p:attrNameLst>
                                      </p:cBhvr>
                                      <p:tavLst>
                                        <p:tav tm="0">
                                          <p:val>
                                            <p:strVal val="#ppt_y-(0.354*#ppt_w-0.172*#ppt_h)"/>
                                          </p:val>
                                        </p:tav>
                                        <p:tav tm="100000">
                                          <p:val>
                                            <p:strVal val="#ppt_y-(0.354*#ppt_w-0.172*#ppt_h)-#ppt_h/2"/>
                                          </p:val>
                                        </p:tav>
                                      </p:tavLst>
                                    </p:anim>
                                    <p:anim calcmode="lin" valueType="num">
                                      <p:cBhvr>
                                        <p:cTn id="58" dur="136" fill="hold">
                                          <p:stCondLst>
                                            <p:cond delay="864"/>
                                          </p:stCondLst>
                                        </p:cTn>
                                        <p:tgtEl>
                                          <p:spTgt spid="14"/>
                                        </p:tgtEl>
                                        <p:attrNameLst>
                                          <p:attrName>ppt_y</p:attrName>
                                        </p:attrNameLst>
                                      </p:cBhvr>
                                      <p:tavLst>
                                        <p:tav tm="0">
                                          <p:val>
                                            <p:strVal val="#ppt_y-(0.354*#ppt_w-0.172*#ppt_h)"/>
                                          </p:val>
                                        </p:tav>
                                        <p:tav tm="100000">
                                          <p:val>
                                            <p:strVal val="#ppt_y"/>
                                          </p:val>
                                        </p:tav>
                                      </p:tavLst>
                                    </p:anim>
                                  </p:childTnLst>
                                </p:cTn>
                              </p:par>
                            </p:childTnLst>
                          </p:cTn>
                        </p:par>
                        <p:par>
                          <p:cTn id="59" fill="hold">
                            <p:stCondLst>
                              <p:cond delay="7000"/>
                            </p:stCondLst>
                            <p:childTnLst>
                              <p:par>
                                <p:cTn id="60" presetID="38" presetClass="entr" presetSubtype="0" accel="50000" fill="hold" grpId="0" nodeType="afterEffect">
                                  <p:stCondLst>
                                    <p:cond delay="0"/>
                                  </p:stCondLst>
                                  <p:iterate type="lt">
                                    <p:tmPct val="50000"/>
                                  </p:iterate>
                                  <p:childTnLst>
                                    <p:set>
                                      <p:cBhvr>
                                        <p:cTn id="61" dur="1" fill="hold">
                                          <p:stCondLst>
                                            <p:cond delay="0"/>
                                          </p:stCondLst>
                                        </p:cTn>
                                        <p:tgtEl>
                                          <p:spTgt spid="15"/>
                                        </p:tgtEl>
                                        <p:attrNameLst>
                                          <p:attrName>style.visibility</p:attrName>
                                        </p:attrNameLst>
                                      </p:cBhvr>
                                      <p:to>
                                        <p:strVal val="visible"/>
                                      </p:to>
                                    </p:set>
                                    <p:set>
                                      <p:cBhvr>
                                        <p:cTn id="62" dur="455" fill="hold">
                                          <p:stCondLst>
                                            <p:cond delay="0"/>
                                          </p:stCondLst>
                                        </p:cTn>
                                        <p:tgtEl>
                                          <p:spTgt spid="15"/>
                                        </p:tgtEl>
                                        <p:attrNameLst>
                                          <p:attrName>style.rotation</p:attrName>
                                        </p:attrNameLst>
                                      </p:cBhvr>
                                      <p:to>
                                        <p:strVal val="-45.0"/>
                                      </p:to>
                                    </p:set>
                                    <p:anim calcmode="lin" valueType="num">
                                      <p:cBhvr>
                                        <p:cTn id="63" dur="455" fill="hold">
                                          <p:stCondLst>
                                            <p:cond delay="455"/>
                                          </p:stCondLst>
                                        </p:cTn>
                                        <p:tgtEl>
                                          <p:spTgt spid="15"/>
                                        </p:tgtEl>
                                        <p:attrNameLst>
                                          <p:attrName>style.rotation</p:attrName>
                                        </p:attrNameLst>
                                      </p:cBhvr>
                                      <p:tavLst>
                                        <p:tav tm="0">
                                          <p:val>
                                            <p:fltVal val="-45"/>
                                          </p:val>
                                        </p:tav>
                                        <p:tav tm="69900">
                                          <p:val>
                                            <p:fltVal val="45"/>
                                          </p:val>
                                        </p:tav>
                                        <p:tav tm="100000">
                                          <p:val>
                                            <p:fltVal val="0"/>
                                          </p:val>
                                        </p:tav>
                                      </p:tavLst>
                                    </p:anim>
                                    <p:anim calcmode="lin" valueType="num">
                                      <p:cBhvr>
                                        <p:cTn id="64" dur="455" fill="hold">
                                          <p:stCondLst>
                                            <p:cond delay="0"/>
                                          </p:stCondLst>
                                        </p:cTn>
                                        <p:tgtEl>
                                          <p:spTgt spid="15"/>
                                        </p:tgtEl>
                                        <p:attrNameLst>
                                          <p:attrName>ppt_y</p:attrName>
                                        </p:attrNameLst>
                                      </p:cBhvr>
                                      <p:tavLst>
                                        <p:tav tm="0">
                                          <p:val>
                                            <p:strVal val="#ppt_y-1"/>
                                          </p:val>
                                        </p:tav>
                                        <p:tav tm="100000">
                                          <p:val>
                                            <p:strVal val="#ppt_y-(0.354*#ppt_w-0.172*#ppt_h)"/>
                                          </p:val>
                                        </p:tav>
                                      </p:tavLst>
                                    </p:anim>
                                    <p:anim calcmode="lin" valueType="num">
                                      <p:cBhvr>
                                        <p:cTn id="65" dur="156" decel="50000" autoRev="1" fill="hold">
                                          <p:stCondLst>
                                            <p:cond delay="455"/>
                                          </p:stCondLst>
                                        </p:cTn>
                                        <p:tgtEl>
                                          <p:spTgt spid="15"/>
                                        </p:tgtEl>
                                        <p:attrNameLst>
                                          <p:attrName>ppt_y</p:attrName>
                                        </p:attrNameLst>
                                      </p:cBhvr>
                                      <p:tavLst>
                                        <p:tav tm="0">
                                          <p:val>
                                            <p:strVal val="#ppt_y-(0.354*#ppt_w-0.172*#ppt_h)"/>
                                          </p:val>
                                        </p:tav>
                                        <p:tav tm="100000">
                                          <p:val>
                                            <p:strVal val="#ppt_y-(0.354*#ppt_w-0.172*#ppt_h)-#ppt_h/2"/>
                                          </p:val>
                                        </p:tav>
                                      </p:tavLst>
                                    </p:anim>
                                    <p:anim calcmode="lin" valueType="num">
                                      <p:cBhvr>
                                        <p:cTn id="66" dur="136" fill="hold">
                                          <p:stCondLst>
                                            <p:cond delay="864"/>
                                          </p:stCondLst>
                                        </p:cTn>
                                        <p:tgtEl>
                                          <p:spTgt spid="15"/>
                                        </p:tgtEl>
                                        <p:attrNameLst>
                                          <p:attrName>ppt_y</p:attrName>
                                        </p:attrNameLst>
                                      </p:cBhvr>
                                      <p:tavLst>
                                        <p:tav tm="0">
                                          <p:val>
                                            <p:strVal val="#ppt_y-(0.354*#ppt_w-0.172*#ppt_h)"/>
                                          </p:val>
                                        </p:tav>
                                        <p:tav tm="100000">
                                          <p:val>
                                            <p:strVal val="#ppt_y"/>
                                          </p:val>
                                        </p:tav>
                                      </p:tavLst>
                                    </p:anim>
                                  </p:childTnLst>
                                </p:cTn>
                              </p:par>
                            </p:childTnLst>
                          </p:cTn>
                        </p:par>
                        <p:par>
                          <p:cTn id="67" fill="hold">
                            <p:stCondLst>
                              <p:cond delay="8000"/>
                            </p:stCondLst>
                            <p:childTnLst>
                              <p:par>
                                <p:cTn id="68" presetID="38" presetClass="entr" presetSubtype="0" accel="50000" fill="hold" grpId="0" nodeType="afterEffect">
                                  <p:stCondLst>
                                    <p:cond delay="0"/>
                                  </p:stCondLst>
                                  <p:iterate type="lt">
                                    <p:tmPct val="50000"/>
                                  </p:iterate>
                                  <p:childTnLst>
                                    <p:set>
                                      <p:cBhvr>
                                        <p:cTn id="69" dur="1" fill="hold">
                                          <p:stCondLst>
                                            <p:cond delay="0"/>
                                          </p:stCondLst>
                                        </p:cTn>
                                        <p:tgtEl>
                                          <p:spTgt spid="16"/>
                                        </p:tgtEl>
                                        <p:attrNameLst>
                                          <p:attrName>style.visibility</p:attrName>
                                        </p:attrNameLst>
                                      </p:cBhvr>
                                      <p:to>
                                        <p:strVal val="visible"/>
                                      </p:to>
                                    </p:set>
                                    <p:set>
                                      <p:cBhvr>
                                        <p:cTn id="70" dur="455" fill="hold">
                                          <p:stCondLst>
                                            <p:cond delay="0"/>
                                          </p:stCondLst>
                                        </p:cTn>
                                        <p:tgtEl>
                                          <p:spTgt spid="16"/>
                                        </p:tgtEl>
                                        <p:attrNameLst>
                                          <p:attrName>style.rotation</p:attrName>
                                        </p:attrNameLst>
                                      </p:cBhvr>
                                      <p:to>
                                        <p:strVal val="-45.0"/>
                                      </p:to>
                                    </p:set>
                                    <p:anim calcmode="lin" valueType="num">
                                      <p:cBhvr>
                                        <p:cTn id="71" dur="455" fill="hold">
                                          <p:stCondLst>
                                            <p:cond delay="455"/>
                                          </p:stCondLst>
                                        </p:cTn>
                                        <p:tgtEl>
                                          <p:spTgt spid="16"/>
                                        </p:tgtEl>
                                        <p:attrNameLst>
                                          <p:attrName>style.rotation</p:attrName>
                                        </p:attrNameLst>
                                      </p:cBhvr>
                                      <p:tavLst>
                                        <p:tav tm="0">
                                          <p:val>
                                            <p:fltVal val="-45"/>
                                          </p:val>
                                        </p:tav>
                                        <p:tav tm="69900">
                                          <p:val>
                                            <p:fltVal val="45"/>
                                          </p:val>
                                        </p:tav>
                                        <p:tav tm="100000">
                                          <p:val>
                                            <p:fltVal val="0"/>
                                          </p:val>
                                        </p:tav>
                                      </p:tavLst>
                                    </p:anim>
                                    <p:anim calcmode="lin" valueType="num">
                                      <p:cBhvr>
                                        <p:cTn id="72" dur="455" fill="hold">
                                          <p:stCondLst>
                                            <p:cond delay="0"/>
                                          </p:stCondLst>
                                        </p:cTn>
                                        <p:tgtEl>
                                          <p:spTgt spid="16"/>
                                        </p:tgtEl>
                                        <p:attrNameLst>
                                          <p:attrName>ppt_y</p:attrName>
                                        </p:attrNameLst>
                                      </p:cBhvr>
                                      <p:tavLst>
                                        <p:tav tm="0">
                                          <p:val>
                                            <p:strVal val="#ppt_y-1"/>
                                          </p:val>
                                        </p:tav>
                                        <p:tav tm="100000">
                                          <p:val>
                                            <p:strVal val="#ppt_y-(0.354*#ppt_w-0.172*#ppt_h)"/>
                                          </p:val>
                                        </p:tav>
                                      </p:tavLst>
                                    </p:anim>
                                    <p:anim calcmode="lin" valueType="num">
                                      <p:cBhvr>
                                        <p:cTn id="73" dur="156" decel="50000" autoRev="1" fill="hold">
                                          <p:stCondLst>
                                            <p:cond delay="455"/>
                                          </p:stCondLst>
                                        </p:cTn>
                                        <p:tgtEl>
                                          <p:spTgt spid="16"/>
                                        </p:tgtEl>
                                        <p:attrNameLst>
                                          <p:attrName>ppt_y</p:attrName>
                                        </p:attrNameLst>
                                      </p:cBhvr>
                                      <p:tavLst>
                                        <p:tav tm="0">
                                          <p:val>
                                            <p:strVal val="#ppt_y-(0.354*#ppt_w-0.172*#ppt_h)"/>
                                          </p:val>
                                        </p:tav>
                                        <p:tav tm="100000">
                                          <p:val>
                                            <p:strVal val="#ppt_y-(0.354*#ppt_w-0.172*#ppt_h)-#ppt_h/2"/>
                                          </p:val>
                                        </p:tav>
                                      </p:tavLst>
                                    </p:anim>
                                    <p:anim calcmode="lin" valueType="num">
                                      <p:cBhvr>
                                        <p:cTn id="74" dur="136" fill="hold">
                                          <p:stCondLst>
                                            <p:cond delay="864"/>
                                          </p:stCondLst>
                                        </p:cTn>
                                        <p:tgtEl>
                                          <p:spTgt spid="16"/>
                                        </p:tgtEl>
                                        <p:attrNameLst>
                                          <p:attrName>ppt_y</p:attrName>
                                        </p:attrNameLst>
                                      </p:cBhvr>
                                      <p:tavLst>
                                        <p:tav tm="0">
                                          <p:val>
                                            <p:strVal val="#ppt_y-(0.354*#ppt_w-0.172*#ppt_h)"/>
                                          </p:val>
                                        </p:tav>
                                        <p:tav tm="100000">
                                          <p:val>
                                            <p:strVal val="#ppt_y"/>
                                          </p:val>
                                        </p:tav>
                                      </p:tavLst>
                                    </p:anim>
                                  </p:childTnLst>
                                </p:cTn>
                              </p:par>
                            </p:childTnLst>
                          </p:cTn>
                        </p:par>
                        <p:par>
                          <p:cTn id="75" fill="hold">
                            <p:stCondLst>
                              <p:cond delay="9000"/>
                            </p:stCondLst>
                            <p:childTnLst>
                              <p:par>
                                <p:cTn id="76" presetID="38" presetClass="entr" presetSubtype="0" accel="50000" fill="hold" grpId="0" nodeType="afterEffect">
                                  <p:stCondLst>
                                    <p:cond delay="0"/>
                                  </p:stCondLst>
                                  <p:iterate type="lt">
                                    <p:tmPct val="50000"/>
                                  </p:iterate>
                                  <p:childTnLst>
                                    <p:set>
                                      <p:cBhvr>
                                        <p:cTn id="77" dur="1" fill="hold">
                                          <p:stCondLst>
                                            <p:cond delay="0"/>
                                          </p:stCondLst>
                                        </p:cTn>
                                        <p:tgtEl>
                                          <p:spTgt spid="17"/>
                                        </p:tgtEl>
                                        <p:attrNameLst>
                                          <p:attrName>style.visibility</p:attrName>
                                        </p:attrNameLst>
                                      </p:cBhvr>
                                      <p:to>
                                        <p:strVal val="visible"/>
                                      </p:to>
                                    </p:set>
                                    <p:set>
                                      <p:cBhvr>
                                        <p:cTn id="78" dur="455" fill="hold">
                                          <p:stCondLst>
                                            <p:cond delay="0"/>
                                          </p:stCondLst>
                                        </p:cTn>
                                        <p:tgtEl>
                                          <p:spTgt spid="17"/>
                                        </p:tgtEl>
                                        <p:attrNameLst>
                                          <p:attrName>style.rotation</p:attrName>
                                        </p:attrNameLst>
                                      </p:cBhvr>
                                      <p:to>
                                        <p:strVal val="-45.0"/>
                                      </p:to>
                                    </p:set>
                                    <p:anim calcmode="lin" valueType="num">
                                      <p:cBhvr>
                                        <p:cTn id="79" dur="455" fill="hold">
                                          <p:stCondLst>
                                            <p:cond delay="455"/>
                                          </p:stCondLst>
                                        </p:cTn>
                                        <p:tgtEl>
                                          <p:spTgt spid="17"/>
                                        </p:tgtEl>
                                        <p:attrNameLst>
                                          <p:attrName>style.rotation</p:attrName>
                                        </p:attrNameLst>
                                      </p:cBhvr>
                                      <p:tavLst>
                                        <p:tav tm="0">
                                          <p:val>
                                            <p:fltVal val="-45"/>
                                          </p:val>
                                        </p:tav>
                                        <p:tav tm="69900">
                                          <p:val>
                                            <p:fltVal val="45"/>
                                          </p:val>
                                        </p:tav>
                                        <p:tav tm="100000">
                                          <p:val>
                                            <p:fltVal val="0"/>
                                          </p:val>
                                        </p:tav>
                                      </p:tavLst>
                                    </p:anim>
                                    <p:anim calcmode="lin" valueType="num">
                                      <p:cBhvr>
                                        <p:cTn id="80" dur="455" fill="hold">
                                          <p:stCondLst>
                                            <p:cond delay="0"/>
                                          </p:stCondLst>
                                        </p:cTn>
                                        <p:tgtEl>
                                          <p:spTgt spid="17"/>
                                        </p:tgtEl>
                                        <p:attrNameLst>
                                          <p:attrName>ppt_y</p:attrName>
                                        </p:attrNameLst>
                                      </p:cBhvr>
                                      <p:tavLst>
                                        <p:tav tm="0">
                                          <p:val>
                                            <p:strVal val="#ppt_y-1"/>
                                          </p:val>
                                        </p:tav>
                                        <p:tav tm="100000">
                                          <p:val>
                                            <p:strVal val="#ppt_y-(0.354*#ppt_w-0.172*#ppt_h)"/>
                                          </p:val>
                                        </p:tav>
                                      </p:tavLst>
                                    </p:anim>
                                    <p:anim calcmode="lin" valueType="num">
                                      <p:cBhvr>
                                        <p:cTn id="81" dur="156" decel="50000" autoRev="1" fill="hold">
                                          <p:stCondLst>
                                            <p:cond delay="455"/>
                                          </p:stCondLst>
                                        </p:cTn>
                                        <p:tgtEl>
                                          <p:spTgt spid="17"/>
                                        </p:tgtEl>
                                        <p:attrNameLst>
                                          <p:attrName>ppt_y</p:attrName>
                                        </p:attrNameLst>
                                      </p:cBhvr>
                                      <p:tavLst>
                                        <p:tav tm="0">
                                          <p:val>
                                            <p:strVal val="#ppt_y-(0.354*#ppt_w-0.172*#ppt_h)"/>
                                          </p:val>
                                        </p:tav>
                                        <p:tav tm="100000">
                                          <p:val>
                                            <p:strVal val="#ppt_y-(0.354*#ppt_w-0.172*#ppt_h)-#ppt_h/2"/>
                                          </p:val>
                                        </p:tav>
                                      </p:tavLst>
                                    </p:anim>
                                    <p:anim calcmode="lin" valueType="num">
                                      <p:cBhvr>
                                        <p:cTn id="82" dur="136" fill="hold">
                                          <p:stCondLst>
                                            <p:cond delay="864"/>
                                          </p:stCondLst>
                                        </p:cTn>
                                        <p:tgtEl>
                                          <p:spTgt spid="17"/>
                                        </p:tgtEl>
                                        <p:attrNameLst>
                                          <p:attrName>ppt_y</p:attrName>
                                        </p:attrNameLst>
                                      </p:cBhvr>
                                      <p:tavLst>
                                        <p:tav tm="0">
                                          <p:val>
                                            <p:strVal val="#ppt_y-(0.354*#ppt_w-0.172*#ppt_h)"/>
                                          </p:val>
                                        </p:tav>
                                        <p:tav tm="100000">
                                          <p:val>
                                            <p:strVal val="#ppt_y"/>
                                          </p:val>
                                        </p:tav>
                                      </p:tavLst>
                                    </p:anim>
                                  </p:childTnLst>
                                </p:cTn>
                              </p:par>
                            </p:childTnLst>
                          </p:cTn>
                        </p:par>
                        <p:par>
                          <p:cTn id="83" fill="hold">
                            <p:stCondLst>
                              <p:cond delay="10000"/>
                            </p:stCondLst>
                            <p:childTnLst>
                              <p:par>
                                <p:cTn id="84" presetID="38" presetClass="entr" presetSubtype="0" accel="50000" fill="hold" grpId="0" nodeType="afterEffect">
                                  <p:stCondLst>
                                    <p:cond delay="0"/>
                                  </p:stCondLst>
                                  <p:iterate type="lt">
                                    <p:tmPct val="50000"/>
                                  </p:iterate>
                                  <p:childTnLst>
                                    <p:set>
                                      <p:cBhvr>
                                        <p:cTn id="85" dur="1" fill="hold">
                                          <p:stCondLst>
                                            <p:cond delay="0"/>
                                          </p:stCondLst>
                                        </p:cTn>
                                        <p:tgtEl>
                                          <p:spTgt spid="18"/>
                                        </p:tgtEl>
                                        <p:attrNameLst>
                                          <p:attrName>style.visibility</p:attrName>
                                        </p:attrNameLst>
                                      </p:cBhvr>
                                      <p:to>
                                        <p:strVal val="visible"/>
                                      </p:to>
                                    </p:set>
                                    <p:set>
                                      <p:cBhvr>
                                        <p:cTn id="86" dur="455" fill="hold">
                                          <p:stCondLst>
                                            <p:cond delay="0"/>
                                          </p:stCondLst>
                                        </p:cTn>
                                        <p:tgtEl>
                                          <p:spTgt spid="18"/>
                                        </p:tgtEl>
                                        <p:attrNameLst>
                                          <p:attrName>style.rotation</p:attrName>
                                        </p:attrNameLst>
                                      </p:cBhvr>
                                      <p:to>
                                        <p:strVal val="-45.0"/>
                                      </p:to>
                                    </p:set>
                                    <p:anim calcmode="lin" valueType="num">
                                      <p:cBhvr>
                                        <p:cTn id="87" dur="455" fill="hold">
                                          <p:stCondLst>
                                            <p:cond delay="455"/>
                                          </p:stCondLst>
                                        </p:cTn>
                                        <p:tgtEl>
                                          <p:spTgt spid="18"/>
                                        </p:tgtEl>
                                        <p:attrNameLst>
                                          <p:attrName>style.rotation</p:attrName>
                                        </p:attrNameLst>
                                      </p:cBhvr>
                                      <p:tavLst>
                                        <p:tav tm="0">
                                          <p:val>
                                            <p:fltVal val="-45"/>
                                          </p:val>
                                        </p:tav>
                                        <p:tav tm="69900">
                                          <p:val>
                                            <p:fltVal val="45"/>
                                          </p:val>
                                        </p:tav>
                                        <p:tav tm="100000">
                                          <p:val>
                                            <p:fltVal val="0"/>
                                          </p:val>
                                        </p:tav>
                                      </p:tavLst>
                                    </p:anim>
                                    <p:anim calcmode="lin" valueType="num">
                                      <p:cBhvr>
                                        <p:cTn id="88" dur="455" fill="hold">
                                          <p:stCondLst>
                                            <p:cond delay="0"/>
                                          </p:stCondLst>
                                        </p:cTn>
                                        <p:tgtEl>
                                          <p:spTgt spid="18"/>
                                        </p:tgtEl>
                                        <p:attrNameLst>
                                          <p:attrName>ppt_y</p:attrName>
                                        </p:attrNameLst>
                                      </p:cBhvr>
                                      <p:tavLst>
                                        <p:tav tm="0">
                                          <p:val>
                                            <p:strVal val="#ppt_y-1"/>
                                          </p:val>
                                        </p:tav>
                                        <p:tav tm="100000">
                                          <p:val>
                                            <p:strVal val="#ppt_y-(0.354*#ppt_w-0.172*#ppt_h)"/>
                                          </p:val>
                                        </p:tav>
                                      </p:tavLst>
                                    </p:anim>
                                    <p:anim calcmode="lin" valueType="num">
                                      <p:cBhvr>
                                        <p:cTn id="89" dur="156" decel="50000" autoRev="1" fill="hold">
                                          <p:stCondLst>
                                            <p:cond delay="455"/>
                                          </p:stCondLst>
                                        </p:cTn>
                                        <p:tgtEl>
                                          <p:spTgt spid="18"/>
                                        </p:tgtEl>
                                        <p:attrNameLst>
                                          <p:attrName>ppt_y</p:attrName>
                                        </p:attrNameLst>
                                      </p:cBhvr>
                                      <p:tavLst>
                                        <p:tav tm="0">
                                          <p:val>
                                            <p:strVal val="#ppt_y-(0.354*#ppt_w-0.172*#ppt_h)"/>
                                          </p:val>
                                        </p:tav>
                                        <p:tav tm="100000">
                                          <p:val>
                                            <p:strVal val="#ppt_y-(0.354*#ppt_w-0.172*#ppt_h)-#ppt_h/2"/>
                                          </p:val>
                                        </p:tav>
                                      </p:tavLst>
                                    </p:anim>
                                    <p:anim calcmode="lin" valueType="num">
                                      <p:cBhvr>
                                        <p:cTn id="90" dur="136" fill="hold">
                                          <p:stCondLst>
                                            <p:cond delay="864"/>
                                          </p:stCondLst>
                                        </p:cTn>
                                        <p:tgtEl>
                                          <p:spTgt spid="18"/>
                                        </p:tgtEl>
                                        <p:attrNameLst>
                                          <p:attrName>ppt_y</p:attrName>
                                        </p:attrNameLst>
                                      </p:cBhvr>
                                      <p:tavLst>
                                        <p:tav tm="0">
                                          <p:val>
                                            <p:strVal val="#ppt_y-(0.354*#ppt_w-0.172*#ppt_h)"/>
                                          </p:val>
                                        </p:tav>
                                        <p:tav tm="100000">
                                          <p:val>
                                            <p:strVal val="#ppt_y"/>
                                          </p:val>
                                        </p:tav>
                                      </p:tavLst>
                                    </p:anim>
                                  </p:childTnLst>
                                </p:cTn>
                              </p:par>
                            </p:childTnLst>
                          </p:cTn>
                        </p:par>
                        <p:par>
                          <p:cTn id="91" fill="hold">
                            <p:stCondLst>
                              <p:cond delay="11000"/>
                            </p:stCondLst>
                            <p:childTnLst>
                              <p:par>
                                <p:cTn id="92" presetID="38" presetClass="entr" presetSubtype="0" accel="50000" fill="hold" grpId="0" nodeType="afterEffect">
                                  <p:stCondLst>
                                    <p:cond delay="0"/>
                                  </p:stCondLst>
                                  <p:iterate type="lt">
                                    <p:tmPct val="50000"/>
                                  </p:iterate>
                                  <p:childTnLst>
                                    <p:set>
                                      <p:cBhvr>
                                        <p:cTn id="93" dur="1" fill="hold">
                                          <p:stCondLst>
                                            <p:cond delay="0"/>
                                          </p:stCondLst>
                                        </p:cTn>
                                        <p:tgtEl>
                                          <p:spTgt spid="19"/>
                                        </p:tgtEl>
                                        <p:attrNameLst>
                                          <p:attrName>style.visibility</p:attrName>
                                        </p:attrNameLst>
                                      </p:cBhvr>
                                      <p:to>
                                        <p:strVal val="visible"/>
                                      </p:to>
                                    </p:set>
                                    <p:set>
                                      <p:cBhvr>
                                        <p:cTn id="94" dur="455" fill="hold">
                                          <p:stCondLst>
                                            <p:cond delay="0"/>
                                          </p:stCondLst>
                                        </p:cTn>
                                        <p:tgtEl>
                                          <p:spTgt spid="19"/>
                                        </p:tgtEl>
                                        <p:attrNameLst>
                                          <p:attrName>style.rotation</p:attrName>
                                        </p:attrNameLst>
                                      </p:cBhvr>
                                      <p:to>
                                        <p:strVal val="-45.0"/>
                                      </p:to>
                                    </p:set>
                                    <p:anim calcmode="lin" valueType="num">
                                      <p:cBhvr>
                                        <p:cTn id="95" dur="455" fill="hold">
                                          <p:stCondLst>
                                            <p:cond delay="455"/>
                                          </p:stCondLst>
                                        </p:cTn>
                                        <p:tgtEl>
                                          <p:spTgt spid="19"/>
                                        </p:tgtEl>
                                        <p:attrNameLst>
                                          <p:attrName>style.rotation</p:attrName>
                                        </p:attrNameLst>
                                      </p:cBhvr>
                                      <p:tavLst>
                                        <p:tav tm="0">
                                          <p:val>
                                            <p:fltVal val="-45"/>
                                          </p:val>
                                        </p:tav>
                                        <p:tav tm="69900">
                                          <p:val>
                                            <p:fltVal val="45"/>
                                          </p:val>
                                        </p:tav>
                                        <p:tav tm="100000">
                                          <p:val>
                                            <p:fltVal val="0"/>
                                          </p:val>
                                        </p:tav>
                                      </p:tavLst>
                                    </p:anim>
                                    <p:anim calcmode="lin" valueType="num">
                                      <p:cBhvr>
                                        <p:cTn id="96" dur="455" fill="hold">
                                          <p:stCondLst>
                                            <p:cond delay="0"/>
                                          </p:stCondLst>
                                        </p:cTn>
                                        <p:tgtEl>
                                          <p:spTgt spid="19"/>
                                        </p:tgtEl>
                                        <p:attrNameLst>
                                          <p:attrName>ppt_y</p:attrName>
                                        </p:attrNameLst>
                                      </p:cBhvr>
                                      <p:tavLst>
                                        <p:tav tm="0">
                                          <p:val>
                                            <p:strVal val="#ppt_y-1"/>
                                          </p:val>
                                        </p:tav>
                                        <p:tav tm="100000">
                                          <p:val>
                                            <p:strVal val="#ppt_y-(0.354*#ppt_w-0.172*#ppt_h)"/>
                                          </p:val>
                                        </p:tav>
                                      </p:tavLst>
                                    </p:anim>
                                    <p:anim calcmode="lin" valueType="num">
                                      <p:cBhvr>
                                        <p:cTn id="97" dur="156" decel="50000" autoRev="1" fill="hold">
                                          <p:stCondLst>
                                            <p:cond delay="455"/>
                                          </p:stCondLst>
                                        </p:cTn>
                                        <p:tgtEl>
                                          <p:spTgt spid="19"/>
                                        </p:tgtEl>
                                        <p:attrNameLst>
                                          <p:attrName>ppt_y</p:attrName>
                                        </p:attrNameLst>
                                      </p:cBhvr>
                                      <p:tavLst>
                                        <p:tav tm="0">
                                          <p:val>
                                            <p:strVal val="#ppt_y-(0.354*#ppt_w-0.172*#ppt_h)"/>
                                          </p:val>
                                        </p:tav>
                                        <p:tav tm="100000">
                                          <p:val>
                                            <p:strVal val="#ppt_y-(0.354*#ppt_w-0.172*#ppt_h)-#ppt_h/2"/>
                                          </p:val>
                                        </p:tav>
                                      </p:tavLst>
                                    </p:anim>
                                    <p:anim calcmode="lin" valueType="num">
                                      <p:cBhvr>
                                        <p:cTn id="98" dur="136" fill="hold">
                                          <p:stCondLst>
                                            <p:cond delay="864"/>
                                          </p:stCondLst>
                                        </p:cTn>
                                        <p:tgtEl>
                                          <p:spTgt spid="19"/>
                                        </p:tgtEl>
                                        <p:attrNameLst>
                                          <p:attrName>ppt_y</p:attrName>
                                        </p:attrNameLst>
                                      </p:cBhvr>
                                      <p:tavLst>
                                        <p:tav tm="0">
                                          <p:val>
                                            <p:strVal val="#ppt_y-(0.354*#ppt_w-0.172*#ppt_h)"/>
                                          </p:val>
                                        </p:tav>
                                        <p:tav tm="100000">
                                          <p:val>
                                            <p:strVal val="#ppt_y"/>
                                          </p:val>
                                        </p:tav>
                                      </p:tavLst>
                                    </p:anim>
                                  </p:childTnLst>
                                </p:cTn>
                              </p:par>
                            </p:childTnLst>
                          </p:cTn>
                        </p:par>
                        <p:par>
                          <p:cTn id="99" fill="hold">
                            <p:stCondLst>
                              <p:cond delay="12000"/>
                            </p:stCondLst>
                            <p:childTnLst>
                              <p:par>
                                <p:cTn id="100" presetID="38" presetClass="entr" presetSubtype="0" accel="50000" fill="hold" grpId="0" nodeType="afterEffect">
                                  <p:stCondLst>
                                    <p:cond delay="0"/>
                                  </p:stCondLst>
                                  <p:iterate type="lt">
                                    <p:tmPct val="50000"/>
                                  </p:iterate>
                                  <p:childTnLst>
                                    <p:set>
                                      <p:cBhvr>
                                        <p:cTn id="101" dur="1" fill="hold">
                                          <p:stCondLst>
                                            <p:cond delay="0"/>
                                          </p:stCondLst>
                                        </p:cTn>
                                        <p:tgtEl>
                                          <p:spTgt spid="20"/>
                                        </p:tgtEl>
                                        <p:attrNameLst>
                                          <p:attrName>style.visibility</p:attrName>
                                        </p:attrNameLst>
                                      </p:cBhvr>
                                      <p:to>
                                        <p:strVal val="visible"/>
                                      </p:to>
                                    </p:set>
                                    <p:set>
                                      <p:cBhvr>
                                        <p:cTn id="102" dur="455" fill="hold">
                                          <p:stCondLst>
                                            <p:cond delay="0"/>
                                          </p:stCondLst>
                                        </p:cTn>
                                        <p:tgtEl>
                                          <p:spTgt spid="20"/>
                                        </p:tgtEl>
                                        <p:attrNameLst>
                                          <p:attrName>style.rotation</p:attrName>
                                        </p:attrNameLst>
                                      </p:cBhvr>
                                      <p:to>
                                        <p:strVal val="-45.0"/>
                                      </p:to>
                                    </p:set>
                                    <p:anim calcmode="lin" valueType="num">
                                      <p:cBhvr>
                                        <p:cTn id="103" dur="455" fill="hold">
                                          <p:stCondLst>
                                            <p:cond delay="455"/>
                                          </p:stCondLst>
                                        </p:cTn>
                                        <p:tgtEl>
                                          <p:spTgt spid="20"/>
                                        </p:tgtEl>
                                        <p:attrNameLst>
                                          <p:attrName>style.rotation</p:attrName>
                                        </p:attrNameLst>
                                      </p:cBhvr>
                                      <p:tavLst>
                                        <p:tav tm="0">
                                          <p:val>
                                            <p:fltVal val="-45"/>
                                          </p:val>
                                        </p:tav>
                                        <p:tav tm="69900">
                                          <p:val>
                                            <p:fltVal val="45"/>
                                          </p:val>
                                        </p:tav>
                                        <p:tav tm="100000">
                                          <p:val>
                                            <p:fltVal val="0"/>
                                          </p:val>
                                        </p:tav>
                                      </p:tavLst>
                                    </p:anim>
                                    <p:anim calcmode="lin" valueType="num">
                                      <p:cBhvr>
                                        <p:cTn id="104" dur="455" fill="hold">
                                          <p:stCondLst>
                                            <p:cond delay="0"/>
                                          </p:stCondLst>
                                        </p:cTn>
                                        <p:tgtEl>
                                          <p:spTgt spid="20"/>
                                        </p:tgtEl>
                                        <p:attrNameLst>
                                          <p:attrName>ppt_y</p:attrName>
                                        </p:attrNameLst>
                                      </p:cBhvr>
                                      <p:tavLst>
                                        <p:tav tm="0">
                                          <p:val>
                                            <p:strVal val="#ppt_y-1"/>
                                          </p:val>
                                        </p:tav>
                                        <p:tav tm="100000">
                                          <p:val>
                                            <p:strVal val="#ppt_y-(0.354*#ppt_w-0.172*#ppt_h)"/>
                                          </p:val>
                                        </p:tav>
                                      </p:tavLst>
                                    </p:anim>
                                    <p:anim calcmode="lin" valueType="num">
                                      <p:cBhvr>
                                        <p:cTn id="105" dur="156" decel="50000" autoRev="1" fill="hold">
                                          <p:stCondLst>
                                            <p:cond delay="455"/>
                                          </p:stCondLst>
                                        </p:cTn>
                                        <p:tgtEl>
                                          <p:spTgt spid="20"/>
                                        </p:tgtEl>
                                        <p:attrNameLst>
                                          <p:attrName>ppt_y</p:attrName>
                                        </p:attrNameLst>
                                      </p:cBhvr>
                                      <p:tavLst>
                                        <p:tav tm="0">
                                          <p:val>
                                            <p:strVal val="#ppt_y-(0.354*#ppt_w-0.172*#ppt_h)"/>
                                          </p:val>
                                        </p:tav>
                                        <p:tav tm="100000">
                                          <p:val>
                                            <p:strVal val="#ppt_y-(0.354*#ppt_w-0.172*#ppt_h)-#ppt_h/2"/>
                                          </p:val>
                                        </p:tav>
                                      </p:tavLst>
                                    </p:anim>
                                    <p:anim calcmode="lin" valueType="num">
                                      <p:cBhvr>
                                        <p:cTn id="106" dur="136" fill="hold">
                                          <p:stCondLst>
                                            <p:cond delay="864"/>
                                          </p:stCondLst>
                                        </p:cTn>
                                        <p:tgtEl>
                                          <p:spTgt spid="20"/>
                                        </p:tgtEl>
                                        <p:attrNameLst>
                                          <p:attrName>ppt_y</p:attrName>
                                        </p:attrNameLst>
                                      </p:cBhvr>
                                      <p:tavLst>
                                        <p:tav tm="0">
                                          <p:val>
                                            <p:strVal val="#ppt_y-(0.354*#ppt_w-0.172*#ppt_h)"/>
                                          </p:val>
                                        </p:tav>
                                        <p:tav tm="100000">
                                          <p:val>
                                            <p:strVal val="#ppt_y"/>
                                          </p:val>
                                        </p:tav>
                                      </p:tavLst>
                                    </p:anim>
                                  </p:childTnLst>
                                </p:cTn>
                              </p:par>
                            </p:childTnLst>
                          </p:cTn>
                        </p:par>
                        <p:par>
                          <p:cTn id="107" fill="hold">
                            <p:stCondLst>
                              <p:cond delay="13000"/>
                            </p:stCondLst>
                            <p:childTnLst>
                              <p:par>
                                <p:cTn id="108" presetID="2" presetClass="entr" presetSubtype="4" fill="hold" grpId="0" nodeType="afterEffect">
                                  <p:stCondLst>
                                    <p:cond delay="0"/>
                                  </p:stCondLst>
                                  <p:childTnLst>
                                    <p:set>
                                      <p:cBhvr>
                                        <p:cTn id="109" dur="1" fill="hold">
                                          <p:stCondLst>
                                            <p:cond delay="0"/>
                                          </p:stCondLst>
                                        </p:cTn>
                                        <p:tgtEl>
                                          <p:spTgt spid="21"/>
                                        </p:tgtEl>
                                        <p:attrNameLst>
                                          <p:attrName>style.visibility</p:attrName>
                                        </p:attrNameLst>
                                      </p:cBhvr>
                                      <p:to>
                                        <p:strVal val="visible"/>
                                      </p:to>
                                    </p:set>
                                    <p:anim calcmode="lin" valueType="num">
                                      <p:cBhvr additive="base">
                                        <p:cTn id="110" dur="500" fill="hold"/>
                                        <p:tgtEl>
                                          <p:spTgt spid="21"/>
                                        </p:tgtEl>
                                        <p:attrNameLst>
                                          <p:attrName>ppt_x</p:attrName>
                                        </p:attrNameLst>
                                      </p:cBhvr>
                                      <p:tavLst>
                                        <p:tav tm="0">
                                          <p:val>
                                            <p:strVal val="#ppt_x"/>
                                          </p:val>
                                        </p:tav>
                                        <p:tav tm="100000">
                                          <p:val>
                                            <p:strVal val="#ppt_x"/>
                                          </p:val>
                                        </p:tav>
                                      </p:tavLst>
                                    </p:anim>
                                    <p:anim calcmode="lin" valueType="num">
                                      <p:cBhvr additive="base">
                                        <p:cTn id="111"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7753B-1E30-4C72-88FB-399051E049CB}"/>
              </a:ext>
            </a:extLst>
          </p:cNvPr>
          <p:cNvSpPr>
            <a:spLocks noGrp="1"/>
          </p:cNvSpPr>
          <p:nvPr>
            <p:ph type="ctrTitle"/>
          </p:nvPr>
        </p:nvSpPr>
        <p:spPr>
          <a:xfrm>
            <a:off x="657224" y="679607"/>
            <a:ext cx="10801351" cy="740802"/>
          </a:xfrm>
          <a:ln>
            <a:solidFill>
              <a:schemeClr val="accent1">
                <a:lumMod val="60000"/>
                <a:lumOff val="40000"/>
              </a:schemeClr>
            </a:solidFill>
          </a:ln>
          <a:effectLst>
            <a:glow rad="228600">
              <a:schemeClr val="accent2">
                <a:satMod val="175000"/>
                <a:alpha val="40000"/>
              </a:schemeClr>
            </a:glow>
            <a:reflection blurRad="6350" stA="50000" endA="295" endPos="92000" dist="101600" dir="5400000" sy="-100000" algn="bl" rotWithShape="0"/>
          </a:effectLst>
        </p:spPr>
        <p:txBody>
          <a:bodyPr/>
          <a:lstStyle/>
          <a:p>
            <a:r>
              <a:rPr lang="en" sz="4400" b="1" dirty="0"/>
              <a:t>Conclusion</a:t>
            </a:r>
            <a:endParaRPr lang="en-GB" sz="4400" b="1" dirty="0"/>
          </a:p>
        </p:txBody>
      </p:sp>
      <p:sp>
        <p:nvSpPr>
          <p:cNvPr id="6" name="Subtitle 5">
            <a:extLst>
              <a:ext uri="{FF2B5EF4-FFF2-40B4-BE49-F238E27FC236}">
                <a16:creationId xmlns:a16="http://schemas.microsoft.com/office/drawing/2014/main" id="{4800D3BE-8F91-4EF1-BF74-9A081E068E51}"/>
              </a:ext>
            </a:extLst>
          </p:cNvPr>
          <p:cNvSpPr>
            <a:spLocks noGrp="1"/>
          </p:cNvSpPr>
          <p:nvPr>
            <p:ph type="subTitle" idx="1"/>
          </p:nvPr>
        </p:nvSpPr>
        <p:spPr>
          <a:xfrm>
            <a:off x="1533523" y="3697785"/>
            <a:ext cx="9485313" cy="861420"/>
          </a:xfrm>
        </p:spPr>
        <p:txBody>
          <a:bodyPr/>
          <a:lstStyle/>
          <a:p>
            <a:pPr marL="285750" indent="-285750">
              <a:buFont typeface="Arial" panose="020B0604020202020204" pitchFamily="34" charset="0"/>
              <a:buChar char="•"/>
            </a:pPr>
            <a:r>
              <a:rPr lang="en-US" b="1" dirty="0"/>
              <a:t>Raising awareness of the challenges faced by people with disabilities.</a:t>
            </a:r>
            <a:endParaRPr lang="en-US" b="1" dirty="0">
              <a:latin typeface="Montserrat Alternates SemiBold"/>
              <a:ea typeface="Montserrat Alternates SemiBold"/>
              <a:cs typeface="Montserrat Alternates SemiBold"/>
              <a:sym typeface="Montserrat Alternates SemiBold"/>
            </a:endParaRPr>
          </a:p>
          <a:p>
            <a:endParaRPr lang="en-GB" dirty="0"/>
          </a:p>
        </p:txBody>
      </p:sp>
      <p:sp>
        <p:nvSpPr>
          <p:cNvPr id="7" name="Subtitle 5">
            <a:extLst>
              <a:ext uri="{FF2B5EF4-FFF2-40B4-BE49-F238E27FC236}">
                <a16:creationId xmlns:a16="http://schemas.microsoft.com/office/drawing/2014/main" id="{70EB4F99-153E-4631-8270-EA9F13B0C140}"/>
              </a:ext>
            </a:extLst>
          </p:cNvPr>
          <p:cNvSpPr txBox="1">
            <a:spLocks/>
          </p:cNvSpPr>
          <p:nvPr/>
        </p:nvSpPr>
        <p:spPr bwMode="gray">
          <a:xfrm>
            <a:off x="3164730" y="1971736"/>
            <a:ext cx="8293845" cy="861420"/>
          </a:xfrm>
          <a:prstGeom prst="rect">
            <a:avLst/>
          </a:prstGeom>
        </p:spPr>
        <p:txBody>
          <a:bodyPr vert="horz" lIns="91440" tIns="45720" rIns="91440" bIns="45720" rtlCol="0" anchor="t">
            <a:normAutofit/>
          </a:bodyPr>
          <a:lstStyle>
            <a:lvl1pPr marL="0" indent="0" algn="l" defTabSz="457200" rtl="0" eaLnBrk="1" latinLnBrk="0" hangingPunct="1">
              <a:spcBef>
                <a:spcPts val="1000"/>
              </a:spcBef>
              <a:spcAft>
                <a:spcPts val="0"/>
              </a:spcAft>
              <a:buClr>
                <a:schemeClr val="accent1"/>
              </a:buClr>
              <a:buSzPct val="80000"/>
              <a:buFont typeface="Wingdings 3" charset="2"/>
              <a:buNone/>
              <a:defRPr sz="1800" b="0" i="0" kern="1200" cap="all">
                <a:solidFill>
                  <a:schemeClr val="accent1">
                    <a:lumMod val="60000"/>
                    <a:lumOff val="40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SzPct val="80000"/>
              <a:buFont typeface="Wingdings 3" charset="2"/>
              <a:buNone/>
              <a:defRPr sz="1600" b="0" i="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SzPct val="80000"/>
              <a:buFont typeface="Wingdings 3" charset="2"/>
              <a:buNone/>
              <a:defRPr sz="1400" b="0" i="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9pPr>
          </a:lstStyle>
          <a:p>
            <a:pPr marL="285750" lvl="0" indent="-285750" algn="l" rtl="0">
              <a:spcBef>
                <a:spcPts val="0"/>
              </a:spcBef>
              <a:spcAft>
                <a:spcPts val="0"/>
              </a:spcAft>
              <a:buFont typeface="Arial" panose="020B0604020202020204" pitchFamily="34" charset="0"/>
              <a:buChar char="•"/>
            </a:pPr>
            <a:r>
              <a:rPr lang="en-US" sz="2000" b="1" dirty="0"/>
              <a:t>Improving public perception and promoting inclusion.</a:t>
            </a:r>
            <a:endParaRPr lang="en-US" sz="2000" b="1" dirty="0">
              <a:latin typeface="Montserrat Alternates SemiBold"/>
              <a:ea typeface="Montserrat Alternates SemiBold"/>
              <a:cs typeface="Montserrat Alternates SemiBold"/>
              <a:sym typeface="Montserrat Alternates SemiBold"/>
            </a:endParaRPr>
          </a:p>
          <a:p>
            <a:endParaRPr lang="en-GB" dirty="0"/>
          </a:p>
        </p:txBody>
      </p:sp>
      <p:sp>
        <p:nvSpPr>
          <p:cNvPr id="8" name="Subtitle 5">
            <a:extLst>
              <a:ext uri="{FF2B5EF4-FFF2-40B4-BE49-F238E27FC236}">
                <a16:creationId xmlns:a16="http://schemas.microsoft.com/office/drawing/2014/main" id="{7EF3AD8A-4296-45C4-9C0A-D55BC085F62B}"/>
              </a:ext>
            </a:extLst>
          </p:cNvPr>
          <p:cNvSpPr txBox="1">
            <a:spLocks/>
          </p:cNvSpPr>
          <p:nvPr/>
        </p:nvSpPr>
        <p:spPr bwMode="gray">
          <a:xfrm>
            <a:off x="657224" y="5316974"/>
            <a:ext cx="11390313" cy="861420"/>
          </a:xfrm>
          <a:prstGeom prst="rect">
            <a:avLst/>
          </a:prstGeom>
        </p:spPr>
        <p:txBody>
          <a:bodyPr vert="horz" lIns="91440" tIns="45720" rIns="91440" bIns="45720" rtlCol="0" anchor="t">
            <a:normAutofit/>
          </a:bodyPr>
          <a:lstStyle>
            <a:lvl1pPr marL="0" indent="0" algn="l" defTabSz="457200" rtl="0" eaLnBrk="1" latinLnBrk="0" hangingPunct="1">
              <a:spcBef>
                <a:spcPts val="1000"/>
              </a:spcBef>
              <a:spcAft>
                <a:spcPts val="0"/>
              </a:spcAft>
              <a:buClr>
                <a:schemeClr val="accent1"/>
              </a:buClr>
              <a:buSzPct val="80000"/>
              <a:buFont typeface="Wingdings 3" charset="2"/>
              <a:buNone/>
              <a:defRPr sz="1800" b="0" i="0" kern="1200" cap="all">
                <a:solidFill>
                  <a:schemeClr val="accent1">
                    <a:lumMod val="60000"/>
                    <a:lumOff val="40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SzPct val="80000"/>
              <a:buFont typeface="Wingdings 3" charset="2"/>
              <a:buNone/>
              <a:defRPr sz="1600" b="0" i="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SzPct val="80000"/>
              <a:buFont typeface="Wingdings 3" charset="2"/>
              <a:buNone/>
              <a:defRPr sz="1400" b="0" i="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9pPr>
          </a:lstStyle>
          <a:p>
            <a:pPr marL="285750" lvl="0" indent="-285750" algn="l" rtl="0">
              <a:spcBef>
                <a:spcPts val="0"/>
              </a:spcBef>
              <a:spcAft>
                <a:spcPts val="0"/>
              </a:spcAft>
              <a:buFont typeface="Arial" panose="020B0604020202020204" pitchFamily="34" charset="0"/>
              <a:buChar char="•"/>
            </a:pPr>
            <a:r>
              <a:rPr lang="en-US" sz="2600" b="1" dirty="0"/>
              <a:t>Creating a platform for networking and idea exchange.</a:t>
            </a:r>
            <a:endParaRPr lang="en-US" sz="2600" b="1" dirty="0">
              <a:latin typeface="Montserrat Alternates SemiBold"/>
              <a:ea typeface="Montserrat Alternates SemiBold"/>
              <a:cs typeface="Montserrat Alternates SemiBold"/>
              <a:sym typeface="Montserrat Alternates SemiBold"/>
            </a:endParaRPr>
          </a:p>
          <a:p>
            <a:endParaRPr lang="en-GB" dirty="0"/>
          </a:p>
        </p:txBody>
      </p:sp>
    </p:spTree>
    <p:extLst>
      <p:ext uri="{BB962C8B-B14F-4D97-AF65-F5344CB8AC3E}">
        <p14:creationId xmlns:p14="http://schemas.microsoft.com/office/powerpoint/2010/main" val="3197102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Scale>
                                      <p:cBhvr>
                                        <p:cTn id="7" dur="1000" decel="50000" fill="hold">
                                          <p:stCondLst>
                                            <p:cond delay="0"/>
                                          </p:stCondLst>
                                        </p:cTn>
                                        <p:tgtEl>
                                          <p:spTgt spid="2"/>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2"/>
                                        </p:tgtEl>
                                        <p:attrNameLst>
                                          <p:attrName>ppt_x</p:attrName>
                                          <p:attrName>ppt_y</p:attrName>
                                        </p:attrNameLst>
                                      </p:cBhvr>
                                    </p:animMotion>
                                    <p:animEffect transition="in" filter="fade">
                                      <p:cBhvr>
                                        <p:cTn id="9" dur="1000"/>
                                        <p:tgtEl>
                                          <p:spTgt spid="2"/>
                                        </p:tgtEl>
                                      </p:cBhvr>
                                    </p:animEffect>
                                  </p:childTnLst>
                                </p:cTn>
                              </p:par>
                            </p:childTnLst>
                          </p:cTn>
                        </p:par>
                        <p:par>
                          <p:cTn id="10" fill="hold">
                            <p:stCondLst>
                              <p:cond delay="1000"/>
                            </p:stCondLst>
                            <p:childTnLst>
                              <p:par>
                                <p:cTn id="11" presetID="52" presetClass="entr" presetSubtype="0" fill="hold" grpId="0" nodeType="afterEffect">
                                  <p:stCondLst>
                                    <p:cond delay="0"/>
                                  </p:stCondLst>
                                  <p:childTnLst>
                                    <p:set>
                                      <p:cBhvr>
                                        <p:cTn id="12" dur="1" fill="hold">
                                          <p:stCondLst>
                                            <p:cond delay="0"/>
                                          </p:stCondLst>
                                        </p:cTn>
                                        <p:tgtEl>
                                          <p:spTgt spid="7"/>
                                        </p:tgtEl>
                                        <p:attrNameLst>
                                          <p:attrName>style.visibility</p:attrName>
                                        </p:attrNameLst>
                                      </p:cBhvr>
                                      <p:to>
                                        <p:strVal val="visible"/>
                                      </p:to>
                                    </p:set>
                                    <p:animScale>
                                      <p:cBhvr>
                                        <p:cTn id="13" dur="1000" decel="50000" fill="hold">
                                          <p:stCondLst>
                                            <p:cond delay="0"/>
                                          </p:stCondLst>
                                        </p:cTn>
                                        <p:tgtEl>
                                          <p:spTgt spid="7"/>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4" dur="1000" decel="50000" fill="hold">
                                          <p:stCondLst>
                                            <p:cond delay="0"/>
                                          </p:stCondLst>
                                        </p:cTn>
                                        <p:tgtEl>
                                          <p:spTgt spid="7"/>
                                        </p:tgtEl>
                                        <p:attrNameLst>
                                          <p:attrName>ppt_x</p:attrName>
                                          <p:attrName>ppt_y</p:attrName>
                                        </p:attrNameLst>
                                      </p:cBhvr>
                                    </p:animMotion>
                                    <p:animEffect transition="in" filter="fade">
                                      <p:cBhvr>
                                        <p:cTn id="15" dur="1000"/>
                                        <p:tgtEl>
                                          <p:spTgt spid="7"/>
                                        </p:tgtEl>
                                      </p:cBhvr>
                                    </p:animEffect>
                                  </p:childTnLst>
                                </p:cTn>
                              </p:par>
                            </p:childTnLst>
                          </p:cTn>
                        </p:par>
                        <p:par>
                          <p:cTn id="16" fill="hold">
                            <p:stCondLst>
                              <p:cond delay="2000"/>
                            </p:stCondLst>
                            <p:childTnLst>
                              <p:par>
                                <p:cTn id="17" presetID="52" presetClass="entr" presetSubtype="0" fill="hold" grpId="0" nodeType="after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animScale>
                                      <p:cBhvr>
                                        <p:cTn id="19" dur="1000" decel="50000" fill="hold">
                                          <p:stCondLst>
                                            <p:cond delay="0"/>
                                          </p:stCondLst>
                                        </p:cTn>
                                        <p:tgtEl>
                                          <p:spTgt spid="6">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0" dur="1000" decel="50000" fill="hold">
                                          <p:stCondLst>
                                            <p:cond delay="0"/>
                                          </p:stCondLst>
                                        </p:cTn>
                                        <p:tgtEl>
                                          <p:spTgt spid="6">
                                            <p:txEl>
                                              <p:pRg st="0" end="0"/>
                                            </p:txEl>
                                          </p:spTgt>
                                        </p:tgtEl>
                                        <p:attrNameLst>
                                          <p:attrName>ppt_x</p:attrName>
                                          <p:attrName>ppt_y</p:attrName>
                                        </p:attrNameLst>
                                      </p:cBhvr>
                                    </p:animMotion>
                                    <p:animEffect transition="in" filter="fade">
                                      <p:cBhvr>
                                        <p:cTn id="21" dur="1000"/>
                                        <p:tgtEl>
                                          <p:spTgt spid="6">
                                            <p:txEl>
                                              <p:pRg st="0" end="0"/>
                                            </p:txEl>
                                          </p:spTgt>
                                        </p:tgtEl>
                                      </p:cBhvr>
                                    </p:animEffect>
                                  </p:childTnLst>
                                </p:cTn>
                              </p:par>
                            </p:childTnLst>
                          </p:cTn>
                        </p:par>
                        <p:par>
                          <p:cTn id="22" fill="hold">
                            <p:stCondLst>
                              <p:cond delay="3000"/>
                            </p:stCondLst>
                            <p:childTnLst>
                              <p:par>
                                <p:cTn id="23" presetID="52" presetClass="entr" presetSubtype="0" fill="hold" grpId="0" nodeType="afterEffect">
                                  <p:stCondLst>
                                    <p:cond delay="0"/>
                                  </p:stCondLst>
                                  <p:childTnLst>
                                    <p:set>
                                      <p:cBhvr>
                                        <p:cTn id="24" dur="1" fill="hold">
                                          <p:stCondLst>
                                            <p:cond delay="0"/>
                                          </p:stCondLst>
                                        </p:cTn>
                                        <p:tgtEl>
                                          <p:spTgt spid="8"/>
                                        </p:tgtEl>
                                        <p:attrNameLst>
                                          <p:attrName>style.visibility</p:attrName>
                                        </p:attrNameLst>
                                      </p:cBhvr>
                                      <p:to>
                                        <p:strVal val="visible"/>
                                      </p:to>
                                    </p:set>
                                    <p:animScale>
                                      <p:cBhvr>
                                        <p:cTn id="25" dur="1000" decel="50000" fill="hold">
                                          <p:stCondLst>
                                            <p:cond delay="0"/>
                                          </p:stCondLst>
                                        </p:cTn>
                                        <p:tgtEl>
                                          <p:spTgt spid="8"/>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6" dur="1000" decel="50000" fill="hold">
                                          <p:stCondLst>
                                            <p:cond delay="0"/>
                                          </p:stCondLst>
                                        </p:cTn>
                                        <p:tgtEl>
                                          <p:spTgt spid="8"/>
                                        </p:tgtEl>
                                        <p:attrNameLst>
                                          <p:attrName>ppt_x</p:attrName>
                                          <p:attrName>ppt_y</p:attrName>
                                        </p:attrNameLst>
                                      </p:cBhvr>
                                    </p:animMotion>
                                    <p:animEffect transition="in" filter="fade">
                                      <p:cBhvr>
                                        <p:cTn id="27"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build="p"/>
      <p:bldP spid="7" grpId="0"/>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oogle Shape;1413;p49">
            <a:extLst>
              <a:ext uri="{FF2B5EF4-FFF2-40B4-BE49-F238E27FC236}">
                <a16:creationId xmlns:a16="http://schemas.microsoft.com/office/drawing/2014/main" id="{C3EC1D46-AD3E-46C9-895B-65EB99816D24}"/>
              </a:ext>
            </a:extLst>
          </p:cNvPr>
          <p:cNvPicPr preferRelativeResize="0">
            <a:picLocks/>
          </p:cNvPicPr>
          <p:nvPr/>
        </p:nvPicPr>
        <p:blipFill rotWithShape="1">
          <a:blip r:embed="rId2">
            <a:alphaModFix/>
          </a:blip>
          <a:srcRect t="7834" b="7834"/>
          <a:stretch/>
        </p:blipFill>
        <p:spPr>
          <a:xfrm>
            <a:off x="-6750" y="0"/>
            <a:ext cx="12198750" cy="6858000"/>
          </a:xfrm>
          <a:prstGeom prst="rect">
            <a:avLst/>
          </a:prstGeom>
        </p:spPr>
      </p:pic>
      <p:sp>
        <p:nvSpPr>
          <p:cNvPr id="6" name="TextBox 5">
            <a:extLst>
              <a:ext uri="{FF2B5EF4-FFF2-40B4-BE49-F238E27FC236}">
                <a16:creationId xmlns:a16="http://schemas.microsoft.com/office/drawing/2014/main" id="{99A5B75B-67B9-4116-A367-0F519F9F7CE1}"/>
              </a:ext>
            </a:extLst>
          </p:cNvPr>
          <p:cNvSpPr txBox="1"/>
          <p:nvPr/>
        </p:nvSpPr>
        <p:spPr>
          <a:xfrm>
            <a:off x="4219576" y="5273813"/>
            <a:ext cx="7296150" cy="707886"/>
          </a:xfrm>
          <a:prstGeom prst="rect">
            <a:avLst/>
          </a:prstGeom>
          <a:noFill/>
          <a:ln>
            <a:solidFill>
              <a:schemeClr val="accent2">
                <a:lumMod val="60000"/>
                <a:lumOff val="40000"/>
              </a:schemeClr>
            </a:solidFill>
          </a:ln>
          <a:effectLst>
            <a:glow rad="228600">
              <a:schemeClr val="accent2">
                <a:satMod val="175000"/>
                <a:alpha val="40000"/>
              </a:schemeClr>
            </a:glow>
            <a:reflection blurRad="6350" stA="50000" endA="295" endPos="92000" dist="101600" dir="5400000" sy="-100000" algn="bl" rotWithShape="0"/>
          </a:effectLst>
        </p:spPr>
        <p:txBody>
          <a:bodyPr wrap="square">
            <a:spAutoFit/>
          </a:bodyPr>
          <a:lstStyle/>
          <a:p>
            <a:r>
              <a:rPr lang="en" sz="4000" b="1" dirty="0">
                <a:solidFill>
                  <a:schemeClr val="accent6">
                    <a:lumMod val="20000"/>
                    <a:lumOff val="80000"/>
                  </a:schemeClr>
                </a:solidFill>
              </a:rPr>
              <a:t>Thanks!</a:t>
            </a:r>
            <a:endParaRPr lang="en-GB" sz="4000" b="1" dirty="0">
              <a:solidFill>
                <a:schemeClr val="accent6">
                  <a:lumMod val="20000"/>
                  <a:lumOff val="80000"/>
                </a:schemeClr>
              </a:solidFill>
            </a:endParaRPr>
          </a:p>
        </p:txBody>
      </p:sp>
      <p:sp>
        <p:nvSpPr>
          <p:cNvPr id="2" name="TextBox 1">
            <a:extLst>
              <a:ext uri="{FF2B5EF4-FFF2-40B4-BE49-F238E27FC236}">
                <a16:creationId xmlns:a16="http://schemas.microsoft.com/office/drawing/2014/main" id="{66E85A74-85F0-478E-B7DE-BFFF3DB2DF11}"/>
              </a:ext>
            </a:extLst>
          </p:cNvPr>
          <p:cNvSpPr txBox="1"/>
          <p:nvPr/>
        </p:nvSpPr>
        <p:spPr>
          <a:xfrm>
            <a:off x="304799" y="314325"/>
            <a:ext cx="7896226" cy="1015663"/>
          </a:xfrm>
          <a:prstGeom prst="rect">
            <a:avLst/>
          </a:prstGeom>
          <a:noFill/>
          <a:ln>
            <a:solidFill>
              <a:schemeClr val="accent5">
                <a:lumMod val="20000"/>
                <a:lumOff val="80000"/>
              </a:schemeClr>
            </a:solidFill>
          </a:ln>
          <a:effectLst>
            <a:glow rad="228600">
              <a:schemeClr val="accent5">
                <a:satMod val="175000"/>
                <a:alpha val="40000"/>
              </a:schemeClr>
            </a:glow>
            <a:reflection blurRad="6350" stA="50000" endA="295" endPos="92000" dist="101600" dir="5400000" sy="-100000" algn="bl" rotWithShape="0"/>
          </a:effectLst>
        </p:spPr>
        <p:txBody>
          <a:bodyPr wrap="square" rtlCol="0">
            <a:spAutoFit/>
          </a:bodyPr>
          <a:lstStyle/>
          <a:p>
            <a:r>
              <a:rPr lang="en-US" sz="6000" b="1" dirty="0">
                <a:solidFill>
                  <a:schemeClr val="accent4">
                    <a:lumMod val="20000"/>
                    <a:lumOff val="80000"/>
                  </a:schemeClr>
                </a:solidFill>
              </a:rPr>
              <a:t>CHRIS WILKIN</a:t>
            </a:r>
            <a:endParaRPr lang="en-GB" sz="6000" b="1" dirty="0">
              <a:solidFill>
                <a:schemeClr val="accent4">
                  <a:lumMod val="20000"/>
                  <a:lumOff val="80000"/>
                </a:schemeClr>
              </a:solidFill>
            </a:endParaRPr>
          </a:p>
        </p:txBody>
      </p:sp>
      <p:sp>
        <p:nvSpPr>
          <p:cNvPr id="3" name="Isosceles Triangle 2">
            <a:extLst>
              <a:ext uri="{FF2B5EF4-FFF2-40B4-BE49-F238E27FC236}">
                <a16:creationId xmlns:a16="http://schemas.microsoft.com/office/drawing/2014/main" id="{AAC412A8-376F-4938-80E7-143EF2361A57}"/>
              </a:ext>
            </a:extLst>
          </p:cNvPr>
          <p:cNvSpPr/>
          <p:nvPr/>
        </p:nvSpPr>
        <p:spPr>
          <a:xfrm>
            <a:off x="7762878" y="314325"/>
            <a:ext cx="4124324" cy="2733675"/>
          </a:xfrm>
          <a:prstGeom prst="triangle">
            <a:avLst/>
          </a:prstGeom>
          <a:noFill/>
          <a:ln w="9525" cap="flat" cmpd="sng" algn="ctr">
            <a:solidFill>
              <a:schemeClr val="accent1"/>
            </a:solidFill>
            <a:prstDash val="solid"/>
            <a:round/>
            <a:headEnd type="none" w="med" len="med"/>
            <a:tailEnd type="none" w="med" len="med"/>
          </a:ln>
          <a:effectLst>
            <a:glow rad="228600">
              <a:schemeClr val="accent3">
                <a:satMod val="175000"/>
                <a:alpha val="40000"/>
              </a:schemeClr>
            </a:glow>
            <a:reflection blurRad="6350" stA="50000" endA="300" endPos="90000" dist="50800" dir="5400000" sy="-100000" algn="bl" rotWithShape="0"/>
          </a:effectLst>
        </p:spPr>
        <p:style>
          <a:lnRef idx="0">
            <a:scrgbClr r="0" g="0" b="0"/>
          </a:lnRef>
          <a:fillRef idx="0">
            <a:scrgbClr r="0" g="0" b="0"/>
          </a:fillRef>
          <a:effectRef idx="0">
            <a:scrgbClr r="0" g="0" b="0"/>
          </a:effectRef>
          <a:fontRef idx="minor">
            <a:schemeClr val="accent1"/>
          </a:fontRef>
        </p:style>
        <p:txBody>
          <a:bodyPr rtlCol="0" anchor="ctr"/>
          <a:lstStyle/>
          <a:p>
            <a:pPr algn="ctr"/>
            <a:endParaRPr lang="en-GB"/>
          </a:p>
        </p:txBody>
      </p:sp>
      <p:sp>
        <p:nvSpPr>
          <p:cNvPr id="8" name="Isosceles Triangle 7">
            <a:extLst>
              <a:ext uri="{FF2B5EF4-FFF2-40B4-BE49-F238E27FC236}">
                <a16:creationId xmlns:a16="http://schemas.microsoft.com/office/drawing/2014/main" id="{959ED233-96F3-4628-9253-AB09540CCEEA}"/>
              </a:ext>
            </a:extLst>
          </p:cNvPr>
          <p:cNvSpPr/>
          <p:nvPr/>
        </p:nvSpPr>
        <p:spPr>
          <a:xfrm>
            <a:off x="3801862" y="2609850"/>
            <a:ext cx="3038475" cy="1638300"/>
          </a:xfrm>
          <a:prstGeom prst="triangle">
            <a:avLst/>
          </a:prstGeom>
          <a:solidFill>
            <a:schemeClr val="accent2">
              <a:alpha val="50000"/>
            </a:schemeClr>
          </a:solidFill>
          <a:ln>
            <a:noFill/>
          </a:ln>
          <a:effectLst>
            <a:glow rad="228600">
              <a:schemeClr val="accent2">
                <a:satMod val="175000"/>
                <a:alpha val="40000"/>
              </a:schemeClr>
            </a:glow>
            <a:reflection blurRad="6350" stA="50000" endA="295" endPos="92000" dist="101600" dir="5400000" sy="-100000" algn="bl" rotWithShape="0"/>
          </a:effectLst>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9" name="Isosceles Triangle 8">
            <a:extLst>
              <a:ext uri="{FF2B5EF4-FFF2-40B4-BE49-F238E27FC236}">
                <a16:creationId xmlns:a16="http://schemas.microsoft.com/office/drawing/2014/main" id="{85DC2264-C87C-4647-ABB8-62707D5D9D08}"/>
              </a:ext>
            </a:extLst>
          </p:cNvPr>
          <p:cNvSpPr/>
          <p:nvPr/>
        </p:nvSpPr>
        <p:spPr>
          <a:xfrm>
            <a:off x="819150" y="4507051"/>
            <a:ext cx="1714500" cy="1209675"/>
          </a:xfrm>
          <a:prstGeom prst="triangle">
            <a:avLst/>
          </a:prstGeom>
          <a:solidFill>
            <a:schemeClr val="accent4">
              <a:alpha val="50000"/>
            </a:schemeClr>
          </a:solidFill>
          <a:ln>
            <a:solidFill>
              <a:srgbClr val="FF0000"/>
            </a:solidFill>
          </a:ln>
          <a:effectLst>
            <a:glow rad="228600">
              <a:schemeClr val="accent3">
                <a:satMod val="175000"/>
                <a:alpha val="40000"/>
              </a:schemeClr>
            </a:glow>
            <a:reflection blurRad="6350" stA="50000" endA="295" endPos="92000" dist="101600" dir="5400000" sy="-100000" algn="bl" rotWithShape="0"/>
          </a:effectLst>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4709243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2" presetClass="entr" presetSubtype="4" fill="hold" grpId="0" nodeType="after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wipe(down)">
                                      <p:cBhvr>
                                        <p:cTn id="13" dur="500"/>
                                        <p:tgtEl>
                                          <p:spTgt spid="3"/>
                                        </p:tgtEl>
                                      </p:cBhvr>
                                    </p:animEffect>
                                  </p:childTnLst>
                                </p:cTn>
                              </p:par>
                            </p:childTnLst>
                          </p:cTn>
                        </p:par>
                        <p:par>
                          <p:cTn id="14" fill="hold">
                            <p:stCondLst>
                              <p:cond delay="1500"/>
                            </p:stCondLst>
                            <p:childTnLst>
                              <p:par>
                                <p:cTn id="15" presetID="22" presetClass="entr" presetSubtype="4" fill="hold" grpId="0" nodeType="after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wipe(down)">
                                      <p:cBhvr>
                                        <p:cTn id="17" dur="500"/>
                                        <p:tgtEl>
                                          <p:spTgt spid="8"/>
                                        </p:tgtEl>
                                      </p:cBhvr>
                                    </p:animEffect>
                                  </p:childTnLst>
                                </p:cTn>
                              </p:par>
                            </p:childTnLst>
                          </p:cTn>
                        </p:par>
                        <p:par>
                          <p:cTn id="18" fill="hold">
                            <p:stCondLst>
                              <p:cond delay="2000"/>
                            </p:stCondLst>
                            <p:childTnLst>
                              <p:par>
                                <p:cTn id="19" presetID="22" presetClass="entr" presetSubtype="4" fill="hold" grpId="0" nodeType="after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wipe(down)">
                                      <p:cBhvr>
                                        <p:cTn id="21" dur="500"/>
                                        <p:tgtEl>
                                          <p:spTgt spid="9"/>
                                        </p:tgtEl>
                                      </p:cBhvr>
                                    </p:animEffect>
                                  </p:childTnLst>
                                </p:cTn>
                              </p:par>
                            </p:childTnLst>
                          </p:cTn>
                        </p:par>
                        <p:par>
                          <p:cTn id="22" fill="hold">
                            <p:stCondLst>
                              <p:cond delay="2500"/>
                            </p:stCondLst>
                            <p:childTnLst>
                              <p:par>
                                <p:cTn id="23" presetID="38" presetClass="entr" presetSubtype="0" accel="50000" fill="hold" grpId="0" nodeType="afterEffect">
                                  <p:stCondLst>
                                    <p:cond delay="0"/>
                                  </p:stCondLst>
                                  <p:iterate type="lt">
                                    <p:tmPct val="50000"/>
                                  </p:iterate>
                                  <p:childTnLst>
                                    <p:set>
                                      <p:cBhvr>
                                        <p:cTn id="24" dur="1" fill="hold">
                                          <p:stCondLst>
                                            <p:cond delay="0"/>
                                          </p:stCondLst>
                                        </p:cTn>
                                        <p:tgtEl>
                                          <p:spTgt spid="2">
                                            <p:bg/>
                                          </p:spTgt>
                                        </p:tgtEl>
                                        <p:attrNameLst>
                                          <p:attrName>style.visibility</p:attrName>
                                        </p:attrNameLst>
                                      </p:cBhvr>
                                      <p:to>
                                        <p:strVal val="visible"/>
                                      </p:to>
                                    </p:set>
                                    <p:set>
                                      <p:cBhvr>
                                        <p:cTn id="25" dur="455" fill="hold">
                                          <p:stCondLst>
                                            <p:cond delay="0"/>
                                          </p:stCondLst>
                                        </p:cTn>
                                        <p:tgtEl>
                                          <p:spTgt spid="2">
                                            <p:bg/>
                                          </p:spTgt>
                                        </p:tgtEl>
                                        <p:attrNameLst>
                                          <p:attrName>style.rotation</p:attrName>
                                        </p:attrNameLst>
                                      </p:cBhvr>
                                      <p:to>
                                        <p:strVal val="-45.0"/>
                                      </p:to>
                                    </p:set>
                                    <p:anim calcmode="lin" valueType="num">
                                      <p:cBhvr>
                                        <p:cTn id="26" dur="455" fill="hold">
                                          <p:stCondLst>
                                            <p:cond delay="455"/>
                                          </p:stCondLst>
                                        </p:cTn>
                                        <p:tgtEl>
                                          <p:spTgt spid="2">
                                            <p:bg/>
                                          </p:spTgt>
                                        </p:tgtEl>
                                        <p:attrNameLst>
                                          <p:attrName>style.rotation</p:attrName>
                                        </p:attrNameLst>
                                      </p:cBhvr>
                                      <p:tavLst>
                                        <p:tav tm="0">
                                          <p:val>
                                            <p:fltVal val="-45"/>
                                          </p:val>
                                        </p:tav>
                                        <p:tav tm="69900">
                                          <p:val>
                                            <p:fltVal val="45"/>
                                          </p:val>
                                        </p:tav>
                                        <p:tav tm="100000">
                                          <p:val>
                                            <p:fltVal val="0"/>
                                          </p:val>
                                        </p:tav>
                                      </p:tavLst>
                                    </p:anim>
                                    <p:anim calcmode="lin" valueType="num">
                                      <p:cBhvr>
                                        <p:cTn id="27" dur="455" fill="hold">
                                          <p:stCondLst>
                                            <p:cond delay="0"/>
                                          </p:stCondLst>
                                        </p:cTn>
                                        <p:tgtEl>
                                          <p:spTgt spid="2">
                                            <p:bg/>
                                          </p:spTgt>
                                        </p:tgtEl>
                                        <p:attrNameLst>
                                          <p:attrName>ppt_y</p:attrName>
                                        </p:attrNameLst>
                                      </p:cBhvr>
                                      <p:tavLst>
                                        <p:tav tm="0">
                                          <p:val>
                                            <p:strVal val="#ppt_y-1"/>
                                          </p:val>
                                        </p:tav>
                                        <p:tav tm="100000">
                                          <p:val>
                                            <p:strVal val="#ppt_y-(0.354*#ppt_w-0.172*#ppt_h)"/>
                                          </p:val>
                                        </p:tav>
                                      </p:tavLst>
                                    </p:anim>
                                    <p:anim calcmode="lin" valueType="num">
                                      <p:cBhvr>
                                        <p:cTn id="28" dur="156" decel="50000" autoRev="1" fill="hold">
                                          <p:stCondLst>
                                            <p:cond delay="455"/>
                                          </p:stCondLst>
                                        </p:cTn>
                                        <p:tgtEl>
                                          <p:spTgt spid="2">
                                            <p:bg/>
                                          </p:spTgt>
                                        </p:tgtEl>
                                        <p:attrNameLst>
                                          <p:attrName>ppt_y</p:attrName>
                                        </p:attrNameLst>
                                      </p:cBhvr>
                                      <p:tavLst>
                                        <p:tav tm="0">
                                          <p:val>
                                            <p:strVal val="#ppt_y-(0.354*#ppt_w-0.172*#ppt_h)"/>
                                          </p:val>
                                        </p:tav>
                                        <p:tav tm="100000">
                                          <p:val>
                                            <p:strVal val="#ppt_y-(0.354*#ppt_w-0.172*#ppt_h)-#ppt_h/2"/>
                                          </p:val>
                                        </p:tav>
                                      </p:tavLst>
                                    </p:anim>
                                    <p:anim calcmode="lin" valueType="num">
                                      <p:cBhvr>
                                        <p:cTn id="29" dur="136" fill="hold">
                                          <p:stCondLst>
                                            <p:cond delay="864"/>
                                          </p:stCondLst>
                                        </p:cTn>
                                        <p:tgtEl>
                                          <p:spTgt spid="2">
                                            <p:bg/>
                                          </p:spTgt>
                                        </p:tgtEl>
                                        <p:attrNameLst>
                                          <p:attrName>ppt_y</p:attrName>
                                        </p:attrNameLst>
                                      </p:cBhvr>
                                      <p:tavLst>
                                        <p:tav tm="0">
                                          <p:val>
                                            <p:strVal val="#ppt_y-(0.354*#ppt_w-0.172*#ppt_h)"/>
                                          </p:val>
                                        </p:tav>
                                        <p:tav tm="100000">
                                          <p:val>
                                            <p:strVal val="#ppt_y"/>
                                          </p:val>
                                        </p:tav>
                                      </p:tavLst>
                                    </p:anim>
                                  </p:childTnLst>
                                </p:cTn>
                              </p:par>
                            </p:childTnLst>
                          </p:cTn>
                        </p:par>
                        <p:par>
                          <p:cTn id="30" fill="hold">
                            <p:stCondLst>
                              <p:cond delay="3500"/>
                            </p:stCondLst>
                            <p:childTnLst>
                              <p:par>
                                <p:cTn id="31" presetID="38" presetClass="entr" presetSubtype="0" accel="50000" fill="hold" nodeType="afterEffect">
                                  <p:stCondLst>
                                    <p:cond delay="0"/>
                                  </p:stCondLst>
                                  <p:iterate type="lt">
                                    <p:tmPct val="50000"/>
                                  </p:iterate>
                                  <p:childTnLst>
                                    <p:set>
                                      <p:cBhvr>
                                        <p:cTn id="32" dur="1" fill="hold">
                                          <p:stCondLst>
                                            <p:cond delay="0"/>
                                          </p:stCondLst>
                                        </p:cTn>
                                        <p:tgtEl>
                                          <p:spTgt spid="2">
                                            <p:txEl>
                                              <p:pRg st="0" end="0"/>
                                            </p:txEl>
                                          </p:spTgt>
                                        </p:tgtEl>
                                        <p:attrNameLst>
                                          <p:attrName>style.visibility</p:attrName>
                                        </p:attrNameLst>
                                      </p:cBhvr>
                                      <p:to>
                                        <p:strVal val="visible"/>
                                      </p:to>
                                    </p:set>
                                    <p:set>
                                      <p:cBhvr>
                                        <p:cTn id="33" dur="455" fill="hold">
                                          <p:stCondLst>
                                            <p:cond delay="0"/>
                                          </p:stCondLst>
                                        </p:cTn>
                                        <p:tgtEl>
                                          <p:spTgt spid="2">
                                            <p:txEl>
                                              <p:pRg st="0" end="0"/>
                                            </p:txEl>
                                          </p:spTgt>
                                        </p:tgtEl>
                                        <p:attrNameLst>
                                          <p:attrName>style.rotation</p:attrName>
                                        </p:attrNameLst>
                                      </p:cBhvr>
                                      <p:to>
                                        <p:strVal val="-45.0"/>
                                      </p:to>
                                    </p:set>
                                    <p:anim calcmode="lin" valueType="num">
                                      <p:cBhvr>
                                        <p:cTn id="34" dur="455" fill="hold">
                                          <p:stCondLst>
                                            <p:cond delay="455"/>
                                          </p:stCondLst>
                                        </p:cTn>
                                        <p:tgtEl>
                                          <p:spTgt spid="2">
                                            <p:txEl>
                                              <p:pRg st="0" end="0"/>
                                            </p:txEl>
                                          </p:spTgt>
                                        </p:tgtEl>
                                        <p:attrNameLst>
                                          <p:attrName>style.rotation</p:attrName>
                                        </p:attrNameLst>
                                      </p:cBhvr>
                                      <p:tavLst>
                                        <p:tav tm="0">
                                          <p:val>
                                            <p:fltVal val="-45"/>
                                          </p:val>
                                        </p:tav>
                                        <p:tav tm="69900">
                                          <p:val>
                                            <p:fltVal val="45"/>
                                          </p:val>
                                        </p:tav>
                                        <p:tav tm="100000">
                                          <p:val>
                                            <p:fltVal val="0"/>
                                          </p:val>
                                        </p:tav>
                                      </p:tavLst>
                                    </p:anim>
                                    <p:anim calcmode="lin" valueType="num">
                                      <p:cBhvr>
                                        <p:cTn id="35" dur="455" fill="hold">
                                          <p:stCondLst>
                                            <p:cond delay="0"/>
                                          </p:stCondLst>
                                        </p:cTn>
                                        <p:tgtEl>
                                          <p:spTgt spid="2">
                                            <p:txEl>
                                              <p:pRg st="0" end="0"/>
                                            </p:txEl>
                                          </p:spTgt>
                                        </p:tgtEl>
                                        <p:attrNameLst>
                                          <p:attrName>ppt_y</p:attrName>
                                        </p:attrNameLst>
                                      </p:cBhvr>
                                      <p:tavLst>
                                        <p:tav tm="0">
                                          <p:val>
                                            <p:strVal val="#ppt_y-1"/>
                                          </p:val>
                                        </p:tav>
                                        <p:tav tm="100000">
                                          <p:val>
                                            <p:strVal val="#ppt_y-(0.354*#ppt_w-0.172*#ppt_h)"/>
                                          </p:val>
                                        </p:tav>
                                      </p:tavLst>
                                    </p:anim>
                                    <p:anim calcmode="lin" valueType="num">
                                      <p:cBhvr>
                                        <p:cTn id="36" dur="156" decel="50000" autoRev="1" fill="hold">
                                          <p:stCondLst>
                                            <p:cond delay="455"/>
                                          </p:stCondLst>
                                        </p:cTn>
                                        <p:tgtEl>
                                          <p:spTgt spid="2">
                                            <p:txEl>
                                              <p:pRg st="0" end="0"/>
                                            </p:txEl>
                                          </p:spTgt>
                                        </p:tgtEl>
                                        <p:attrNameLst>
                                          <p:attrName>ppt_y</p:attrName>
                                        </p:attrNameLst>
                                      </p:cBhvr>
                                      <p:tavLst>
                                        <p:tav tm="0">
                                          <p:val>
                                            <p:strVal val="#ppt_y-(0.354*#ppt_w-0.172*#ppt_h)"/>
                                          </p:val>
                                        </p:tav>
                                        <p:tav tm="100000">
                                          <p:val>
                                            <p:strVal val="#ppt_y-(0.354*#ppt_w-0.172*#ppt_h)-#ppt_h/2"/>
                                          </p:val>
                                        </p:tav>
                                      </p:tavLst>
                                    </p:anim>
                                    <p:anim calcmode="lin" valueType="num">
                                      <p:cBhvr>
                                        <p:cTn id="37" dur="136" fill="hold">
                                          <p:stCondLst>
                                            <p:cond delay="864"/>
                                          </p:stCondLst>
                                        </p:cTn>
                                        <p:tgtEl>
                                          <p:spTgt spid="2">
                                            <p:txEl>
                                              <p:pRg st="0" end="0"/>
                                            </p:txEl>
                                          </p:spTgt>
                                        </p:tgtEl>
                                        <p:attrNameLst>
                                          <p:attrName>ppt_y</p:attrName>
                                        </p:attrNameLst>
                                      </p:cBhvr>
                                      <p:tavLst>
                                        <p:tav tm="0">
                                          <p:val>
                                            <p:strVal val="#ppt_y-(0.354*#ppt_w-0.172*#ppt_h)"/>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2" grpId="0" uiExpand="1" build="allAtOnce" animBg="1"/>
      <p:bldP spid="3" grpId="0" animBg="1"/>
      <p:bldP spid="8" grpId="0" animBg="1"/>
      <p:bldP spid="9"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C0530E0-703D-47E4-87C1-5B334BE93551}"/>
              </a:ext>
            </a:extLst>
          </p:cNvPr>
          <p:cNvSpPr>
            <a:spLocks noChangeArrowheads="1"/>
          </p:cNvSpPr>
          <p:nvPr/>
        </p:nvSpPr>
        <p:spPr bwMode="auto">
          <a:xfrm>
            <a:off x="345876" y="390493"/>
            <a:ext cx="11503223" cy="65865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a:lnSpc>
                <a:spcPct val="107000"/>
              </a:lnSpc>
              <a:spcAft>
                <a:spcPts val="800"/>
              </a:spcAft>
            </a:pPr>
            <a:r>
              <a:rPr lang="en-US" sz="1100" dirty="0">
                <a:solidFill>
                  <a:schemeClr val="tx1">
                    <a:lumMod val="95000"/>
                    <a:lumOff val="5000"/>
                  </a:schemeClr>
                </a:solidFill>
                <a:latin typeface="+mj-lt"/>
              </a:rPr>
              <a:t>Accor, (2025). “</a:t>
            </a:r>
            <a:r>
              <a:rPr lang="en-US" sz="1100" i="1" dirty="0">
                <a:solidFill>
                  <a:schemeClr val="tx1">
                    <a:lumMod val="95000"/>
                    <a:lumOff val="5000"/>
                  </a:schemeClr>
                </a:solidFill>
                <a:latin typeface="+mj-lt"/>
              </a:rPr>
              <a:t>Inclusion of people with disabilities.</a:t>
            </a:r>
            <a:r>
              <a:rPr lang="en-US" sz="1100" dirty="0">
                <a:solidFill>
                  <a:schemeClr val="tx1">
                    <a:lumMod val="95000"/>
                    <a:lumOff val="5000"/>
                  </a:schemeClr>
                </a:solidFill>
                <a:latin typeface="+mj-lt"/>
              </a:rPr>
              <a:t>” [Online]. Available at: </a:t>
            </a:r>
            <a:r>
              <a:rPr lang="en-US" sz="1100" dirty="0">
                <a:solidFill>
                  <a:schemeClr val="tx1">
                    <a:lumMod val="95000"/>
                    <a:lumOff val="5000"/>
                  </a:schemeClr>
                </a:solidFill>
                <a:latin typeface="+mj-lt"/>
                <a:hlinkClick r:id="rId2"/>
              </a:rPr>
              <a:t>https://group.accor.com/en/careers/our-culture-of-inclusion/inclusion-people-disabilities</a:t>
            </a:r>
            <a:r>
              <a:rPr lang="en-US" sz="1100" dirty="0">
                <a:solidFill>
                  <a:schemeClr val="tx1">
                    <a:lumMod val="95000"/>
                    <a:lumOff val="5000"/>
                  </a:schemeClr>
                </a:solidFill>
                <a:latin typeface="+mj-lt"/>
              </a:rPr>
              <a:t>  (Accessed: 26 January 2025). “   </a:t>
            </a:r>
          </a:p>
          <a:p>
            <a:pPr algn="just">
              <a:lnSpc>
                <a:spcPct val="107000"/>
              </a:lnSpc>
              <a:spcAft>
                <a:spcPts val="800"/>
              </a:spcAft>
            </a:pPr>
            <a:r>
              <a:rPr lang="en-US" sz="1100" dirty="0">
                <a:latin typeface="+mj-lt"/>
              </a:rPr>
              <a:t>Battaglia, S. (2025). </a:t>
            </a:r>
            <a:r>
              <a:rPr lang="en-US" sz="1100" dirty="0">
                <a:solidFill>
                  <a:schemeClr val="tx1">
                    <a:lumMod val="95000"/>
                    <a:lumOff val="5000"/>
                  </a:schemeClr>
                </a:solidFill>
                <a:latin typeface="+mj-lt"/>
              </a:rPr>
              <a:t>“</a:t>
            </a:r>
            <a:r>
              <a:rPr lang="en-US" sz="1100" i="1" dirty="0">
                <a:latin typeface="+mj-lt"/>
              </a:rPr>
              <a:t>Inclusive strategies for hospitality managers.</a:t>
            </a:r>
            <a:r>
              <a:rPr lang="en-US" sz="1100" dirty="0">
                <a:solidFill>
                  <a:schemeClr val="tx1">
                    <a:lumMod val="95000"/>
                    <a:lumOff val="5000"/>
                  </a:schemeClr>
                </a:solidFill>
                <a:latin typeface="+mj-lt"/>
              </a:rPr>
              <a:t>” [Online]. </a:t>
            </a:r>
            <a:r>
              <a:rPr lang="en-US" sz="1100" dirty="0">
                <a:latin typeface="+mj-lt"/>
              </a:rPr>
              <a:t>Available at: </a:t>
            </a:r>
            <a:r>
              <a:rPr lang="en-US" sz="1100" dirty="0">
                <a:latin typeface="+mj-lt"/>
                <a:hlinkClick r:id="rId3"/>
              </a:rPr>
              <a:t>https://www.management-issues.com/opinion/7657/inclusive-strategies-for-hospitality-managers/</a:t>
            </a:r>
            <a:r>
              <a:rPr lang="en-US" sz="1100" dirty="0">
                <a:latin typeface="+mj-lt"/>
              </a:rPr>
              <a:t>  (Accessed: 26 January 2025).</a:t>
            </a:r>
            <a:endParaRPr lang="ro-RO" sz="1100" kern="100" dirty="0">
              <a:effectLst/>
              <a:latin typeface="+mj-lt"/>
              <a:ea typeface="Aptos" panose="020B0004020202020204" pitchFamily="34" charset="0"/>
              <a:cs typeface="Times New Roman" panose="02020603050405020304" pitchFamily="18" charset="0"/>
            </a:endParaRPr>
          </a:p>
          <a:p>
            <a:pPr lvl="0" algn="just">
              <a:lnSpc>
                <a:spcPct val="107000"/>
              </a:lnSpc>
              <a:spcAft>
                <a:spcPts val="800"/>
              </a:spcAft>
              <a:tabLst>
                <a:tab pos="457200" algn="l"/>
              </a:tabLst>
            </a:pPr>
            <a:r>
              <a:rPr lang="en-US" sz="1100" kern="100" dirty="0">
                <a:effectLst/>
                <a:latin typeface="+mj-lt"/>
                <a:ea typeface="Aptos" panose="020B0004020202020204" pitchFamily="34" charset="0"/>
                <a:cs typeface="Times New Roman" panose="02020603050405020304" pitchFamily="18" charset="0"/>
              </a:rPr>
              <a:t>BI Hospitality (n.d.) </a:t>
            </a:r>
            <a:r>
              <a:rPr lang="en-US" sz="1100" i="1" dirty="0">
                <a:solidFill>
                  <a:schemeClr val="tx1">
                    <a:lumMod val="95000"/>
                    <a:lumOff val="5000"/>
                  </a:schemeClr>
                </a:solidFill>
                <a:latin typeface="+mj-lt"/>
              </a:rPr>
              <a:t>“</a:t>
            </a:r>
            <a:r>
              <a:rPr lang="en-US" sz="1100" i="1" kern="100" dirty="0">
                <a:effectLst/>
                <a:latin typeface="+mj-lt"/>
                <a:ea typeface="Aptos" panose="020B0004020202020204" pitchFamily="34" charset="0"/>
                <a:cs typeface="Times New Roman" panose="02020603050405020304" pitchFamily="18" charset="0"/>
              </a:rPr>
              <a:t>Sponsors’, BI Hospitality.</a:t>
            </a:r>
            <a:r>
              <a:rPr lang="en-US" sz="1100" i="1" dirty="0">
                <a:solidFill>
                  <a:schemeClr val="tx1">
                    <a:lumMod val="95000"/>
                    <a:lumOff val="5000"/>
                  </a:schemeClr>
                </a:solidFill>
                <a:latin typeface="+mj-lt"/>
              </a:rPr>
              <a:t>”</a:t>
            </a:r>
            <a:r>
              <a:rPr lang="en-US" sz="1100" i="1" kern="100" dirty="0">
                <a:effectLst/>
                <a:latin typeface="+mj-lt"/>
                <a:ea typeface="Aptos" panose="020B0004020202020204" pitchFamily="34" charset="0"/>
                <a:cs typeface="Times New Roman" panose="02020603050405020304" pitchFamily="18" charset="0"/>
              </a:rPr>
              <a:t> </a:t>
            </a:r>
            <a:r>
              <a:rPr lang="en-US" sz="1100" dirty="0">
                <a:solidFill>
                  <a:schemeClr val="tx1">
                    <a:lumMod val="95000"/>
                    <a:lumOff val="5000"/>
                  </a:schemeClr>
                </a:solidFill>
                <a:latin typeface="+mj-lt"/>
              </a:rPr>
              <a:t>[Online].  </a:t>
            </a:r>
            <a:r>
              <a:rPr lang="en-US" sz="1100" kern="100" dirty="0">
                <a:effectLst/>
                <a:latin typeface="+mj-lt"/>
                <a:ea typeface="Aptos" panose="020B0004020202020204" pitchFamily="34" charset="0"/>
                <a:cs typeface="Times New Roman" panose="02020603050405020304" pitchFamily="18" charset="0"/>
              </a:rPr>
              <a:t>Available at: </a:t>
            </a:r>
            <a:r>
              <a:rPr lang="en-US" sz="1100" kern="100" dirty="0">
                <a:effectLst/>
                <a:latin typeface="+mj-lt"/>
                <a:ea typeface="Aptos" panose="020B0004020202020204" pitchFamily="34" charset="0"/>
                <a:cs typeface="Times New Roman" panose="02020603050405020304" pitchFamily="18" charset="0"/>
                <a:hlinkClick r:id="rId4"/>
              </a:rPr>
              <a:t>https://bihospitality.co.uk/sponsors-2/</a:t>
            </a:r>
            <a:r>
              <a:rPr lang="en-US" sz="1100" kern="100" dirty="0">
                <a:effectLst/>
                <a:latin typeface="+mj-lt"/>
                <a:ea typeface="Aptos" panose="020B0004020202020204" pitchFamily="34" charset="0"/>
                <a:cs typeface="Times New Roman" panose="02020603050405020304" pitchFamily="18" charset="0"/>
              </a:rPr>
              <a:t>  (Accessed: 29 January 2025).</a:t>
            </a:r>
            <a:endParaRPr lang="ro-RO" sz="1100" kern="100" dirty="0">
              <a:effectLst/>
              <a:latin typeface="+mj-lt"/>
              <a:ea typeface="Aptos" panose="020B0004020202020204" pitchFamily="34" charset="0"/>
              <a:cs typeface="Times New Roman" panose="02020603050405020304" pitchFamily="18" charset="0"/>
            </a:endParaRPr>
          </a:p>
          <a:p>
            <a:pPr lvl="0" algn="just">
              <a:lnSpc>
                <a:spcPct val="107000"/>
              </a:lnSpc>
              <a:spcAft>
                <a:spcPts val="800"/>
              </a:spcAft>
              <a:tabLst>
                <a:tab pos="457200" algn="l"/>
              </a:tabLst>
            </a:pPr>
            <a:r>
              <a:rPr lang="en-US" sz="1100" kern="100" dirty="0">
                <a:effectLst/>
                <a:latin typeface="+mj-lt"/>
                <a:ea typeface="Aptos" panose="020B0004020202020204" pitchFamily="34" charset="0"/>
                <a:cs typeface="Times New Roman" panose="02020603050405020304" pitchFamily="18" charset="0"/>
              </a:rPr>
              <a:t>Bergh, E.R. (2025) </a:t>
            </a:r>
            <a:r>
              <a:rPr lang="en-US" sz="1100" i="1" dirty="0">
                <a:solidFill>
                  <a:schemeClr val="tx1">
                    <a:lumMod val="95000"/>
                    <a:lumOff val="5000"/>
                  </a:schemeClr>
                </a:solidFill>
                <a:latin typeface="+mj-lt"/>
              </a:rPr>
              <a:t>“</a:t>
            </a:r>
            <a:r>
              <a:rPr lang="en-US" sz="1100" i="1" kern="100" dirty="0">
                <a:effectLst/>
                <a:latin typeface="+mj-lt"/>
                <a:ea typeface="Aptos" panose="020B0004020202020204" pitchFamily="34" charset="0"/>
                <a:cs typeface="Times New Roman" panose="02020603050405020304" pitchFamily="18" charset="0"/>
              </a:rPr>
              <a:t>The state of influencer marketing in the hospitality sector</a:t>
            </a:r>
            <a:r>
              <a:rPr lang="en-US" sz="1100" i="1" kern="100" dirty="0">
                <a:latin typeface="+mj-lt"/>
                <a:ea typeface="Aptos" panose="020B0004020202020204" pitchFamily="34" charset="0"/>
                <a:cs typeface="Times New Roman" panose="02020603050405020304" pitchFamily="18" charset="0"/>
              </a:rPr>
              <a:t>.</a:t>
            </a:r>
            <a:r>
              <a:rPr lang="en-US" sz="1100" i="1" dirty="0">
                <a:solidFill>
                  <a:schemeClr val="tx1">
                    <a:lumMod val="95000"/>
                    <a:lumOff val="5000"/>
                  </a:schemeClr>
                </a:solidFill>
                <a:latin typeface="+mj-lt"/>
              </a:rPr>
              <a:t>”</a:t>
            </a:r>
            <a:r>
              <a:rPr lang="en-US" sz="1100" kern="100" dirty="0">
                <a:effectLst/>
                <a:latin typeface="+mj-lt"/>
                <a:ea typeface="Aptos" panose="020B0004020202020204" pitchFamily="34" charset="0"/>
                <a:cs typeface="Times New Roman" panose="02020603050405020304" pitchFamily="18" charset="0"/>
              </a:rPr>
              <a:t> </a:t>
            </a:r>
            <a:r>
              <a:rPr lang="en-US" sz="1100" dirty="0">
                <a:solidFill>
                  <a:schemeClr val="tx1">
                    <a:lumMod val="95000"/>
                    <a:lumOff val="5000"/>
                  </a:schemeClr>
                </a:solidFill>
                <a:latin typeface="+mj-lt"/>
              </a:rPr>
              <a:t>[Online].</a:t>
            </a:r>
            <a:r>
              <a:rPr lang="en-US" sz="1100" kern="100" dirty="0">
                <a:effectLst/>
                <a:latin typeface="+mj-lt"/>
                <a:ea typeface="Aptos" panose="020B0004020202020204" pitchFamily="34" charset="0"/>
                <a:cs typeface="Times New Roman" panose="02020603050405020304" pitchFamily="18" charset="0"/>
              </a:rPr>
              <a:t> Available at: </a:t>
            </a:r>
            <a:r>
              <a:rPr lang="en-US" sz="1100" kern="100" dirty="0">
                <a:effectLst/>
                <a:latin typeface="+mj-lt"/>
                <a:ea typeface="Aptos" panose="020B0004020202020204" pitchFamily="34" charset="0"/>
                <a:cs typeface="Times New Roman" panose="02020603050405020304" pitchFamily="18" charset="0"/>
                <a:hlinkClick r:id="rId5"/>
              </a:rPr>
              <a:t>https://www.forbes.com/councils/forbesbusinesscouncil/2025/01/22/the-state-of-influencer-marketing-in-the-hospitality-sector/</a:t>
            </a:r>
            <a:r>
              <a:rPr lang="en-US" sz="1100" kern="100" dirty="0">
                <a:effectLst/>
                <a:latin typeface="+mj-lt"/>
                <a:ea typeface="Aptos" panose="020B0004020202020204" pitchFamily="34" charset="0"/>
                <a:cs typeface="Times New Roman" panose="02020603050405020304" pitchFamily="18" charset="0"/>
              </a:rPr>
              <a:t>  (Accessed: 29 January 2025).</a:t>
            </a:r>
            <a:endParaRPr lang="ro-RO" sz="1100" kern="100" dirty="0">
              <a:effectLst/>
              <a:latin typeface="+mj-lt"/>
              <a:ea typeface="Aptos" panose="020B0004020202020204" pitchFamily="34" charset="0"/>
              <a:cs typeface="Times New Roman" panose="02020603050405020304" pitchFamily="18" charset="0"/>
            </a:endParaRPr>
          </a:p>
          <a:p>
            <a:pPr lvl="0" algn="just">
              <a:lnSpc>
                <a:spcPct val="107000"/>
              </a:lnSpc>
              <a:spcAft>
                <a:spcPts val="800"/>
              </a:spcAft>
              <a:tabLst>
                <a:tab pos="457200" algn="l"/>
              </a:tabLst>
            </a:pPr>
            <a:r>
              <a:rPr lang="ro-RO" sz="1100" kern="100" dirty="0">
                <a:effectLst/>
                <a:latin typeface="+mj-lt"/>
                <a:ea typeface="Aptos" panose="020B0004020202020204" pitchFamily="34" charset="0"/>
                <a:cs typeface="Times New Roman" panose="02020603050405020304" pitchFamily="18" charset="0"/>
              </a:rPr>
              <a:t>Butler, P. (2023) </a:t>
            </a:r>
            <a:r>
              <a:rPr lang="en-US" sz="1100" i="1" dirty="0">
                <a:solidFill>
                  <a:schemeClr val="tx1">
                    <a:lumMod val="95000"/>
                    <a:lumOff val="5000"/>
                  </a:schemeClr>
                </a:solidFill>
                <a:latin typeface="+mj-lt"/>
              </a:rPr>
              <a:t>“</a:t>
            </a:r>
            <a:r>
              <a:rPr lang="ro-RO" sz="1100" i="1" kern="100" dirty="0">
                <a:effectLst/>
                <a:latin typeface="+mj-lt"/>
                <a:ea typeface="Aptos" panose="020B0004020202020204" pitchFamily="34" charset="0"/>
                <a:cs typeface="Times New Roman" panose="02020603050405020304" pitchFamily="18" charset="0"/>
              </a:rPr>
              <a:t>Ministers’ failures mean disabled people in UK face growing poverty risk – report</a:t>
            </a:r>
            <a:r>
              <a:rPr lang="en-US" sz="1100" i="1" kern="100" dirty="0">
                <a:latin typeface="+mj-lt"/>
                <a:ea typeface="Aptos" panose="020B0004020202020204" pitchFamily="34" charset="0"/>
                <a:cs typeface="Times New Roman" panose="02020603050405020304" pitchFamily="18" charset="0"/>
              </a:rPr>
              <a:t>.</a:t>
            </a:r>
            <a:r>
              <a:rPr lang="en-US" sz="1100" i="1" dirty="0">
                <a:solidFill>
                  <a:schemeClr val="tx1">
                    <a:lumMod val="95000"/>
                    <a:lumOff val="5000"/>
                  </a:schemeClr>
                </a:solidFill>
                <a:latin typeface="+mj-lt"/>
              </a:rPr>
              <a:t>”</a:t>
            </a:r>
            <a:r>
              <a:rPr lang="ro-RO" sz="1100" i="1" kern="100" dirty="0">
                <a:effectLst/>
                <a:latin typeface="+mj-lt"/>
                <a:ea typeface="Aptos" panose="020B0004020202020204" pitchFamily="34" charset="0"/>
                <a:cs typeface="Times New Roman" panose="02020603050405020304" pitchFamily="18" charset="0"/>
              </a:rPr>
              <a:t> </a:t>
            </a:r>
            <a:r>
              <a:rPr lang="en-US" sz="1100" dirty="0">
                <a:solidFill>
                  <a:schemeClr val="tx1">
                    <a:lumMod val="95000"/>
                    <a:lumOff val="5000"/>
                  </a:schemeClr>
                </a:solidFill>
                <a:latin typeface="+mj-lt"/>
              </a:rPr>
              <a:t>[Online].</a:t>
            </a:r>
            <a:r>
              <a:rPr lang="ro-RO" sz="1100" kern="100" dirty="0">
                <a:effectLst/>
                <a:latin typeface="+mj-lt"/>
                <a:ea typeface="Aptos" panose="020B0004020202020204" pitchFamily="34" charset="0"/>
                <a:cs typeface="Times New Roman" panose="02020603050405020304" pitchFamily="18" charset="0"/>
              </a:rPr>
              <a:t> Available at: </a:t>
            </a:r>
            <a:r>
              <a:rPr lang="ro-RO" sz="1100" u="sng" kern="100" dirty="0">
                <a:solidFill>
                  <a:srgbClr val="467886"/>
                </a:solidFill>
                <a:effectLst/>
                <a:latin typeface="+mj-lt"/>
                <a:ea typeface="Aptos" panose="020B0004020202020204" pitchFamily="34" charset="0"/>
                <a:cs typeface="Times New Roman" panose="02020603050405020304" pitchFamily="18" charset="0"/>
                <a:hlinkClick r:id="rId6"/>
              </a:rPr>
              <a:t>https://www.theguardian.com/society/2023/aug/17/ministers-failures-mean-disabled-people-in-uk-face-growing-poverty-risk-report</a:t>
            </a:r>
            <a:r>
              <a:rPr lang="ro-RO" sz="1100" kern="100" dirty="0">
                <a:effectLst/>
                <a:latin typeface="+mj-lt"/>
                <a:ea typeface="Aptos" panose="020B0004020202020204" pitchFamily="34" charset="0"/>
                <a:cs typeface="Times New Roman" panose="02020603050405020304" pitchFamily="18" charset="0"/>
              </a:rPr>
              <a:t> (Accessed: 20 January 2025).</a:t>
            </a:r>
          </a:p>
          <a:p>
            <a:pPr lvl="0" algn="just">
              <a:lnSpc>
                <a:spcPct val="107000"/>
              </a:lnSpc>
              <a:spcAft>
                <a:spcPts val="800"/>
              </a:spcAft>
              <a:tabLst>
                <a:tab pos="457200" algn="l"/>
              </a:tabLst>
            </a:pPr>
            <a:r>
              <a:rPr lang="en-US" sz="1100" kern="100" dirty="0">
                <a:effectLst/>
                <a:latin typeface="+mj-lt"/>
                <a:ea typeface="Aptos" panose="020B0004020202020204" pitchFamily="34" charset="0"/>
                <a:cs typeface="Times New Roman" panose="02020603050405020304" pitchFamily="18" charset="0"/>
              </a:rPr>
              <a:t>Butler-Sims, T. (2024) </a:t>
            </a:r>
            <a:r>
              <a:rPr lang="en-US" sz="1100" i="1" dirty="0">
                <a:solidFill>
                  <a:schemeClr val="tx1">
                    <a:lumMod val="95000"/>
                    <a:lumOff val="5000"/>
                  </a:schemeClr>
                </a:solidFill>
                <a:latin typeface="+mj-lt"/>
              </a:rPr>
              <a:t>“</a:t>
            </a:r>
            <a:r>
              <a:rPr lang="en-US" sz="1100" i="1" kern="100" dirty="0">
                <a:effectLst/>
                <a:latin typeface="+mj-lt"/>
                <a:ea typeface="Aptos" panose="020B0004020202020204" pitchFamily="34" charset="0"/>
                <a:cs typeface="Times New Roman" panose="02020603050405020304" pitchFamily="18" charset="0"/>
              </a:rPr>
              <a:t>Inclusion in the workplace and 6 reasons why it matters</a:t>
            </a:r>
            <a:r>
              <a:rPr lang="en-US" sz="1100" i="1" kern="100" dirty="0">
                <a:solidFill>
                  <a:schemeClr val="tx1">
                    <a:lumMod val="95000"/>
                    <a:lumOff val="5000"/>
                  </a:schemeClr>
                </a:solidFill>
                <a:effectLst/>
                <a:latin typeface="+mj-lt"/>
                <a:ea typeface="Aptos" panose="020B0004020202020204" pitchFamily="34" charset="0"/>
                <a:cs typeface="Times New Roman" panose="02020603050405020304" pitchFamily="18" charset="0"/>
              </a:rPr>
              <a:t>.</a:t>
            </a:r>
            <a:r>
              <a:rPr lang="en-US" sz="1100" i="1" dirty="0">
                <a:solidFill>
                  <a:schemeClr val="tx1">
                    <a:lumMod val="95000"/>
                    <a:lumOff val="5000"/>
                  </a:schemeClr>
                </a:solidFill>
                <a:latin typeface="+mj-lt"/>
              </a:rPr>
              <a:t>”</a:t>
            </a:r>
            <a:r>
              <a:rPr lang="en-US" sz="1100" i="1" kern="100" dirty="0">
                <a:effectLst/>
                <a:latin typeface="+mj-lt"/>
                <a:ea typeface="Aptos" panose="020B0004020202020204" pitchFamily="34" charset="0"/>
                <a:cs typeface="Times New Roman" panose="02020603050405020304" pitchFamily="18" charset="0"/>
              </a:rPr>
              <a:t> </a:t>
            </a:r>
            <a:r>
              <a:rPr lang="en-US" sz="1100" dirty="0">
                <a:solidFill>
                  <a:schemeClr val="tx1">
                    <a:lumMod val="95000"/>
                    <a:lumOff val="5000"/>
                  </a:schemeClr>
                </a:solidFill>
                <a:latin typeface="+mj-lt"/>
              </a:rPr>
              <a:t>[Online].</a:t>
            </a:r>
            <a:r>
              <a:rPr lang="en-US" sz="1100" kern="100" dirty="0">
                <a:effectLst/>
                <a:latin typeface="+mj-lt"/>
                <a:ea typeface="Aptos" panose="020B0004020202020204" pitchFamily="34" charset="0"/>
                <a:cs typeface="Times New Roman" panose="02020603050405020304" pitchFamily="18" charset="0"/>
              </a:rPr>
              <a:t> Available at: </a:t>
            </a:r>
            <a:r>
              <a:rPr lang="en-US" sz="1100" kern="100" dirty="0">
                <a:effectLst/>
                <a:latin typeface="+mj-lt"/>
                <a:ea typeface="Aptos" panose="020B0004020202020204" pitchFamily="34" charset="0"/>
                <a:cs typeface="Times New Roman" panose="02020603050405020304" pitchFamily="18" charset="0"/>
                <a:hlinkClick r:id="rId7"/>
              </a:rPr>
              <a:t>https://www.forbes.com/councils/forbeshumanresourcescouncil/2024/02/13/inclusion-in-the-workplace-and-6-reasons-why-it-matters/?utm_source=chatgpt.com</a:t>
            </a:r>
            <a:r>
              <a:rPr lang="en-US" sz="1100" kern="100" dirty="0">
                <a:effectLst/>
                <a:latin typeface="+mj-lt"/>
                <a:ea typeface="Aptos" panose="020B0004020202020204" pitchFamily="34" charset="0"/>
                <a:cs typeface="Times New Roman" panose="02020603050405020304" pitchFamily="18" charset="0"/>
              </a:rPr>
              <a:t>  (Accessed: 29 January 2025). </a:t>
            </a:r>
            <a:endParaRPr lang="ro-RO" sz="1100" kern="100" dirty="0">
              <a:effectLst/>
              <a:latin typeface="+mj-lt"/>
              <a:ea typeface="Aptos" panose="020B0004020202020204" pitchFamily="34" charset="0"/>
              <a:cs typeface="Times New Roman" panose="02020603050405020304" pitchFamily="18" charset="0"/>
            </a:endParaRPr>
          </a:p>
          <a:p>
            <a:pPr lvl="0" algn="just">
              <a:lnSpc>
                <a:spcPct val="107000"/>
              </a:lnSpc>
              <a:spcAft>
                <a:spcPts val="800"/>
              </a:spcAft>
              <a:tabLst>
                <a:tab pos="457200" algn="l"/>
              </a:tabLst>
            </a:pPr>
            <a:r>
              <a:rPr lang="ro-RO" sz="1100" kern="100" dirty="0">
                <a:effectLst/>
                <a:latin typeface="+mj-lt"/>
                <a:ea typeface="Aptos" panose="020B0004020202020204" pitchFamily="34" charset="0"/>
                <a:cs typeface="Times New Roman" panose="02020603050405020304" pitchFamily="18" charset="0"/>
              </a:rPr>
              <a:t>Citizens Advice (</a:t>
            </a:r>
            <a:r>
              <a:rPr lang="en-US" sz="1100" kern="100" dirty="0">
                <a:latin typeface="+mj-lt"/>
                <a:ea typeface="Aptos" panose="020B0004020202020204" pitchFamily="34" charset="0"/>
                <a:cs typeface="Times New Roman" panose="02020603050405020304" pitchFamily="18" charset="0"/>
              </a:rPr>
              <a:t>2025</a:t>
            </a:r>
            <a:r>
              <a:rPr lang="ro-RO" sz="1100" kern="100" dirty="0">
                <a:effectLst/>
                <a:latin typeface="+mj-lt"/>
                <a:ea typeface="Aptos" panose="020B0004020202020204" pitchFamily="34" charset="0"/>
                <a:cs typeface="Times New Roman" panose="02020603050405020304" pitchFamily="18" charset="0"/>
              </a:rPr>
              <a:t>) </a:t>
            </a:r>
            <a:r>
              <a:rPr lang="en-US" sz="1100" i="1" dirty="0">
                <a:solidFill>
                  <a:schemeClr val="tx1">
                    <a:lumMod val="95000"/>
                    <a:lumOff val="5000"/>
                  </a:schemeClr>
                </a:solidFill>
                <a:latin typeface="+mj-lt"/>
              </a:rPr>
              <a:t>“</a:t>
            </a:r>
            <a:r>
              <a:rPr lang="ro-RO" sz="1100" i="1" kern="100" dirty="0">
                <a:effectLst/>
                <a:latin typeface="+mj-lt"/>
                <a:ea typeface="Aptos" panose="020B0004020202020204" pitchFamily="34" charset="0"/>
                <a:cs typeface="Times New Roman" panose="02020603050405020304" pitchFamily="18" charset="0"/>
              </a:rPr>
              <a:t>What counts as disability discrimination.</a:t>
            </a:r>
            <a:r>
              <a:rPr lang="en-US" sz="1100" i="1" dirty="0">
                <a:solidFill>
                  <a:schemeClr val="tx1">
                    <a:lumMod val="95000"/>
                    <a:lumOff val="5000"/>
                  </a:schemeClr>
                </a:solidFill>
                <a:latin typeface="+mj-lt"/>
              </a:rPr>
              <a:t>”</a:t>
            </a:r>
            <a:r>
              <a:rPr lang="en-US" sz="1100" i="1" kern="100" dirty="0">
                <a:effectLst/>
                <a:latin typeface="+mj-lt"/>
                <a:ea typeface="Aptos" panose="020B0004020202020204" pitchFamily="34" charset="0"/>
                <a:cs typeface="Times New Roman" panose="02020603050405020304" pitchFamily="18" charset="0"/>
              </a:rPr>
              <a:t> </a:t>
            </a:r>
            <a:r>
              <a:rPr lang="en-US" sz="1100" dirty="0">
                <a:solidFill>
                  <a:schemeClr val="tx1">
                    <a:lumMod val="95000"/>
                    <a:lumOff val="5000"/>
                  </a:schemeClr>
                </a:solidFill>
                <a:latin typeface="+mj-lt"/>
              </a:rPr>
              <a:t>[Online].</a:t>
            </a:r>
            <a:r>
              <a:rPr lang="en-US" sz="1100" i="1" kern="100" dirty="0">
                <a:effectLst/>
                <a:latin typeface="+mj-lt"/>
                <a:ea typeface="Aptos" panose="020B0004020202020204" pitchFamily="34" charset="0"/>
                <a:cs typeface="Times New Roman" panose="02020603050405020304" pitchFamily="18" charset="0"/>
              </a:rPr>
              <a:t> </a:t>
            </a:r>
            <a:r>
              <a:rPr lang="ro-RO" sz="1100" kern="100" dirty="0">
                <a:effectLst/>
                <a:latin typeface="+mj-lt"/>
                <a:ea typeface="Aptos" panose="020B0004020202020204" pitchFamily="34" charset="0"/>
                <a:cs typeface="Times New Roman" panose="02020603050405020304" pitchFamily="18" charset="0"/>
              </a:rPr>
              <a:t> Available at: </a:t>
            </a:r>
            <a:r>
              <a:rPr lang="ro-RO" sz="1100" u="sng" kern="100" dirty="0">
                <a:solidFill>
                  <a:srgbClr val="467886"/>
                </a:solidFill>
                <a:effectLst/>
                <a:latin typeface="+mj-lt"/>
                <a:ea typeface="Aptos" panose="020B0004020202020204" pitchFamily="34" charset="0"/>
                <a:cs typeface="Times New Roman" panose="02020603050405020304" pitchFamily="18" charset="0"/>
                <a:hlinkClick r:id="rId8"/>
              </a:rPr>
              <a:t>https://www.citizensadvice.org.uk/law-and-courts/discrimination/discrimination-because-of-disability/what-counts-as-disability-discrimination/</a:t>
            </a:r>
            <a:r>
              <a:rPr lang="ro-RO" sz="1100" kern="100" dirty="0">
                <a:effectLst/>
                <a:latin typeface="+mj-lt"/>
                <a:ea typeface="Aptos" panose="020B0004020202020204" pitchFamily="34" charset="0"/>
                <a:cs typeface="Times New Roman" panose="02020603050405020304" pitchFamily="18" charset="0"/>
              </a:rPr>
              <a:t> (Accessed: 20 January 2025).</a:t>
            </a:r>
            <a:endParaRPr lang="en-US" sz="1100" kern="100" dirty="0">
              <a:effectLst/>
              <a:latin typeface="+mj-lt"/>
              <a:ea typeface="Aptos" panose="020B0004020202020204" pitchFamily="34" charset="0"/>
              <a:cs typeface="Times New Roman" panose="02020603050405020304" pitchFamily="18" charset="0"/>
            </a:endParaRPr>
          </a:p>
          <a:p>
            <a:pPr algn="just">
              <a:lnSpc>
                <a:spcPct val="107000"/>
              </a:lnSpc>
              <a:spcAft>
                <a:spcPts val="800"/>
              </a:spcAft>
              <a:tabLst>
                <a:tab pos="457200" algn="l"/>
              </a:tabLst>
            </a:pPr>
            <a:r>
              <a:rPr lang="en-GB" sz="1100" dirty="0">
                <a:latin typeface="+mj-lt"/>
              </a:rPr>
              <a:t>Conference Index, (2025a). </a:t>
            </a:r>
            <a:r>
              <a:rPr lang="en-US" sz="1100" i="1" dirty="0">
                <a:solidFill>
                  <a:schemeClr val="tx1">
                    <a:lumMod val="95000"/>
                    <a:lumOff val="5000"/>
                  </a:schemeClr>
                </a:solidFill>
                <a:latin typeface="+mj-lt"/>
              </a:rPr>
              <a:t>“</a:t>
            </a:r>
            <a:r>
              <a:rPr lang="en-GB" sz="1100" i="1" dirty="0">
                <a:latin typeface="+mj-lt"/>
              </a:rPr>
              <a:t>International Conference on Hospitality, Tourism, Marketing, and Management (ICHTMM) 2025.</a:t>
            </a:r>
            <a:r>
              <a:rPr lang="en-US" sz="1100" i="1" dirty="0">
                <a:solidFill>
                  <a:schemeClr val="tx1">
                    <a:lumMod val="95000"/>
                    <a:lumOff val="5000"/>
                  </a:schemeClr>
                </a:solidFill>
                <a:latin typeface="+mj-lt"/>
              </a:rPr>
              <a:t>”</a:t>
            </a:r>
            <a:r>
              <a:rPr lang="en-GB" sz="1100" i="1" dirty="0">
                <a:latin typeface="+mj-lt"/>
              </a:rPr>
              <a:t> </a:t>
            </a:r>
            <a:r>
              <a:rPr lang="en-US" sz="1100" dirty="0">
                <a:solidFill>
                  <a:schemeClr val="tx1">
                    <a:lumMod val="95000"/>
                    <a:lumOff val="5000"/>
                  </a:schemeClr>
                </a:solidFill>
                <a:latin typeface="+mj-lt"/>
              </a:rPr>
              <a:t>[Online].</a:t>
            </a:r>
            <a:r>
              <a:rPr lang="en-GB" sz="1100" dirty="0">
                <a:latin typeface="+mj-lt"/>
              </a:rPr>
              <a:t> Available at: </a:t>
            </a:r>
            <a:r>
              <a:rPr lang="en-GB" sz="1100" dirty="0">
                <a:latin typeface="+mj-lt"/>
                <a:hlinkClick r:id="rId9"/>
              </a:rPr>
              <a:t>https://conferenceindex.org/event/international-conference-on-hospitality-tourism-marketing-and-management-ichtmm-2025-december-barcelona-es</a:t>
            </a:r>
            <a:r>
              <a:rPr lang="en-GB" sz="1100" dirty="0">
                <a:latin typeface="+mj-lt"/>
              </a:rPr>
              <a:t>  (Accessed: 26 January 2025).</a:t>
            </a:r>
            <a:endParaRPr lang="ro-RO" sz="1100" kern="100" dirty="0">
              <a:effectLst/>
              <a:latin typeface="+mj-lt"/>
              <a:ea typeface="Aptos" panose="020B0004020202020204" pitchFamily="34" charset="0"/>
              <a:cs typeface="Times New Roman" panose="02020603050405020304" pitchFamily="18" charset="0"/>
            </a:endParaRPr>
          </a:p>
          <a:p>
            <a:pPr lvl="0" algn="just">
              <a:lnSpc>
                <a:spcPct val="107000"/>
              </a:lnSpc>
              <a:spcAft>
                <a:spcPts val="800"/>
              </a:spcAft>
              <a:tabLst>
                <a:tab pos="457200" algn="l"/>
              </a:tabLst>
            </a:pPr>
            <a:r>
              <a:rPr lang="en-US" sz="1100" kern="100" dirty="0">
                <a:effectLst/>
                <a:latin typeface="+mj-lt"/>
                <a:ea typeface="Aptos" panose="020B0004020202020204" pitchFamily="34" charset="0"/>
                <a:cs typeface="Times New Roman" panose="02020603050405020304" pitchFamily="18" charset="0"/>
              </a:rPr>
              <a:t>Conference Index, (2025b) </a:t>
            </a:r>
            <a:r>
              <a:rPr lang="en-US" sz="1100" i="1" dirty="0">
                <a:solidFill>
                  <a:schemeClr val="tx1">
                    <a:lumMod val="95000"/>
                    <a:lumOff val="5000"/>
                  </a:schemeClr>
                </a:solidFill>
                <a:latin typeface="+mj-lt"/>
              </a:rPr>
              <a:t>“</a:t>
            </a:r>
            <a:r>
              <a:rPr lang="en-US" sz="1100" i="1" kern="100" dirty="0">
                <a:effectLst/>
                <a:latin typeface="+mj-lt"/>
                <a:ea typeface="Aptos" panose="020B0004020202020204" pitchFamily="34" charset="0"/>
                <a:cs typeface="Times New Roman" panose="02020603050405020304" pitchFamily="18" charset="0"/>
              </a:rPr>
              <a:t>Diversity and Inclusion Conferences in the United Kingdom.</a:t>
            </a:r>
            <a:r>
              <a:rPr lang="en-US" sz="1100" i="1" dirty="0">
                <a:solidFill>
                  <a:schemeClr val="tx1">
                    <a:lumMod val="95000"/>
                    <a:lumOff val="5000"/>
                  </a:schemeClr>
                </a:solidFill>
                <a:latin typeface="+mj-lt"/>
              </a:rPr>
              <a:t>”</a:t>
            </a:r>
            <a:r>
              <a:rPr lang="en-US" sz="1100" i="1" kern="100" dirty="0">
                <a:effectLst/>
                <a:latin typeface="+mj-lt"/>
                <a:ea typeface="Aptos" panose="020B0004020202020204" pitchFamily="34" charset="0"/>
                <a:cs typeface="Times New Roman" panose="02020603050405020304" pitchFamily="18" charset="0"/>
              </a:rPr>
              <a:t> </a:t>
            </a:r>
            <a:r>
              <a:rPr lang="en-US" sz="1100" dirty="0">
                <a:solidFill>
                  <a:schemeClr val="tx1">
                    <a:lumMod val="95000"/>
                    <a:lumOff val="5000"/>
                  </a:schemeClr>
                </a:solidFill>
                <a:latin typeface="+mj-lt"/>
              </a:rPr>
              <a:t>[Online].</a:t>
            </a:r>
            <a:r>
              <a:rPr lang="en-US" sz="1100" kern="100" dirty="0">
                <a:effectLst/>
                <a:latin typeface="+mj-lt"/>
                <a:ea typeface="Aptos" panose="020B0004020202020204" pitchFamily="34" charset="0"/>
                <a:cs typeface="Times New Roman" panose="02020603050405020304" pitchFamily="18" charset="0"/>
              </a:rPr>
              <a:t> Available at: https://conferenceindex.org/conferences/diversity-and-inclusion/united-kingdom [Accessed 29 January 2025].</a:t>
            </a:r>
            <a:endParaRPr lang="ro-RO" sz="1100" kern="100" dirty="0">
              <a:effectLst/>
              <a:latin typeface="+mj-lt"/>
              <a:ea typeface="Aptos" panose="020B0004020202020204" pitchFamily="34" charset="0"/>
              <a:cs typeface="Times New Roman" panose="02020603050405020304" pitchFamily="18" charset="0"/>
            </a:endParaRPr>
          </a:p>
          <a:p>
            <a:pPr lvl="0" algn="just">
              <a:lnSpc>
                <a:spcPct val="107000"/>
              </a:lnSpc>
              <a:spcAft>
                <a:spcPts val="800"/>
              </a:spcAft>
              <a:tabLst>
                <a:tab pos="457200" algn="l"/>
              </a:tabLst>
            </a:pPr>
            <a:r>
              <a:rPr lang="ro-RO" sz="1100" kern="100" dirty="0">
                <a:effectLst/>
                <a:latin typeface="+mj-lt"/>
                <a:ea typeface="Aptos" panose="020B0004020202020204" pitchFamily="34" charset="0"/>
                <a:cs typeface="Times New Roman" panose="02020603050405020304" pitchFamily="18" charset="0"/>
              </a:rPr>
              <a:t>Cuskelly, G., Fredline, L., Kim, E., Barry, S. and Kappelides, P. (2020) </a:t>
            </a:r>
            <a:r>
              <a:rPr lang="en-US" sz="1100" i="1" dirty="0">
                <a:solidFill>
                  <a:schemeClr val="tx1">
                    <a:lumMod val="95000"/>
                    <a:lumOff val="5000"/>
                  </a:schemeClr>
                </a:solidFill>
                <a:latin typeface="+mj-lt"/>
              </a:rPr>
              <a:t>“</a:t>
            </a:r>
            <a:r>
              <a:rPr lang="ro-RO" sz="1100" i="1" kern="100" dirty="0">
                <a:effectLst/>
                <a:latin typeface="+mj-lt"/>
                <a:ea typeface="Aptos" panose="020B0004020202020204" pitchFamily="34" charset="0"/>
                <a:cs typeface="Times New Roman" panose="02020603050405020304" pitchFamily="18" charset="0"/>
              </a:rPr>
              <a:t>Volunteer selection at a major sport event: A strategic Human Resource Management approach’, Sport Management Review</a:t>
            </a:r>
            <a:r>
              <a:rPr lang="en-US" sz="1100" i="1" kern="100" dirty="0">
                <a:latin typeface="+mj-lt"/>
                <a:ea typeface="Aptos" panose="020B0004020202020204" pitchFamily="34" charset="0"/>
                <a:cs typeface="Times New Roman" panose="02020603050405020304" pitchFamily="18" charset="0"/>
              </a:rPr>
              <a:t>.</a:t>
            </a:r>
            <a:r>
              <a:rPr lang="en-US" sz="1100" i="1" dirty="0">
                <a:solidFill>
                  <a:schemeClr val="tx1">
                    <a:lumMod val="95000"/>
                    <a:lumOff val="5000"/>
                  </a:schemeClr>
                </a:solidFill>
                <a:latin typeface="+mj-lt"/>
              </a:rPr>
              <a:t>”</a:t>
            </a:r>
            <a:r>
              <a:rPr lang="ro-RO" sz="1100" kern="100" dirty="0">
                <a:effectLst/>
                <a:latin typeface="+mj-lt"/>
                <a:ea typeface="Aptos" panose="020B0004020202020204" pitchFamily="34" charset="0"/>
                <a:cs typeface="Times New Roman" panose="02020603050405020304" pitchFamily="18" charset="0"/>
              </a:rPr>
              <a:t> 24, pp. 116–133. </a:t>
            </a:r>
            <a:r>
              <a:rPr lang="en-US" sz="1100" dirty="0">
                <a:solidFill>
                  <a:schemeClr val="tx1">
                    <a:lumMod val="95000"/>
                    <a:lumOff val="5000"/>
                  </a:schemeClr>
                </a:solidFill>
                <a:latin typeface="+mj-lt"/>
              </a:rPr>
              <a:t>[Online]. </a:t>
            </a:r>
            <a:r>
              <a:rPr lang="ro-RO" sz="1100" kern="100" dirty="0">
                <a:effectLst/>
                <a:latin typeface="+mj-lt"/>
                <a:ea typeface="Aptos" panose="020B0004020202020204" pitchFamily="34" charset="0"/>
                <a:cs typeface="Times New Roman" panose="02020603050405020304" pitchFamily="18" charset="0"/>
              </a:rPr>
              <a:t>Available at: </a:t>
            </a:r>
            <a:r>
              <a:rPr lang="ro-RO" sz="1100" u="sng" kern="100" dirty="0">
                <a:solidFill>
                  <a:srgbClr val="467886"/>
                </a:solidFill>
                <a:effectLst/>
                <a:latin typeface="+mj-lt"/>
                <a:ea typeface="Aptos" panose="020B0004020202020204" pitchFamily="34" charset="0"/>
                <a:cs typeface="Times New Roman" panose="02020603050405020304" pitchFamily="18" charset="0"/>
                <a:hlinkClick r:id="rId10"/>
              </a:rPr>
              <a:t>https://research-repository.griffith.edu.au/server/api/core/bitstreams/0b979b85-8c25-4edf-95b3-09a74a456a18/content</a:t>
            </a:r>
            <a:r>
              <a:rPr lang="ro-RO" sz="1100" kern="100" dirty="0">
                <a:effectLst/>
                <a:latin typeface="+mj-lt"/>
                <a:ea typeface="Aptos" panose="020B0004020202020204" pitchFamily="34" charset="0"/>
                <a:cs typeface="Times New Roman" panose="02020603050405020304" pitchFamily="18" charset="0"/>
              </a:rPr>
              <a:t> (Accessed: 21 January 2025).</a:t>
            </a:r>
          </a:p>
          <a:p>
            <a:pPr lvl="0" algn="just">
              <a:lnSpc>
                <a:spcPct val="107000"/>
              </a:lnSpc>
              <a:spcAft>
                <a:spcPts val="800"/>
              </a:spcAft>
              <a:tabLst>
                <a:tab pos="457200" algn="l"/>
              </a:tabLst>
            </a:pPr>
            <a:r>
              <a:rPr lang="ro-RO" sz="1100" kern="100" dirty="0">
                <a:effectLst/>
                <a:latin typeface="+mj-lt"/>
                <a:ea typeface="Aptos" panose="020B0004020202020204" pitchFamily="34" charset="0"/>
                <a:cs typeface="Times New Roman" panose="02020603050405020304" pitchFamily="18" charset="0"/>
              </a:rPr>
              <a:t>Equality and Human Rights Commission (2023) </a:t>
            </a:r>
            <a:r>
              <a:rPr lang="en-US" sz="1100" i="1" dirty="0">
                <a:solidFill>
                  <a:schemeClr val="tx1">
                    <a:lumMod val="95000"/>
                    <a:lumOff val="5000"/>
                  </a:schemeClr>
                </a:solidFill>
                <a:latin typeface="+mj-lt"/>
              </a:rPr>
              <a:t>“</a:t>
            </a:r>
            <a:r>
              <a:rPr lang="ro-RO" sz="1100" i="1" kern="100" dirty="0">
                <a:effectLst/>
                <a:latin typeface="+mj-lt"/>
                <a:ea typeface="Aptos" panose="020B0004020202020204" pitchFamily="34" charset="0"/>
                <a:cs typeface="Times New Roman" panose="02020603050405020304" pitchFamily="18" charset="0"/>
              </a:rPr>
              <a:t>UK government failing to protect disabled people, warns equality watchdog report.</a:t>
            </a:r>
            <a:r>
              <a:rPr lang="en-US" sz="1100" i="1" dirty="0">
                <a:solidFill>
                  <a:schemeClr val="tx1">
                    <a:lumMod val="95000"/>
                    <a:lumOff val="5000"/>
                  </a:schemeClr>
                </a:solidFill>
                <a:latin typeface="+mj-lt"/>
              </a:rPr>
              <a:t>”</a:t>
            </a:r>
            <a:r>
              <a:rPr lang="en-US" sz="1100" i="1" kern="100" dirty="0">
                <a:effectLst/>
                <a:latin typeface="+mj-lt"/>
                <a:ea typeface="Aptos" panose="020B0004020202020204" pitchFamily="34" charset="0"/>
                <a:cs typeface="Times New Roman" panose="02020603050405020304" pitchFamily="18" charset="0"/>
              </a:rPr>
              <a:t> </a:t>
            </a:r>
            <a:r>
              <a:rPr lang="en-US" sz="1100" dirty="0">
                <a:solidFill>
                  <a:schemeClr val="tx1">
                    <a:lumMod val="95000"/>
                    <a:lumOff val="5000"/>
                  </a:schemeClr>
                </a:solidFill>
                <a:latin typeface="+mj-lt"/>
              </a:rPr>
              <a:t>[Online].</a:t>
            </a:r>
            <a:r>
              <a:rPr lang="ro-RO" sz="1100" kern="100" dirty="0">
                <a:effectLst/>
                <a:latin typeface="+mj-lt"/>
                <a:ea typeface="Aptos" panose="020B0004020202020204" pitchFamily="34" charset="0"/>
                <a:cs typeface="Times New Roman" panose="02020603050405020304" pitchFamily="18" charset="0"/>
              </a:rPr>
              <a:t> Available at: </a:t>
            </a:r>
            <a:r>
              <a:rPr lang="ro-RO" sz="1100" u="sng" kern="100" dirty="0">
                <a:solidFill>
                  <a:srgbClr val="467886"/>
                </a:solidFill>
                <a:effectLst/>
                <a:latin typeface="+mj-lt"/>
                <a:ea typeface="Aptos" panose="020B0004020202020204" pitchFamily="34" charset="0"/>
                <a:cs typeface="Times New Roman" panose="02020603050405020304" pitchFamily="18" charset="0"/>
                <a:hlinkClick r:id="rId11"/>
              </a:rPr>
              <a:t>https://www.equalityhumanrights.com/uk-government-failing-protect-disabled-people-warns-equality-watchdog-report</a:t>
            </a:r>
            <a:r>
              <a:rPr lang="ro-RO" sz="1100" kern="100" dirty="0">
                <a:effectLst/>
                <a:latin typeface="+mj-lt"/>
                <a:ea typeface="Aptos" panose="020B0004020202020204" pitchFamily="34" charset="0"/>
                <a:cs typeface="Times New Roman" panose="02020603050405020304" pitchFamily="18" charset="0"/>
              </a:rPr>
              <a:t> (Accessed: 20 January 2025).</a:t>
            </a:r>
          </a:p>
          <a:p>
            <a:pPr lvl="0" algn="just">
              <a:lnSpc>
                <a:spcPct val="107000"/>
              </a:lnSpc>
              <a:spcAft>
                <a:spcPts val="800"/>
              </a:spcAft>
              <a:tabLst>
                <a:tab pos="457200" algn="l"/>
              </a:tabLst>
            </a:pPr>
            <a:r>
              <a:rPr lang="ro-RO" sz="1100" kern="100" dirty="0">
                <a:effectLst/>
                <a:latin typeface="+mj-lt"/>
                <a:ea typeface="Aptos" panose="020B0004020202020204" pitchFamily="34" charset="0"/>
                <a:cs typeface="Times New Roman" panose="02020603050405020304" pitchFamily="18" charset="0"/>
              </a:rPr>
              <a:t>Evennett, H. (2022) </a:t>
            </a:r>
            <a:r>
              <a:rPr lang="en-US" sz="1100" i="1" dirty="0">
                <a:solidFill>
                  <a:schemeClr val="tx1">
                    <a:lumMod val="95000"/>
                    <a:lumOff val="5000"/>
                  </a:schemeClr>
                </a:solidFill>
                <a:latin typeface="+mj-lt"/>
              </a:rPr>
              <a:t>“</a:t>
            </a:r>
            <a:r>
              <a:rPr lang="ro-RO" sz="1100" i="1" kern="100" dirty="0">
                <a:effectLst/>
                <a:latin typeface="+mj-lt"/>
                <a:ea typeface="Aptos" panose="020B0004020202020204" pitchFamily="34" charset="0"/>
                <a:cs typeface="Times New Roman" panose="02020603050405020304" pitchFamily="18" charset="0"/>
              </a:rPr>
              <a:t>The Equality Act 2010: Impact on disabled people. House of Lords Library.</a:t>
            </a:r>
            <a:r>
              <a:rPr lang="en-US" sz="1100" i="1" dirty="0">
                <a:solidFill>
                  <a:schemeClr val="tx1">
                    <a:lumMod val="95000"/>
                    <a:lumOff val="5000"/>
                  </a:schemeClr>
                </a:solidFill>
                <a:latin typeface="+mj-lt"/>
              </a:rPr>
              <a:t>”</a:t>
            </a:r>
            <a:r>
              <a:rPr lang="ro-RO" sz="1100" i="1" kern="100" dirty="0">
                <a:effectLst/>
                <a:latin typeface="+mj-lt"/>
                <a:ea typeface="Aptos" panose="020B0004020202020204" pitchFamily="34" charset="0"/>
                <a:cs typeface="Times New Roman" panose="02020603050405020304" pitchFamily="18" charset="0"/>
              </a:rPr>
              <a:t> </a:t>
            </a:r>
            <a:r>
              <a:rPr lang="en-US" sz="1100" dirty="0">
                <a:solidFill>
                  <a:schemeClr val="tx1">
                    <a:lumMod val="95000"/>
                    <a:lumOff val="5000"/>
                  </a:schemeClr>
                </a:solidFill>
                <a:latin typeface="+mj-lt"/>
              </a:rPr>
              <a:t>[Online]. </a:t>
            </a:r>
            <a:r>
              <a:rPr lang="ro-RO" sz="1100" kern="100" dirty="0">
                <a:effectLst/>
                <a:latin typeface="+mj-lt"/>
                <a:ea typeface="Aptos" panose="020B0004020202020204" pitchFamily="34" charset="0"/>
                <a:cs typeface="Times New Roman" panose="02020603050405020304" pitchFamily="18" charset="0"/>
              </a:rPr>
              <a:t>Available at: </a:t>
            </a:r>
            <a:r>
              <a:rPr lang="ro-RO" sz="1100" u="sng" kern="100" dirty="0">
                <a:solidFill>
                  <a:srgbClr val="467886"/>
                </a:solidFill>
                <a:effectLst/>
                <a:latin typeface="+mj-lt"/>
                <a:ea typeface="Aptos" panose="020B0004020202020204" pitchFamily="34" charset="0"/>
                <a:cs typeface="Times New Roman" panose="02020603050405020304" pitchFamily="18" charset="0"/>
                <a:hlinkClick r:id="rId12"/>
              </a:rPr>
              <a:t>https://lordslibrary.parliament.uk/the-equality-act-2010-impact-on-disabled-people/</a:t>
            </a:r>
            <a:r>
              <a:rPr lang="ro-RO" sz="1100" kern="100" dirty="0">
                <a:effectLst/>
                <a:latin typeface="+mj-lt"/>
                <a:ea typeface="Aptos" panose="020B0004020202020204" pitchFamily="34" charset="0"/>
                <a:cs typeface="Times New Roman" panose="02020603050405020304" pitchFamily="18" charset="0"/>
              </a:rPr>
              <a:t> (Accessed: 20 January 2025).</a:t>
            </a:r>
            <a:endParaRPr lang="en-US" sz="1100" kern="100" dirty="0">
              <a:effectLst/>
              <a:latin typeface="+mj-lt"/>
              <a:ea typeface="Aptos" panose="020B0004020202020204" pitchFamily="34" charset="0"/>
              <a:cs typeface="Times New Roman" panose="02020603050405020304" pitchFamily="18" charset="0"/>
            </a:endParaRPr>
          </a:p>
          <a:p>
            <a:pPr lvl="0" algn="just">
              <a:lnSpc>
                <a:spcPct val="107000"/>
              </a:lnSpc>
              <a:spcAft>
                <a:spcPts val="800"/>
              </a:spcAft>
              <a:tabLst>
                <a:tab pos="457200" algn="l"/>
              </a:tabLst>
            </a:pPr>
            <a:r>
              <a:rPr lang="en-US" sz="1100" kern="100" dirty="0" err="1">
                <a:effectLst/>
                <a:latin typeface="+mj-lt"/>
                <a:ea typeface="Aptos" panose="020B0004020202020204" pitchFamily="34" charset="0"/>
                <a:cs typeface="Times New Roman" panose="02020603050405020304" pitchFamily="18" charset="0"/>
              </a:rPr>
              <a:t>ExCeL</a:t>
            </a:r>
            <a:r>
              <a:rPr lang="en-US" sz="1100" kern="100" dirty="0">
                <a:latin typeface="+mj-lt"/>
                <a:ea typeface="Aptos" panose="020B0004020202020204" pitchFamily="34" charset="0"/>
                <a:cs typeface="Times New Roman" panose="02020603050405020304" pitchFamily="18" charset="0"/>
              </a:rPr>
              <a:t>-</a:t>
            </a:r>
            <a:r>
              <a:rPr lang="en-US" sz="1100" kern="100" dirty="0">
                <a:effectLst/>
                <a:latin typeface="+mj-lt"/>
                <a:ea typeface="Aptos" panose="020B0004020202020204" pitchFamily="34" charset="0"/>
                <a:cs typeface="Times New Roman" panose="02020603050405020304" pitchFamily="18" charset="0"/>
              </a:rPr>
              <a:t>London (</a:t>
            </a:r>
            <a:r>
              <a:rPr lang="en-US" sz="1100" kern="100" dirty="0">
                <a:latin typeface="+mj-lt"/>
                <a:ea typeface="Aptos" panose="020B0004020202020204" pitchFamily="34" charset="0"/>
                <a:cs typeface="Times New Roman" panose="02020603050405020304" pitchFamily="18" charset="0"/>
              </a:rPr>
              <a:t>2025</a:t>
            </a:r>
            <a:r>
              <a:rPr lang="en-US" sz="1100" kern="100" dirty="0">
                <a:effectLst/>
                <a:latin typeface="+mj-lt"/>
                <a:ea typeface="Aptos" panose="020B0004020202020204" pitchFamily="34" charset="0"/>
                <a:cs typeface="Times New Roman" panose="02020603050405020304" pitchFamily="18" charset="0"/>
              </a:rPr>
              <a:t>) </a:t>
            </a:r>
            <a:r>
              <a:rPr lang="en-US" sz="1100" i="1" dirty="0">
                <a:solidFill>
                  <a:schemeClr val="tx1">
                    <a:lumMod val="95000"/>
                    <a:lumOff val="5000"/>
                  </a:schemeClr>
                </a:solidFill>
                <a:latin typeface="+mj-lt"/>
              </a:rPr>
              <a:t>“</a:t>
            </a:r>
            <a:r>
              <a:rPr lang="en-US" sz="1100" i="1" kern="100" dirty="0" err="1">
                <a:effectLst/>
                <a:latin typeface="+mj-lt"/>
                <a:ea typeface="Aptos" panose="020B0004020202020204" pitchFamily="34" charset="0"/>
                <a:cs typeface="Times New Roman" panose="02020603050405020304" pitchFamily="18" charset="0"/>
              </a:rPr>
              <a:t>ExCeL</a:t>
            </a:r>
            <a:r>
              <a:rPr lang="en-US" sz="1100" i="1" kern="100" dirty="0">
                <a:effectLst/>
                <a:latin typeface="+mj-lt"/>
                <a:ea typeface="Aptos" panose="020B0004020202020204" pitchFamily="34" charset="0"/>
                <a:cs typeface="Times New Roman" panose="02020603050405020304" pitchFamily="18" charset="0"/>
              </a:rPr>
              <a:t> London.</a:t>
            </a:r>
            <a:r>
              <a:rPr lang="en-US" sz="1100" i="1" dirty="0">
                <a:solidFill>
                  <a:schemeClr val="tx1">
                    <a:lumMod val="95000"/>
                    <a:lumOff val="5000"/>
                  </a:schemeClr>
                </a:solidFill>
                <a:latin typeface="+mj-lt"/>
              </a:rPr>
              <a:t>”</a:t>
            </a:r>
            <a:r>
              <a:rPr lang="en-US" sz="1100" i="1" kern="100" dirty="0">
                <a:effectLst/>
                <a:latin typeface="+mj-lt"/>
                <a:ea typeface="Aptos" panose="020B0004020202020204" pitchFamily="34" charset="0"/>
                <a:cs typeface="Times New Roman" panose="02020603050405020304" pitchFamily="18" charset="0"/>
              </a:rPr>
              <a:t> </a:t>
            </a:r>
            <a:r>
              <a:rPr lang="en-US" sz="1100" dirty="0">
                <a:solidFill>
                  <a:schemeClr val="tx1">
                    <a:lumMod val="95000"/>
                    <a:lumOff val="5000"/>
                  </a:schemeClr>
                </a:solidFill>
                <a:latin typeface="+mj-lt"/>
              </a:rPr>
              <a:t>[Online].  </a:t>
            </a:r>
            <a:r>
              <a:rPr lang="en-US" sz="1100" kern="100" dirty="0">
                <a:effectLst/>
                <a:latin typeface="+mj-lt"/>
                <a:ea typeface="Aptos" panose="020B0004020202020204" pitchFamily="34" charset="0"/>
                <a:cs typeface="Times New Roman" panose="02020603050405020304" pitchFamily="18" charset="0"/>
              </a:rPr>
              <a:t>Available at: </a:t>
            </a:r>
            <a:r>
              <a:rPr lang="en-US" sz="1100" kern="100" dirty="0">
                <a:effectLst/>
                <a:latin typeface="+mj-lt"/>
                <a:ea typeface="Aptos" panose="020B0004020202020204" pitchFamily="34" charset="0"/>
                <a:cs typeface="Times New Roman" panose="02020603050405020304" pitchFamily="18" charset="0"/>
                <a:hlinkClick r:id="rId13"/>
              </a:rPr>
              <a:t>https://www.excel.london/</a:t>
            </a:r>
            <a:r>
              <a:rPr lang="en-US" sz="1100" kern="100" dirty="0">
                <a:effectLst/>
                <a:latin typeface="+mj-lt"/>
                <a:ea typeface="Aptos" panose="020B0004020202020204" pitchFamily="34" charset="0"/>
                <a:cs typeface="Times New Roman" panose="02020603050405020304" pitchFamily="18" charset="0"/>
              </a:rPr>
              <a:t>  (Accessed: 20 January 2025).</a:t>
            </a:r>
          </a:p>
          <a:p>
            <a:pPr lvl="0" algn="just">
              <a:lnSpc>
                <a:spcPct val="107000"/>
              </a:lnSpc>
              <a:spcAft>
                <a:spcPts val="800"/>
              </a:spcAft>
              <a:tabLst>
                <a:tab pos="457200" algn="l"/>
              </a:tabLst>
            </a:pPr>
            <a:r>
              <a:rPr lang="en-US" sz="1100" kern="100" dirty="0">
                <a:effectLst/>
                <a:latin typeface="+mj-lt"/>
                <a:ea typeface="Aptos" panose="020B0004020202020204" pitchFamily="34" charset="0"/>
                <a:cs typeface="Times New Roman" panose="02020603050405020304" pitchFamily="18" charset="0"/>
              </a:rPr>
              <a:t>Fox, D., </a:t>
            </a:r>
            <a:r>
              <a:rPr lang="en-US" sz="1100" kern="100" dirty="0" err="1">
                <a:effectLst/>
                <a:latin typeface="+mj-lt"/>
                <a:ea typeface="Aptos" panose="020B0004020202020204" pitchFamily="34" charset="0"/>
                <a:cs typeface="Times New Roman" panose="02020603050405020304" pitchFamily="18" charset="0"/>
              </a:rPr>
              <a:t>Gouthro</a:t>
            </a:r>
            <a:r>
              <a:rPr lang="en-US" sz="1100" kern="100" dirty="0">
                <a:effectLst/>
                <a:latin typeface="+mj-lt"/>
                <a:ea typeface="Aptos" panose="020B0004020202020204" pitchFamily="34" charset="0"/>
                <a:cs typeface="Times New Roman" panose="02020603050405020304" pitchFamily="18" charset="0"/>
              </a:rPr>
              <a:t>, M.B., </a:t>
            </a:r>
            <a:r>
              <a:rPr lang="en-US" sz="1100" kern="100" dirty="0" err="1">
                <a:effectLst/>
                <a:latin typeface="+mj-lt"/>
                <a:ea typeface="Aptos" panose="020B0004020202020204" pitchFamily="34" charset="0"/>
                <a:cs typeface="Times New Roman" panose="02020603050405020304" pitchFamily="18" charset="0"/>
              </a:rPr>
              <a:t>Morakabati</a:t>
            </a:r>
            <a:r>
              <a:rPr lang="en-US" sz="1100" kern="100" dirty="0">
                <a:effectLst/>
                <a:latin typeface="+mj-lt"/>
                <a:ea typeface="Aptos" panose="020B0004020202020204" pitchFamily="34" charset="0"/>
                <a:cs typeface="Times New Roman" panose="02020603050405020304" pitchFamily="18" charset="0"/>
              </a:rPr>
              <a:t>, Y. and </a:t>
            </a:r>
            <a:r>
              <a:rPr lang="en-US" sz="1100" kern="100" dirty="0" err="1">
                <a:effectLst/>
                <a:latin typeface="+mj-lt"/>
                <a:ea typeface="Aptos" panose="020B0004020202020204" pitchFamily="34" charset="0"/>
                <a:cs typeface="Times New Roman" panose="02020603050405020304" pitchFamily="18" charset="0"/>
              </a:rPr>
              <a:t>Brackstone</a:t>
            </a:r>
            <a:r>
              <a:rPr lang="en-US" sz="1100" kern="100" dirty="0">
                <a:effectLst/>
                <a:latin typeface="+mj-lt"/>
                <a:ea typeface="Aptos" panose="020B0004020202020204" pitchFamily="34" charset="0"/>
                <a:cs typeface="Times New Roman" panose="02020603050405020304" pitchFamily="18" charset="0"/>
              </a:rPr>
              <a:t>, J. (2014) Doing Events Research: From Theory to Practice. Routledge.</a:t>
            </a:r>
          </a:p>
        </p:txBody>
      </p:sp>
      <p:sp>
        <p:nvSpPr>
          <p:cNvPr id="3" name="TextBox 2">
            <a:extLst>
              <a:ext uri="{FF2B5EF4-FFF2-40B4-BE49-F238E27FC236}">
                <a16:creationId xmlns:a16="http://schemas.microsoft.com/office/drawing/2014/main" id="{6A675ECA-E0F4-4771-B0B4-AAA33A4E834F}"/>
              </a:ext>
            </a:extLst>
          </p:cNvPr>
          <p:cNvSpPr txBox="1"/>
          <p:nvPr/>
        </p:nvSpPr>
        <p:spPr>
          <a:xfrm>
            <a:off x="4819650" y="72457"/>
            <a:ext cx="6096000" cy="369332"/>
          </a:xfrm>
          <a:prstGeom prst="rect">
            <a:avLst/>
          </a:prstGeom>
          <a:noFill/>
        </p:spPr>
        <p:txBody>
          <a:bodyPr wrap="square">
            <a:spAutoFit/>
          </a:bodyPr>
          <a:lstStyle/>
          <a:p>
            <a:r>
              <a:rPr lang="en-US" sz="1800" dirty="0"/>
              <a:t>R</a:t>
            </a:r>
            <a:r>
              <a:rPr lang="ro-RO" sz="1800" dirty="0"/>
              <a:t>eference </a:t>
            </a:r>
            <a:r>
              <a:rPr lang="en-US" sz="1800" dirty="0"/>
              <a:t>L</a:t>
            </a:r>
            <a:r>
              <a:rPr lang="ro-RO" sz="1800" dirty="0"/>
              <a:t>ist</a:t>
            </a:r>
            <a:endParaRPr lang="en-GB" dirty="0"/>
          </a:p>
        </p:txBody>
      </p:sp>
    </p:spTree>
    <p:extLst>
      <p:ext uri="{BB962C8B-B14F-4D97-AF65-F5344CB8AC3E}">
        <p14:creationId xmlns:p14="http://schemas.microsoft.com/office/powerpoint/2010/main" val="38123472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5BE9728-3FAF-479E-ADFD-59F015E2443E}"/>
              </a:ext>
            </a:extLst>
          </p:cNvPr>
          <p:cNvSpPr>
            <a:spLocks noChangeArrowheads="1"/>
          </p:cNvSpPr>
          <p:nvPr/>
        </p:nvSpPr>
        <p:spPr bwMode="auto">
          <a:xfrm>
            <a:off x="142875" y="63287"/>
            <a:ext cx="11906249" cy="69728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a:lnSpc>
                <a:spcPct val="107000"/>
              </a:lnSpc>
              <a:spcAft>
                <a:spcPts val="800"/>
              </a:spcAft>
            </a:pPr>
            <a:r>
              <a:rPr lang="ro-RO" sz="1100" kern="100" dirty="0">
                <a:effectLst/>
                <a:latin typeface="+mj-lt"/>
                <a:ea typeface="Aptos" panose="020B0004020202020204" pitchFamily="34" charset="0"/>
                <a:cs typeface="Times New Roman" panose="02020603050405020304" pitchFamily="18" charset="0"/>
              </a:rPr>
              <a:t>Groșoiu, G. (2024) </a:t>
            </a:r>
            <a:r>
              <a:rPr lang="en-US" sz="1100" i="1" dirty="0">
                <a:solidFill>
                  <a:schemeClr val="tx1">
                    <a:lumMod val="95000"/>
                    <a:lumOff val="5000"/>
                  </a:schemeClr>
                </a:solidFill>
                <a:latin typeface="+mj-lt"/>
              </a:rPr>
              <a:t>“</a:t>
            </a:r>
            <a:r>
              <a:rPr lang="ro-RO" sz="1100" i="1" kern="100" dirty="0">
                <a:effectLst/>
                <a:latin typeface="+mj-lt"/>
                <a:ea typeface="Aptos" panose="020B0004020202020204" pitchFamily="34" charset="0"/>
                <a:cs typeface="Times New Roman" panose="02020603050405020304" pitchFamily="18" charset="0"/>
              </a:rPr>
              <a:t>Analiza SWOT pentru afacere: de ce este importantă și cum o poți realiza’, Edenred România.</a:t>
            </a:r>
            <a:r>
              <a:rPr lang="en-US" sz="1100" i="1" dirty="0">
                <a:solidFill>
                  <a:schemeClr val="tx1">
                    <a:lumMod val="95000"/>
                    <a:lumOff val="5000"/>
                  </a:schemeClr>
                </a:solidFill>
                <a:latin typeface="+mj-lt"/>
              </a:rPr>
              <a:t>”</a:t>
            </a:r>
            <a:r>
              <a:rPr lang="ro-RO" sz="1100" i="1" kern="100" dirty="0">
                <a:effectLst/>
                <a:latin typeface="+mj-lt"/>
                <a:ea typeface="Aptos" panose="020B0004020202020204" pitchFamily="34" charset="0"/>
                <a:cs typeface="Times New Roman" panose="02020603050405020304" pitchFamily="18" charset="0"/>
              </a:rPr>
              <a:t> </a:t>
            </a:r>
            <a:r>
              <a:rPr lang="en-US" sz="1100" dirty="0">
                <a:solidFill>
                  <a:schemeClr val="tx1">
                    <a:lumMod val="95000"/>
                    <a:lumOff val="5000"/>
                  </a:schemeClr>
                </a:solidFill>
                <a:latin typeface="+mj-lt"/>
              </a:rPr>
              <a:t>[Online]. </a:t>
            </a:r>
            <a:r>
              <a:rPr lang="ro-RO" sz="1100" kern="100" dirty="0">
                <a:effectLst/>
                <a:latin typeface="+mj-lt"/>
                <a:ea typeface="Aptos" panose="020B0004020202020204" pitchFamily="34" charset="0"/>
                <a:cs typeface="Times New Roman" panose="02020603050405020304" pitchFamily="18" charset="0"/>
              </a:rPr>
              <a:t>Available at: </a:t>
            </a:r>
            <a:r>
              <a:rPr lang="ro-RO" sz="1100" u="sng" kern="100" dirty="0">
                <a:solidFill>
                  <a:srgbClr val="467886"/>
                </a:solidFill>
                <a:effectLst/>
                <a:latin typeface="+mj-lt"/>
                <a:ea typeface="Aptos" panose="020B0004020202020204" pitchFamily="34" charset="0"/>
                <a:cs typeface="Times New Roman" panose="02020603050405020304" pitchFamily="18" charset="0"/>
                <a:hlinkClick r:id="rId2"/>
              </a:rPr>
              <a:t>https://www.edenred.ro/ro/blog/business-antreprenoriat/analiza-swot-pentru-afacere-de-ce-este-importanta</a:t>
            </a:r>
            <a:r>
              <a:rPr lang="ro-RO" sz="1100" kern="100" dirty="0">
                <a:effectLst/>
                <a:latin typeface="+mj-lt"/>
                <a:ea typeface="Aptos" panose="020B0004020202020204" pitchFamily="34" charset="0"/>
                <a:cs typeface="Times New Roman" panose="02020603050405020304" pitchFamily="18" charset="0"/>
              </a:rPr>
              <a:t> (Accessed: 22 January 2025).</a:t>
            </a:r>
            <a:r>
              <a:rPr lang="en-US" sz="1100" kern="100" dirty="0">
                <a:effectLst/>
                <a:latin typeface="+mj-lt"/>
                <a:ea typeface="Aptos" panose="020B0004020202020204" pitchFamily="34" charset="0"/>
                <a:cs typeface="Times New Roman" panose="02020603050405020304" pitchFamily="18" charset="0"/>
              </a:rPr>
              <a:t> </a:t>
            </a:r>
            <a:r>
              <a:rPr lang="en-US" sz="1100" dirty="0">
                <a:solidFill>
                  <a:schemeClr val="tx1">
                    <a:lumMod val="95000"/>
                    <a:lumOff val="5000"/>
                  </a:schemeClr>
                </a:solidFill>
                <a:latin typeface="+mj-lt"/>
              </a:rPr>
              <a:t>“    ” </a:t>
            </a:r>
            <a:endParaRPr lang="en-US" sz="1100" kern="100" dirty="0">
              <a:effectLst/>
              <a:latin typeface="+mj-lt"/>
              <a:ea typeface="Aptos" panose="020B0004020202020204" pitchFamily="34" charset="0"/>
              <a:cs typeface="Times New Roman" panose="02020603050405020304" pitchFamily="18" charset="0"/>
            </a:endParaRPr>
          </a:p>
          <a:p>
            <a:pPr algn="just">
              <a:lnSpc>
                <a:spcPct val="107000"/>
              </a:lnSpc>
              <a:spcAft>
                <a:spcPts val="800"/>
              </a:spcAft>
            </a:pPr>
            <a:r>
              <a:rPr lang="en-US" sz="1100" dirty="0">
                <a:latin typeface="+mj-lt"/>
              </a:rPr>
              <a:t>HM Revenue &amp; Customs. (2025). </a:t>
            </a:r>
            <a:r>
              <a:rPr lang="en-US" sz="1100" i="1" dirty="0">
                <a:solidFill>
                  <a:schemeClr val="tx1">
                    <a:lumMod val="95000"/>
                    <a:lumOff val="5000"/>
                  </a:schemeClr>
                </a:solidFill>
                <a:latin typeface="+mj-lt"/>
              </a:rPr>
              <a:t>“</a:t>
            </a:r>
            <a:r>
              <a:rPr lang="en-US" sz="1100" i="1" dirty="0">
                <a:latin typeface="+mj-lt"/>
              </a:rPr>
              <a:t>Sponsorship and VAT (Notice 701/41).</a:t>
            </a:r>
            <a:r>
              <a:rPr lang="en-US" sz="1100" i="1" dirty="0">
                <a:solidFill>
                  <a:schemeClr val="tx1">
                    <a:lumMod val="95000"/>
                    <a:lumOff val="5000"/>
                  </a:schemeClr>
                </a:solidFill>
                <a:latin typeface="+mj-lt"/>
              </a:rPr>
              <a:t>”</a:t>
            </a:r>
            <a:r>
              <a:rPr lang="en-US" sz="1100" i="1" dirty="0">
                <a:latin typeface="+mj-lt"/>
              </a:rPr>
              <a:t> </a:t>
            </a:r>
            <a:r>
              <a:rPr lang="en-US" sz="1100" dirty="0">
                <a:solidFill>
                  <a:schemeClr val="tx1">
                    <a:lumMod val="95000"/>
                    <a:lumOff val="5000"/>
                  </a:schemeClr>
                </a:solidFill>
                <a:latin typeface="+mj-lt"/>
              </a:rPr>
              <a:t>[Online].</a:t>
            </a:r>
            <a:r>
              <a:rPr lang="en-US" sz="1100" dirty="0">
                <a:latin typeface="+mj-lt"/>
              </a:rPr>
              <a:t> Available at: </a:t>
            </a:r>
            <a:r>
              <a:rPr lang="en-US" sz="1100" dirty="0">
                <a:latin typeface="+mj-lt"/>
                <a:hlinkClick r:id="rId3"/>
              </a:rPr>
              <a:t>https://www.gov.uk/guidance/sponsorship-and-vat-notice-70141</a:t>
            </a:r>
            <a:r>
              <a:rPr lang="en-US" sz="1100" dirty="0">
                <a:latin typeface="+mj-lt"/>
              </a:rPr>
              <a:t>  (Accessed: 26 January 2025).</a:t>
            </a:r>
            <a:endParaRPr lang="en-US" sz="1100" kern="100" dirty="0">
              <a:effectLst/>
              <a:latin typeface="+mj-lt"/>
              <a:ea typeface="Aptos" panose="020B0004020202020204" pitchFamily="34" charset="0"/>
              <a:cs typeface="Times New Roman" panose="02020603050405020304" pitchFamily="18" charset="0"/>
            </a:endParaRPr>
          </a:p>
          <a:p>
            <a:pPr algn="just">
              <a:lnSpc>
                <a:spcPct val="107000"/>
              </a:lnSpc>
              <a:spcAft>
                <a:spcPts val="800"/>
              </a:spcAft>
            </a:pPr>
            <a:r>
              <a:rPr lang="ro-RO" sz="1100" kern="100" dirty="0">
                <a:effectLst/>
                <a:latin typeface="+mj-lt"/>
                <a:ea typeface="Aptos" panose="020B0004020202020204" pitchFamily="34" charset="0"/>
                <a:cs typeface="Times New Roman" panose="02020603050405020304" pitchFamily="18" charset="0"/>
              </a:rPr>
              <a:t>Higgins-Desbiolles, F. (2024) </a:t>
            </a:r>
            <a:r>
              <a:rPr lang="en-US" sz="1100" i="1" dirty="0">
                <a:solidFill>
                  <a:schemeClr val="tx1">
                    <a:lumMod val="95000"/>
                    <a:lumOff val="5000"/>
                  </a:schemeClr>
                </a:solidFill>
                <a:latin typeface="+mj-lt"/>
              </a:rPr>
              <a:t>“</a:t>
            </a:r>
            <a:r>
              <a:rPr lang="ro-RO" sz="1100" i="1" kern="100" dirty="0">
                <a:effectLst/>
                <a:latin typeface="+mj-lt"/>
                <a:ea typeface="Aptos" panose="020B0004020202020204" pitchFamily="34" charset="0"/>
                <a:cs typeface="Times New Roman" panose="02020603050405020304" pitchFamily="18" charset="0"/>
              </a:rPr>
              <a:t>Response to Calver et al.’s “The (In)visibility of Equality, Diversity, and Inclusion Research in Events Management Journals”: The Vital Need to Emphasize Justice’, Event Management, 28,</a:t>
            </a:r>
            <a:r>
              <a:rPr lang="en-US" sz="1100" i="1" dirty="0">
                <a:solidFill>
                  <a:schemeClr val="tx1">
                    <a:lumMod val="95000"/>
                    <a:lumOff val="5000"/>
                  </a:schemeClr>
                </a:solidFill>
                <a:latin typeface="+mj-lt"/>
              </a:rPr>
              <a:t> </a:t>
            </a:r>
            <a:r>
              <a:rPr lang="en-US" sz="1100" dirty="0">
                <a:solidFill>
                  <a:schemeClr val="tx1">
                    <a:lumMod val="95000"/>
                    <a:lumOff val="5000"/>
                  </a:schemeClr>
                </a:solidFill>
                <a:latin typeface="+mj-lt"/>
              </a:rPr>
              <a:t>”</a:t>
            </a:r>
            <a:r>
              <a:rPr lang="ro-RO" sz="1100" kern="100" dirty="0">
                <a:effectLst/>
                <a:latin typeface="+mj-lt"/>
                <a:ea typeface="Aptos" panose="020B0004020202020204" pitchFamily="34" charset="0"/>
                <a:cs typeface="Times New Roman" panose="02020603050405020304" pitchFamily="18" charset="0"/>
              </a:rPr>
              <a:t> pp. 329–334. </a:t>
            </a:r>
            <a:r>
              <a:rPr lang="en-US" sz="1100" dirty="0">
                <a:solidFill>
                  <a:schemeClr val="tx1">
                    <a:lumMod val="95000"/>
                    <a:lumOff val="5000"/>
                  </a:schemeClr>
                </a:solidFill>
                <a:latin typeface="+mj-lt"/>
              </a:rPr>
              <a:t>[Online].  </a:t>
            </a:r>
            <a:r>
              <a:rPr lang="ro-RO" sz="1100" kern="100" dirty="0">
                <a:effectLst/>
                <a:latin typeface="+mj-lt"/>
                <a:ea typeface="Aptos" panose="020B0004020202020204" pitchFamily="34" charset="0"/>
                <a:cs typeface="Times New Roman" panose="02020603050405020304" pitchFamily="18" charset="0"/>
              </a:rPr>
              <a:t>Available at: </a:t>
            </a:r>
            <a:r>
              <a:rPr lang="ro-RO" sz="1100" u="sng" kern="100" dirty="0">
                <a:solidFill>
                  <a:srgbClr val="467886"/>
                </a:solidFill>
                <a:effectLst/>
                <a:latin typeface="+mj-lt"/>
                <a:ea typeface="Aptos" panose="020B0004020202020204" pitchFamily="34" charset="0"/>
                <a:cs typeface="Times New Roman" panose="02020603050405020304" pitchFamily="18" charset="0"/>
                <a:hlinkClick r:id="rId4"/>
              </a:rPr>
              <a:t>https://doi.org/10.3727/152599523X16907613842291</a:t>
            </a:r>
            <a:r>
              <a:rPr lang="ro-RO" sz="1100" kern="100" dirty="0">
                <a:effectLst/>
                <a:latin typeface="+mj-lt"/>
                <a:ea typeface="Aptos" panose="020B0004020202020204" pitchFamily="34" charset="0"/>
                <a:cs typeface="Times New Roman" panose="02020603050405020304" pitchFamily="18" charset="0"/>
              </a:rPr>
              <a:t> (Accessed: 2</a:t>
            </a:r>
            <a:r>
              <a:rPr lang="en-US" sz="1100" kern="100" dirty="0">
                <a:effectLst/>
                <a:latin typeface="+mj-lt"/>
                <a:ea typeface="Aptos" panose="020B0004020202020204" pitchFamily="34" charset="0"/>
                <a:cs typeface="Times New Roman" panose="02020603050405020304" pitchFamily="18" charset="0"/>
              </a:rPr>
              <a:t>3</a:t>
            </a:r>
            <a:r>
              <a:rPr lang="ro-RO" sz="1100" kern="100" dirty="0">
                <a:effectLst/>
                <a:latin typeface="+mj-lt"/>
                <a:ea typeface="Aptos" panose="020B0004020202020204" pitchFamily="34" charset="0"/>
                <a:cs typeface="Times New Roman" panose="02020603050405020304" pitchFamily="18" charset="0"/>
              </a:rPr>
              <a:t> January 2025).</a:t>
            </a:r>
          </a:p>
          <a:p>
            <a:pPr lvl="0" algn="just">
              <a:lnSpc>
                <a:spcPct val="107000"/>
              </a:lnSpc>
              <a:spcAft>
                <a:spcPts val="800"/>
              </a:spcAft>
              <a:tabLst>
                <a:tab pos="457200" algn="l"/>
              </a:tabLst>
            </a:pPr>
            <a:r>
              <a:rPr lang="en-US" sz="1100" kern="100" dirty="0">
                <a:effectLst/>
                <a:latin typeface="+mj-lt"/>
                <a:ea typeface="Aptos" panose="020B0004020202020204" pitchFamily="34" charset="0"/>
                <a:cs typeface="Times New Roman" panose="02020603050405020304" pitchFamily="18" charset="0"/>
              </a:rPr>
              <a:t>Impact Match (2025) </a:t>
            </a:r>
            <a:r>
              <a:rPr lang="en-US" sz="1100" i="1" dirty="0">
                <a:solidFill>
                  <a:schemeClr val="tx1">
                    <a:lumMod val="95000"/>
                    <a:lumOff val="5000"/>
                  </a:schemeClr>
                </a:solidFill>
                <a:latin typeface="+mj-lt"/>
              </a:rPr>
              <a:t>“</a:t>
            </a:r>
            <a:r>
              <a:rPr lang="en-US" sz="1100" i="1" kern="100" dirty="0" err="1">
                <a:effectLst/>
                <a:latin typeface="+mj-lt"/>
                <a:ea typeface="Aptos" panose="020B0004020202020204" pitchFamily="34" charset="0"/>
                <a:cs typeface="Times New Roman" panose="02020603050405020304" pitchFamily="18" charset="0"/>
              </a:rPr>
              <a:t>ActionAble</a:t>
            </a:r>
            <a:r>
              <a:rPr lang="en-US" sz="1100" i="1" kern="100" dirty="0">
                <a:effectLst/>
                <a:latin typeface="+mj-lt"/>
                <a:ea typeface="Aptos" panose="020B0004020202020204" pitchFamily="34" charset="0"/>
                <a:cs typeface="Times New Roman" panose="02020603050405020304" pitchFamily="18" charset="0"/>
              </a:rPr>
              <a:t> 2025.</a:t>
            </a:r>
            <a:r>
              <a:rPr lang="en-US" sz="1100" i="1" dirty="0">
                <a:solidFill>
                  <a:schemeClr val="tx1">
                    <a:lumMod val="95000"/>
                    <a:lumOff val="5000"/>
                  </a:schemeClr>
                </a:solidFill>
                <a:latin typeface="+mj-lt"/>
              </a:rPr>
              <a:t>”</a:t>
            </a:r>
            <a:r>
              <a:rPr lang="en-US" sz="1100" i="1" kern="100" dirty="0">
                <a:effectLst/>
                <a:latin typeface="+mj-lt"/>
                <a:ea typeface="Aptos" panose="020B0004020202020204" pitchFamily="34" charset="0"/>
                <a:cs typeface="Times New Roman" panose="02020603050405020304" pitchFamily="18" charset="0"/>
              </a:rPr>
              <a:t> </a:t>
            </a:r>
            <a:r>
              <a:rPr lang="en-US" sz="1100" dirty="0">
                <a:solidFill>
                  <a:schemeClr val="tx1">
                    <a:lumMod val="95000"/>
                    <a:lumOff val="5000"/>
                  </a:schemeClr>
                </a:solidFill>
                <a:latin typeface="+mj-lt"/>
              </a:rPr>
              <a:t>[Online].</a:t>
            </a:r>
            <a:r>
              <a:rPr lang="en-US" sz="1100" kern="100" dirty="0">
                <a:effectLst/>
                <a:latin typeface="+mj-lt"/>
                <a:ea typeface="Aptos" panose="020B0004020202020204" pitchFamily="34" charset="0"/>
                <a:cs typeface="Times New Roman" panose="02020603050405020304" pitchFamily="18" charset="0"/>
              </a:rPr>
              <a:t> Available at: https://impactmatch.global/event/actionable-2025/ [Accessed 29 January 2025].</a:t>
            </a:r>
            <a:endParaRPr lang="ro-RO" sz="1100" kern="100" dirty="0">
              <a:effectLst/>
              <a:latin typeface="+mj-lt"/>
              <a:ea typeface="Aptos" panose="020B0004020202020204" pitchFamily="34" charset="0"/>
              <a:cs typeface="Times New Roman" panose="02020603050405020304" pitchFamily="18" charset="0"/>
            </a:endParaRPr>
          </a:p>
          <a:p>
            <a:pPr lvl="0" algn="just">
              <a:lnSpc>
                <a:spcPct val="107000"/>
              </a:lnSpc>
              <a:spcAft>
                <a:spcPts val="800"/>
              </a:spcAft>
              <a:tabLst>
                <a:tab pos="457200" algn="l"/>
              </a:tabLst>
            </a:pPr>
            <a:r>
              <a:rPr lang="ro-RO" sz="1100" kern="100" dirty="0">
                <a:effectLst/>
                <a:latin typeface="+mj-lt"/>
                <a:ea typeface="Aptos" panose="020B0004020202020204" pitchFamily="34" charset="0"/>
                <a:cs typeface="Times New Roman" panose="02020603050405020304" pitchFamily="18" charset="0"/>
              </a:rPr>
              <a:t>Ineson, E.M., Smith, M.K. and Niţă, V. (2022) </a:t>
            </a:r>
            <a:r>
              <a:rPr lang="en-US" sz="1100" i="1" dirty="0">
                <a:solidFill>
                  <a:schemeClr val="tx1">
                    <a:lumMod val="95000"/>
                    <a:lumOff val="5000"/>
                  </a:schemeClr>
                </a:solidFill>
                <a:latin typeface="+mj-lt"/>
              </a:rPr>
              <a:t>“</a:t>
            </a:r>
            <a:r>
              <a:rPr lang="ro-RO" sz="1100" i="1" kern="100" dirty="0">
                <a:effectLst/>
                <a:latin typeface="+mj-lt"/>
                <a:ea typeface="Aptos" panose="020B0004020202020204" pitchFamily="34" charset="0"/>
                <a:cs typeface="Times New Roman" panose="02020603050405020304" pitchFamily="18" charset="0"/>
              </a:rPr>
              <a:t>International Case Studies for Hospitality, Tourism and Event Management: Students and Trainees. Volume 6. Iași: Editura Tehnopress.</a:t>
            </a:r>
            <a:r>
              <a:rPr lang="en-US" sz="1100" i="1" dirty="0">
                <a:solidFill>
                  <a:schemeClr val="tx1">
                    <a:lumMod val="95000"/>
                    <a:lumOff val="5000"/>
                  </a:schemeClr>
                </a:solidFill>
                <a:latin typeface="+mj-lt"/>
              </a:rPr>
              <a:t>”</a:t>
            </a:r>
            <a:r>
              <a:rPr lang="en-US" sz="1100" i="1" kern="100" dirty="0">
                <a:effectLst/>
                <a:latin typeface="+mj-lt"/>
                <a:ea typeface="Aptos" panose="020B0004020202020204" pitchFamily="34" charset="0"/>
                <a:cs typeface="Times New Roman" panose="02020603050405020304" pitchFamily="18" charset="0"/>
              </a:rPr>
              <a:t> </a:t>
            </a:r>
            <a:r>
              <a:rPr lang="en-US" sz="1100" dirty="0">
                <a:solidFill>
                  <a:schemeClr val="tx1">
                    <a:lumMod val="95000"/>
                    <a:lumOff val="5000"/>
                  </a:schemeClr>
                </a:solidFill>
                <a:latin typeface="+mj-lt"/>
              </a:rPr>
              <a:t>[Online].</a:t>
            </a:r>
            <a:r>
              <a:rPr lang="ro-RO" sz="1100" kern="100" dirty="0">
                <a:effectLst/>
                <a:latin typeface="+mj-lt"/>
                <a:ea typeface="Aptos" panose="020B0004020202020204" pitchFamily="34" charset="0"/>
                <a:cs typeface="Times New Roman" panose="02020603050405020304" pitchFamily="18" charset="0"/>
              </a:rPr>
              <a:t> Available at: </a:t>
            </a:r>
            <a:r>
              <a:rPr lang="ro-RO" sz="1100" u="sng" kern="100" dirty="0">
                <a:solidFill>
                  <a:srgbClr val="467886"/>
                </a:solidFill>
                <a:effectLst/>
                <a:latin typeface="+mj-lt"/>
                <a:ea typeface="Aptos" panose="020B0004020202020204" pitchFamily="34" charset="0"/>
                <a:cs typeface="Times New Roman" panose="02020603050405020304" pitchFamily="18" charset="0"/>
                <a:hlinkClick r:id="rId5"/>
              </a:rPr>
              <a:t>https://www.researchgate.net/publication/365396517_Events_Management_An_Introduction</a:t>
            </a:r>
            <a:r>
              <a:rPr lang="ro-RO" sz="1100" kern="100" dirty="0">
                <a:effectLst/>
                <a:latin typeface="+mj-lt"/>
                <a:ea typeface="Aptos" panose="020B0004020202020204" pitchFamily="34" charset="0"/>
                <a:cs typeface="Times New Roman" panose="02020603050405020304" pitchFamily="18" charset="0"/>
              </a:rPr>
              <a:t> (Accessed: 21 January 2025).</a:t>
            </a:r>
          </a:p>
          <a:p>
            <a:pPr lvl="0" algn="just">
              <a:lnSpc>
                <a:spcPct val="107000"/>
              </a:lnSpc>
              <a:spcAft>
                <a:spcPts val="800"/>
              </a:spcAft>
              <a:tabLst>
                <a:tab pos="457200" algn="l"/>
              </a:tabLst>
            </a:pPr>
            <a:r>
              <a:rPr lang="ro-RO" sz="1100" kern="100" dirty="0">
                <a:effectLst/>
                <a:latin typeface="+mj-lt"/>
                <a:ea typeface="Aptos" panose="020B0004020202020204" pitchFamily="34" charset="0"/>
                <a:cs typeface="Times New Roman" panose="02020603050405020304" pitchFamily="18" charset="0"/>
              </a:rPr>
              <a:t>Irish, J.E.N. (2020) </a:t>
            </a:r>
            <a:r>
              <a:rPr lang="en-US" sz="1100" i="1" dirty="0">
                <a:solidFill>
                  <a:schemeClr val="tx1">
                    <a:lumMod val="95000"/>
                    <a:lumOff val="5000"/>
                  </a:schemeClr>
                </a:solidFill>
                <a:latin typeface="+mj-lt"/>
              </a:rPr>
              <a:t>“</a:t>
            </a:r>
            <a:r>
              <a:rPr lang="ro-RO" sz="1100" i="1" kern="100" dirty="0">
                <a:effectLst/>
                <a:latin typeface="+mj-lt"/>
                <a:ea typeface="Aptos" panose="020B0004020202020204" pitchFamily="34" charset="0"/>
                <a:cs typeface="Times New Roman" panose="02020603050405020304" pitchFamily="18" charset="0"/>
              </a:rPr>
              <a:t>Increasing participation: Using the principles of universal design to create accessible conferences’, Journal of Convention &amp; Event Tourism.</a:t>
            </a:r>
            <a:r>
              <a:rPr lang="en-US" sz="1100" i="1" dirty="0">
                <a:solidFill>
                  <a:schemeClr val="tx1">
                    <a:lumMod val="95000"/>
                    <a:lumOff val="5000"/>
                  </a:schemeClr>
                </a:solidFill>
                <a:latin typeface="+mj-lt"/>
              </a:rPr>
              <a:t>”</a:t>
            </a:r>
            <a:r>
              <a:rPr lang="en-US" sz="1100" i="1" kern="100" dirty="0">
                <a:effectLst/>
                <a:latin typeface="+mj-lt"/>
                <a:ea typeface="Aptos" panose="020B0004020202020204" pitchFamily="34" charset="0"/>
                <a:cs typeface="Times New Roman" panose="02020603050405020304" pitchFamily="18" charset="0"/>
              </a:rPr>
              <a:t> </a:t>
            </a:r>
            <a:r>
              <a:rPr lang="en-US" sz="1100" dirty="0">
                <a:solidFill>
                  <a:schemeClr val="tx1">
                    <a:lumMod val="95000"/>
                    <a:lumOff val="5000"/>
                  </a:schemeClr>
                </a:solidFill>
                <a:latin typeface="+mj-lt"/>
              </a:rPr>
              <a:t>[Online].</a:t>
            </a:r>
            <a:r>
              <a:rPr lang="ro-RO" sz="1100" kern="100" dirty="0">
                <a:effectLst/>
                <a:latin typeface="+mj-lt"/>
                <a:ea typeface="Aptos" panose="020B0004020202020204" pitchFamily="34" charset="0"/>
                <a:cs typeface="Times New Roman" panose="02020603050405020304" pitchFamily="18" charset="0"/>
              </a:rPr>
              <a:t> Available at: </a:t>
            </a:r>
            <a:r>
              <a:rPr lang="ro-RO" sz="1100" u="sng" kern="100" dirty="0">
                <a:solidFill>
                  <a:srgbClr val="467886"/>
                </a:solidFill>
                <a:effectLst/>
                <a:latin typeface="+mj-lt"/>
                <a:ea typeface="Aptos" panose="020B0004020202020204" pitchFamily="34" charset="0"/>
                <a:cs typeface="Times New Roman" panose="02020603050405020304" pitchFamily="18" charset="0"/>
                <a:hlinkClick r:id="rId6"/>
              </a:rPr>
              <a:t>https://dr.lib.iastate.edu/server/api/core/bitstreams/b8e12060-3a9e-45cd-92f0-4f5b40b2b40e/content</a:t>
            </a:r>
            <a:r>
              <a:rPr lang="ro-RO" sz="1100" kern="100" dirty="0">
                <a:effectLst/>
                <a:latin typeface="+mj-lt"/>
                <a:ea typeface="Aptos" panose="020B0004020202020204" pitchFamily="34" charset="0"/>
                <a:cs typeface="Times New Roman" panose="02020603050405020304" pitchFamily="18" charset="0"/>
              </a:rPr>
              <a:t> (Accessed: 20 January 2025).</a:t>
            </a:r>
          </a:p>
          <a:p>
            <a:pPr lvl="0" algn="just">
              <a:lnSpc>
                <a:spcPct val="107000"/>
              </a:lnSpc>
              <a:spcAft>
                <a:spcPts val="800"/>
              </a:spcAft>
              <a:tabLst>
                <a:tab pos="457200" algn="l"/>
              </a:tabLst>
            </a:pPr>
            <a:r>
              <a:rPr lang="ro-RO" sz="1100" kern="100" dirty="0">
                <a:effectLst/>
                <a:latin typeface="+mj-lt"/>
                <a:ea typeface="Aptos" panose="020B0004020202020204" pitchFamily="34" charset="0"/>
                <a:cs typeface="Times New Roman" panose="02020603050405020304" pitchFamily="18" charset="0"/>
              </a:rPr>
              <a:t>Loth, R. (2024) </a:t>
            </a:r>
            <a:r>
              <a:rPr lang="en-US" sz="1100" i="1" dirty="0">
                <a:solidFill>
                  <a:schemeClr val="tx1">
                    <a:lumMod val="95000"/>
                    <a:lumOff val="5000"/>
                  </a:schemeClr>
                </a:solidFill>
                <a:latin typeface="+mj-lt"/>
              </a:rPr>
              <a:t>“</a:t>
            </a:r>
            <a:r>
              <a:rPr lang="ro-RO" sz="1100" i="1" kern="100" dirty="0">
                <a:effectLst/>
                <a:latin typeface="+mj-lt"/>
                <a:ea typeface="Aptos" panose="020B0004020202020204" pitchFamily="34" charset="0"/>
                <a:cs typeface="Times New Roman" panose="02020603050405020304" pitchFamily="18" charset="0"/>
              </a:rPr>
              <a:t>Cash Flow Analysis: The Basics’, Investopedia, 16 September.</a:t>
            </a:r>
            <a:r>
              <a:rPr lang="en-US" sz="1100" i="1" dirty="0">
                <a:solidFill>
                  <a:schemeClr val="tx1">
                    <a:lumMod val="95000"/>
                    <a:lumOff val="5000"/>
                  </a:schemeClr>
                </a:solidFill>
                <a:latin typeface="+mj-lt"/>
              </a:rPr>
              <a:t>”</a:t>
            </a:r>
            <a:r>
              <a:rPr lang="en-US" sz="1100" i="1" kern="100" dirty="0">
                <a:effectLst/>
                <a:latin typeface="+mj-lt"/>
                <a:ea typeface="Aptos" panose="020B0004020202020204" pitchFamily="34" charset="0"/>
                <a:cs typeface="Times New Roman" panose="02020603050405020304" pitchFamily="18" charset="0"/>
              </a:rPr>
              <a:t> </a:t>
            </a:r>
            <a:r>
              <a:rPr lang="en-US" sz="1100" dirty="0">
                <a:solidFill>
                  <a:schemeClr val="tx1">
                    <a:lumMod val="95000"/>
                    <a:lumOff val="5000"/>
                  </a:schemeClr>
                </a:solidFill>
                <a:latin typeface="+mj-lt"/>
              </a:rPr>
              <a:t>[Online].</a:t>
            </a:r>
            <a:r>
              <a:rPr lang="ro-RO" sz="1100" kern="100" dirty="0">
                <a:effectLst/>
                <a:latin typeface="+mj-lt"/>
                <a:ea typeface="Aptos" panose="020B0004020202020204" pitchFamily="34" charset="0"/>
                <a:cs typeface="Times New Roman" panose="02020603050405020304" pitchFamily="18" charset="0"/>
              </a:rPr>
              <a:t> Available at: </a:t>
            </a:r>
            <a:r>
              <a:rPr lang="ro-RO" sz="1100" u="sng" kern="100" dirty="0">
                <a:solidFill>
                  <a:srgbClr val="467886"/>
                </a:solidFill>
                <a:effectLst/>
                <a:latin typeface="+mj-lt"/>
                <a:ea typeface="Aptos" panose="020B0004020202020204" pitchFamily="34" charset="0"/>
                <a:cs typeface="Times New Roman" panose="02020603050405020304" pitchFamily="18" charset="0"/>
                <a:hlinkClick r:id="rId7"/>
              </a:rPr>
              <a:t>https://www.investopedia.com/articles/stocks/07/easycashflow.asp</a:t>
            </a:r>
            <a:r>
              <a:rPr lang="ro-RO" sz="1100" kern="100" dirty="0">
                <a:effectLst/>
                <a:latin typeface="+mj-lt"/>
                <a:ea typeface="Aptos" panose="020B0004020202020204" pitchFamily="34" charset="0"/>
                <a:cs typeface="Times New Roman" panose="02020603050405020304" pitchFamily="18" charset="0"/>
              </a:rPr>
              <a:t> (Accessed: 21 January 2025).</a:t>
            </a:r>
            <a:endParaRPr lang="en-US" sz="1100" kern="100" dirty="0">
              <a:effectLst/>
              <a:latin typeface="+mj-lt"/>
              <a:ea typeface="Aptos" panose="020B0004020202020204" pitchFamily="34" charset="0"/>
              <a:cs typeface="Times New Roman" panose="02020603050405020304" pitchFamily="18" charset="0"/>
            </a:endParaRPr>
          </a:p>
          <a:p>
            <a:pPr algn="just">
              <a:lnSpc>
                <a:spcPct val="107000"/>
              </a:lnSpc>
              <a:spcAft>
                <a:spcPts val="800"/>
              </a:spcAft>
              <a:tabLst>
                <a:tab pos="457200" algn="l"/>
              </a:tabLst>
            </a:pPr>
            <a:r>
              <a:rPr lang="en-GB" sz="1100" dirty="0">
                <a:latin typeface="+mj-lt"/>
              </a:rPr>
              <a:t>Morgan, J. (2020). </a:t>
            </a:r>
            <a:r>
              <a:rPr lang="en-US" sz="1100" i="1" dirty="0">
                <a:solidFill>
                  <a:schemeClr val="tx1">
                    <a:lumMod val="95000"/>
                    <a:lumOff val="5000"/>
                  </a:schemeClr>
                </a:solidFill>
                <a:latin typeface="+mj-lt"/>
              </a:rPr>
              <a:t>“</a:t>
            </a:r>
            <a:r>
              <a:rPr lang="en-GB" sz="1100" i="1" dirty="0">
                <a:latin typeface="+mj-lt"/>
              </a:rPr>
              <a:t>How AccorHotels CEO Sébastien </a:t>
            </a:r>
            <a:r>
              <a:rPr lang="en-GB" sz="1100" i="1" dirty="0" err="1">
                <a:latin typeface="+mj-lt"/>
              </a:rPr>
              <a:t>Bazin</a:t>
            </a:r>
            <a:r>
              <a:rPr lang="en-GB" sz="1100" i="1" dirty="0">
                <a:latin typeface="+mj-lt"/>
              </a:rPr>
              <a:t> leads across generations.</a:t>
            </a:r>
            <a:r>
              <a:rPr lang="en-US" sz="1100" i="1" dirty="0">
                <a:solidFill>
                  <a:schemeClr val="tx1">
                    <a:lumMod val="95000"/>
                    <a:lumOff val="5000"/>
                  </a:schemeClr>
                </a:solidFill>
                <a:latin typeface="+mj-lt"/>
              </a:rPr>
              <a:t>”</a:t>
            </a:r>
            <a:r>
              <a:rPr lang="en-GB" sz="1100" i="1" dirty="0">
                <a:latin typeface="+mj-lt"/>
              </a:rPr>
              <a:t> </a:t>
            </a:r>
            <a:r>
              <a:rPr lang="en-US" sz="1100" dirty="0">
                <a:solidFill>
                  <a:schemeClr val="tx1">
                    <a:lumMod val="95000"/>
                    <a:lumOff val="5000"/>
                  </a:schemeClr>
                </a:solidFill>
                <a:latin typeface="+mj-lt"/>
              </a:rPr>
              <a:t>[Online]. </a:t>
            </a:r>
            <a:r>
              <a:rPr lang="en-GB" sz="1100" dirty="0">
                <a:latin typeface="+mj-lt"/>
              </a:rPr>
              <a:t>Available at: </a:t>
            </a:r>
            <a:r>
              <a:rPr lang="en-GB" sz="1100" dirty="0">
                <a:latin typeface="+mj-lt"/>
                <a:hlinkClick r:id="rId8"/>
              </a:rPr>
              <a:t>https://medium.com/jacob-morgan/how-accorhotels-ceo-s%C3%A9bastien-bazin-leads-across-generations-62ef38baa83c</a:t>
            </a:r>
            <a:r>
              <a:rPr lang="en-GB" sz="1100" dirty="0">
                <a:latin typeface="+mj-lt"/>
              </a:rPr>
              <a:t>  (Accessed: 26 January 2025).</a:t>
            </a:r>
            <a:endParaRPr lang="ro-RO" sz="1100" kern="100" dirty="0">
              <a:effectLst/>
              <a:latin typeface="+mj-lt"/>
              <a:ea typeface="Aptos" panose="020B0004020202020204" pitchFamily="34" charset="0"/>
              <a:cs typeface="Times New Roman" panose="02020603050405020304" pitchFamily="18" charset="0"/>
            </a:endParaRPr>
          </a:p>
          <a:p>
            <a:pPr lvl="0" algn="just">
              <a:lnSpc>
                <a:spcPct val="107000"/>
              </a:lnSpc>
              <a:spcAft>
                <a:spcPts val="800"/>
              </a:spcAft>
              <a:tabLst>
                <a:tab pos="457200" algn="l"/>
              </a:tabLst>
            </a:pPr>
            <a:r>
              <a:rPr lang="ro-RO" sz="1100" kern="100" dirty="0">
                <a:effectLst/>
                <a:latin typeface="+mj-lt"/>
                <a:ea typeface="Aptos" panose="020B0004020202020204" pitchFamily="34" charset="0"/>
                <a:cs typeface="Times New Roman" panose="02020603050405020304" pitchFamily="18" charset="0"/>
              </a:rPr>
              <a:t>Mzembe, A.N. and Filimonau, V. (2024) </a:t>
            </a:r>
            <a:r>
              <a:rPr lang="en-US" sz="1100" i="1" dirty="0">
                <a:solidFill>
                  <a:schemeClr val="tx1">
                    <a:lumMod val="95000"/>
                    <a:lumOff val="5000"/>
                  </a:schemeClr>
                </a:solidFill>
                <a:latin typeface="+mj-lt"/>
              </a:rPr>
              <a:t>“</a:t>
            </a:r>
            <a:r>
              <a:rPr lang="ro-RO" sz="1100" i="1" kern="100" dirty="0">
                <a:effectLst/>
                <a:latin typeface="+mj-lt"/>
                <a:ea typeface="Aptos" panose="020B0004020202020204" pitchFamily="34" charset="0"/>
                <a:cs typeface="Times New Roman" panose="02020603050405020304" pitchFamily="18" charset="0"/>
              </a:rPr>
              <a:t>No care without justice: A normative ethical perspective of the employment of people with disabilities in hospitality businesses’, Tourism Management Perspectives,</a:t>
            </a:r>
            <a:r>
              <a:rPr lang="en-US" sz="1100" dirty="0">
                <a:solidFill>
                  <a:schemeClr val="tx1">
                    <a:lumMod val="95000"/>
                    <a:lumOff val="5000"/>
                  </a:schemeClr>
                </a:solidFill>
                <a:latin typeface="+mj-lt"/>
              </a:rPr>
              <a:t>”</a:t>
            </a:r>
            <a:r>
              <a:rPr lang="ro-RO" sz="1100" kern="100" dirty="0">
                <a:effectLst/>
                <a:latin typeface="+mj-lt"/>
                <a:ea typeface="Aptos" panose="020B0004020202020204" pitchFamily="34" charset="0"/>
                <a:cs typeface="Times New Roman" panose="02020603050405020304" pitchFamily="18" charset="0"/>
              </a:rPr>
              <a:t> 51, p. 101244. </a:t>
            </a:r>
            <a:r>
              <a:rPr lang="en-US" sz="1100" dirty="0">
                <a:solidFill>
                  <a:schemeClr val="tx1">
                    <a:lumMod val="95000"/>
                    <a:lumOff val="5000"/>
                  </a:schemeClr>
                </a:solidFill>
                <a:latin typeface="+mj-lt"/>
              </a:rPr>
              <a:t>[Online].  </a:t>
            </a:r>
            <a:r>
              <a:rPr lang="ro-RO" sz="1100" kern="100" dirty="0">
                <a:effectLst/>
                <a:latin typeface="+mj-lt"/>
                <a:ea typeface="Aptos" panose="020B0004020202020204" pitchFamily="34" charset="0"/>
                <a:cs typeface="Times New Roman" panose="02020603050405020304" pitchFamily="18" charset="0"/>
              </a:rPr>
              <a:t>Available at: </a:t>
            </a:r>
            <a:r>
              <a:rPr lang="ro-RO" sz="1100" u="sng" kern="100" dirty="0">
                <a:solidFill>
                  <a:srgbClr val="467886"/>
                </a:solidFill>
                <a:effectLst/>
                <a:latin typeface="+mj-lt"/>
                <a:ea typeface="Aptos" panose="020B0004020202020204" pitchFamily="34" charset="0"/>
                <a:cs typeface="Times New Roman" panose="02020603050405020304" pitchFamily="18" charset="0"/>
                <a:hlinkClick r:id="rId9"/>
              </a:rPr>
              <a:t>https://doi.org/10.1016/j.tmp.2024.101244</a:t>
            </a:r>
            <a:r>
              <a:rPr lang="ro-RO" sz="1100" kern="100" dirty="0">
                <a:effectLst/>
                <a:latin typeface="+mj-lt"/>
                <a:ea typeface="Aptos" panose="020B0004020202020204" pitchFamily="34" charset="0"/>
                <a:cs typeface="Times New Roman" panose="02020603050405020304" pitchFamily="18" charset="0"/>
              </a:rPr>
              <a:t> (Accessed: 2</a:t>
            </a:r>
            <a:r>
              <a:rPr lang="en-US" sz="1100" kern="100" dirty="0">
                <a:effectLst/>
                <a:latin typeface="+mj-lt"/>
                <a:ea typeface="Aptos" panose="020B0004020202020204" pitchFamily="34" charset="0"/>
                <a:cs typeface="Times New Roman" panose="02020603050405020304" pitchFamily="18" charset="0"/>
              </a:rPr>
              <a:t>2</a:t>
            </a:r>
            <a:r>
              <a:rPr lang="ro-RO" sz="1100" kern="100" dirty="0">
                <a:effectLst/>
                <a:latin typeface="+mj-lt"/>
                <a:ea typeface="Aptos" panose="020B0004020202020204" pitchFamily="34" charset="0"/>
                <a:cs typeface="Times New Roman" panose="02020603050405020304" pitchFamily="18" charset="0"/>
              </a:rPr>
              <a:t> January 2025).</a:t>
            </a:r>
          </a:p>
          <a:p>
            <a:pPr lvl="0" algn="just">
              <a:lnSpc>
                <a:spcPct val="107000"/>
              </a:lnSpc>
              <a:spcAft>
                <a:spcPts val="800"/>
              </a:spcAft>
              <a:tabLst>
                <a:tab pos="457200" algn="l"/>
              </a:tabLst>
            </a:pPr>
            <a:r>
              <a:rPr lang="en-US" sz="1100" kern="100" dirty="0">
                <a:effectLst/>
                <a:latin typeface="+mj-lt"/>
                <a:ea typeface="Aptos" panose="020B0004020202020204" pitchFamily="34" charset="0"/>
                <a:cs typeface="Times New Roman" panose="02020603050405020304" pitchFamily="18" charset="0"/>
              </a:rPr>
              <a:t>New Light Digital (2024) </a:t>
            </a:r>
            <a:r>
              <a:rPr lang="en-US" sz="1100" i="1" dirty="0">
                <a:solidFill>
                  <a:schemeClr val="tx1">
                    <a:lumMod val="95000"/>
                    <a:lumOff val="5000"/>
                  </a:schemeClr>
                </a:solidFill>
                <a:latin typeface="+mj-lt"/>
              </a:rPr>
              <a:t>“</a:t>
            </a:r>
            <a:r>
              <a:rPr lang="en-US" sz="1100" i="1" kern="100" dirty="0" err="1">
                <a:effectLst/>
                <a:latin typeface="+mj-lt"/>
                <a:ea typeface="Aptos" panose="020B0004020202020204" pitchFamily="34" charset="0"/>
                <a:cs typeface="Times New Roman" panose="02020603050405020304" pitchFamily="18" charset="0"/>
              </a:rPr>
              <a:t>Servicii</a:t>
            </a:r>
            <a:r>
              <a:rPr lang="en-US" sz="1100" i="1" kern="100" dirty="0">
                <a:effectLst/>
                <a:latin typeface="+mj-lt"/>
                <a:ea typeface="Aptos" panose="020B0004020202020204" pitchFamily="34" charset="0"/>
                <a:cs typeface="Times New Roman" panose="02020603050405020304" pitchFamily="18" charset="0"/>
              </a:rPr>
              <a:t> marketing online – </a:t>
            </a:r>
            <a:r>
              <a:rPr lang="en-US" sz="1100" i="1" kern="100" dirty="0" err="1">
                <a:effectLst/>
                <a:latin typeface="+mj-lt"/>
                <a:ea typeface="Aptos" panose="020B0004020202020204" pitchFamily="34" charset="0"/>
                <a:cs typeface="Times New Roman" panose="02020603050405020304" pitchFamily="18" charset="0"/>
              </a:rPr>
              <a:t>Cât</a:t>
            </a:r>
            <a:r>
              <a:rPr lang="en-US" sz="1100" i="1" kern="100" dirty="0">
                <a:effectLst/>
                <a:latin typeface="+mj-lt"/>
                <a:ea typeface="Aptos" panose="020B0004020202020204" pitchFamily="34" charset="0"/>
                <a:cs typeface="Times New Roman" panose="02020603050405020304" pitchFamily="18" charset="0"/>
              </a:rPr>
              <a:t> </a:t>
            </a:r>
            <a:r>
              <a:rPr lang="en-US" sz="1100" i="1" kern="100" dirty="0" err="1">
                <a:effectLst/>
                <a:latin typeface="+mj-lt"/>
                <a:ea typeface="Aptos" panose="020B0004020202020204" pitchFamily="34" charset="0"/>
                <a:cs typeface="Times New Roman" panose="02020603050405020304" pitchFamily="18" charset="0"/>
              </a:rPr>
              <a:t>costă</a:t>
            </a:r>
            <a:r>
              <a:rPr lang="en-US" sz="1100" i="1" kern="100" dirty="0">
                <a:effectLst/>
                <a:latin typeface="+mj-lt"/>
                <a:ea typeface="Aptos" panose="020B0004020202020204" pitchFamily="34" charset="0"/>
                <a:cs typeface="Times New Roman" panose="02020603050405020304" pitchFamily="18" charset="0"/>
              </a:rPr>
              <a:t> </a:t>
            </a:r>
            <a:r>
              <a:rPr lang="en-US" sz="1100" i="1" kern="100" dirty="0" err="1">
                <a:effectLst/>
                <a:latin typeface="+mj-lt"/>
                <a:ea typeface="Aptos" panose="020B0004020202020204" pitchFamily="34" charset="0"/>
                <a:cs typeface="Times New Roman" panose="02020603050405020304" pitchFamily="18" charset="0"/>
              </a:rPr>
              <a:t>în</a:t>
            </a:r>
            <a:r>
              <a:rPr lang="en-US" sz="1100" i="1" kern="100" dirty="0">
                <a:effectLst/>
                <a:latin typeface="+mj-lt"/>
                <a:ea typeface="Aptos" panose="020B0004020202020204" pitchFamily="34" charset="0"/>
                <a:cs typeface="Times New Roman" panose="02020603050405020304" pitchFamily="18" charset="0"/>
              </a:rPr>
              <a:t> 2025</a:t>
            </a:r>
            <a:r>
              <a:rPr lang="en-US" sz="1100" i="1" kern="100" dirty="0">
                <a:latin typeface="+mj-lt"/>
                <a:ea typeface="Aptos" panose="020B0004020202020204" pitchFamily="34" charset="0"/>
                <a:cs typeface="Times New Roman" panose="02020603050405020304" pitchFamily="18" charset="0"/>
              </a:rPr>
              <a:t>.</a:t>
            </a:r>
            <a:r>
              <a:rPr lang="en-US" sz="1100" i="1" dirty="0">
                <a:solidFill>
                  <a:schemeClr val="tx1">
                    <a:lumMod val="95000"/>
                    <a:lumOff val="5000"/>
                  </a:schemeClr>
                </a:solidFill>
                <a:latin typeface="+mj-lt"/>
              </a:rPr>
              <a:t>”[</a:t>
            </a:r>
            <a:r>
              <a:rPr lang="en-US" sz="1100" dirty="0">
                <a:solidFill>
                  <a:schemeClr val="tx1">
                    <a:lumMod val="95000"/>
                    <a:lumOff val="5000"/>
                  </a:schemeClr>
                </a:solidFill>
                <a:latin typeface="+mj-lt"/>
              </a:rPr>
              <a:t>Online].  </a:t>
            </a:r>
            <a:r>
              <a:rPr lang="en-US" sz="1100" kern="100" dirty="0">
                <a:effectLst/>
                <a:latin typeface="+mj-lt"/>
                <a:ea typeface="Aptos" panose="020B0004020202020204" pitchFamily="34" charset="0"/>
                <a:cs typeface="Times New Roman" panose="02020603050405020304" pitchFamily="18" charset="0"/>
              </a:rPr>
              <a:t>Available at: https://newlightdigital.com/ro/blog/preturi-pentru-serviciile-de-marketing-digital/ (Accessed: 29 January 2025).</a:t>
            </a:r>
            <a:endParaRPr lang="ro-RO" sz="1100" kern="100" dirty="0">
              <a:effectLst/>
              <a:latin typeface="+mj-lt"/>
              <a:ea typeface="Aptos" panose="020B0004020202020204" pitchFamily="34" charset="0"/>
              <a:cs typeface="Times New Roman" panose="02020603050405020304" pitchFamily="18" charset="0"/>
            </a:endParaRPr>
          </a:p>
          <a:p>
            <a:pPr lvl="0" algn="just">
              <a:lnSpc>
                <a:spcPct val="107000"/>
              </a:lnSpc>
              <a:spcAft>
                <a:spcPts val="800"/>
              </a:spcAft>
              <a:tabLst>
                <a:tab pos="457200" algn="l"/>
              </a:tabLst>
            </a:pPr>
            <a:r>
              <a:rPr lang="ro-RO" sz="1100" kern="100" dirty="0">
                <a:effectLst/>
                <a:latin typeface="+mj-lt"/>
                <a:ea typeface="Aptos" panose="020B0004020202020204" pitchFamily="34" charset="0"/>
                <a:cs typeface="Times New Roman" panose="02020603050405020304" pitchFamily="18" charset="0"/>
              </a:rPr>
              <a:t>Ng, J. (2024) </a:t>
            </a:r>
            <a:r>
              <a:rPr lang="en-US" sz="1100" i="1" dirty="0">
                <a:solidFill>
                  <a:schemeClr val="tx1">
                    <a:lumMod val="95000"/>
                    <a:lumOff val="5000"/>
                  </a:schemeClr>
                </a:solidFill>
                <a:latin typeface="+mj-lt"/>
              </a:rPr>
              <a:t>“</a:t>
            </a:r>
            <a:r>
              <a:rPr lang="ro-RO" sz="1100" i="1" kern="100" dirty="0">
                <a:effectLst/>
                <a:latin typeface="+mj-lt"/>
                <a:ea typeface="Aptos" panose="020B0004020202020204" pitchFamily="34" charset="0"/>
                <a:cs typeface="Times New Roman" panose="02020603050405020304" pitchFamily="18" charset="0"/>
              </a:rPr>
              <a:t>Planificarea evenimentelor 101 | Ghidul suprem pentru începători</a:t>
            </a:r>
            <a:r>
              <a:rPr lang="en-US" sz="1100" i="1" kern="100" dirty="0">
                <a:effectLst/>
                <a:latin typeface="+mj-lt"/>
                <a:ea typeface="Aptos" panose="020B0004020202020204" pitchFamily="34" charset="0"/>
                <a:cs typeface="Times New Roman" panose="02020603050405020304" pitchFamily="18" charset="0"/>
              </a:rPr>
              <a:t>.</a:t>
            </a:r>
            <a:r>
              <a:rPr lang="en-US" sz="1100" i="1" dirty="0">
                <a:solidFill>
                  <a:schemeClr val="tx1">
                    <a:lumMod val="95000"/>
                    <a:lumOff val="5000"/>
                  </a:schemeClr>
                </a:solidFill>
                <a:latin typeface="+mj-lt"/>
              </a:rPr>
              <a:t>” </a:t>
            </a:r>
            <a:r>
              <a:rPr lang="ro-RO" sz="1100" kern="100" dirty="0">
                <a:effectLst/>
                <a:latin typeface="+mj-lt"/>
                <a:ea typeface="Aptos" panose="020B0004020202020204" pitchFamily="34" charset="0"/>
                <a:cs typeface="Times New Roman" panose="02020603050405020304" pitchFamily="18" charset="0"/>
              </a:rPr>
              <a:t>15 June.</a:t>
            </a:r>
            <a:r>
              <a:rPr lang="en-US" sz="1100" kern="100" dirty="0">
                <a:effectLst/>
                <a:latin typeface="+mj-lt"/>
                <a:ea typeface="Aptos" panose="020B0004020202020204" pitchFamily="34" charset="0"/>
                <a:cs typeface="Times New Roman" panose="02020603050405020304" pitchFamily="18" charset="0"/>
              </a:rPr>
              <a:t> </a:t>
            </a:r>
            <a:r>
              <a:rPr lang="en-US" sz="1100" dirty="0">
                <a:solidFill>
                  <a:schemeClr val="tx1">
                    <a:lumMod val="95000"/>
                    <a:lumOff val="5000"/>
                  </a:schemeClr>
                </a:solidFill>
                <a:latin typeface="+mj-lt"/>
              </a:rPr>
              <a:t>[Online].</a:t>
            </a:r>
            <a:r>
              <a:rPr lang="ro-RO" sz="1100" kern="100" dirty="0">
                <a:effectLst/>
                <a:latin typeface="+mj-lt"/>
                <a:ea typeface="Aptos" panose="020B0004020202020204" pitchFamily="34" charset="0"/>
                <a:cs typeface="Times New Roman" panose="02020603050405020304" pitchFamily="18" charset="0"/>
              </a:rPr>
              <a:t> Available at: </a:t>
            </a:r>
            <a:r>
              <a:rPr lang="ro-RO" sz="1100" u="sng" kern="100" dirty="0">
                <a:solidFill>
                  <a:srgbClr val="467886"/>
                </a:solidFill>
                <a:effectLst/>
                <a:latin typeface="+mj-lt"/>
                <a:ea typeface="Aptos" panose="020B0004020202020204" pitchFamily="34" charset="0"/>
                <a:cs typeface="Times New Roman" panose="02020603050405020304" pitchFamily="18" charset="0"/>
                <a:hlinkClick r:id="rId10"/>
              </a:rPr>
              <a:t>https://ahaslides.com/ro/blog/event-planning/</a:t>
            </a:r>
            <a:r>
              <a:rPr lang="ro-RO" sz="1100" kern="100" dirty="0">
                <a:effectLst/>
                <a:latin typeface="+mj-lt"/>
                <a:ea typeface="Aptos" panose="020B0004020202020204" pitchFamily="34" charset="0"/>
                <a:cs typeface="Times New Roman" panose="02020603050405020304" pitchFamily="18" charset="0"/>
              </a:rPr>
              <a:t> (Accessed: 21 January 2025).</a:t>
            </a:r>
          </a:p>
          <a:p>
            <a:pPr lvl="0" algn="just">
              <a:lnSpc>
                <a:spcPct val="107000"/>
              </a:lnSpc>
              <a:spcAft>
                <a:spcPts val="800"/>
              </a:spcAft>
              <a:tabLst>
                <a:tab pos="457200" algn="l"/>
              </a:tabLst>
            </a:pPr>
            <a:r>
              <a:rPr lang="en-US" sz="1100" kern="100" dirty="0">
                <a:effectLst/>
                <a:latin typeface="+mj-lt"/>
                <a:ea typeface="Aptos" panose="020B0004020202020204" pitchFamily="34" charset="0"/>
                <a:cs typeface="Times New Roman" panose="02020603050405020304" pitchFamily="18" charset="0"/>
              </a:rPr>
              <a:t>NHS Employers (2025) </a:t>
            </a:r>
            <a:r>
              <a:rPr lang="en-US" sz="1100" i="1" dirty="0">
                <a:solidFill>
                  <a:schemeClr val="tx1">
                    <a:lumMod val="95000"/>
                    <a:lumOff val="5000"/>
                  </a:schemeClr>
                </a:solidFill>
                <a:latin typeface="+mj-lt"/>
              </a:rPr>
              <a:t>“</a:t>
            </a:r>
            <a:r>
              <a:rPr lang="en-US" sz="1100" i="1" kern="100" dirty="0">
                <a:effectLst/>
                <a:latin typeface="+mj-lt"/>
                <a:ea typeface="Aptos" panose="020B0004020202020204" pitchFamily="34" charset="0"/>
                <a:cs typeface="Times New Roman" panose="02020603050405020304" pitchFamily="18" charset="0"/>
              </a:rPr>
              <a:t>Disability Summit 2025.</a:t>
            </a:r>
            <a:r>
              <a:rPr lang="en-US" sz="1100" i="1" dirty="0">
                <a:solidFill>
                  <a:schemeClr val="tx1">
                    <a:lumMod val="95000"/>
                    <a:lumOff val="5000"/>
                  </a:schemeClr>
                </a:solidFill>
                <a:latin typeface="+mj-lt"/>
              </a:rPr>
              <a:t>” </a:t>
            </a:r>
            <a:r>
              <a:rPr lang="en-US" sz="1100" dirty="0">
                <a:solidFill>
                  <a:schemeClr val="tx1">
                    <a:lumMod val="95000"/>
                    <a:lumOff val="5000"/>
                  </a:schemeClr>
                </a:solidFill>
                <a:latin typeface="+mj-lt"/>
              </a:rPr>
              <a:t>[Online].</a:t>
            </a:r>
            <a:r>
              <a:rPr lang="en-US" sz="1100" kern="100" dirty="0">
                <a:effectLst/>
                <a:latin typeface="+mj-lt"/>
                <a:ea typeface="Aptos" panose="020B0004020202020204" pitchFamily="34" charset="0"/>
                <a:cs typeface="Times New Roman" panose="02020603050405020304" pitchFamily="18" charset="0"/>
              </a:rPr>
              <a:t> Available at: </a:t>
            </a:r>
            <a:r>
              <a:rPr lang="en-US" sz="1100" kern="100" dirty="0">
                <a:effectLst/>
                <a:latin typeface="+mj-lt"/>
                <a:ea typeface="Aptos" panose="020B0004020202020204" pitchFamily="34" charset="0"/>
                <a:cs typeface="Times New Roman" panose="02020603050405020304" pitchFamily="18" charset="0"/>
                <a:hlinkClick r:id="rId11"/>
              </a:rPr>
              <a:t>https://www.nhsemployers.org/events/disability-summit-2025</a:t>
            </a:r>
            <a:r>
              <a:rPr lang="en-US" sz="1100" kern="100" dirty="0">
                <a:effectLst/>
                <a:latin typeface="+mj-lt"/>
                <a:ea typeface="Aptos" panose="020B0004020202020204" pitchFamily="34" charset="0"/>
                <a:cs typeface="Times New Roman" panose="02020603050405020304" pitchFamily="18" charset="0"/>
              </a:rPr>
              <a:t>  [Accessed 29 January 2025]. </a:t>
            </a:r>
            <a:endParaRPr lang="ro-RO" sz="1100" kern="100" dirty="0">
              <a:effectLst/>
              <a:latin typeface="+mj-lt"/>
              <a:ea typeface="Aptos" panose="020B0004020202020204" pitchFamily="34" charset="0"/>
              <a:cs typeface="Times New Roman" panose="02020603050405020304" pitchFamily="18" charset="0"/>
            </a:endParaRPr>
          </a:p>
          <a:p>
            <a:pPr lvl="0" algn="just">
              <a:lnSpc>
                <a:spcPct val="107000"/>
              </a:lnSpc>
              <a:spcAft>
                <a:spcPts val="800"/>
              </a:spcAft>
              <a:tabLst>
                <a:tab pos="457200" algn="l"/>
              </a:tabLst>
            </a:pPr>
            <a:r>
              <a:rPr lang="ro-RO" sz="1100" kern="100" dirty="0">
                <a:effectLst/>
                <a:latin typeface="+mj-lt"/>
                <a:ea typeface="Aptos" panose="020B0004020202020204" pitchFamily="34" charset="0"/>
                <a:cs typeface="Times New Roman" panose="02020603050405020304" pitchFamily="18" charset="0"/>
              </a:rPr>
              <a:t>Scope (n.d.) </a:t>
            </a:r>
            <a:r>
              <a:rPr lang="en-US" sz="1100" i="1" dirty="0">
                <a:solidFill>
                  <a:schemeClr val="tx1">
                    <a:lumMod val="95000"/>
                    <a:lumOff val="5000"/>
                  </a:schemeClr>
                </a:solidFill>
                <a:latin typeface="+mj-lt"/>
              </a:rPr>
              <a:t>“</a:t>
            </a:r>
            <a:r>
              <a:rPr lang="ro-RO" sz="1100" i="1" kern="100" dirty="0">
                <a:effectLst/>
                <a:latin typeface="+mj-lt"/>
                <a:ea typeface="Aptos" panose="020B0004020202020204" pitchFamily="34" charset="0"/>
                <a:cs typeface="Times New Roman" panose="02020603050405020304" pitchFamily="18" charset="0"/>
              </a:rPr>
              <a:t>Support for disabled people.</a:t>
            </a:r>
            <a:r>
              <a:rPr lang="en-US" sz="1100" i="1" dirty="0">
                <a:solidFill>
                  <a:schemeClr val="tx1">
                    <a:lumMod val="95000"/>
                    <a:lumOff val="5000"/>
                  </a:schemeClr>
                </a:solidFill>
                <a:latin typeface="+mj-lt"/>
              </a:rPr>
              <a:t>”</a:t>
            </a:r>
            <a:r>
              <a:rPr lang="en-US" sz="1100" i="1" kern="100" dirty="0">
                <a:effectLst/>
                <a:latin typeface="+mj-lt"/>
                <a:ea typeface="Aptos" panose="020B0004020202020204" pitchFamily="34" charset="0"/>
                <a:cs typeface="Times New Roman" panose="02020603050405020304" pitchFamily="18" charset="0"/>
              </a:rPr>
              <a:t> </a:t>
            </a:r>
            <a:r>
              <a:rPr lang="en-US" sz="1100" dirty="0">
                <a:solidFill>
                  <a:schemeClr val="tx1">
                    <a:lumMod val="95000"/>
                    <a:lumOff val="5000"/>
                  </a:schemeClr>
                </a:solidFill>
                <a:latin typeface="+mj-lt"/>
              </a:rPr>
              <a:t>[Online].</a:t>
            </a:r>
            <a:r>
              <a:rPr lang="ro-RO" sz="1100" kern="100" dirty="0">
                <a:effectLst/>
                <a:latin typeface="+mj-lt"/>
                <a:ea typeface="Aptos" panose="020B0004020202020204" pitchFamily="34" charset="0"/>
                <a:cs typeface="Times New Roman" panose="02020603050405020304" pitchFamily="18" charset="0"/>
              </a:rPr>
              <a:t> Available at: </a:t>
            </a:r>
            <a:r>
              <a:rPr lang="ro-RO" sz="1100" u="sng" kern="100" dirty="0">
                <a:solidFill>
                  <a:srgbClr val="467886"/>
                </a:solidFill>
                <a:effectLst/>
                <a:latin typeface="+mj-lt"/>
                <a:ea typeface="Aptos" panose="020B0004020202020204" pitchFamily="34" charset="0"/>
                <a:cs typeface="Times New Roman" panose="02020603050405020304" pitchFamily="18" charset="0"/>
                <a:hlinkClick r:id="rId12"/>
              </a:rPr>
              <a:t>https://www.scope.org.uk/</a:t>
            </a:r>
            <a:r>
              <a:rPr lang="ro-RO" sz="1100" kern="100" dirty="0">
                <a:effectLst/>
                <a:latin typeface="+mj-lt"/>
                <a:ea typeface="Aptos" panose="020B0004020202020204" pitchFamily="34" charset="0"/>
                <a:cs typeface="Times New Roman" panose="02020603050405020304" pitchFamily="18" charset="0"/>
              </a:rPr>
              <a:t> (Accessed: 21 January 2025).</a:t>
            </a:r>
            <a:r>
              <a:rPr lang="en-US" sz="1100" kern="100" dirty="0">
                <a:effectLst/>
                <a:latin typeface="+mj-lt"/>
                <a:ea typeface="Aptos" panose="020B0004020202020204" pitchFamily="34" charset="0"/>
                <a:cs typeface="Times New Roman" panose="02020603050405020304" pitchFamily="18" charset="0"/>
              </a:rPr>
              <a:t> </a:t>
            </a:r>
            <a:endParaRPr lang="ro-RO" sz="1100" kern="100" dirty="0">
              <a:effectLst/>
              <a:latin typeface="+mj-lt"/>
              <a:ea typeface="Aptos" panose="020B0004020202020204" pitchFamily="34" charset="0"/>
              <a:cs typeface="Times New Roman" panose="02020603050405020304" pitchFamily="18" charset="0"/>
            </a:endParaRPr>
          </a:p>
          <a:p>
            <a:pPr lvl="0" algn="just">
              <a:lnSpc>
                <a:spcPct val="107000"/>
              </a:lnSpc>
              <a:spcAft>
                <a:spcPts val="800"/>
              </a:spcAft>
              <a:tabLst>
                <a:tab pos="457200" algn="l"/>
              </a:tabLst>
            </a:pPr>
            <a:r>
              <a:rPr lang="en-US" sz="1100" kern="100" dirty="0" err="1">
                <a:effectLst/>
                <a:latin typeface="+mj-lt"/>
                <a:ea typeface="Aptos" panose="020B0004020202020204" pitchFamily="34" charset="0"/>
                <a:cs typeface="Times New Roman" panose="02020603050405020304" pitchFamily="18" charset="0"/>
              </a:rPr>
              <a:t>Sendino</a:t>
            </a:r>
            <a:r>
              <a:rPr lang="en-US" sz="1100" kern="100" dirty="0">
                <a:effectLst/>
                <a:latin typeface="+mj-lt"/>
                <a:ea typeface="Aptos" panose="020B0004020202020204" pitchFamily="34" charset="0"/>
                <a:cs typeface="Times New Roman" panose="02020603050405020304" pitchFamily="18" charset="0"/>
              </a:rPr>
              <a:t>, M. (2024) </a:t>
            </a:r>
            <a:r>
              <a:rPr lang="en-US" sz="1100" i="1" dirty="0">
                <a:solidFill>
                  <a:schemeClr val="tx1">
                    <a:lumMod val="95000"/>
                    <a:lumOff val="5000"/>
                  </a:schemeClr>
                </a:solidFill>
                <a:latin typeface="+mj-lt"/>
              </a:rPr>
              <a:t>“</a:t>
            </a:r>
            <a:r>
              <a:rPr lang="en-US" sz="1100" i="1" kern="100" dirty="0">
                <a:effectLst/>
                <a:latin typeface="+mj-lt"/>
                <a:ea typeface="Aptos" panose="020B0004020202020204" pitchFamily="34" charset="0"/>
                <a:cs typeface="Times New Roman" panose="02020603050405020304" pitchFamily="18" charset="0"/>
              </a:rPr>
              <a:t>How much does it cost to </a:t>
            </a:r>
            <a:r>
              <a:rPr lang="en-US" sz="1100" i="1" kern="100" dirty="0" err="1">
                <a:effectLst/>
                <a:latin typeface="+mj-lt"/>
                <a:ea typeface="Aptos" panose="020B0004020202020204" pitchFamily="34" charset="0"/>
                <a:cs typeface="Times New Roman" panose="02020603050405020304" pitchFamily="18" charset="0"/>
              </a:rPr>
              <a:t>organise</a:t>
            </a:r>
            <a:r>
              <a:rPr lang="en-US" sz="1100" i="1" kern="100" dirty="0">
                <a:effectLst/>
                <a:latin typeface="+mj-lt"/>
                <a:ea typeface="Aptos" panose="020B0004020202020204" pitchFamily="34" charset="0"/>
                <a:cs typeface="Times New Roman" panose="02020603050405020304" pitchFamily="18" charset="0"/>
              </a:rPr>
              <a:t> an event? Costs and tips for efficient budgeting</a:t>
            </a:r>
            <a:r>
              <a:rPr lang="en-US" sz="1100" i="1" kern="100" dirty="0">
                <a:latin typeface="+mj-lt"/>
                <a:ea typeface="Aptos" panose="020B0004020202020204" pitchFamily="34" charset="0"/>
                <a:cs typeface="Times New Roman" panose="02020603050405020304" pitchFamily="18" charset="0"/>
              </a:rPr>
              <a:t>.</a:t>
            </a:r>
            <a:r>
              <a:rPr lang="en-US" sz="1100" i="1" dirty="0">
                <a:solidFill>
                  <a:schemeClr val="tx1">
                    <a:lumMod val="95000"/>
                    <a:lumOff val="5000"/>
                  </a:schemeClr>
                </a:solidFill>
                <a:latin typeface="+mj-lt"/>
              </a:rPr>
              <a:t>” </a:t>
            </a:r>
            <a:r>
              <a:rPr lang="en-US" sz="1100" dirty="0">
                <a:solidFill>
                  <a:schemeClr val="tx1">
                    <a:lumMod val="95000"/>
                    <a:lumOff val="5000"/>
                  </a:schemeClr>
                </a:solidFill>
                <a:latin typeface="+mj-lt"/>
              </a:rPr>
              <a:t>[Online]. </a:t>
            </a:r>
            <a:r>
              <a:rPr lang="en-US" sz="1100" kern="100" dirty="0">
                <a:effectLst/>
                <a:latin typeface="+mj-lt"/>
                <a:ea typeface="Aptos" panose="020B0004020202020204" pitchFamily="34" charset="0"/>
                <a:cs typeface="Times New Roman" panose="02020603050405020304" pitchFamily="18" charset="0"/>
              </a:rPr>
              <a:t>Available at: </a:t>
            </a:r>
            <a:r>
              <a:rPr lang="en-US" sz="1100" kern="100" dirty="0">
                <a:effectLst/>
                <a:latin typeface="+mj-lt"/>
                <a:ea typeface="Aptos" panose="020B0004020202020204" pitchFamily="34" charset="0"/>
                <a:cs typeface="Times New Roman" panose="02020603050405020304" pitchFamily="18" charset="0"/>
                <a:hlinkClick r:id="rId13"/>
              </a:rPr>
              <a:t>https://eventscase.com/blog/costs-of-organising-events</a:t>
            </a:r>
            <a:r>
              <a:rPr lang="en-US" sz="1100" kern="100" dirty="0">
                <a:effectLst/>
                <a:latin typeface="+mj-lt"/>
                <a:ea typeface="Aptos" panose="020B0004020202020204" pitchFamily="34" charset="0"/>
                <a:cs typeface="Times New Roman" panose="02020603050405020304" pitchFamily="18" charset="0"/>
              </a:rPr>
              <a:t>  (Accessed: 29 January 2025).</a:t>
            </a:r>
          </a:p>
          <a:p>
            <a:pPr algn="just">
              <a:lnSpc>
                <a:spcPct val="107000"/>
              </a:lnSpc>
              <a:spcAft>
                <a:spcPts val="800"/>
              </a:spcAft>
              <a:tabLst>
                <a:tab pos="457200" algn="l"/>
              </a:tabLst>
            </a:pPr>
            <a:r>
              <a:rPr lang="en-US" sz="1100" kern="100" dirty="0">
                <a:effectLst/>
                <a:latin typeface="+mj-lt"/>
                <a:ea typeface="Aptos" panose="020B0004020202020204" pitchFamily="34" charset="0"/>
                <a:cs typeface="Times New Roman" panose="02020603050405020304" pitchFamily="18" charset="0"/>
              </a:rPr>
              <a:t>Sun, F. (2023) </a:t>
            </a:r>
            <a:r>
              <a:rPr lang="en-US" sz="1100" i="1" dirty="0">
                <a:solidFill>
                  <a:schemeClr val="tx1">
                    <a:lumMod val="95000"/>
                    <a:lumOff val="5000"/>
                  </a:schemeClr>
                </a:solidFill>
                <a:latin typeface="+mj-lt"/>
              </a:rPr>
              <a:t>“</a:t>
            </a:r>
            <a:r>
              <a:rPr lang="en-US" sz="1100" i="1" kern="100" dirty="0">
                <a:effectLst/>
                <a:latin typeface="+mj-lt"/>
                <a:ea typeface="Aptos" panose="020B0004020202020204" pitchFamily="34" charset="0"/>
                <a:cs typeface="Times New Roman" panose="02020603050405020304" pitchFamily="18" charset="0"/>
              </a:rPr>
              <a:t>Event sponsorship: What it is + How to get event sponsors’, Eventbrite Blog, 20 June.</a:t>
            </a:r>
            <a:r>
              <a:rPr lang="en-US" sz="1100" i="1" dirty="0">
                <a:solidFill>
                  <a:schemeClr val="tx1">
                    <a:lumMod val="95000"/>
                    <a:lumOff val="5000"/>
                  </a:schemeClr>
                </a:solidFill>
                <a:latin typeface="+mj-lt"/>
              </a:rPr>
              <a:t>”</a:t>
            </a:r>
            <a:r>
              <a:rPr lang="en-US" sz="1100" i="1" kern="100" dirty="0">
                <a:effectLst/>
                <a:latin typeface="+mj-lt"/>
                <a:ea typeface="Aptos" panose="020B0004020202020204" pitchFamily="34" charset="0"/>
                <a:cs typeface="Times New Roman" panose="02020603050405020304" pitchFamily="18" charset="0"/>
              </a:rPr>
              <a:t> </a:t>
            </a:r>
            <a:r>
              <a:rPr lang="en-US" sz="1100" dirty="0">
                <a:solidFill>
                  <a:schemeClr val="tx1">
                    <a:lumMod val="95000"/>
                    <a:lumOff val="5000"/>
                  </a:schemeClr>
                </a:solidFill>
                <a:latin typeface="+mj-lt"/>
              </a:rPr>
              <a:t>[Online].</a:t>
            </a:r>
            <a:r>
              <a:rPr lang="en-US" sz="1100" kern="100" dirty="0">
                <a:effectLst/>
                <a:latin typeface="+mj-lt"/>
                <a:ea typeface="Aptos" panose="020B0004020202020204" pitchFamily="34" charset="0"/>
                <a:cs typeface="Times New Roman" panose="02020603050405020304" pitchFamily="18" charset="0"/>
              </a:rPr>
              <a:t> Available at: </a:t>
            </a:r>
            <a:r>
              <a:rPr lang="en-US" sz="1100" kern="100" dirty="0">
                <a:effectLst/>
                <a:latin typeface="+mj-lt"/>
                <a:ea typeface="Aptos" panose="020B0004020202020204" pitchFamily="34" charset="0"/>
                <a:cs typeface="Times New Roman" panose="02020603050405020304" pitchFamily="18" charset="0"/>
                <a:hlinkClick r:id="rId14"/>
              </a:rPr>
              <a:t>https://www.eventbrite.com/blog/guide-to-event-sponsorship-ds00/</a:t>
            </a:r>
            <a:r>
              <a:rPr lang="en-US" sz="1100" kern="100" dirty="0">
                <a:effectLst/>
                <a:latin typeface="+mj-lt"/>
                <a:ea typeface="Aptos" panose="020B0004020202020204" pitchFamily="34" charset="0"/>
                <a:cs typeface="Times New Roman" panose="02020603050405020304" pitchFamily="18" charset="0"/>
              </a:rPr>
              <a:t>  (Accessed: 29 January 2025).</a:t>
            </a:r>
            <a:endParaRPr lang="ro-RO" sz="1100" kern="100" dirty="0">
              <a:effectLst/>
              <a:latin typeface="+mj-lt"/>
              <a:ea typeface="Aptos" panose="020B0004020202020204" pitchFamily="34" charset="0"/>
              <a:cs typeface="Times New Roman" panose="02020603050405020304" pitchFamily="18" charset="0"/>
            </a:endParaRPr>
          </a:p>
          <a:p>
            <a:pPr lvl="0" algn="just">
              <a:lnSpc>
                <a:spcPct val="107000"/>
              </a:lnSpc>
              <a:spcAft>
                <a:spcPts val="800"/>
              </a:spcAft>
              <a:tabLst>
                <a:tab pos="457200" algn="l"/>
              </a:tabLst>
            </a:pPr>
            <a:endParaRPr lang="ro-RO" sz="1100" kern="100" dirty="0">
              <a:effectLst/>
              <a:latin typeface="+mj-lt"/>
              <a:ea typeface="Aptos" panose="020B0004020202020204" pitchFamily="34" charset="0"/>
              <a:cs typeface="Times New Roman" panose="02020603050405020304" pitchFamily="18" charset="0"/>
            </a:endParaRPr>
          </a:p>
          <a:p>
            <a:pPr lvl="0" algn="just">
              <a:lnSpc>
                <a:spcPct val="107000"/>
              </a:lnSpc>
              <a:spcAft>
                <a:spcPts val="800"/>
              </a:spcAft>
            </a:pPr>
            <a:endParaRPr lang="ro-RO" sz="1100" kern="100" dirty="0">
              <a:effectLst/>
              <a:latin typeface="+mj-l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4653763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7AF9BDC-4047-48FF-8930-CA9DD4931AD5}"/>
              </a:ext>
            </a:extLst>
          </p:cNvPr>
          <p:cNvSpPr txBox="1"/>
          <p:nvPr/>
        </p:nvSpPr>
        <p:spPr>
          <a:xfrm>
            <a:off x="195262" y="494219"/>
            <a:ext cx="11801475" cy="6821739"/>
          </a:xfrm>
          <a:prstGeom prst="rect">
            <a:avLst/>
          </a:prstGeom>
          <a:noFill/>
        </p:spPr>
        <p:txBody>
          <a:bodyPr wrap="square">
            <a:spAutoFit/>
          </a:bodyPr>
          <a:lstStyle/>
          <a:p>
            <a:pPr lvl="0" algn="just">
              <a:lnSpc>
                <a:spcPct val="107000"/>
              </a:lnSpc>
              <a:spcAft>
                <a:spcPts val="800"/>
              </a:spcAft>
              <a:tabLst>
                <a:tab pos="457200" algn="l"/>
              </a:tabLst>
            </a:pPr>
            <a:endParaRPr lang="en-US" sz="1100" kern="100" dirty="0">
              <a:effectLst/>
              <a:latin typeface="+mj-lt"/>
              <a:ea typeface="Aptos" panose="020B0004020202020204" pitchFamily="34" charset="0"/>
              <a:cs typeface="Times New Roman" panose="02020603050405020304" pitchFamily="18" charset="0"/>
            </a:endParaRPr>
          </a:p>
          <a:p>
            <a:pPr lvl="0" algn="just">
              <a:lnSpc>
                <a:spcPct val="107000"/>
              </a:lnSpc>
              <a:spcAft>
                <a:spcPts val="800"/>
              </a:spcAft>
              <a:tabLst>
                <a:tab pos="457200" algn="l"/>
              </a:tabLst>
            </a:pPr>
            <a:r>
              <a:rPr lang="ro-RO" sz="1100" kern="100" dirty="0">
                <a:effectLst/>
                <a:latin typeface="+mj-lt"/>
                <a:ea typeface="Aptos" panose="020B0004020202020204" pitchFamily="34" charset="0"/>
                <a:cs typeface="Times New Roman" panose="02020603050405020304" pitchFamily="18" charset="0"/>
              </a:rPr>
              <a:t>Tabares, S. (2023) </a:t>
            </a:r>
            <a:r>
              <a:rPr lang="en-US" sz="1100" i="1" dirty="0">
                <a:solidFill>
                  <a:schemeClr val="tx1">
                    <a:lumMod val="95000"/>
                    <a:lumOff val="5000"/>
                  </a:schemeClr>
                </a:solidFill>
                <a:latin typeface="+mj-lt"/>
              </a:rPr>
              <a:t>“</a:t>
            </a:r>
            <a:r>
              <a:rPr lang="ro-RO" sz="1100" i="1" kern="100" dirty="0">
                <a:effectLst/>
                <a:latin typeface="+mj-lt"/>
                <a:ea typeface="Aptos" panose="020B0004020202020204" pitchFamily="34" charset="0"/>
                <a:cs typeface="Times New Roman" panose="02020603050405020304" pitchFamily="18" charset="0"/>
              </a:rPr>
              <a:t>Corporate social responsibility or corporate social innovation? Two approaches towards the labour integration of disabled employees in Colombia’,</a:t>
            </a:r>
            <a:r>
              <a:rPr lang="en-US" sz="1100" i="1" kern="100" dirty="0">
                <a:effectLst/>
                <a:latin typeface="+mj-lt"/>
                <a:ea typeface="Aptos" panose="020B0004020202020204" pitchFamily="34" charset="0"/>
                <a:cs typeface="Times New Roman" panose="02020603050405020304" pitchFamily="18" charset="0"/>
              </a:rPr>
              <a:t> </a:t>
            </a:r>
            <a:r>
              <a:rPr lang="ro-RO" sz="1100" i="1" kern="100" dirty="0">
                <a:effectLst/>
                <a:latin typeface="+mj-lt"/>
                <a:ea typeface="Aptos" panose="020B0004020202020204" pitchFamily="34" charset="0"/>
                <a:cs typeface="Times New Roman" panose="02020603050405020304" pitchFamily="18" charset="0"/>
              </a:rPr>
              <a:t>Social Responsibility Journal,</a:t>
            </a:r>
            <a:r>
              <a:rPr lang="ro-RO" sz="1100" kern="100" dirty="0">
                <a:effectLst/>
                <a:latin typeface="+mj-lt"/>
                <a:ea typeface="Aptos" panose="020B0004020202020204" pitchFamily="34" charset="0"/>
                <a:cs typeface="Times New Roman" panose="02020603050405020304" pitchFamily="18" charset="0"/>
              </a:rPr>
              <a:t> 19(4), pp. 626–640.</a:t>
            </a:r>
            <a:r>
              <a:rPr lang="en-US" sz="1100" kern="100" dirty="0">
                <a:effectLst/>
                <a:latin typeface="+mj-lt"/>
                <a:ea typeface="Aptos" panose="020B0004020202020204" pitchFamily="34" charset="0"/>
                <a:cs typeface="Times New Roman" panose="02020603050405020304" pitchFamily="18" charset="0"/>
              </a:rPr>
              <a:t> </a:t>
            </a:r>
            <a:r>
              <a:rPr lang="en-US" sz="1100" dirty="0">
                <a:solidFill>
                  <a:schemeClr val="tx1">
                    <a:lumMod val="95000"/>
                    <a:lumOff val="5000"/>
                  </a:schemeClr>
                </a:solidFill>
                <a:latin typeface="+mj-lt"/>
              </a:rPr>
              <a:t>[Online].</a:t>
            </a:r>
            <a:r>
              <a:rPr lang="ro-RO" sz="1100" kern="100" dirty="0">
                <a:effectLst/>
                <a:latin typeface="+mj-lt"/>
                <a:ea typeface="Aptos" panose="020B0004020202020204" pitchFamily="34" charset="0"/>
                <a:cs typeface="Times New Roman" panose="02020603050405020304" pitchFamily="18" charset="0"/>
              </a:rPr>
              <a:t> Available at: </a:t>
            </a:r>
            <a:r>
              <a:rPr lang="ro-RO" sz="1100" kern="100" dirty="0">
                <a:effectLst/>
                <a:latin typeface="+mj-lt"/>
                <a:ea typeface="Aptos" panose="020B0004020202020204" pitchFamily="34" charset="0"/>
                <a:cs typeface="Times New Roman" panose="02020603050405020304" pitchFamily="18" charset="0"/>
                <a:hlinkClick r:id="rId2"/>
              </a:rPr>
              <a:t>https://doi.org/10.1108/srj-07-2021-0266</a:t>
            </a:r>
            <a:r>
              <a:rPr lang="en-US" sz="1100" kern="100" dirty="0">
                <a:effectLst/>
                <a:latin typeface="+mj-lt"/>
                <a:ea typeface="Aptos" panose="020B0004020202020204" pitchFamily="34" charset="0"/>
                <a:cs typeface="Times New Roman" panose="02020603050405020304" pitchFamily="18" charset="0"/>
              </a:rPr>
              <a:t> </a:t>
            </a:r>
            <a:r>
              <a:rPr lang="ro-RO" sz="1100" kern="100" dirty="0">
                <a:effectLst/>
                <a:latin typeface="+mj-lt"/>
                <a:ea typeface="Aptos" panose="020B0004020202020204" pitchFamily="34" charset="0"/>
                <a:cs typeface="Times New Roman" panose="02020603050405020304" pitchFamily="18" charset="0"/>
              </a:rPr>
              <a:t> (Accessed: 20 January 2025).</a:t>
            </a:r>
            <a:endParaRPr lang="en-US" sz="1100" kern="100" dirty="0">
              <a:effectLst/>
              <a:latin typeface="+mj-lt"/>
              <a:ea typeface="Aptos" panose="020B0004020202020204" pitchFamily="34" charset="0"/>
              <a:cs typeface="Times New Roman" panose="02020603050405020304" pitchFamily="18" charset="0"/>
            </a:endParaRPr>
          </a:p>
          <a:p>
            <a:pPr algn="just">
              <a:lnSpc>
                <a:spcPct val="107000"/>
              </a:lnSpc>
              <a:spcAft>
                <a:spcPts val="800"/>
              </a:spcAft>
              <a:tabLst>
                <a:tab pos="457200" algn="l"/>
              </a:tabLst>
            </a:pPr>
            <a:r>
              <a:rPr lang="en-US" sz="1100" dirty="0">
                <a:latin typeface="+mj-lt"/>
              </a:rPr>
              <a:t>The Source Trade Show. (2025). </a:t>
            </a:r>
            <a:r>
              <a:rPr lang="en-US" sz="1100" i="1" dirty="0">
                <a:solidFill>
                  <a:schemeClr val="tx1">
                    <a:lumMod val="95000"/>
                    <a:lumOff val="5000"/>
                  </a:schemeClr>
                </a:solidFill>
                <a:latin typeface="+mj-lt"/>
              </a:rPr>
              <a:t>“E</a:t>
            </a:r>
            <a:r>
              <a:rPr lang="en-US" sz="1100" i="1" dirty="0">
                <a:latin typeface="+mj-lt"/>
              </a:rPr>
              <a:t>xhibiting: Pricing &amp; Floorplan.</a:t>
            </a:r>
            <a:r>
              <a:rPr lang="en-US" sz="1100" i="1" dirty="0">
                <a:solidFill>
                  <a:schemeClr val="tx1">
                    <a:lumMod val="95000"/>
                    <a:lumOff val="5000"/>
                  </a:schemeClr>
                </a:solidFill>
                <a:latin typeface="+mj-lt"/>
              </a:rPr>
              <a:t>”</a:t>
            </a:r>
            <a:r>
              <a:rPr lang="en-US" sz="1100" i="1" dirty="0">
                <a:latin typeface="+mj-lt"/>
              </a:rPr>
              <a:t> </a:t>
            </a:r>
            <a:r>
              <a:rPr lang="en-US" sz="1100" dirty="0">
                <a:solidFill>
                  <a:schemeClr val="tx1">
                    <a:lumMod val="95000"/>
                    <a:lumOff val="5000"/>
                  </a:schemeClr>
                </a:solidFill>
                <a:latin typeface="+mj-lt"/>
              </a:rPr>
              <a:t>[Online]. </a:t>
            </a:r>
            <a:r>
              <a:rPr lang="en-US" sz="1100" dirty="0">
                <a:latin typeface="+mj-lt"/>
              </a:rPr>
              <a:t>Available at: </a:t>
            </a:r>
            <a:r>
              <a:rPr lang="en-US" sz="1100" dirty="0">
                <a:latin typeface="+mj-lt"/>
                <a:hlinkClick r:id="rId3"/>
              </a:rPr>
              <a:t>https://thesourcetradeshow.co.uk/exhibiting/pricing-floorplan/</a:t>
            </a:r>
            <a:r>
              <a:rPr lang="en-US" sz="1100" dirty="0">
                <a:latin typeface="+mj-lt"/>
              </a:rPr>
              <a:t>  (Accessed: 26 January 2025).</a:t>
            </a:r>
            <a:endParaRPr lang="ro-RO" sz="1100" kern="100" dirty="0">
              <a:effectLst/>
              <a:latin typeface="+mj-lt"/>
              <a:ea typeface="Aptos" panose="020B0004020202020204" pitchFamily="34" charset="0"/>
              <a:cs typeface="Times New Roman" panose="02020603050405020304" pitchFamily="18" charset="0"/>
            </a:endParaRPr>
          </a:p>
          <a:p>
            <a:pPr lvl="0" algn="just">
              <a:lnSpc>
                <a:spcPct val="107000"/>
              </a:lnSpc>
              <a:spcAft>
                <a:spcPts val="800"/>
              </a:spcAft>
              <a:tabLst>
                <a:tab pos="457200" algn="l"/>
              </a:tabLst>
            </a:pPr>
            <a:r>
              <a:rPr lang="ro-RO" sz="1100" kern="100" dirty="0">
                <a:effectLst/>
                <a:latin typeface="+mj-lt"/>
                <a:ea typeface="Aptos" panose="020B0004020202020204" pitchFamily="34" charset="0"/>
                <a:cs typeface="Times New Roman" panose="02020603050405020304" pitchFamily="18" charset="0"/>
              </a:rPr>
              <a:t>Tong, X. (2022) </a:t>
            </a:r>
            <a:r>
              <a:rPr lang="en-US" sz="1100" i="1" dirty="0">
                <a:solidFill>
                  <a:schemeClr val="tx1">
                    <a:lumMod val="95000"/>
                    <a:lumOff val="5000"/>
                  </a:schemeClr>
                </a:solidFill>
                <a:latin typeface="+mj-lt"/>
              </a:rPr>
              <a:t>“</a:t>
            </a:r>
            <a:r>
              <a:rPr lang="ro-RO" sz="1100" i="1" kern="100" dirty="0">
                <a:effectLst/>
                <a:latin typeface="+mj-lt"/>
                <a:ea typeface="Aptos" panose="020B0004020202020204" pitchFamily="34" charset="0"/>
                <a:cs typeface="Times New Roman" panose="02020603050405020304" pitchFamily="18" charset="0"/>
              </a:rPr>
              <a:t>An exploration of Elinor Ostrom's theory of self-governance: Based on Governing the Commons: The Evolution of Institutions for Collective Action’, SHS Web of Conferences,</a:t>
            </a:r>
            <a:r>
              <a:rPr lang="en-US" sz="1100" dirty="0">
                <a:solidFill>
                  <a:schemeClr val="tx1">
                    <a:lumMod val="95000"/>
                    <a:lumOff val="5000"/>
                  </a:schemeClr>
                </a:solidFill>
                <a:latin typeface="+mj-lt"/>
              </a:rPr>
              <a:t>”</a:t>
            </a:r>
            <a:r>
              <a:rPr lang="ro-RO" sz="1100" i="1" kern="100" dirty="0">
                <a:effectLst/>
                <a:latin typeface="+mj-lt"/>
                <a:ea typeface="Aptos" panose="020B0004020202020204" pitchFamily="34" charset="0"/>
                <a:cs typeface="Times New Roman" panose="02020603050405020304" pitchFamily="18" charset="0"/>
              </a:rPr>
              <a:t> </a:t>
            </a:r>
            <a:r>
              <a:rPr lang="ro-RO" sz="1100" kern="100" dirty="0">
                <a:effectLst/>
                <a:latin typeface="+mj-lt"/>
                <a:ea typeface="Aptos" panose="020B0004020202020204" pitchFamily="34" charset="0"/>
                <a:cs typeface="Times New Roman" panose="02020603050405020304" pitchFamily="18" charset="0"/>
              </a:rPr>
              <a:t>148, 01003. </a:t>
            </a:r>
            <a:r>
              <a:rPr lang="en-US" sz="1100" dirty="0">
                <a:solidFill>
                  <a:schemeClr val="tx1">
                    <a:lumMod val="95000"/>
                    <a:lumOff val="5000"/>
                  </a:schemeClr>
                </a:solidFill>
                <a:latin typeface="+mj-lt"/>
              </a:rPr>
              <a:t>[Online]. </a:t>
            </a:r>
            <a:r>
              <a:rPr lang="ro-RO" sz="1100" kern="100" dirty="0">
                <a:effectLst/>
                <a:latin typeface="+mj-lt"/>
                <a:ea typeface="Aptos" panose="020B0004020202020204" pitchFamily="34" charset="0"/>
                <a:cs typeface="Times New Roman" panose="02020603050405020304" pitchFamily="18" charset="0"/>
              </a:rPr>
              <a:t>Available at: </a:t>
            </a:r>
            <a:r>
              <a:rPr lang="ro-RO" sz="1100" u="sng" kern="100" dirty="0">
                <a:solidFill>
                  <a:srgbClr val="467886"/>
                </a:solidFill>
                <a:effectLst/>
                <a:latin typeface="+mj-lt"/>
                <a:ea typeface="Aptos" panose="020B0004020202020204" pitchFamily="34" charset="0"/>
                <a:cs typeface="Times New Roman" panose="02020603050405020304" pitchFamily="18" charset="0"/>
                <a:hlinkClick r:id="rId4"/>
              </a:rPr>
              <a:t>https://doi.org/10.1051/shsconf/202214801003</a:t>
            </a:r>
            <a:r>
              <a:rPr lang="ro-RO" sz="1100" kern="100" dirty="0">
                <a:effectLst/>
                <a:latin typeface="+mj-lt"/>
                <a:ea typeface="Aptos" panose="020B0004020202020204" pitchFamily="34" charset="0"/>
                <a:cs typeface="Times New Roman" panose="02020603050405020304" pitchFamily="18" charset="0"/>
              </a:rPr>
              <a:t> (Accessed: 2</a:t>
            </a:r>
            <a:r>
              <a:rPr lang="en-US" sz="1100" kern="100" dirty="0">
                <a:effectLst/>
                <a:latin typeface="+mj-lt"/>
                <a:ea typeface="Aptos" panose="020B0004020202020204" pitchFamily="34" charset="0"/>
                <a:cs typeface="Times New Roman" panose="02020603050405020304" pitchFamily="18" charset="0"/>
              </a:rPr>
              <a:t>2</a:t>
            </a:r>
            <a:r>
              <a:rPr lang="ro-RO" sz="1100" kern="100" dirty="0">
                <a:effectLst/>
                <a:latin typeface="+mj-lt"/>
                <a:ea typeface="Aptos" panose="020B0004020202020204" pitchFamily="34" charset="0"/>
                <a:cs typeface="Times New Roman" panose="02020603050405020304" pitchFamily="18" charset="0"/>
              </a:rPr>
              <a:t> January 2025).</a:t>
            </a:r>
            <a:endParaRPr lang="en-US" sz="1100" kern="100" dirty="0">
              <a:effectLst/>
              <a:latin typeface="+mj-lt"/>
              <a:ea typeface="Aptos" panose="020B0004020202020204" pitchFamily="34" charset="0"/>
              <a:cs typeface="Times New Roman" panose="02020603050405020304" pitchFamily="18" charset="0"/>
            </a:endParaRPr>
          </a:p>
          <a:p>
            <a:pPr algn="just">
              <a:lnSpc>
                <a:spcPct val="107000"/>
              </a:lnSpc>
              <a:spcAft>
                <a:spcPts val="800"/>
              </a:spcAft>
              <a:tabLst>
                <a:tab pos="457200" algn="l"/>
              </a:tabLst>
            </a:pPr>
            <a:r>
              <a:rPr lang="en-US" sz="1100" dirty="0">
                <a:latin typeface="+mj-lt"/>
              </a:rPr>
              <a:t>Tomlinson, J. (2020). </a:t>
            </a:r>
            <a:r>
              <a:rPr lang="en-US" sz="1100" i="1" dirty="0">
                <a:solidFill>
                  <a:schemeClr val="tx1">
                    <a:lumMod val="95000"/>
                    <a:lumOff val="5000"/>
                  </a:schemeClr>
                </a:solidFill>
                <a:latin typeface="+mj-lt"/>
              </a:rPr>
              <a:t>“</a:t>
            </a:r>
            <a:r>
              <a:rPr lang="en-US" sz="1100" i="1" dirty="0">
                <a:latin typeface="+mj-lt"/>
              </a:rPr>
              <a:t>International Day of People with Disabilities. 3 December.</a:t>
            </a:r>
            <a:r>
              <a:rPr lang="en-US" sz="1100" i="1" dirty="0">
                <a:solidFill>
                  <a:schemeClr val="tx1">
                    <a:lumMod val="95000"/>
                    <a:lumOff val="5000"/>
                  </a:schemeClr>
                </a:solidFill>
                <a:latin typeface="+mj-lt"/>
              </a:rPr>
              <a:t>” </a:t>
            </a:r>
            <a:r>
              <a:rPr lang="en-US" sz="1100" dirty="0">
                <a:solidFill>
                  <a:schemeClr val="tx1">
                    <a:lumMod val="95000"/>
                    <a:lumOff val="5000"/>
                  </a:schemeClr>
                </a:solidFill>
                <a:latin typeface="+mj-lt"/>
              </a:rPr>
              <a:t>[Online]. </a:t>
            </a:r>
            <a:r>
              <a:rPr lang="en-US" sz="1100" dirty="0">
                <a:latin typeface="+mj-lt"/>
              </a:rPr>
              <a:t>Available at: </a:t>
            </a:r>
            <a:r>
              <a:rPr lang="en-US" sz="1100" dirty="0">
                <a:latin typeface="+mj-lt"/>
                <a:hlinkClick r:id="rId5"/>
              </a:rPr>
              <a:t>https://disabilityunit.blog.gov.uk/2020/12/03/international-day-of-people-with-disabilities/</a:t>
            </a:r>
            <a:r>
              <a:rPr lang="en-US" sz="1100" dirty="0">
                <a:latin typeface="+mj-lt"/>
              </a:rPr>
              <a:t>  (Accessed: 26 January 2025).</a:t>
            </a:r>
            <a:endParaRPr lang="ro-RO" sz="1100" kern="100" dirty="0">
              <a:effectLst/>
              <a:latin typeface="+mj-lt"/>
              <a:ea typeface="Aptos" panose="020B0004020202020204" pitchFamily="34" charset="0"/>
              <a:cs typeface="Times New Roman" panose="02020603050405020304" pitchFamily="18" charset="0"/>
            </a:endParaRPr>
          </a:p>
          <a:p>
            <a:pPr algn="just">
              <a:lnSpc>
                <a:spcPct val="107000"/>
              </a:lnSpc>
              <a:spcAft>
                <a:spcPts val="800"/>
              </a:spcAft>
              <a:tabLst>
                <a:tab pos="457200" algn="l"/>
              </a:tabLst>
            </a:pPr>
            <a:r>
              <a:rPr lang="en-US" sz="1100" dirty="0">
                <a:latin typeface="+mj-lt"/>
              </a:rPr>
              <a:t>United Nations Department of Economic and Social Affairs (UNDESA). (2025). </a:t>
            </a:r>
            <a:r>
              <a:rPr lang="en-US" sz="1100" i="1" dirty="0">
                <a:solidFill>
                  <a:schemeClr val="tx1">
                    <a:lumMod val="95000"/>
                    <a:lumOff val="5000"/>
                  </a:schemeClr>
                </a:solidFill>
                <a:latin typeface="+mj-lt"/>
              </a:rPr>
              <a:t>“</a:t>
            </a:r>
            <a:r>
              <a:rPr lang="en-US" sz="1100" i="1" dirty="0">
                <a:latin typeface="+mj-lt"/>
              </a:rPr>
              <a:t>International Day of Persons with Disabilities - 3 December.</a:t>
            </a:r>
            <a:r>
              <a:rPr lang="en-US" sz="1100" i="1" dirty="0">
                <a:solidFill>
                  <a:schemeClr val="tx1">
                    <a:lumMod val="95000"/>
                    <a:lumOff val="5000"/>
                  </a:schemeClr>
                </a:solidFill>
                <a:latin typeface="+mj-lt"/>
              </a:rPr>
              <a:t>”</a:t>
            </a:r>
            <a:r>
              <a:rPr lang="en-US" sz="1100" i="1" dirty="0">
                <a:latin typeface="+mj-lt"/>
              </a:rPr>
              <a:t> </a:t>
            </a:r>
            <a:r>
              <a:rPr lang="en-US" sz="1100" dirty="0">
                <a:solidFill>
                  <a:schemeClr val="tx1">
                    <a:lumMod val="95000"/>
                    <a:lumOff val="5000"/>
                  </a:schemeClr>
                </a:solidFill>
                <a:latin typeface="+mj-lt"/>
              </a:rPr>
              <a:t>[Online]. </a:t>
            </a:r>
            <a:r>
              <a:rPr lang="en-US" sz="1100" dirty="0">
                <a:latin typeface="+mj-lt"/>
              </a:rPr>
              <a:t>Available at: </a:t>
            </a:r>
            <a:r>
              <a:rPr lang="en-US" sz="1100" dirty="0">
                <a:latin typeface="+mj-lt"/>
                <a:hlinkClick r:id="rId6"/>
              </a:rPr>
              <a:t>https://social.desa.un.org/issues/disability/international-day-of-persons-with-disabilities-3-december</a:t>
            </a:r>
            <a:r>
              <a:rPr lang="en-US" sz="1100" dirty="0">
                <a:latin typeface="+mj-lt"/>
              </a:rPr>
              <a:t>  (Accessed: 26 January 2025).</a:t>
            </a:r>
            <a:endParaRPr lang="en-US" sz="1100" kern="100" dirty="0">
              <a:latin typeface="+mj-lt"/>
              <a:ea typeface="Aptos" panose="020B0004020202020204" pitchFamily="34" charset="0"/>
              <a:cs typeface="Times New Roman" panose="02020603050405020304" pitchFamily="18" charset="0"/>
            </a:endParaRPr>
          </a:p>
          <a:p>
            <a:pPr lvl="0" algn="just">
              <a:lnSpc>
                <a:spcPct val="107000"/>
              </a:lnSpc>
              <a:spcAft>
                <a:spcPts val="800"/>
              </a:spcAft>
              <a:tabLst>
                <a:tab pos="457200" algn="l"/>
              </a:tabLst>
            </a:pPr>
            <a:r>
              <a:rPr lang="ro-RO" sz="1100" kern="100" dirty="0">
                <a:effectLst/>
                <a:latin typeface="+mj-lt"/>
                <a:ea typeface="Aptos" panose="020B0004020202020204" pitchFamily="34" charset="0"/>
                <a:cs typeface="Times New Roman" panose="02020603050405020304" pitchFamily="18" charset="0"/>
              </a:rPr>
              <a:t>UK Government (2024) </a:t>
            </a:r>
            <a:r>
              <a:rPr lang="en-US" sz="1100" i="1" dirty="0">
                <a:solidFill>
                  <a:schemeClr val="tx1">
                    <a:lumMod val="95000"/>
                    <a:lumOff val="5000"/>
                  </a:schemeClr>
                </a:solidFill>
                <a:latin typeface="+mj-lt"/>
              </a:rPr>
              <a:t>“</a:t>
            </a:r>
            <a:r>
              <a:rPr lang="ro-RO" sz="1100" i="1" kern="100" dirty="0">
                <a:effectLst/>
                <a:latin typeface="+mj-lt"/>
                <a:ea typeface="Aptos" panose="020B0004020202020204" pitchFamily="34" charset="0"/>
                <a:cs typeface="Times New Roman" panose="02020603050405020304" pitchFamily="18" charset="0"/>
              </a:rPr>
              <a:t>The employment of disabled people 2024.</a:t>
            </a:r>
            <a:r>
              <a:rPr lang="en-US" sz="1100" i="1" dirty="0">
                <a:solidFill>
                  <a:schemeClr val="tx1">
                    <a:lumMod val="95000"/>
                    <a:lumOff val="5000"/>
                  </a:schemeClr>
                </a:solidFill>
                <a:latin typeface="+mj-lt"/>
              </a:rPr>
              <a:t>”</a:t>
            </a:r>
            <a:r>
              <a:rPr lang="ro-RO" sz="1100" i="1" kern="100" dirty="0">
                <a:effectLst/>
                <a:latin typeface="+mj-lt"/>
                <a:ea typeface="Aptos" panose="020B0004020202020204" pitchFamily="34" charset="0"/>
                <a:cs typeface="Times New Roman" panose="02020603050405020304" pitchFamily="18" charset="0"/>
              </a:rPr>
              <a:t> </a:t>
            </a:r>
            <a:r>
              <a:rPr lang="en-US" sz="1100" dirty="0">
                <a:solidFill>
                  <a:schemeClr val="tx1">
                    <a:lumMod val="95000"/>
                    <a:lumOff val="5000"/>
                  </a:schemeClr>
                </a:solidFill>
                <a:latin typeface="+mj-lt"/>
              </a:rPr>
              <a:t>[Online]. </a:t>
            </a:r>
            <a:r>
              <a:rPr lang="ro-RO" sz="1100" kern="100" dirty="0">
                <a:effectLst/>
                <a:latin typeface="+mj-lt"/>
                <a:ea typeface="Aptos" panose="020B0004020202020204" pitchFamily="34" charset="0"/>
                <a:cs typeface="Times New Roman" panose="02020603050405020304" pitchFamily="18" charset="0"/>
              </a:rPr>
              <a:t>Available at: </a:t>
            </a:r>
            <a:r>
              <a:rPr lang="ro-RO" sz="1100" u="sng" kern="100" dirty="0">
                <a:solidFill>
                  <a:srgbClr val="467886"/>
                </a:solidFill>
                <a:effectLst/>
                <a:latin typeface="+mj-lt"/>
                <a:ea typeface="Aptos" panose="020B0004020202020204" pitchFamily="34" charset="0"/>
                <a:cs typeface="Times New Roman" panose="02020603050405020304" pitchFamily="18" charset="0"/>
                <a:hlinkClick r:id="rId7"/>
              </a:rPr>
              <a:t>https://www.gov.uk/government/statistics/the-employment-of-disabled-people-2024/the-employment-of-disabled-people-2024</a:t>
            </a:r>
            <a:r>
              <a:rPr lang="ro-RO" sz="1100" kern="100" dirty="0">
                <a:effectLst/>
                <a:latin typeface="+mj-lt"/>
                <a:ea typeface="Aptos" panose="020B0004020202020204" pitchFamily="34" charset="0"/>
                <a:cs typeface="Times New Roman" panose="02020603050405020304" pitchFamily="18" charset="0"/>
              </a:rPr>
              <a:t> (Accessed: 20 January 2025).</a:t>
            </a:r>
          </a:p>
          <a:p>
            <a:pPr lvl="0" algn="just">
              <a:lnSpc>
                <a:spcPct val="107000"/>
              </a:lnSpc>
              <a:spcAft>
                <a:spcPts val="800"/>
              </a:spcAft>
              <a:tabLst>
                <a:tab pos="457200" algn="l"/>
              </a:tabLst>
            </a:pPr>
            <a:r>
              <a:rPr lang="ro-RO" sz="1100" kern="100" dirty="0">
                <a:effectLst/>
                <a:latin typeface="+mj-lt"/>
                <a:ea typeface="Aptos" panose="020B0004020202020204" pitchFamily="34" charset="0"/>
                <a:cs typeface="Times New Roman" panose="02020603050405020304" pitchFamily="18" charset="0"/>
              </a:rPr>
              <a:t>UKHospitality (2024) </a:t>
            </a:r>
            <a:r>
              <a:rPr lang="en-US" sz="1100" i="1" dirty="0">
                <a:solidFill>
                  <a:schemeClr val="tx1">
                    <a:lumMod val="95000"/>
                    <a:lumOff val="5000"/>
                  </a:schemeClr>
                </a:solidFill>
                <a:latin typeface="+mj-lt"/>
              </a:rPr>
              <a:t>“</a:t>
            </a:r>
            <a:r>
              <a:rPr lang="ro-RO" sz="1100" i="1" kern="100" dirty="0">
                <a:effectLst/>
                <a:latin typeface="+mj-lt"/>
                <a:ea typeface="Aptos" panose="020B0004020202020204" pitchFamily="34" charset="0"/>
                <a:cs typeface="Times New Roman" panose="02020603050405020304" pitchFamily="18" charset="0"/>
              </a:rPr>
              <a:t>Equality Act 2010 and its implications for the hospitality sector.</a:t>
            </a:r>
            <a:r>
              <a:rPr lang="en-US" sz="1100" i="1" dirty="0">
                <a:solidFill>
                  <a:schemeClr val="tx1">
                    <a:lumMod val="95000"/>
                    <a:lumOff val="5000"/>
                  </a:schemeClr>
                </a:solidFill>
                <a:latin typeface="+mj-lt"/>
              </a:rPr>
              <a:t>”</a:t>
            </a:r>
            <a:r>
              <a:rPr lang="ro-RO" sz="1100" i="1" kern="100" dirty="0">
                <a:effectLst/>
                <a:latin typeface="+mj-lt"/>
                <a:ea typeface="Aptos" panose="020B0004020202020204" pitchFamily="34" charset="0"/>
                <a:cs typeface="Times New Roman" panose="02020603050405020304" pitchFamily="18" charset="0"/>
              </a:rPr>
              <a:t> </a:t>
            </a:r>
            <a:r>
              <a:rPr lang="en-US" sz="1100" dirty="0">
                <a:solidFill>
                  <a:schemeClr val="tx1">
                    <a:lumMod val="95000"/>
                    <a:lumOff val="5000"/>
                  </a:schemeClr>
                </a:solidFill>
                <a:latin typeface="+mj-lt"/>
              </a:rPr>
              <a:t>[Online]. </a:t>
            </a:r>
            <a:r>
              <a:rPr lang="ro-RO" sz="1100" kern="100" dirty="0">
                <a:effectLst/>
                <a:latin typeface="+mj-lt"/>
                <a:ea typeface="Aptos" panose="020B0004020202020204" pitchFamily="34" charset="0"/>
                <a:cs typeface="Times New Roman" panose="02020603050405020304" pitchFamily="18" charset="0"/>
              </a:rPr>
              <a:t>Available at: </a:t>
            </a:r>
            <a:r>
              <a:rPr lang="ro-RO" sz="1100" u="sng" kern="100" dirty="0">
                <a:solidFill>
                  <a:srgbClr val="467886"/>
                </a:solidFill>
                <a:effectLst/>
                <a:latin typeface="+mj-lt"/>
                <a:ea typeface="Aptos" panose="020B0004020202020204" pitchFamily="34" charset="0"/>
                <a:cs typeface="Times New Roman" panose="02020603050405020304" pitchFamily="18" charset="0"/>
                <a:hlinkClick r:id="rId8"/>
              </a:rPr>
              <a:t>https://www.ukhospitality.org.uk/wp-content/uploads/2024/02/Equality-Act-UKHospitality.pdf</a:t>
            </a:r>
            <a:r>
              <a:rPr lang="ro-RO" sz="1100" kern="100" dirty="0">
                <a:effectLst/>
                <a:latin typeface="+mj-lt"/>
                <a:ea typeface="Aptos" panose="020B0004020202020204" pitchFamily="34" charset="0"/>
                <a:cs typeface="Times New Roman" panose="02020603050405020304" pitchFamily="18" charset="0"/>
              </a:rPr>
              <a:t> (Accessed: 20 January 2025).</a:t>
            </a:r>
            <a:endParaRPr lang="en-US" sz="1100" kern="100" dirty="0">
              <a:effectLst/>
              <a:latin typeface="+mj-lt"/>
              <a:ea typeface="Aptos" panose="020B0004020202020204" pitchFamily="34" charset="0"/>
              <a:cs typeface="Times New Roman" panose="02020603050405020304" pitchFamily="18" charset="0"/>
            </a:endParaRPr>
          </a:p>
          <a:p>
            <a:pPr algn="just">
              <a:lnSpc>
                <a:spcPct val="107000"/>
              </a:lnSpc>
              <a:spcAft>
                <a:spcPts val="800"/>
              </a:spcAft>
              <a:tabLst>
                <a:tab pos="457200" algn="l"/>
              </a:tabLst>
            </a:pPr>
            <a:r>
              <a:rPr lang="en-US" sz="1100" dirty="0">
                <a:solidFill>
                  <a:schemeClr val="tx1">
                    <a:lumMod val="95000"/>
                    <a:lumOff val="5000"/>
                  </a:schemeClr>
                </a:solidFill>
                <a:latin typeface="+mj-lt"/>
              </a:rPr>
              <a:t>Woodhaven, (2024). </a:t>
            </a:r>
            <a:r>
              <a:rPr lang="en-US" sz="1100" i="1" dirty="0">
                <a:solidFill>
                  <a:schemeClr val="tx1">
                    <a:lumMod val="95000"/>
                    <a:lumOff val="5000"/>
                  </a:schemeClr>
                </a:solidFill>
                <a:latin typeface="+mj-lt"/>
              </a:rPr>
              <a:t>“How to work with a colleague with disabilities.” </a:t>
            </a:r>
            <a:r>
              <a:rPr lang="en-US" sz="1100" dirty="0">
                <a:solidFill>
                  <a:schemeClr val="tx1">
                    <a:lumMod val="95000"/>
                    <a:lumOff val="5000"/>
                  </a:schemeClr>
                </a:solidFill>
                <a:latin typeface="+mj-lt"/>
              </a:rPr>
              <a:t>[Online]. Available at: </a:t>
            </a:r>
            <a:r>
              <a:rPr lang="en-US" sz="1100" dirty="0">
                <a:solidFill>
                  <a:schemeClr val="tx1">
                    <a:lumMod val="95000"/>
                    <a:lumOff val="5000"/>
                  </a:schemeClr>
                </a:solidFill>
                <a:latin typeface="+mj-lt"/>
                <a:hlinkClick r:id="rId9"/>
              </a:rPr>
              <a:t>https://www.woodhaventeam.org/how-to-work-with-a-colleague-with-disabilities/</a:t>
            </a:r>
            <a:r>
              <a:rPr lang="en-US" sz="1100" dirty="0">
                <a:solidFill>
                  <a:schemeClr val="tx1">
                    <a:lumMod val="95000"/>
                    <a:lumOff val="5000"/>
                  </a:schemeClr>
                </a:solidFill>
                <a:latin typeface="+mj-lt"/>
              </a:rPr>
              <a:t>  (Accessed: 26 January 2025).</a:t>
            </a:r>
          </a:p>
          <a:p>
            <a:pPr lvl="0" algn="just">
              <a:lnSpc>
                <a:spcPct val="107000"/>
              </a:lnSpc>
              <a:spcAft>
                <a:spcPts val="800"/>
              </a:spcAft>
              <a:tabLst>
                <a:tab pos="457200" algn="l"/>
              </a:tabLst>
            </a:pPr>
            <a:endParaRPr lang="en-US" sz="1100" kern="100" dirty="0">
              <a:effectLst/>
              <a:latin typeface="+mj-lt"/>
              <a:ea typeface="Aptos" panose="020B0004020202020204" pitchFamily="34" charset="0"/>
              <a:cs typeface="Times New Roman" panose="02020603050405020304" pitchFamily="18" charset="0"/>
            </a:endParaRPr>
          </a:p>
          <a:p>
            <a:pPr lvl="0" algn="just">
              <a:lnSpc>
                <a:spcPct val="107000"/>
              </a:lnSpc>
              <a:spcAft>
                <a:spcPts val="800"/>
              </a:spcAft>
              <a:tabLst>
                <a:tab pos="457200" algn="l"/>
              </a:tabLst>
            </a:pPr>
            <a:endParaRPr lang="en-US" sz="1100" kern="100" dirty="0">
              <a:latin typeface="+mj-lt"/>
              <a:ea typeface="Aptos" panose="020B0004020202020204" pitchFamily="34" charset="0"/>
              <a:cs typeface="Times New Roman" panose="02020603050405020304" pitchFamily="18" charset="0"/>
            </a:endParaRPr>
          </a:p>
          <a:p>
            <a:pPr lvl="0" algn="just">
              <a:lnSpc>
                <a:spcPct val="107000"/>
              </a:lnSpc>
              <a:spcAft>
                <a:spcPts val="800"/>
              </a:spcAft>
              <a:tabLst>
                <a:tab pos="457200" algn="l"/>
              </a:tabLst>
            </a:pPr>
            <a:endParaRPr lang="en-US" sz="1100" kern="100" dirty="0">
              <a:effectLst/>
              <a:latin typeface="+mj-lt"/>
              <a:ea typeface="Aptos" panose="020B0004020202020204" pitchFamily="34" charset="0"/>
              <a:cs typeface="Times New Roman" panose="02020603050405020304" pitchFamily="18" charset="0"/>
            </a:endParaRPr>
          </a:p>
          <a:p>
            <a:pPr algn="just">
              <a:lnSpc>
                <a:spcPct val="107000"/>
              </a:lnSpc>
              <a:spcAft>
                <a:spcPts val="800"/>
              </a:spcAft>
              <a:tabLst>
                <a:tab pos="457200" algn="l"/>
              </a:tabLst>
            </a:pPr>
            <a:r>
              <a:rPr lang="en-US" sz="1100" dirty="0">
                <a:solidFill>
                  <a:schemeClr val="tx1">
                    <a:lumMod val="95000"/>
                    <a:lumOff val="5000"/>
                  </a:schemeClr>
                </a:solidFill>
                <a:latin typeface="+mj-lt"/>
              </a:rPr>
              <a:t>“    ” </a:t>
            </a:r>
          </a:p>
          <a:p>
            <a:pPr lvl="0" algn="just">
              <a:lnSpc>
                <a:spcPct val="107000"/>
              </a:lnSpc>
              <a:spcAft>
                <a:spcPts val="800"/>
              </a:spcAft>
              <a:tabLst>
                <a:tab pos="457200" algn="l"/>
              </a:tabLst>
            </a:pPr>
            <a:endParaRPr lang="en-US" sz="1100" kern="100" dirty="0">
              <a:latin typeface="+mj-lt"/>
              <a:ea typeface="Aptos" panose="020B0004020202020204" pitchFamily="34" charset="0"/>
              <a:cs typeface="Times New Roman" panose="02020603050405020304" pitchFamily="18" charset="0"/>
            </a:endParaRPr>
          </a:p>
          <a:p>
            <a:pPr lvl="0" algn="just">
              <a:lnSpc>
                <a:spcPct val="107000"/>
              </a:lnSpc>
              <a:spcAft>
                <a:spcPts val="800"/>
              </a:spcAft>
              <a:tabLst>
                <a:tab pos="457200" algn="l"/>
              </a:tabLst>
            </a:pPr>
            <a:endParaRPr lang="en-US" sz="1100" kern="100" dirty="0">
              <a:effectLst/>
              <a:latin typeface="+mj-lt"/>
              <a:ea typeface="Aptos" panose="020B0004020202020204" pitchFamily="34" charset="0"/>
              <a:cs typeface="Times New Roman" panose="02020603050405020304" pitchFamily="18" charset="0"/>
            </a:endParaRPr>
          </a:p>
          <a:p>
            <a:pPr lvl="0" algn="just">
              <a:lnSpc>
                <a:spcPct val="107000"/>
              </a:lnSpc>
              <a:spcAft>
                <a:spcPts val="800"/>
              </a:spcAft>
              <a:tabLst>
                <a:tab pos="457200" algn="l"/>
              </a:tabLst>
            </a:pPr>
            <a:endParaRPr lang="en-US" sz="1100" kern="100" dirty="0">
              <a:latin typeface="+mj-lt"/>
              <a:ea typeface="Aptos" panose="020B0004020202020204" pitchFamily="34" charset="0"/>
              <a:cs typeface="Times New Roman" panose="02020603050405020304" pitchFamily="18" charset="0"/>
            </a:endParaRPr>
          </a:p>
          <a:p>
            <a:pPr lvl="0" algn="just">
              <a:lnSpc>
                <a:spcPct val="107000"/>
              </a:lnSpc>
              <a:spcAft>
                <a:spcPts val="800"/>
              </a:spcAft>
              <a:tabLst>
                <a:tab pos="457200" algn="l"/>
              </a:tabLst>
            </a:pPr>
            <a:endParaRPr lang="en-US" sz="1100" kern="100" dirty="0">
              <a:effectLst/>
              <a:latin typeface="+mj-lt"/>
              <a:ea typeface="Aptos" panose="020B0004020202020204" pitchFamily="34" charset="0"/>
              <a:cs typeface="Times New Roman" panose="02020603050405020304" pitchFamily="18" charset="0"/>
            </a:endParaRPr>
          </a:p>
          <a:p>
            <a:pPr lvl="0" algn="just">
              <a:lnSpc>
                <a:spcPct val="107000"/>
              </a:lnSpc>
              <a:spcAft>
                <a:spcPts val="800"/>
              </a:spcAft>
              <a:tabLst>
                <a:tab pos="457200" algn="l"/>
              </a:tabLst>
            </a:pPr>
            <a:endParaRPr lang="en-US" sz="1100" kern="100" dirty="0">
              <a:latin typeface="+mj-lt"/>
              <a:ea typeface="Aptos" panose="020B0004020202020204" pitchFamily="34" charset="0"/>
              <a:cs typeface="Times New Roman" panose="02020603050405020304" pitchFamily="18" charset="0"/>
            </a:endParaRPr>
          </a:p>
          <a:p>
            <a:pPr lvl="0" algn="just">
              <a:lnSpc>
                <a:spcPct val="107000"/>
              </a:lnSpc>
              <a:spcAft>
                <a:spcPts val="800"/>
              </a:spcAft>
              <a:tabLst>
                <a:tab pos="457200" algn="l"/>
              </a:tabLst>
            </a:pPr>
            <a:endParaRPr lang="ro-RO" sz="1100" kern="100" dirty="0">
              <a:effectLst/>
              <a:latin typeface="+mj-l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4060334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1248</TotalTime>
  <Words>2813</Words>
  <Application>Microsoft Office PowerPoint</Application>
  <PresentationFormat>Widescreen</PresentationFormat>
  <Paragraphs>182</Paragraphs>
  <Slides>16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Century Gothic</vt:lpstr>
      <vt:lpstr>Livvic</vt:lpstr>
      <vt:lpstr>Montserrat Alternates SemiBold</vt:lpstr>
      <vt:lpstr>Wingdings</vt:lpstr>
      <vt:lpstr>Wingdings 3</vt:lpstr>
      <vt:lpstr>Ion Boardroom</vt:lpstr>
      <vt:lpstr>PowerPoint Presentation</vt:lpstr>
      <vt:lpstr>All About Inclusion: Breaking Barriers in Hospitality</vt:lpstr>
      <vt:lpstr>Introduction</vt:lpstr>
      <vt:lpstr>Event Concept</vt:lpstr>
      <vt:lpstr>PowerPoint Presentation</vt:lpstr>
      <vt:lpstr>Justification of the chosen theme</vt:lpstr>
      <vt:lpstr>Market Factors </vt:lpstr>
      <vt:lpstr>Operational Factors</vt:lpstr>
      <vt:lpstr>Financial Factors </vt:lpstr>
      <vt:lpstr>Marketing and Promotion</vt:lpstr>
      <vt:lpstr>PowerPoint Presentation</vt:lpstr>
      <vt:lpstr>Conclusion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CHRIS</dc:title>
  <dc:creator>Alexandru Badea (2208275)</dc:creator>
  <cp:lastModifiedBy>Alexandru Badea (2208275)</cp:lastModifiedBy>
  <cp:revision>146</cp:revision>
  <dcterms:created xsi:type="dcterms:W3CDTF">2025-01-24T11:52:26Z</dcterms:created>
  <dcterms:modified xsi:type="dcterms:W3CDTF">2025-02-03T14:29:17Z</dcterms:modified>
</cp:coreProperties>
</file>