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6" r:id="rId5"/>
    <p:sldId id="259" r:id="rId6"/>
    <p:sldId id="263" r:id="rId7"/>
    <p:sldId id="264" r:id="rId8"/>
    <p:sldId id="268" r:id="rId9"/>
    <p:sldId id="267" r:id="rId10"/>
    <p:sldId id="265" r:id="rId11"/>
    <p:sldId id="260" r:id="rId12"/>
    <p:sldId id="26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7" autoAdjust="0"/>
    <p:restoredTop sz="94660"/>
  </p:normalViewPr>
  <p:slideViewPr>
    <p:cSldViewPr>
      <p:cViewPr varScale="1">
        <p:scale>
          <a:sx n="114" d="100"/>
          <a:sy n="114" d="100"/>
        </p:scale>
        <p:origin x="474" y="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5943F5A-4297-47E9-BCB4-D1A933887840}" type="doc">
      <dgm:prSet loTypeId="urn:microsoft.com/office/officeart/2005/8/layout/radial1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C9002324-616D-4B2D-9674-6020C9D34393}">
      <dgm:prSet phldrT="[Text]"/>
      <dgm:spPr/>
      <dgm:t>
        <a:bodyPr/>
        <a:lstStyle/>
        <a:p>
          <a:r>
            <a:rPr lang="en-US" dirty="0"/>
            <a:t>Individual</a:t>
          </a:r>
        </a:p>
      </dgm:t>
    </dgm:pt>
    <dgm:pt modelId="{AD45FDCC-3892-4BC7-A79B-3CF522528890}" type="parTrans" cxnId="{752690A2-C6EF-4AAB-805B-6131C3FBD19E}">
      <dgm:prSet/>
      <dgm:spPr/>
      <dgm:t>
        <a:bodyPr/>
        <a:lstStyle/>
        <a:p>
          <a:endParaRPr lang="en-US"/>
        </a:p>
      </dgm:t>
    </dgm:pt>
    <dgm:pt modelId="{A1B132D9-B3ED-4CE4-AB08-DC2DA009084A}" type="sibTrans" cxnId="{752690A2-C6EF-4AAB-805B-6131C3FBD19E}">
      <dgm:prSet/>
      <dgm:spPr/>
      <dgm:t>
        <a:bodyPr/>
        <a:lstStyle/>
        <a:p>
          <a:endParaRPr lang="en-US"/>
        </a:p>
      </dgm:t>
    </dgm:pt>
    <dgm:pt modelId="{1B78737A-403F-4FF7-9554-6E2C549B5852}">
      <dgm:prSet phldrT="[Text]" custT="1"/>
      <dgm:spPr/>
      <dgm:t>
        <a:bodyPr/>
        <a:lstStyle/>
        <a:p>
          <a:r>
            <a:rPr lang="en-US" sz="1400" b="1" dirty="0">
              <a:solidFill>
                <a:schemeClr val="tx1"/>
              </a:solidFill>
            </a:rPr>
            <a:t>Age</a:t>
          </a:r>
        </a:p>
      </dgm:t>
    </dgm:pt>
    <dgm:pt modelId="{4D172B2F-B32A-4844-8405-0466C4A6977F}" type="parTrans" cxnId="{6C98F052-BA00-4E21-961A-2C031140A138}">
      <dgm:prSet/>
      <dgm:spPr/>
      <dgm:t>
        <a:bodyPr/>
        <a:lstStyle/>
        <a:p>
          <a:endParaRPr lang="en-US"/>
        </a:p>
      </dgm:t>
    </dgm:pt>
    <dgm:pt modelId="{95E8CC4E-76C0-40F5-8124-3BD98F5CF177}" type="sibTrans" cxnId="{6C98F052-BA00-4E21-961A-2C031140A138}">
      <dgm:prSet/>
      <dgm:spPr/>
      <dgm:t>
        <a:bodyPr/>
        <a:lstStyle/>
        <a:p>
          <a:endParaRPr lang="en-US"/>
        </a:p>
      </dgm:t>
    </dgm:pt>
    <dgm:pt modelId="{F9BCC3B9-6BFE-462C-BB90-D65D2929D164}">
      <dgm:prSet phldrT="[Text]" custT="1"/>
      <dgm:spPr/>
      <dgm:t>
        <a:bodyPr/>
        <a:lstStyle/>
        <a:p>
          <a:r>
            <a:rPr lang="en-US" sz="1400" b="1" dirty="0" err="1">
              <a:solidFill>
                <a:schemeClr val="tx1"/>
              </a:solidFill>
            </a:rPr>
            <a:t>Disabilty</a:t>
          </a:r>
          <a:endParaRPr lang="en-US" sz="1400" b="1" dirty="0">
            <a:solidFill>
              <a:schemeClr val="tx1"/>
            </a:solidFill>
          </a:endParaRPr>
        </a:p>
      </dgm:t>
    </dgm:pt>
    <dgm:pt modelId="{1EEE2373-A259-4F77-A96A-ED466C3738A6}" type="parTrans" cxnId="{6D8C36DB-A39F-457E-A62E-9E019924B47E}">
      <dgm:prSet/>
      <dgm:spPr/>
      <dgm:t>
        <a:bodyPr/>
        <a:lstStyle/>
        <a:p>
          <a:endParaRPr lang="en-US"/>
        </a:p>
      </dgm:t>
    </dgm:pt>
    <dgm:pt modelId="{9343A8C5-5273-4DC7-9785-39996291E018}" type="sibTrans" cxnId="{6D8C36DB-A39F-457E-A62E-9E019924B47E}">
      <dgm:prSet/>
      <dgm:spPr/>
      <dgm:t>
        <a:bodyPr/>
        <a:lstStyle/>
        <a:p>
          <a:endParaRPr lang="en-US"/>
        </a:p>
      </dgm:t>
    </dgm:pt>
    <dgm:pt modelId="{6CF6718E-43EE-407A-8B7E-16E5DE66D64D}">
      <dgm:prSet phldrT="[Text]" custT="1"/>
      <dgm:spPr/>
      <dgm:t>
        <a:bodyPr/>
        <a:lstStyle/>
        <a:p>
          <a:r>
            <a:rPr lang="en-US" sz="1400" b="1" dirty="0">
              <a:solidFill>
                <a:schemeClr val="tx1"/>
              </a:solidFill>
            </a:rPr>
            <a:t>Gender Reassign-</a:t>
          </a:r>
          <a:r>
            <a:rPr lang="en-US" sz="1400" b="1" dirty="0" err="1">
              <a:solidFill>
                <a:schemeClr val="tx1"/>
              </a:solidFill>
            </a:rPr>
            <a:t>ment</a:t>
          </a:r>
          <a:endParaRPr lang="en-US" sz="1400" b="1" dirty="0">
            <a:solidFill>
              <a:schemeClr val="tx1"/>
            </a:solidFill>
          </a:endParaRPr>
        </a:p>
      </dgm:t>
    </dgm:pt>
    <dgm:pt modelId="{4C94A79A-AA03-4D44-9B35-57DB12FF77BB}" type="parTrans" cxnId="{640848F3-AC16-499F-81F6-854E4B6311A5}">
      <dgm:prSet/>
      <dgm:spPr/>
      <dgm:t>
        <a:bodyPr/>
        <a:lstStyle/>
        <a:p>
          <a:endParaRPr lang="en-US"/>
        </a:p>
      </dgm:t>
    </dgm:pt>
    <dgm:pt modelId="{15F6ADBD-EC29-443E-B0F7-E86E532B2EAA}" type="sibTrans" cxnId="{640848F3-AC16-499F-81F6-854E4B6311A5}">
      <dgm:prSet/>
      <dgm:spPr/>
      <dgm:t>
        <a:bodyPr/>
        <a:lstStyle/>
        <a:p>
          <a:endParaRPr lang="en-US"/>
        </a:p>
      </dgm:t>
    </dgm:pt>
    <dgm:pt modelId="{38F11BA4-E255-4695-9046-1A99E4C9064A}">
      <dgm:prSet phldrT="[Text]"/>
      <dgm:spPr/>
      <dgm:t>
        <a:bodyPr/>
        <a:lstStyle/>
        <a:p>
          <a:r>
            <a:rPr lang="en-US" b="1" dirty="0">
              <a:solidFill>
                <a:schemeClr val="tx1"/>
              </a:solidFill>
            </a:rPr>
            <a:t>Marriage &amp; Civil Partnership</a:t>
          </a:r>
        </a:p>
      </dgm:t>
    </dgm:pt>
    <dgm:pt modelId="{B86112F9-7257-4BD2-B37C-842AC523319C}" type="parTrans" cxnId="{1697E77A-3C20-47CF-BEF3-773325192AAA}">
      <dgm:prSet/>
      <dgm:spPr/>
      <dgm:t>
        <a:bodyPr/>
        <a:lstStyle/>
        <a:p>
          <a:endParaRPr lang="en-US"/>
        </a:p>
      </dgm:t>
    </dgm:pt>
    <dgm:pt modelId="{1A0CF7EC-A802-4B86-BB78-84978B6F7CD2}" type="sibTrans" cxnId="{1697E77A-3C20-47CF-BEF3-773325192AAA}">
      <dgm:prSet/>
      <dgm:spPr/>
      <dgm:t>
        <a:bodyPr/>
        <a:lstStyle/>
        <a:p>
          <a:endParaRPr lang="en-US"/>
        </a:p>
      </dgm:t>
    </dgm:pt>
    <dgm:pt modelId="{4FF0E58D-30E6-44AF-9934-6A8AE3ECB51C}">
      <dgm:prSet custT="1"/>
      <dgm:spPr/>
      <dgm:t>
        <a:bodyPr/>
        <a:lstStyle/>
        <a:p>
          <a:r>
            <a:rPr lang="en-US" sz="1400" b="1" dirty="0">
              <a:solidFill>
                <a:schemeClr val="tx1"/>
              </a:solidFill>
            </a:rPr>
            <a:t>Pregnancy &amp; Maternity</a:t>
          </a:r>
        </a:p>
      </dgm:t>
    </dgm:pt>
    <dgm:pt modelId="{4AA641D0-AF05-4CC1-86A9-6AD66DEB4357}" type="parTrans" cxnId="{FC9EE164-A5F0-4B4B-8AA8-E0B3CE774C7D}">
      <dgm:prSet/>
      <dgm:spPr/>
      <dgm:t>
        <a:bodyPr/>
        <a:lstStyle/>
        <a:p>
          <a:endParaRPr lang="en-US"/>
        </a:p>
      </dgm:t>
    </dgm:pt>
    <dgm:pt modelId="{7A5E7313-19ED-49B7-B317-E36F18D737EC}" type="sibTrans" cxnId="{FC9EE164-A5F0-4B4B-8AA8-E0B3CE774C7D}">
      <dgm:prSet/>
      <dgm:spPr/>
      <dgm:t>
        <a:bodyPr/>
        <a:lstStyle/>
        <a:p>
          <a:endParaRPr lang="en-US"/>
        </a:p>
      </dgm:t>
    </dgm:pt>
    <dgm:pt modelId="{FDF24A50-43CF-4F0B-B541-B43BC8CCCFB4}">
      <dgm:prSet custT="1"/>
      <dgm:spPr/>
      <dgm:t>
        <a:bodyPr/>
        <a:lstStyle/>
        <a:p>
          <a:r>
            <a:rPr lang="en-US" sz="1400" b="1" dirty="0">
              <a:solidFill>
                <a:schemeClr val="tx1"/>
              </a:solidFill>
            </a:rPr>
            <a:t>Race</a:t>
          </a:r>
        </a:p>
      </dgm:t>
    </dgm:pt>
    <dgm:pt modelId="{94A5253E-8E63-4887-AC18-0219BF26B84C}" type="parTrans" cxnId="{3BEC79DF-CFB9-4D5E-AAC7-ECA92335949F}">
      <dgm:prSet/>
      <dgm:spPr/>
      <dgm:t>
        <a:bodyPr/>
        <a:lstStyle/>
        <a:p>
          <a:endParaRPr lang="en-US"/>
        </a:p>
      </dgm:t>
    </dgm:pt>
    <dgm:pt modelId="{2E299D8C-5A5E-479B-9618-44B8052D5B58}" type="sibTrans" cxnId="{3BEC79DF-CFB9-4D5E-AAC7-ECA92335949F}">
      <dgm:prSet/>
      <dgm:spPr/>
      <dgm:t>
        <a:bodyPr/>
        <a:lstStyle/>
        <a:p>
          <a:endParaRPr lang="en-US"/>
        </a:p>
      </dgm:t>
    </dgm:pt>
    <dgm:pt modelId="{B876F583-7734-4003-88C6-6C4B326CE9F1}">
      <dgm:prSet custT="1"/>
      <dgm:spPr/>
      <dgm:t>
        <a:bodyPr/>
        <a:lstStyle/>
        <a:p>
          <a:r>
            <a:rPr lang="en-US" sz="1400" b="1" dirty="0">
              <a:solidFill>
                <a:schemeClr val="tx1"/>
              </a:solidFill>
            </a:rPr>
            <a:t>Religious Belief</a:t>
          </a:r>
        </a:p>
      </dgm:t>
    </dgm:pt>
    <dgm:pt modelId="{33C19832-958D-4812-AEEA-8D99AEAB2529}" type="parTrans" cxnId="{A209F844-C25E-4411-90D3-37560C5CCAF9}">
      <dgm:prSet/>
      <dgm:spPr/>
      <dgm:t>
        <a:bodyPr/>
        <a:lstStyle/>
        <a:p>
          <a:endParaRPr lang="en-US"/>
        </a:p>
      </dgm:t>
    </dgm:pt>
    <dgm:pt modelId="{2A60961B-A552-4C66-9A76-92A984ACAC73}" type="sibTrans" cxnId="{A209F844-C25E-4411-90D3-37560C5CCAF9}">
      <dgm:prSet/>
      <dgm:spPr/>
      <dgm:t>
        <a:bodyPr/>
        <a:lstStyle/>
        <a:p>
          <a:endParaRPr lang="en-US"/>
        </a:p>
      </dgm:t>
    </dgm:pt>
    <dgm:pt modelId="{E3B67F9A-B931-45A2-8F52-EF464EFAD7D6}">
      <dgm:prSet custT="1"/>
      <dgm:spPr/>
      <dgm:t>
        <a:bodyPr/>
        <a:lstStyle/>
        <a:p>
          <a:r>
            <a:rPr lang="en-US" sz="1400" b="1" dirty="0">
              <a:solidFill>
                <a:schemeClr val="tx1"/>
              </a:solidFill>
            </a:rPr>
            <a:t>Sex</a:t>
          </a:r>
        </a:p>
      </dgm:t>
    </dgm:pt>
    <dgm:pt modelId="{3F8242E3-4043-45F9-A450-C6B509508E79}" type="parTrans" cxnId="{A388BD6C-0C75-4E01-AF36-874422B3D1E6}">
      <dgm:prSet/>
      <dgm:spPr/>
      <dgm:t>
        <a:bodyPr/>
        <a:lstStyle/>
        <a:p>
          <a:endParaRPr lang="en-US"/>
        </a:p>
      </dgm:t>
    </dgm:pt>
    <dgm:pt modelId="{668BDD57-6836-4994-A215-ECDEDBC6780B}" type="sibTrans" cxnId="{A388BD6C-0C75-4E01-AF36-874422B3D1E6}">
      <dgm:prSet/>
      <dgm:spPr/>
      <dgm:t>
        <a:bodyPr/>
        <a:lstStyle/>
        <a:p>
          <a:endParaRPr lang="en-US"/>
        </a:p>
      </dgm:t>
    </dgm:pt>
    <dgm:pt modelId="{16EDAF25-3CCF-4436-81FF-8BE87F99A1B0}">
      <dgm:prSet custT="1"/>
      <dgm:spPr/>
      <dgm:t>
        <a:bodyPr/>
        <a:lstStyle/>
        <a:p>
          <a:r>
            <a:rPr lang="en-US" sz="1200" b="1" dirty="0">
              <a:solidFill>
                <a:schemeClr val="tx1"/>
              </a:solidFill>
            </a:rPr>
            <a:t>Sexual Orientation</a:t>
          </a:r>
        </a:p>
      </dgm:t>
    </dgm:pt>
    <dgm:pt modelId="{D6D6416D-BC5E-472E-B5AD-D30F35FEAFE0}" type="parTrans" cxnId="{AA3E3121-75AA-47BE-B458-AF354C82A285}">
      <dgm:prSet/>
      <dgm:spPr/>
      <dgm:t>
        <a:bodyPr/>
        <a:lstStyle/>
        <a:p>
          <a:endParaRPr lang="en-US"/>
        </a:p>
      </dgm:t>
    </dgm:pt>
    <dgm:pt modelId="{3476FE3B-8591-41CD-ABA4-BE99B5459691}" type="sibTrans" cxnId="{AA3E3121-75AA-47BE-B458-AF354C82A285}">
      <dgm:prSet/>
      <dgm:spPr/>
      <dgm:t>
        <a:bodyPr/>
        <a:lstStyle/>
        <a:p>
          <a:endParaRPr lang="en-US"/>
        </a:p>
      </dgm:t>
    </dgm:pt>
    <dgm:pt modelId="{BFFF1CF6-5EC4-4E05-B730-6466E6FF84C1}" type="pres">
      <dgm:prSet presAssocID="{65943F5A-4297-47E9-BCB4-D1A933887840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97521FAA-F61C-434C-AB7B-2D8CEE3BC71E}" type="pres">
      <dgm:prSet presAssocID="{C9002324-616D-4B2D-9674-6020C9D34393}" presName="centerShape" presStyleLbl="node0" presStyleIdx="0" presStyleCnt="1" custScaleX="80228" custScaleY="80762"/>
      <dgm:spPr/>
    </dgm:pt>
    <dgm:pt modelId="{2F31547A-82F5-4073-A0E7-A7C43D50E488}" type="pres">
      <dgm:prSet presAssocID="{4D172B2F-B32A-4844-8405-0466C4A6977F}" presName="Name9" presStyleLbl="parChTrans1D2" presStyleIdx="0" presStyleCnt="9"/>
      <dgm:spPr/>
    </dgm:pt>
    <dgm:pt modelId="{B62FFDE0-2784-4AD5-BE74-B83CE3870FE9}" type="pres">
      <dgm:prSet presAssocID="{4D172B2F-B32A-4844-8405-0466C4A6977F}" presName="connTx" presStyleLbl="parChTrans1D2" presStyleIdx="0" presStyleCnt="9"/>
      <dgm:spPr/>
    </dgm:pt>
    <dgm:pt modelId="{A8A98E50-5A17-40B0-9C78-841EB53DE613}" type="pres">
      <dgm:prSet presAssocID="{1B78737A-403F-4FF7-9554-6E2C549B5852}" presName="node" presStyleLbl="node1" presStyleIdx="0" presStyleCnt="9">
        <dgm:presLayoutVars>
          <dgm:bulletEnabled val="1"/>
        </dgm:presLayoutVars>
      </dgm:prSet>
      <dgm:spPr/>
    </dgm:pt>
    <dgm:pt modelId="{0D3626FA-7EB4-43E2-B4A5-53DCCF910FDD}" type="pres">
      <dgm:prSet presAssocID="{1EEE2373-A259-4F77-A96A-ED466C3738A6}" presName="Name9" presStyleLbl="parChTrans1D2" presStyleIdx="1" presStyleCnt="9"/>
      <dgm:spPr/>
    </dgm:pt>
    <dgm:pt modelId="{C5D74672-DD36-4CE9-AF03-151D9140C1AE}" type="pres">
      <dgm:prSet presAssocID="{1EEE2373-A259-4F77-A96A-ED466C3738A6}" presName="connTx" presStyleLbl="parChTrans1D2" presStyleIdx="1" presStyleCnt="9"/>
      <dgm:spPr/>
    </dgm:pt>
    <dgm:pt modelId="{21AF923A-DF12-4C7D-9744-4841A0F4E518}" type="pres">
      <dgm:prSet presAssocID="{F9BCC3B9-6BFE-462C-BB90-D65D2929D164}" presName="node" presStyleLbl="node1" presStyleIdx="1" presStyleCnt="9">
        <dgm:presLayoutVars>
          <dgm:bulletEnabled val="1"/>
        </dgm:presLayoutVars>
      </dgm:prSet>
      <dgm:spPr/>
    </dgm:pt>
    <dgm:pt modelId="{84149735-B270-4BB1-9707-8143F00519C7}" type="pres">
      <dgm:prSet presAssocID="{4C94A79A-AA03-4D44-9B35-57DB12FF77BB}" presName="Name9" presStyleLbl="parChTrans1D2" presStyleIdx="2" presStyleCnt="9"/>
      <dgm:spPr/>
    </dgm:pt>
    <dgm:pt modelId="{CE11C528-05EC-41E1-88EA-6D6075111582}" type="pres">
      <dgm:prSet presAssocID="{4C94A79A-AA03-4D44-9B35-57DB12FF77BB}" presName="connTx" presStyleLbl="parChTrans1D2" presStyleIdx="2" presStyleCnt="9"/>
      <dgm:spPr/>
    </dgm:pt>
    <dgm:pt modelId="{4F349EFC-FFE9-4356-90B9-6BC1E05AD2AF}" type="pres">
      <dgm:prSet presAssocID="{6CF6718E-43EE-407A-8B7E-16E5DE66D64D}" presName="node" presStyleLbl="node1" presStyleIdx="2" presStyleCnt="9">
        <dgm:presLayoutVars>
          <dgm:bulletEnabled val="1"/>
        </dgm:presLayoutVars>
      </dgm:prSet>
      <dgm:spPr/>
    </dgm:pt>
    <dgm:pt modelId="{FC8FE87E-F6A4-4F5E-A885-0721493C4775}" type="pres">
      <dgm:prSet presAssocID="{B86112F9-7257-4BD2-B37C-842AC523319C}" presName="Name9" presStyleLbl="parChTrans1D2" presStyleIdx="3" presStyleCnt="9"/>
      <dgm:spPr/>
    </dgm:pt>
    <dgm:pt modelId="{1C0A7BCE-0226-4326-98F0-5CDE861DF560}" type="pres">
      <dgm:prSet presAssocID="{B86112F9-7257-4BD2-B37C-842AC523319C}" presName="connTx" presStyleLbl="parChTrans1D2" presStyleIdx="3" presStyleCnt="9"/>
      <dgm:spPr/>
    </dgm:pt>
    <dgm:pt modelId="{3142FDFF-2C97-424F-90D2-385DB0F3754F}" type="pres">
      <dgm:prSet presAssocID="{38F11BA4-E255-4695-9046-1A99E4C9064A}" presName="node" presStyleLbl="node1" presStyleIdx="3" presStyleCnt="9">
        <dgm:presLayoutVars>
          <dgm:bulletEnabled val="1"/>
        </dgm:presLayoutVars>
      </dgm:prSet>
      <dgm:spPr/>
    </dgm:pt>
    <dgm:pt modelId="{61941349-32D3-43CB-9CE3-CCB5BE46A257}" type="pres">
      <dgm:prSet presAssocID="{4AA641D0-AF05-4CC1-86A9-6AD66DEB4357}" presName="Name9" presStyleLbl="parChTrans1D2" presStyleIdx="4" presStyleCnt="9"/>
      <dgm:spPr/>
    </dgm:pt>
    <dgm:pt modelId="{6A8643A1-C512-4851-B16C-6FCC9BDAE040}" type="pres">
      <dgm:prSet presAssocID="{4AA641D0-AF05-4CC1-86A9-6AD66DEB4357}" presName="connTx" presStyleLbl="parChTrans1D2" presStyleIdx="4" presStyleCnt="9"/>
      <dgm:spPr/>
    </dgm:pt>
    <dgm:pt modelId="{C94BB0B9-5BF7-4D84-A304-A2EFE99E16F2}" type="pres">
      <dgm:prSet presAssocID="{4FF0E58D-30E6-44AF-9934-6A8AE3ECB51C}" presName="node" presStyleLbl="node1" presStyleIdx="4" presStyleCnt="9" custRadScaleRad="100607" custRadScaleInc="-451">
        <dgm:presLayoutVars>
          <dgm:bulletEnabled val="1"/>
        </dgm:presLayoutVars>
      </dgm:prSet>
      <dgm:spPr/>
    </dgm:pt>
    <dgm:pt modelId="{48B36538-3A2E-4906-BE76-E2BD7D0BF28A}" type="pres">
      <dgm:prSet presAssocID="{94A5253E-8E63-4887-AC18-0219BF26B84C}" presName="Name9" presStyleLbl="parChTrans1D2" presStyleIdx="5" presStyleCnt="9"/>
      <dgm:spPr/>
    </dgm:pt>
    <dgm:pt modelId="{8351EAA2-D46B-42C8-82DE-B8DB8B72BF94}" type="pres">
      <dgm:prSet presAssocID="{94A5253E-8E63-4887-AC18-0219BF26B84C}" presName="connTx" presStyleLbl="parChTrans1D2" presStyleIdx="5" presStyleCnt="9"/>
      <dgm:spPr/>
    </dgm:pt>
    <dgm:pt modelId="{7C601EF4-1B1B-4A5E-9CD2-F26BCD1F8AD5}" type="pres">
      <dgm:prSet presAssocID="{FDF24A50-43CF-4F0B-B541-B43BC8CCCFB4}" presName="node" presStyleLbl="node1" presStyleIdx="5" presStyleCnt="9">
        <dgm:presLayoutVars>
          <dgm:bulletEnabled val="1"/>
        </dgm:presLayoutVars>
      </dgm:prSet>
      <dgm:spPr/>
    </dgm:pt>
    <dgm:pt modelId="{10CC0E74-5DEE-4F60-B727-BA6DB72F3A99}" type="pres">
      <dgm:prSet presAssocID="{33C19832-958D-4812-AEEA-8D99AEAB2529}" presName="Name9" presStyleLbl="parChTrans1D2" presStyleIdx="6" presStyleCnt="9"/>
      <dgm:spPr/>
    </dgm:pt>
    <dgm:pt modelId="{E2C8DD37-096E-408C-8556-29319FA0FE78}" type="pres">
      <dgm:prSet presAssocID="{33C19832-958D-4812-AEEA-8D99AEAB2529}" presName="connTx" presStyleLbl="parChTrans1D2" presStyleIdx="6" presStyleCnt="9"/>
      <dgm:spPr/>
    </dgm:pt>
    <dgm:pt modelId="{C3900F49-3CEA-4254-9D74-CE391D737821}" type="pres">
      <dgm:prSet presAssocID="{B876F583-7734-4003-88C6-6C4B326CE9F1}" presName="node" presStyleLbl="node1" presStyleIdx="6" presStyleCnt="9">
        <dgm:presLayoutVars>
          <dgm:bulletEnabled val="1"/>
        </dgm:presLayoutVars>
      </dgm:prSet>
      <dgm:spPr/>
    </dgm:pt>
    <dgm:pt modelId="{546887FD-F9D5-4E8B-8A53-108C85312F2A}" type="pres">
      <dgm:prSet presAssocID="{3F8242E3-4043-45F9-A450-C6B509508E79}" presName="Name9" presStyleLbl="parChTrans1D2" presStyleIdx="7" presStyleCnt="9"/>
      <dgm:spPr/>
    </dgm:pt>
    <dgm:pt modelId="{6BA2EA76-C79A-4999-A9DF-F41360EF8D3F}" type="pres">
      <dgm:prSet presAssocID="{3F8242E3-4043-45F9-A450-C6B509508E79}" presName="connTx" presStyleLbl="parChTrans1D2" presStyleIdx="7" presStyleCnt="9"/>
      <dgm:spPr/>
    </dgm:pt>
    <dgm:pt modelId="{2897A527-FB7C-4615-BCEB-5F058B8BD4D0}" type="pres">
      <dgm:prSet presAssocID="{E3B67F9A-B931-45A2-8F52-EF464EFAD7D6}" presName="node" presStyleLbl="node1" presStyleIdx="7" presStyleCnt="9" custRadScaleRad="99619" custRadScaleInc="2483">
        <dgm:presLayoutVars>
          <dgm:bulletEnabled val="1"/>
        </dgm:presLayoutVars>
      </dgm:prSet>
      <dgm:spPr/>
    </dgm:pt>
    <dgm:pt modelId="{82B50A16-56A5-47BA-96B9-D5FF3436707F}" type="pres">
      <dgm:prSet presAssocID="{D6D6416D-BC5E-472E-B5AD-D30F35FEAFE0}" presName="Name9" presStyleLbl="parChTrans1D2" presStyleIdx="8" presStyleCnt="9"/>
      <dgm:spPr/>
    </dgm:pt>
    <dgm:pt modelId="{791ADAFB-C51E-4E74-9490-F9327D306E16}" type="pres">
      <dgm:prSet presAssocID="{D6D6416D-BC5E-472E-B5AD-D30F35FEAFE0}" presName="connTx" presStyleLbl="parChTrans1D2" presStyleIdx="8" presStyleCnt="9"/>
      <dgm:spPr/>
    </dgm:pt>
    <dgm:pt modelId="{833238B2-3DF7-4B02-AE9B-3EBE1EF9AA79}" type="pres">
      <dgm:prSet presAssocID="{16EDAF25-3CCF-4436-81FF-8BE87F99A1B0}" presName="node" presStyleLbl="node1" presStyleIdx="8" presStyleCnt="9">
        <dgm:presLayoutVars>
          <dgm:bulletEnabled val="1"/>
        </dgm:presLayoutVars>
      </dgm:prSet>
      <dgm:spPr/>
    </dgm:pt>
  </dgm:ptLst>
  <dgm:cxnLst>
    <dgm:cxn modelId="{43D25A01-439D-44CE-8022-885456B9054C}" type="presOf" srcId="{4C94A79A-AA03-4D44-9B35-57DB12FF77BB}" destId="{84149735-B270-4BB1-9707-8143F00519C7}" srcOrd="0" destOrd="0" presId="urn:microsoft.com/office/officeart/2005/8/layout/radial1"/>
    <dgm:cxn modelId="{3396C006-13F2-47D5-AB1D-A7F22BC91C8F}" type="presOf" srcId="{4D172B2F-B32A-4844-8405-0466C4A6977F}" destId="{2F31547A-82F5-4073-A0E7-A7C43D50E488}" srcOrd="0" destOrd="0" presId="urn:microsoft.com/office/officeart/2005/8/layout/radial1"/>
    <dgm:cxn modelId="{6DC5F90C-96A1-4738-B90C-ED1842E38B74}" type="presOf" srcId="{33C19832-958D-4812-AEEA-8D99AEAB2529}" destId="{10CC0E74-5DEE-4F60-B727-BA6DB72F3A99}" srcOrd="0" destOrd="0" presId="urn:microsoft.com/office/officeart/2005/8/layout/radial1"/>
    <dgm:cxn modelId="{60422014-A781-4159-A192-5591E1914B9A}" type="presOf" srcId="{3F8242E3-4043-45F9-A450-C6B509508E79}" destId="{6BA2EA76-C79A-4999-A9DF-F41360EF8D3F}" srcOrd="1" destOrd="0" presId="urn:microsoft.com/office/officeart/2005/8/layout/radial1"/>
    <dgm:cxn modelId="{10836616-DF8B-4041-B812-5B4316A12650}" type="presOf" srcId="{B86112F9-7257-4BD2-B37C-842AC523319C}" destId="{FC8FE87E-F6A4-4F5E-A885-0721493C4775}" srcOrd="0" destOrd="0" presId="urn:microsoft.com/office/officeart/2005/8/layout/radial1"/>
    <dgm:cxn modelId="{CD92CC1A-4D0B-421E-ADBF-78142492F628}" type="presOf" srcId="{E3B67F9A-B931-45A2-8F52-EF464EFAD7D6}" destId="{2897A527-FB7C-4615-BCEB-5F058B8BD4D0}" srcOrd="0" destOrd="0" presId="urn:microsoft.com/office/officeart/2005/8/layout/radial1"/>
    <dgm:cxn modelId="{AA3E3121-75AA-47BE-B458-AF354C82A285}" srcId="{C9002324-616D-4B2D-9674-6020C9D34393}" destId="{16EDAF25-3CCF-4436-81FF-8BE87F99A1B0}" srcOrd="8" destOrd="0" parTransId="{D6D6416D-BC5E-472E-B5AD-D30F35FEAFE0}" sibTransId="{3476FE3B-8591-41CD-ABA4-BE99B5459691}"/>
    <dgm:cxn modelId="{9F64E122-C31E-49EC-954E-D9A24794B473}" type="presOf" srcId="{4AA641D0-AF05-4CC1-86A9-6AD66DEB4357}" destId="{6A8643A1-C512-4851-B16C-6FCC9BDAE040}" srcOrd="1" destOrd="0" presId="urn:microsoft.com/office/officeart/2005/8/layout/radial1"/>
    <dgm:cxn modelId="{A30ADB23-C0B9-42AF-B4E9-7211EB847EC7}" type="presOf" srcId="{1B78737A-403F-4FF7-9554-6E2C549B5852}" destId="{A8A98E50-5A17-40B0-9C78-841EB53DE613}" srcOrd="0" destOrd="0" presId="urn:microsoft.com/office/officeart/2005/8/layout/radial1"/>
    <dgm:cxn modelId="{505CF823-3409-4445-8E25-AD0F03F1CD65}" type="presOf" srcId="{B876F583-7734-4003-88C6-6C4B326CE9F1}" destId="{C3900F49-3CEA-4254-9D74-CE391D737821}" srcOrd="0" destOrd="0" presId="urn:microsoft.com/office/officeart/2005/8/layout/radial1"/>
    <dgm:cxn modelId="{7CA06637-94AD-4A73-823D-0657BEB1ECF2}" type="presOf" srcId="{4C94A79A-AA03-4D44-9B35-57DB12FF77BB}" destId="{CE11C528-05EC-41E1-88EA-6D6075111582}" srcOrd="1" destOrd="0" presId="urn:microsoft.com/office/officeart/2005/8/layout/radial1"/>
    <dgm:cxn modelId="{9DA62942-DB13-4D24-B190-723442595364}" type="presOf" srcId="{F9BCC3B9-6BFE-462C-BB90-D65D2929D164}" destId="{21AF923A-DF12-4C7D-9744-4841A0F4E518}" srcOrd="0" destOrd="0" presId="urn:microsoft.com/office/officeart/2005/8/layout/radial1"/>
    <dgm:cxn modelId="{FC9EE164-A5F0-4B4B-8AA8-E0B3CE774C7D}" srcId="{C9002324-616D-4B2D-9674-6020C9D34393}" destId="{4FF0E58D-30E6-44AF-9934-6A8AE3ECB51C}" srcOrd="4" destOrd="0" parTransId="{4AA641D0-AF05-4CC1-86A9-6AD66DEB4357}" sibTransId="{7A5E7313-19ED-49B7-B317-E36F18D737EC}"/>
    <dgm:cxn modelId="{A209F844-C25E-4411-90D3-37560C5CCAF9}" srcId="{C9002324-616D-4B2D-9674-6020C9D34393}" destId="{B876F583-7734-4003-88C6-6C4B326CE9F1}" srcOrd="6" destOrd="0" parTransId="{33C19832-958D-4812-AEEA-8D99AEAB2529}" sibTransId="{2A60961B-A552-4C66-9A76-92A984ACAC73}"/>
    <dgm:cxn modelId="{A388BD6C-0C75-4E01-AF36-874422B3D1E6}" srcId="{C9002324-616D-4B2D-9674-6020C9D34393}" destId="{E3B67F9A-B931-45A2-8F52-EF464EFAD7D6}" srcOrd="7" destOrd="0" parTransId="{3F8242E3-4043-45F9-A450-C6B509508E79}" sibTransId="{668BDD57-6836-4994-A215-ECDEDBC6780B}"/>
    <dgm:cxn modelId="{531BCA6D-CA22-45CA-A5F8-1DFE18CB8956}" type="presOf" srcId="{94A5253E-8E63-4887-AC18-0219BF26B84C}" destId="{8351EAA2-D46B-42C8-82DE-B8DB8B72BF94}" srcOrd="1" destOrd="0" presId="urn:microsoft.com/office/officeart/2005/8/layout/radial1"/>
    <dgm:cxn modelId="{F7487070-0E66-4711-810F-AB505E0608D5}" type="presOf" srcId="{38F11BA4-E255-4695-9046-1A99E4C9064A}" destId="{3142FDFF-2C97-424F-90D2-385DB0F3754F}" srcOrd="0" destOrd="0" presId="urn:microsoft.com/office/officeart/2005/8/layout/radial1"/>
    <dgm:cxn modelId="{6C98F052-BA00-4E21-961A-2C031140A138}" srcId="{C9002324-616D-4B2D-9674-6020C9D34393}" destId="{1B78737A-403F-4FF7-9554-6E2C549B5852}" srcOrd="0" destOrd="0" parTransId="{4D172B2F-B32A-4844-8405-0466C4A6977F}" sibTransId="{95E8CC4E-76C0-40F5-8124-3BD98F5CF177}"/>
    <dgm:cxn modelId="{086FD856-EE27-4C7E-8821-B4625B8EB245}" type="presOf" srcId="{D6D6416D-BC5E-472E-B5AD-D30F35FEAFE0}" destId="{791ADAFB-C51E-4E74-9490-F9327D306E16}" srcOrd="1" destOrd="0" presId="urn:microsoft.com/office/officeart/2005/8/layout/radial1"/>
    <dgm:cxn modelId="{D5857378-15BD-48BC-9D68-CD666EE2BE21}" type="presOf" srcId="{16EDAF25-3CCF-4436-81FF-8BE87F99A1B0}" destId="{833238B2-3DF7-4B02-AE9B-3EBE1EF9AA79}" srcOrd="0" destOrd="0" presId="urn:microsoft.com/office/officeart/2005/8/layout/radial1"/>
    <dgm:cxn modelId="{1697E77A-3C20-47CF-BEF3-773325192AAA}" srcId="{C9002324-616D-4B2D-9674-6020C9D34393}" destId="{38F11BA4-E255-4695-9046-1A99E4C9064A}" srcOrd="3" destOrd="0" parTransId="{B86112F9-7257-4BD2-B37C-842AC523319C}" sibTransId="{1A0CF7EC-A802-4B86-BB78-84978B6F7CD2}"/>
    <dgm:cxn modelId="{17188F7B-9D71-4BC0-8F2C-C62A18A75D52}" type="presOf" srcId="{B86112F9-7257-4BD2-B37C-842AC523319C}" destId="{1C0A7BCE-0226-4326-98F0-5CDE861DF560}" srcOrd="1" destOrd="0" presId="urn:microsoft.com/office/officeart/2005/8/layout/radial1"/>
    <dgm:cxn modelId="{70D00680-9D80-47BD-B5D2-F676C65391D6}" type="presOf" srcId="{1EEE2373-A259-4F77-A96A-ED466C3738A6}" destId="{0D3626FA-7EB4-43E2-B4A5-53DCCF910FDD}" srcOrd="0" destOrd="0" presId="urn:microsoft.com/office/officeart/2005/8/layout/radial1"/>
    <dgm:cxn modelId="{EC959880-3B21-4DF9-A402-630640ADA469}" type="presOf" srcId="{D6D6416D-BC5E-472E-B5AD-D30F35FEAFE0}" destId="{82B50A16-56A5-47BA-96B9-D5FF3436707F}" srcOrd="0" destOrd="0" presId="urn:microsoft.com/office/officeart/2005/8/layout/radial1"/>
    <dgm:cxn modelId="{C1F5E08A-31E5-406C-8CDF-8E9D6C64E944}" type="presOf" srcId="{33C19832-958D-4812-AEEA-8D99AEAB2529}" destId="{E2C8DD37-096E-408C-8556-29319FA0FE78}" srcOrd="1" destOrd="0" presId="urn:microsoft.com/office/officeart/2005/8/layout/radial1"/>
    <dgm:cxn modelId="{39060C8E-CBED-4748-A679-BD7736AB5C06}" type="presOf" srcId="{65943F5A-4297-47E9-BCB4-D1A933887840}" destId="{BFFF1CF6-5EC4-4E05-B730-6466E6FF84C1}" srcOrd="0" destOrd="0" presId="urn:microsoft.com/office/officeart/2005/8/layout/radial1"/>
    <dgm:cxn modelId="{34AD3D92-5079-4955-8EA2-4F2C9B0C59F3}" type="presOf" srcId="{FDF24A50-43CF-4F0B-B541-B43BC8CCCFB4}" destId="{7C601EF4-1B1B-4A5E-9CD2-F26BCD1F8AD5}" srcOrd="0" destOrd="0" presId="urn:microsoft.com/office/officeart/2005/8/layout/radial1"/>
    <dgm:cxn modelId="{752690A2-C6EF-4AAB-805B-6131C3FBD19E}" srcId="{65943F5A-4297-47E9-BCB4-D1A933887840}" destId="{C9002324-616D-4B2D-9674-6020C9D34393}" srcOrd="0" destOrd="0" parTransId="{AD45FDCC-3892-4BC7-A79B-3CF522528890}" sibTransId="{A1B132D9-B3ED-4CE4-AB08-DC2DA009084A}"/>
    <dgm:cxn modelId="{80FCDEAC-83E7-47D8-A44F-D284678C2830}" type="presOf" srcId="{1EEE2373-A259-4F77-A96A-ED466C3738A6}" destId="{C5D74672-DD36-4CE9-AF03-151D9140C1AE}" srcOrd="1" destOrd="0" presId="urn:microsoft.com/office/officeart/2005/8/layout/radial1"/>
    <dgm:cxn modelId="{A6B546B0-3A92-4CA8-A075-91F7D9CF9791}" type="presOf" srcId="{4FF0E58D-30E6-44AF-9934-6A8AE3ECB51C}" destId="{C94BB0B9-5BF7-4D84-A304-A2EFE99E16F2}" srcOrd="0" destOrd="0" presId="urn:microsoft.com/office/officeart/2005/8/layout/radial1"/>
    <dgm:cxn modelId="{0B2E9FC2-B128-4D4F-9314-5CBCEA6C9564}" type="presOf" srcId="{3F8242E3-4043-45F9-A450-C6B509508E79}" destId="{546887FD-F9D5-4E8B-8A53-108C85312F2A}" srcOrd="0" destOrd="0" presId="urn:microsoft.com/office/officeart/2005/8/layout/radial1"/>
    <dgm:cxn modelId="{A1439ACA-2417-4951-A07C-448B3A667257}" type="presOf" srcId="{4AA641D0-AF05-4CC1-86A9-6AD66DEB4357}" destId="{61941349-32D3-43CB-9CE3-CCB5BE46A257}" srcOrd="0" destOrd="0" presId="urn:microsoft.com/office/officeart/2005/8/layout/radial1"/>
    <dgm:cxn modelId="{F1120ACD-0469-4E85-8F8A-79B66BC0D80F}" type="presOf" srcId="{6CF6718E-43EE-407A-8B7E-16E5DE66D64D}" destId="{4F349EFC-FFE9-4356-90B9-6BC1E05AD2AF}" srcOrd="0" destOrd="0" presId="urn:microsoft.com/office/officeart/2005/8/layout/radial1"/>
    <dgm:cxn modelId="{4293B7CE-E948-4504-84FB-4E3BDCB63BB9}" type="presOf" srcId="{94A5253E-8E63-4887-AC18-0219BF26B84C}" destId="{48B36538-3A2E-4906-BE76-E2BD7D0BF28A}" srcOrd="0" destOrd="0" presId="urn:microsoft.com/office/officeart/2005/8/layout/radial1"/>
    <dgm:cxn modelId="{41AAE3DA-C187-432C-B88B-C2F0383E1807}" type="presOf" srcId="{C9002324-616D-4B2D-9674-6020C9D34393}" destId="{97521FAA-F61C-434C-AB7B-2D8CEE3BC71E}" srcOrd="0" destOrd="0" presId="urn:microsoft.com/office/officeart/2005/8/layout/radial1"/>
    <dgm:cxn modelId="{6D8C36DB-A39F-457E-A62E-9E019924B47E}" srcId="{C9002324-616D-4B2D-9674-6020C9D34393}" destId="{F9BCC3B9-6BFE-462C-BB90-D65D2929D164}" srcOrd="1" destOrd="0" parTransId="{1EEE2373-A259-4F77-A96A-ED466C3738A6}" sibTransId="{9343A8C5-5273-4DC7-9785-39996291E018}"/>
    <dgm:cxn modelId="{3BEC79DF-CFB9-4D5E-AAC7-ECA92335949F}" srcId="{C9002324-616D-4B2D-9674-6020C9D34393}" destId="{FDF24A50-43CF-4F0B-B541-B43BC8CCCFB4}" srcOrd="5" destOrd="0" parTransId="{94A5253E-8E63-4887-AC18-0219BF26B84C}" sibTransId="{2E299D8C-5A5E-479B-9618-44B8052D5B58}"/>
    <dgm:cxn modelId="{423204F3-E6E9-4564-95E2-1EE848A0977B}" type="presOf" srcId="{4D172B2F-B32A-4844-8405-0466C4A6977F}" destId="{B62FFDE0-2784-4AD5-BE74-B83CE3870FE9}" srcOrd="1" destOrd="0" presId="urn:microsoft.com/office/officeart/2005/8/layout/radial1"/>
    <dgm:cxn modelId="{640848F3-AC16-499F-81F6-854E4B6311A5}" srcId="{C9002324-616D-4B2D-9674-6020C9D34393}" destId="{6CF6718E-43EE-407A-8B7E-16E5DE66D64D}" srcOrd="2" destOrd="0" parTransId="{4C94A79A-AA03-4D44-9B35-57DB12FF77BB}" sibTransId="{15F6ADBD-EC29-443E-B0F7-E86E532B2EAA}"/>
    <dgm:cxn modelId="{63F99392-FABB-447A-B0F5-DE459040670E}" type="presParOf" srcId="{BFFF1CF6-5EC4-4E05-B730-6466E6FF84C1}" destId="{97521FAA-F61C-434C-AB7B-2D8CEE3BC71E}" srcOrd="0" destOrd="0" presId="urn:microsoft.com/office/officeart/2005/8/layout/radial1"/>
    <dgm:cxn modelId="{17F9D2E6-7B86-4A0B-BF79-758A91485093}" type="presParOf" srcId="{BFFF1CF6-5EC4-4E05-B730-6466E6FF84C1}" destId="{2F31547A-82F5-4073-A0E7-A7C43D50E488}" srcOrd="1" destOrd="0" presId="urn:microsoft.com/office/officeart/2005/8/layout/radial1"/>
    <dgm:cxn modelId="{485C3829-8A27-4CC1-B80C-29A48179CFC3}" type="presParOf" srcId="{2F31547A-82F5-4073-A0E7-A7C43D50E488}" destId="{B62FFDE0-2784-4AD5-BE74-B83CE3870FE9}" srcOrd="0" destOrd="0" presId="urn:microsoft.com/office/officeart/2005/8/layout/radial1"/>
    <dgm:cxn modelId="{361098C3-0634-4B04-946E-6828319ED6E1}" type="presParOf" srcId="{BFFF1CF6-5EC4-4E05-B730-6466E6FF84C1}" destId="{A8A98E50-5A17-40B0-9C78-841EB53DE613}" srcOrd="2" destOrd="0" presId="urn:microsoft.com/office/officeart/2005/8/layout/radial1"/>
    <dgm:cxn modelId="{1083EDEF-4771-44F3-9709-23FBB7105868}" type="presParOf" srcId="{BFFF1CF6-5EC4-4E05-B730-6466E6FF84C1}" destId="{0D3626FA-7EB4-43E2-B4A5-53DCCF910FDD}" srcOrd="3" destOrd="0" presId="urn:microsoft.com/office/officeart/2005/8/layout/radial1"/>
    <dgm:cxn modelId="{8F17737E-4C63-4EBE-8A05-C3201DC611BB}" type="presParOf" srcId="{0D3626FA-7EB4-43E2-B4A5-53DCCF910FDD}" destId="{C5D74672-DD36-4CE9-AF03-151D9140C1AE}" srcOrd="0" destOrd="0" presId="urn:microsoft.com/office/officeart/2005/8/layout/radial1"/>
    <dgm:cxn modelId="{9AC56AF7-5762-49D9-8613-2E767BDF0A4A}" type="presParOf" srcId="{BFFF1CF6-5EC4-4E05-B730-6466E6FF84C1}" destId="{21AF923A-DF12-4C7D-9744-4841A0F4E518}" srcOrd="4" destOrd="0" presId="urn:microsoft.com/office/officeart/2005/8/layout/radial1"/>
    <dgm:cxn modelId="{B8067D28-4633-4A93-8310-343FD83771FD}" type="presParOf" srcId="{BFFF1CF6-5EC4-4E05-B730-6466E6FF84C1}" destId="{84149735-B270-4BB1-9707-8143F00519C7}" srcOrd="5" destOrd="0" presId="urn:microsoft.com/office/officeart/2005/8/layout/radial1"/>
    <dgm:cxn modelId="{40FDD25B-5710-44DD-B65E-517A1BDB67BB}" type="presParOf" srcId="{84149735-B270-4BB1-9707-8143F00519C7}" destId="{CE11C528-05EC-41E1-88EA-6D6075111582}" srcOrd="0" destOrd="0" presId="urn:microsoft.com/office/officeart/2005/8/layout/radial1"/>
    <dgm:cxn modelId="{F02D0D7E-CCAC-42F6-AEF5-9FEB6E0951FC}" type="presParOf" srcId="{BFFF1CF6-5EC4-4E05-B730-6466E6FF84C1}" destId="{4F349EFC-FFE9-4356-90B9-6BC1E05AD2AF}" srcOrd="6" destOrd="0" presId="urn:microsoft.com/office/officeart/2005/8/layout/radial1"/>
    <dgm:cxn modelId="{3EE671F5-16E1-40C9-86CF-2B721ED9B60D}" type="presParOf" srcId="{BFFF1CF6-5EC4-4E05-B730-6466E6FF84C1}" destId="{FC8FE87E-F6A4-4F5E-A885-0721493C4775}" srcOrd="7" destOrd="0" presId="urn:microsoft.com/office/officeart/2005/8/layout/radial1"/>
    <dgm:cxn modelId="{295CA549-30F4-4D17-8465-023ED7FFE224}" type="presParOf" srcId="{FC8FE87E-F6A4-4F5E-A885-0721493C4775}" destId="{1C0A7BCE-0226-4326-98F0-5CDE861DF560}" srcOrd="0" destOrd="0" presId="urn:microsoft.com/office/officeart/2005/8/layout/radial1"/>
    <dgm:cxn modelId="{EA90CB69-3F1D-4B5B-90D3-8D7864304103}" type="presParOf" srcId="{BFFF1CF6-5EC4-4E05-B730-6466E6FF84C1}" destId="{3142FDFF-2C97-424F-90D2-385DB0F3754F}" srcOrd="8" destOrd="0" presId="urn:microsoft.com/office/officeart/2005/8/layout/radial1"/>
    <dgm:cxn modelId="{09AB70BD-0B08-4AC6-8E0D-6BE205FA5416}" type="presParOf" srcId="{BFFF1CF6-5EC4-4E05-B730-6466E6FF84C1}" destId="{61941349-32D3-43CB-9CE3-CCB5BE46A257}" srcOrd="9" destOrd="0" presId="urn:microsoft.com/office/officeart/2005/8/layout/radial1"/>
    <dgm:cxn modelId="{57041EA4-3D3F-4F2F-A8F5-AF367D780B32}" type="presParOf" srcId="{61941349-32D3-43CB-9CE3-CCB5BE46A257}" destId="{6A8643A1-C512-4851-B16C-6FCC9BDAE040}" srcOrd="0" destOrd="0" presId="urn:microsoft.com/office/officeart/2005/8/layout/radial1"/>
    <dgm:cxn modelId="{2B474FCF-0B02-4223-B577-8E134E9662F9}" type="presParOf" srcId="{BFFF1CF6-5EC4-4E05-B730-6466E6FF84C1}" destId="{C94BB0B9-5BF7-4D84-A304-A2EFE99E16F2}" srcOrd="10" destOrd="0" presId="urn:microsoft.com/office/officeart/2005/8/layout/radial1"/>
    <dgm:cxn modelId="{B2861A7F-9C32-44BA-867D-9D8111858B47}" type="presParOf" srcId="{BFFF1CF6-5EC4-4E05-B730-6466E6FF84C1}" destId="{48B36538-3A2E-4906-BE76-E2BD7D0BF28A}" srcOrd="11" destOrd="0" presId="urn:microsoft.com/office/officeart/2005/8/layout/radial1"/>
    <dgm:cxn modelId="{4826DBAC-C976-45BC-A6CC-E54D3567112E}" type="presParOf" srcId="{48B36538-3A2E-4906-BE76-E2BD7D0BF28A}" destId="{8351EAA2-D46B-42C8-82DE-B8DB8B72BF94}" srcOrd="0" destOrd="0" presId="urn:microsoft.com/office/officeart/2005/8/layout/radial1"/>
    <dgm:cxn modelId="{A9DC8DE4-2455-4AC3-9F71-79E31CBA8A96}" type="presParOf" srcId="{BFFF1CF6-5EC4-4E05-B730-6466E6FF84C1}" destId="{7C601EF4-1B1B-4A5E-9CD2-F26BCD1F8AD5}" srcOrd="12" destOrd="0" presId="urn:microsoft.com/office/officeart/2005/8/layout/radial1"/>
    <dgm:cxn modelId="{7ACED7F3-C1F7-427B-A526-7304AF4E8638}" type="presParOf" srcId="{BFFF1CF6-5EC4-4E05-B730-6466E6FF84C1}" destId="{10CC0E74-5DEE-4F60-B727-BA6DB72F3A99}" srcOrd="13" destOrd="0" presId="urn:microsoft.com/office/officeart/2005/8/layout/radial1"/>
    <dgm:cxn modelId="{51BA9AE3-E56F-4F69-B899-9667ADD30F70}" type="presParOf" srcId="{10CC0E74-5DEE-4F60-B727-BA6DB72F3A99}" destId="{E2C8DD37-096E-408C-8556-29319FA0FE78}" srcOrd="0" destOrd="0" presId="urn:microsoft.com/office/officeart/2005/8/layout/radial1"/>
    <dgm:cxn modelId="{AA1FFD60-0C5F-4BD7-A5C4-181D61F91004}" type="presParOf" srcId="{BFFF1CF6-5EC4-4E05-B730-6466E6FF84C1}" destId="{C3900F49-3CEA-4254-9D74-CE391D737821}" srcOrd="14" destOrd="0" presId="urn:microsoft.com/office/officeart/2005/8/layout/radial1"/>
    <dgm:cxn modelId="{DB75D23E-5539-4A44-AFFF-A29A81B15010}" type="presParOf" srcId="{BFFF1CF6-5EC4-4E05-B730-6466E6FF84C1}" destId="{546887FD-F9D5-4E8B-8A53-108C85312F2A}" srcOrd="15" destOrd="0" presId="urn:microsoft.com/office/officeart/2005/8/layout/radial1"/>
    <dgm:cxn modelId="{E6C47488-FED1-4191-B5EC-2B5E9B34339E}" type="presParOf" srcId="{546887FD-F9D5-4E8B-8A53-108C85312F2A}" destId="{6BA2EA76-C79A-4999-A9DF-F41360EF8D3F}" srcOrd="0" destOrd="0" presId="urn:microsoft.com/office/officeart/2005/8/layout/radial1"/>
    <dgm:cxn modelId="{599E7E55-8F0D-4126-A3C2-9C90B571101F}" type="presParOf" srcId="{BFFF1CF6-5EC4-4E05-B730-6466E6FF84C1}" destId="{2897A527-FB7C-4615-BCEB-5F058B8BD4D0}" srcOrd="16" destOrd="0" presId="urn:microsoft.com/office/officeart/2005/8/layout/radial1"/>
    <dgm:cxn modelId="{0852D342-E738-480B-96BA-5B441DC442CE}" type="presParOf" srcId="{BFFF1CF6-5EC4-4E05-B730-6466E6FF84C1}" destId="{82B50A16-56A5-47BA-96B9-D5FF3436707F}" srcOrd="17" destOrd="0" presId="urn:microsoft.com/office/officeart/2005/8/layout/radial1"/>
    <dgm:cxn modelId="{5F09A551-BB2B-4858-B038-DA60F3908216}" type="presParOf" srcId="{82B50A16-56A5-47BA-96B9-D5FF3436707F}" destId="{791ADAFB-C51E-4E74-9490-F9327D306E16}" srcOrd="0" destOrd="0" presId="urn:microsoft.com/office/officeart/2005/8/layout/radial1"/>
    <dgm:cxn modelId="{026047D7-0E40-4F02-A0A0-46DC3773B955}" type="presParOf" srcId="{BFFF1CF6-5EC4-4E05-B730-6466E6FF84C1}" destId="{833238B2-3DF7-4B02-AE9B-3EBE1EF9AA79}" srcOrd="18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521FAA-F61C-434C-AB7B-2D8CEE3BC71E}">
      <dsp:nvSpPr>
        <dsp:cNvPr id="0" name=""/>
        <dsp:cNvSpPr/>
      </dsp:nvSpPr>
      <dsp:spPr>
        <a:xfrm>
          <a:off x="3538211" y="2304561"/>
          <a:ext cx="916464" cy="92256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Individual</a:t>
          </a:r>
        </a:p>
      </dsp:txBody>
      <dsp:txXfrm>
        <a:off x="3672424" y="2439667"/>
        <a:ext cx="648038" cy="652352"/>
      </dsp:txXfrm>
    </dsp:sp>
    <dsp:sp modelId="{2F31547A-82F5-4073-A0E7-A7C43D50E488}">
      <dsp:nvSpPr>
        <dsp:cNvPr id="0" name=""/>
        <dsp:cNvSpPr/>
      </dsp:nvSpPr>
      <dsp:spPr>
        <a:xfrm rot="16200000">
          <a:off x="3425839" y="1721094"/>
          <a:ext cx="1141208" cy="25725"/>
        </a:xfrm>
        <a:custGeom>
          <a:avLst/>
          <a:gdLst/>
          <a:ahLst/>
          <a:cxnLst/>
          <a:rect l="0" t="0" r="0" b="0"/>
          <a:pathLst>
            <a:path>
              <a:moveTo>
                <a:pt x="0" y="12862"/>
              </a:moveTo>
              <a:lnTo>
                <a:pt x="1141208" y="12862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967913" y="1705427"/>
        <a:ext cx="57060" cy="57060"/>
      </dsp:txXfrm>
    </dsp:sp>
    <dsp:sp modelId="{A8A98E50-5A17-40B0-9C78-841EB53DE613}">
      <dsp:nvSpPr>
        <dsp:cNvPr id="0" name=""/>
        <dsp:cNvSpPr/>
      </dsp:nvSpPr>
      <dsp:spPr>
        <a:xfrm>
          <a:off x="3425281" y="21028"/>
          <a:ext cx="1142324" cy="114232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</a:rPr>
            <a:t>Age</a:t>
          </a:r>
        </a:p>
      </dsp:txBody>
      <dsp:txXfrm>
        <a:off x="3592570" y="188317"/>
        <a:ext cx="807746" cy="807746"/>
      </dsp:txXfrm>
    </dsp:sp>
    <dsp:sp modelId="{0D3626FA-7EB4-43E2-B4A5-53DCCF910FDD}">
      <dsp:nvSpPr>
        <dsp:cNvPr id="0" name=""/>
        <dsp:cNvSpPr/>
      </dsp:nvSpPr>
      <dsp:spPr>
        <a:xfrm rot="18600000">
          <a:off x="4088082" y="1962995"/>
          <a:ext cx="1142476" cy="25725"/>
        </a:xfrm>
        <a:custGeom>
          <a:avLst/>
          <a:gdLst/>
          <a:ahLst/>
          <a:cxnLst/>
          <a:rect l="0" t="0" r="0" b="0"/>
          <a:pathLst>
            <a:path>
              <a:moveTo>
                <a:pt x="0" y="12862"/>
              </a:moveTo>
              <a:lnTo>
                <a:pt x="1142476" y="12862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630758" y="1947296"/>
        <a:ext cx="57123" cy="57123"/>
      </dsp:txXfrm>
    </dsp:sp>
    <dsp:sp modelId="{21AF923A-DF12-4C7D-9744-4841A0F4E518}">
      <dsp:nvSpPr>
        <dsp:cNvPr id="0" name=""/>
        <dsp:cNvSpPr/>
      </dsp:nvSpPr>
      <dsp:spPr>
        <a:xfrm>
          <a:off x="4822478" y="529566"/>
          <a:ext cx="1142324" cy="1142324"/>
        </a:xfrm>
        <a:prstGeom prst="ellipse">
          <a:avLst/>
        </a:prstGeom>
        <a:solidFill>
          <a:schemeClr val="accent5">
            <a:hueOff val="-1241735"/>
            <a:satOff val="4976"/>
            <a:lumOff val="1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 err="1">
              <a:solidFill>
                <a:schemeClr val="tx1"/>
              </a:solidFill>
            </a:rPr>
            <a:t>Disabilty</a:t>
          </a:r>
          <a:endParaRPr lang="en-US" sz="1400" b="1" kern="1200" dirty="0">
            <a:solidFill>
              <a:schemeClr val="tx1"/>
            </a:solidFill>
          </a:endParaRPr>
        </a:p>
      </dsp:txBody>
      <dsp:txXfrm>
        <a:off x="4989767" y="696855"/>
        <a:ext cx="807746" cy="807746"/>
      </dsp:txXfrm>
    </dsp:sp>
    <dsp:sp modelId="{84149735-B270-4BB1-9707-8143F00519C7}">
      <dsp:nvSpPr>
        <dsp:cNvPr id="0" name=""/>
        <dsp:cNvSpPr/>
      </dsp:nvSpPr>
      <dsp:spPr>
        <a:xfrm rot="21000000">
          <a:off x="4439112" y="2574052"/>
          <a:ext cx="1144167" cy="25725"/>
        </a:xfrm>
        <a:custGeom>
          <a:avLst/>
          <a:gdLst/>
          <a:ahLst/>
          <a:cxnLst/>
          <a:rect l="0" t="0" r="0" b="0"/>
          <a:pathLst>
            <a:path>
              <a:moveTo>
                <a:pt x="0" y="12862"/>
              </a:moveTo>
              <a:lnTo>
                <a:pt x="1144167" y="12862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982592" y="2558311"/>
        <a:ext cx="57208" cy="57208"/>
      </dsp:txXfrm>
    </dsp:sp>
    <dsp:sp modelId="{4F349EFC-FFE9-4356-90B9-6BC1E05AD2AF}">
      <dsp:nvSpPr>
        <dsp:cNvPr id="0" name=""/>
        <dsp:cNvSpPr/>
      </dsp:nvSpPr>
      <dsp:spPr>
        <a:xfrm>
          <a:off x="5565911" y="1817230"/>
          <a:ext cx="1142324" cy="1142324"/>
        </a:xfrm>
        <a:prstGeom prst="ellipse">
          <a:avLst/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</a:rPr>
            <a:t>Gender Reassign-</a:t>
          </a:r>
          <a:r>
            <a:rPr lang="en-US" sz="1400" b="1" kern="1200" dirty="0" err="1">
              <a:solidFill>
                <a:schemeClr val="tx1"/>
              </a:solidFill>
            </a:rPr>
            <a:t>ment</a:t>
          </a:r>
          <a:endParaRPr lang="en-US" sz="1400" b="1" kern="1200" dirty="0">
            <a:solidFill>
              <a:schemeClr val="tx1"/>
            </a:solidFill>
          </a:endParaRPr>
        </a:p>
      </dsp:txBody>
      <dsp:txXfrm>
        <a:off x="5733200" y="1984519"/>
        <a:ext cx="807746" cy="807746"/>
      </dsp:txXfrm>
    </dsp:sp>
    <dsp:sp modelId="{FC8FE87E-F6A4-4F5E-A885-0721493C4775}">
      <dsp:nvSpPr>
        <dsp:cNvPr id="0" name=""/>
        <dsp:cNvSpPr/>
      </dsp:nvSpPr>
      <dsp:spPr>
        <a:xfrm rot="1800000">
          <a:off x="4317339" y="3268350"/>
          <a:ext cx="1143501" cy="25725"/>
        </a:xfrm>
        <a:custGeom>
          <a:avLst/>
          <a:gdLst/>
          <a:ahLst/>
          <a:cxnLst/>
          <a:rect l="0" t="0" r="0" b="0"/>
          <a:pathLst>
            <a:path>
              <a:moveTo>
                <a:pt x="0" y="12862"/>
              </a:moveTo>
              <a:lnTo>
                <a:pt x="1143501" y="12862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860503" y="3252626"/>
        <a:ext cx="57175" cy="57175"/>
      </dsp:txXfrm>
    </dsp:sp>
    <dsp:sp modelId="{3142FDFF-2C97-424F-90D2-385DB0F3754F}">
      <dsp:nvSpPr>
        <dsp:cNvPr id="0" name=""/>
        <dsp:cNvSpPr/>
      </dsp:nvSpPr>
      <dsp:spPr>
        <a:xfrm>
          <a:off x="5307720" y="3281507"/>
          <a:ext cx="1142324" cy="1142324"/>
        </a:xfrm>
        <a:prstGeom prst="ellipse">
          <a:avLst/>
        </a:prstGeom>
        <a:solidFill>
          <a:schemeClr val="accent5">
            <a:hueOff val="-3725204"/>
            <a:satOff val="14929"/>
            <a:lumOff val="323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solidFill>
                <a:schemeClr val="tx1"/>
              </a:solidFill>
            </a:rPr>
            <a:t>Marriage &amp; Civil Partnership</a:t>
          </a:r>
        </a:p>
      </dsp:txBody>
      <dsp:txXfrm>
        <a:off x="5475009" y="3448796"/>
        <a:ext cx="807746" cy="807746"/>
      </dsp:txXfrm>
    </dsp:sp>
    <dsp:sp modelId="{61941349-32D3-43CB-9CE3-CCB5BE46A257}">
      <dsp:nvSpPr>
        <dsp:cNvPr id="0" name=""/>
        <dsp:cNvSpPr/>
      </dsp:nvSpPr>
      <dsp:spPr>
        <a:xfrm rot="4194588">
          <a:off x="3775716" y="3728105"/>
          <a:ext cx="1154765" cy="25725"/>
        </a:xfrm>
        <a:custGeom>
          <a:avLst/>
          <a:gdLst/>
          <a:ahLst/>
          <a:cxnLst/>
          <a:rect l="0" t="0" r="0" b="0"/>
          <a:pathLst>
            <a:path>
              <a:moveTo>
                <a:pt x="0" y="12862"/>
              </a:moveTo>
              <a:lnTo>
                <a:pt x="1154765" y="12862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324230" y="3712098"/>
        <a:ext cx="57738" cy="57738"/>
      </dsp:txXfrm>
    </dsp:sp>
    <dsp:sp modelId="{C94BB0B9-5BF7-4D84-A304-A2EFE99E16F2}">
      <dsp:nvSpPr>
        <dsp:cNvPr id="0" name=""/>
        <dsp:cNvSpPr/>
      </dsp:nvSpPr>
      <dsp:spPr>
        <a:xfrm>
          <a:off x="4176461" y="4248465"/>
          <a:ext cx="1142324" cy="1142324"/>
        </a:xfrm>
        <a:prstGeom prst="ellipse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</a:rPr>
            <a:t>Pregnancy &amp; Maternity</a:t>
          </a:r>
        </a:p>
      </dsp:txBody>
      <dsp:txXfrm>
        <a:off x="4343750" y="4415754"/>
        <a:ext cx="807746" cy="807746"/>
      </dsp:txXfrm>
    </dsp:sp>
    <dsp:sp modelId="{48B36538-3A2E-4906-BE76-E2BD7D0BF28A}">
      <dsp:nvSpPr>
        <dsp:cNvPr id="0" name=""/>
        <dsp:cNvSpPr/>
      </dsp:nvSpPr>
      <dsp:spPr>
        <a:xfrm rot="6600000">
          <a:off x="3072795" y="3722467"/>
          <a:ext cx="1141568" cy="25725"/>
        </a:xfrm>
        <a:custGeom>
          <a:avLst/>
          <a:gdLst/>
          <a:ahLst/>
          <a:cxnLst/>
          <a:rect l="0" t="0" r="0" b="0"/>
          <a:pathLst>
            <a:path>
              <a:moveTo>
                <a:pt x="0" y="12862"/>
              </a:moveTo>
              <a:lnTo>
                <a:pt x="1141568" y="12862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 rot="10800000">
        <a:off x="3615040" y="3706791"/>
        <a:ext cx="57078" cy="57078"/>
      </dsp:txXfrm>
    </dsp:sp>
    <dsp:sp modelId="{7C601EF4-1B1B-4A5E-9CD2-F26BCD1F8AD5}">
      <dsp:nvSpPr>
        <dsp:cNvPr id="0" name=""/>
        <dsp:cNvSpPr/>
      </dsp:nvSpPr>
      <dsp:spPr>
        <a:xfrm>
          <a:off x="2681848" y="4237246"/>
          <a:ext cx="1142324" cy="1142324"/>
        </a:xfrm>
        <a:prstGeom prst="ellipse">
          <a:avLst/>
        </a:prstGeom>
        <a:solidFill>
          <a:schemeClr val="accent5">
            <a:hueOff val="-6208672"/>
            <a:satOff val="24882"/>
            <a:lumOff val="539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</a:rPr>
            <a:t>Race</a:t>
          </a:r>
        </a:p>
      </dsp:txBody>
      <dsp:txXfrm>
        <a:off x="2849137" y="4404535"/>
        <a:ext cx="807746" cy="807746"/>
      </dsp:txXfrm>
    </dsp:sp>
    <dsp:sp modelId="{10CC0E74-5DEE-4F60-B727-BA6DB72F3A99}">
      <dsp:nvSpPr>
        <dsp:cNvPr id="0" name=""/>
        <dsp:cNvSpPr/>
      </dsp:nvSpPr>
      <dsp:spPr>
        <a:xfrm rot="9000000">
          <a:off x="2532046" y="3268350"/>
          <a:ext cx="1143501" cy="25725"/>
        </a:xfrm>
        <a:custGeom>
          <a:avLst/>
          <a:gdLst/>
          <a:ahLst/>
          <a:cxnLst/>
          <a:rect l="0" t="0" r="0" b="0"/>
          <a:pathLst>
            <a:path>
              <a:moveTo>
                <a:pt x="0" y="12862"/>
              </a:moveTo>
              <a:lnTo>
                <a:pt x="1143501" y="12862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 rot="10800000">
        <a:off x="3075209" y="3252626"/>
        <a:ext cx="57175" cy="57175"/>
      </dsp:txXfrm>
    </dsp:sp>
    <dsp:sp modelId="{C3900F49-3CEA-4254-9D74-CE391D737821}">
      <dsp:nvSpPr>
        <dsp:cNvPr id="0" name=""/>
        <dsp:cNvSpPr/>
      </dsp:nvSpPr>
      <dsp:spPr>
        <a:xfrm>
          <a:off x="1542843" y="3281507"/>
          <a:ext cx="1142324" cy="1142324"/>
        </a:xfrm>
        <a:prstGeom prst="ellipse">
          <a:avLst/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</a:rPr>
            <a:t>Religious Belief</a:t>
          </a:r>
        </a:p>
      </dsp:txBody>
      <dsp:txXfrm>
        <a:off x="1710132" y="3448796"/>
        <a:ext cx="807746" cy="807746"/>
      </dsp:txXfrm>
    </dsp:sp>
    <dsp:sp modelId="{546887FD-F9D5-4E8B-8A53-108C85312F2A}">
      <dsp:nvSpPr>
        <dsp:cNvPr id="0" name=""/>
        <dsp:cNvSpPr/>
      </dsp:nvSpPr>
      <dsp:spPr>
        <a:xfrm rot="11429796">
          <a:off x="2419408" y="2566017"/>
          <a:ext cx="1135876" cy="25725"/>
        </a:xfrm>
        <a:custGeom>
          <a:avLst/>
          <a:gdLst/>
          <a:ahLst/>
          <a:cxnLst/>
          <a:rect l="0" t="0" r="0" b="0"/>
          <a:pathLst>
            <a:path>
              <a:moveTo>
                <a:pt x="0" y="12862"/>
              </a:moveTo>
              <a:lnTo>
                <a:pt x="1135876" y="12862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 rot="10800000">
        <a:off x="2958950" y="2550483"/>
        <a:ext cx="56793" cy="56793"/>
      </dsp:txXfrm>
    </dsp:sp>
    <dsp:sp modelId="{2897A527-FB7C-4615-BCEB-5F058B8BD4D0}">
      <dsp:nvSpPr>
        <dsp:cNvPr id="0" name=""/>
        <dsp:cNvSpPr/>
      </dsp:nvSpPr>
      <dsp:spPr>
        <a:xfrm>
          <a:off x="1296146" y="1800200"/>
          <a:ext cx="1142324" cy="1142324"/>
        </a:xfrm>
        <a:prstGeom prst="ellipse">
          <a:avLst/>
        </a:prstGeom>
        <a:solidFill>
          <a:schemeClr val="accent5">
            <a:hueOff val="-8692142"/>
            <a:satOff val="34835"/>
            <a:lumOff val="754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</a:rPr>
            <a:t>Sex</a:t>
          </a:r>
        </a:p>
      </dsp:txBody>
      <dsp:txXfrm>
        <a:off x="1463435" y="1967489"/>
        <a:ext cx="807746" cy="807746"/>
      </dsp:txXfrm>
    </dsp:sp>
    <dsp:sp modelId="{82B50A16-56A5-47BA-96B9-D5FF3436707F}">
      <dsp:nvSpPr>
        <dsp:cNvPr id="0" name=""/>
        <dsp:cNvSpPr/>
      </dsp:nvSpPr>
      <dsp:spPr>
        <a:xfrm rot="13800000">
          <a:off x="2762329" y="1962995"/>
          <a:ext cx="1142476" cy="25725"/>
        </a:xfrm>
        <a:custGeom>
          <a:avLst/>
          <a:gdLst/>
          <a:ahLst/>
          <a:cxnLst/>
          <a:rect l="0" t="0" r="0" b="0"/>
          <a:pathLst>
            <a:path>
              <a:moveTo>
                <a:pt x="0" y="12862"/>
              </a:moveTo>
              <a:lnTo>
                <a:pt x="1142476" y="12862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 rot="10800000">
        <a:off x="3305005" y="1947296"/>
        <a:ext cx="57123" cy="57123"/>
      </dsp:txXfrm>
    </dsp:sp>
    <dsp:sp modelId="{833238B2-3DF7-4B02-AE9B-3EBE1EF9AA79}">
      <dsp:nvSpPr>
        <dsp:cNvPr id="0" name=""/>
        <dsp:cNvSpPr/>
      </dsp:nvSpPr>
      <dsp:spPr>
        <a:xfrm>
          <a:off x="2028084" y="529566"/>
          <a:ext cx="1142324" cy="1142324"/>
        </a:xfrm>
        <a:prstGeom prst="ellipse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solidFill>
                <a:schemeClr val="tx1"/>
              </a:solidFill>
            </a:rPr>
            <a:t>Sexual Orientation</a:t>
          </a:r>
        </a:p>
      </dsp:txBody>
      <dsp:txXfrm>
        <a:off x="2195373" y="696855"/>
        <a:ext cx="807746" cy="8077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22/09/2023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9404" y="6108239"/>
            <a:ext cx="229516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Note%20of%20Dicsussion%20-%20What%20contemporary%20examples%20of%20the%20struggle%20for%20recognition%20can%20you%20think%20of.docx" TargetMode="External"/><Relationship Id="rId3" Type="http://schemas.openxmlformats.org/officeDocument/2006/relationships/hyperlink" Target="https://blacklivesmatter.com/?__cf_chl_jschl_tk__=a436f51700ae961ff42444df21abe0c656617a00-1615822098-0-AfuNwQaV32030iDCWEGNOm1vm4H8XcjK2RWG9JGXDKvMEAMfvS4b5qY1kczOGkcADcHvCp6pTFNddlwKW0xbD_PaQ_3iJv0gxZwwcW8bAOfnYBA6QM6cTB_2p76FoUwn_VmYq2ieVj4Bn_jopDtTrwPLfPb3kI-FoqZkW03o0sPmU_9n4gLEj5mOuq4_IZnK6JFrEAdOze9IqHYsbQfQ_d6CJPBbbrhMgdOWAIwTl83L5cLjlQ8X-fuNz0dvmDgAXPOa0a9lPdlmE4teZwYc5mtEOgLf3OYYFHk5OGyb12wSBi5f87JQseIvi_j-VUI9-2Wv8Wd3RemYQoa_X6IqSFdumR0KRmA_O0odMPPC44eci3KTMJkSAIoHU91QRa0RXA" TargetMode="External"/><Relationship Id="rId7" Type="http://schemas.openxmlformats.org/officeDocument/2006/relationships/hyperlink" Target="https://www.unitedresponse.org.uk/get-involved/campaign/campaign-for-us/disability-hate-crime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crowdjustice.com/case/reclaimthesestreets/" TargetMode="External"/><Relationship Id="rId5" Type="http://schemas.openxmlformats.org/officeDocument/2006/relationships/hyperlink" Target="https://metoomvmt.org/" TargetMode="External"/><Relationship Id="rId10" Type="http://schemas.openxmlformats.org/officeDocument/2006/relationships/hyperlink" Target="https://www.stonewall.org.uk/" TargetMode="External"/><Relationship Id="rId4" Type="http://schemas.openxmlformats.org/officeDocument/2006/relationships/image" Target="../media/image7.png"/><Relationship Id="rId9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Note%20of%20Discussion%20-%20Intersectionality%20&#8211;%20People%20on%20the%20Margin.docx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als-sagepub-com.ezproxy.uwtsd.ac.uk/doi/full/10.1177/1468796812463547" TargetMode="External"/><Relationship Id="rId2" Type="http://schemas.openxmlformats.org/officeDocument/2006/relationships/hyperlink" Target="https://chicagounbound.uchicago.edu/uclf/vol1989/iss1/8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link-springer-com.ezproxy.uwtsd.ac.uk/article/10.1007/s10767-013-9152-9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proquest-com.ezproxy.uwtsd.ac.uk/docview/237013320?OpenUrlRefId=info:xri/sid:primo&amp;accountid=130472" TargetMode="External"/><Relationship Id="rId2" Type="http://schemas.openxmlformats.org/officeDocument/2006/relationships/hyperlink" Target="https://link-springer-com.ezproxy.uwtsd.ac.uk/article/10.1007/s11158-012-9181-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journals-sagepub-com.ezproxy.uwtsd.ac.uk/doi/abs/10.1177/1350506806065752" TargetMode="External"/><Relationship Id="rId5" Type="http://schemas.openxmlformats.org/officeDocument/2006/relationships/hyperlink" Target="https://eprints.lancs.ac.uk/id/eprint/54967/1/2009_Walby_Globalisation_Inequalities_SAGE.pdf" TargetMode="External"/><Relationship Id="rId4" Type="http://schemas.openxmlformats.org/officeDocument/2006/relationships/hyperlink" Target="https://www.amherst.edu/system/files/media/1417/Taylor%252C%2520Politics%2520of%2520Recognition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847528" y="332656"/>
            <a:ext cx="2232248" cy="252028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6765866" y="309870"/>
            <a:ext cx="2138446" cy="144016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151784" y="332656"/>
            <a:ext cx="864096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8112224" y="1916832"/>
            <a:ext cx="2232248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5159896" y="332656"/>
            <a:ext cx="1154218" cy="72008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2639616" y="2996952"/>
            <a:ext cx="3062430" cy="1584176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5899024" y="2359708"/>
            <a:ext cx="1277097" cy="111851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4151784" y="1844824"/>
            <a:ext cx="1584176" cy="100811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5879976" y="3645024"/>
            <a:ext cx="201622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1847528" y="4673634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ECSO5001: Diversity &amp; Difference in a Modern World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2783632" y="5188895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Theme 2 : An Introduction to The Politics of Recognition and Theories of Intersectionality</a:t>
            </a:r>
          </a:p>
        </p:txBody>
      </p:sp>
      <p:sp>
        <p:nvSpPr>
          <p:cNvPr id="20" name="Rectangle 19"/>
          <p:cNvSpPr/>
          <p:nvPr/>
        </p:nvSpPr>
        <p:spPr>
          <a:xfrm>
            <a:off x="8112224" y="3861048"/>
            <a:ext cx="2232248" cy="72008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/>
          <p:cNvSpPr/>
          <p:nvPr/>
        </p:nvSpPr>
        <p:spPr>
          <a:xfrm>
            <a:off x="1847528" y="2996952"/>
            <a:ext cx="64807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/>
        </p:nvSpPr>
        <p:spPr>
          <a:xfrm>
            <a:off x="9192344" y="332656"/>
            <a:ext cx="1152128" cy="144016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0709" y="3095002"/>
            <a:ext cx="2320245" cy="138807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48879" y="2203992"/>
            <a:ext cx="1958939" cy="130358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65208" y="554022"/>
            <a:ext cx="1461984" cy="972884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42839" y="1969361"/>
            <a:ext cx="1394098" cy="780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2A4D62-3C84-4173-94E8-BBC97D117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8803"/>
            <a:ext cx="8229600" cy="1143000"/>
          </a:xfrm>
        </p:spPr>
        <p:txBody>
          <a:bodyPr/>
          <a:lstStyle/>
          <a:p>
            <a:r>
              <a:rPr lang="en-GB" b="1" dirty="0"/>
              <a:t>Politics of Recognition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93B5AD8-A4EA-422F-A8D2-6BE8BF40A701}"/>
              </a:ext>
            </a:extLst>
          </p:cNvPr>
          <p:cNvSpPr txBox="1"/>
          <p:nvPr/>
        </p:nvSpPr>
        <p:spPr>
          <a:xfrm>
            <a:off x="1958076" y="1193102"/>
            <a:ext cx="8602420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This phrase was coined by Charles Taylor in 1992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It describes the struggles of different groups of individuals to have their ‘identity’ recognised by society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Charles Taylor argues that it is the </a:t>
            </a:r>
            <a:r>
              <a:rPr lang="en-GB" sz="2800" b="1" dirty="0"/>
              <a:t>demand</a:t>
            </a:r>
            <a:r>
              <a:rPr lang="en-GB" sz="2800" dirty="0"/>
              <a:t> for recognition on behalf of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EF7B857-D539-4376-AF87-D2634B40C819}"/>
              </a:ext>
            </a:extLst>
          </p:cNvPr>
          <p:cNvSpPr txBox="1"/>
          <p:nvPr/>
        </p:nvSpPr>
        <p:spPr>
          <a:xfrm>
            <a:off x="2711624" y="4437113"/>
            <a:ext cx="65527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‘Minority or “subaltern groups” […]in what is today called the politics of “multiculturalism.”’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C73D54-E948-480B-893A-E41CD0EA34B5}"/>
              </a:ext>
            </a:extLst>
          </p:cNvPr>
          <p:cNvSpPr txBox="1"/>
          <p:nvPr/>
        </p:nvSpPr>
        <p:spPr>
          <a:xfrm>
            <a:off x="7968208" y="609329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Taylor (1992)</a:t>
            </a:r>
          </a:p>
        </p:txBody>
      </p:sp>
    </p:spTree>
    <p:extLst>
      <p:ext uri="{BB962C8B-B14F-4D97-AF65-F5344CB8AC3E}">
        <p14:creationId xmlns:p14="http://schemas.microsoft.com/office/powerpoint/2010/main" val="2698833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51279-F6D4-46BB-9305-3D6865BC24EA}"/>
              </a:ext>
            </a:extLst>
          </p:cNvPr>
          <p:cNvSpPr txBox="1">
            <a:spLocks/>
          </p:cNvSpPr>
          <p:nvPr/>
        </p:nvSpPr>
        <p:spPr>
          <a:xfrm>
            <a:off x="1981200" y="28803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/>
              <a:t>Politics of Recognition</a:t>
            </a:r>
            <a:endParaRPr lang="en-GB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C31406-849A-48B6-BBCF-72A58170E2CA}"/>
              </a:ext>
            </a:extLst>
          </p:cNvPr>
          <p:cNvSpPr txBox="1"/>
          <p:nvPr/>
        </p:nvSpPr>
        <p:spPr>
          <a:xfrm>
            <a:off x="1524000" y="1412777"/>
            <a:ext cx="8892480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Relates to the political struggles of any minority or oppressed groups to have their identity recognised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Always refers to an asymmetrical relationship (i.e. where there is a power imbalance)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Usually relates to groups trying to break the cycle of the reproduction of inequality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Involves the challenging of stereotypes, labelling and othering, which has also been called ‘misrepresentation’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7A6F4E-D5C9-41DC-8CB9-2382DF910255}"/>
              </a:ext>
            </a:extLst>
          </p:cNvPr>
          <p:cNvSpPr txBox="1"/>
          <p:nvPr/>
        </p:nvSpPr>
        <p:spPr>
          <a:xfrm>
            <a:off x="7032104" y="6093296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Martineau et al (2012)</a:t>
            </a:r>
          </a:p>
        </p:txBody>
      </p:sp>
    </p:spTree>
    <p:extLst>
      <p:ext uri="{BB962C8B-B14F-4D97-AF65-F5344CB8AC3E}">
        <p14:creationId xmlns:p14="http://schemas.microsoft.com/office/powerpoint/2010/main" val="1291487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51279-F6D4-46BB-9305-3D6865BC24EA}"/>
              </a:ext>
            </a:extLst>
          </p:cNvPr>
          <p:cNvSpPr txBox="1">
            <a:spLocks/>
          </p:cNvSpPr>
          <p:nvPr/>
        </p:nvSpPr>
        <p:spPr>
          <a:xfrm>
            <a:off x="1981200" y="28803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/>
              <a:t>Politics of Recognition</a:t>
            </a:r>
            <a:endParaRPr lang="en-GB" b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4572" y="1257814"/>
            <a:ext cx="1142857" cy="114285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135560" y="2516409"/>
            <a:ext cx="8280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Can you think of contemporary examples of this?</a:t>
            </a:r>
          </a:p>
        </p:txBody>
      </p:sp>
      <p:pic>
        <p:nvPicPr>
          <p:cNvPr id="7" name="Picture 6">
            <a:hlinkClick r:id="rId3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1745" y="4878432"/>
            <a:ext cx="710809" cy="710809"/>
          </a:xfrm>
          <a:prstGeom prst="rect">
            <a:avLst/>
          </a:prstGeom>
        </p:spPr>
      </p:pic>
      <p:pic>
        <p:nvPicPr>
          <p:cNvPr id="8" name="Picture 7">
            <a:hlinkClick r:id="rId5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9856" y="4878432"/>
            <a:ext cx="710809" cy="710809"/>
          </a:xfrm>
          <a:prstGeom prst="rect">
            <a:avLst/>
          </a:prstGeom>
        </p:spPr>
      </p:pic>
      <p:pic>
        <p:nvPicPr>
          <p:cNvPr id="9" name="Picture 8">
            <a:hlinkClick r:id="rId6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4702" y="4856825"/>
            <a:ext cx="710809" cy="710809"/>
          </a:xfrm>
          <a:prstGeom prst="rect">
            <a:avLst/>
          </a:prstGeom>
        </p:spPr>
      </p:pic>
      <p:pic>
        <p:nvPicPr>
          <p:cNvPr id="10" name="Picture 9">
            <a:hlinkClick r:id="rId7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6810" y="4838711"/>
            <a:ext cx="710809" cy="710809"/>
          </a:xfrm>
          <a:prstGeom prst="rect">
            <a:avLst/>
          </a:prstGeom>
        </p:spPr>
      </p:pic>
      <p:pic>
        <p:nvPicPr>
          <p:cNvPr id="11" name="Picture 10">
            <a:hlinkClick r:id="rId8" action="ppaction://hlinkfile"/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4572" y="3060414"/>
            <a:ext cx="1281914" cy="1273252"/>
          </a:xfrm>
          <a:prstGeom prst="rect">
            <a:avLst/>
          </a:prstGeom>
        </p:spPr>
      </p:pic>
      <p:pic>
        <p:nvPicPr>
          <p:cNvPr id="12" name="Picture 11">
            <a:hlinkClick r:id="rId10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2914" y="4834584"/>
            <a:ext cx="710809" cy="710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8881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32070-2FA6-4B39-9418-67F04239A0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The Politics of Recognition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A95FA18-BF3A-43ED-A8A9-84EB19284231}"/>
              </a:ext>
            </a:extLst>
          </p:cNvPr>
          <p:cNvSpPr txBox="1"/>
          <p:nvPr/>
        </p:nvSpPr>
        <p:spPr>
          <a:xfrm>
            <a:off x="1703512" y="3284985"/>
            <a:ext cx="885698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Look at the two academic articles on the ‘Politics of Recognition’</a:t>
            </a:r>
          </a:p>
          <a:p>
            <a:pPr algn="ctr"/>
            <a:r>
              <a:rPr lang="en-GB" sz="2800" i="1" dirty="0"/>
              <a:t>(N.B. Both are available on Moodle)</a:t>
            </a:r>
          </a:p>
          <a:p>
            <a:pPr algn="ctr"/>
            <a:endParaRPr lang="en-GB" sz="2800" i="1" dirty="0"/>
          </a:p>
          <a:p>
            <a:pPr algn="ctr"/>
            <a:r>
              <a:rPr lang="en-GB" sz="2400" i="1" dirty="0"/>
              <a:t>You should identify the key elements of the concept on your Guided Study Sheet and be prepared to discuss them in our next session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639616" y="1417638"/>
            <a:ext cx="72728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Close Reading Exercise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3713" y="2479424"/>
            <a:ext cx="604435" cy="60443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108148" y="2564904"/>
            <a:ext cx="55882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Guided Study Activity: The Politics of Recognition</a:t>
            </a:r>
          </a:p>
        </p:txBody>
      </p:sp>
    </p:spTree>
    <p:extLst>
      <p:ext uri="{BB962C8B-B14F-4D97-AF65-F5344CB8AC3E}">
        <p14:creationId xmlns:p14="http://schemas.microsoft.com/office/powerpoint/2010/main" val="715820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b="1" dirty="0"/>
              <a:t>What is intersectionality?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351584" y="3284985"/>
            <a:ext cx="7632848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2800" i="1" dirty="0"/>
              <a:t>Is this a concept that you have come across before?</a:t>
            </a:r>
          </a:p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2800" i="1" dirty="0"/>
              <a:t>If so, in what context?</a:t>
            </a:r>
          </a:p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2800" i="1" dirty="0"/>
              <a:t>What do you understand it to mean?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1945" y="1628801"/>
            <a:ext cx="1142857" cy="1142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59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b="1" dirty="0"/>
              <a:t>What is intersectionality?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51384" y="1582340"/>
            <a:ext cx="10873208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 term is thought to have been coined by radical feminist </a:t>
            </a:r>
            <a:r>
              <a:rPr lang="en-GB" sz="2800" dirty="0" err="1"/>
              <a:t>Kimberl</a:t>
            </a:r>
            <a:r>
              <a:rPr lang="en-GB" sz="2800" dirty="0" err="1">
                <a:cs typeface="Arial" panose="020B0604020202020204" pitchFamily="34" charset="0"/>
              </a:rPr>
              <a:t>é</a:t>
            </a:r>
            <a:r>
              <a:rPr lang="en-GB" sz="2800" dirty="0">
                <a:cs typeface="Arial" panose="020B0604020202020204" pitchFamily="34" charset="0"/>
              </a:rPr>
              <a:t> Crenshaw (1989) in her article ‘</a:t>
            </a:r>
            <a:r>
              <a:rPr lang="en-GB" sz="2800" dirty="0" err="1">
                <a:cs typeface="Arial" panose="020B0604020202020204" pitchFamily="34" charset="0"/>
              </a:rPr>
              <a:t>Demarginalizing</a:t>
            </a:r>
            <a:r>
              <a:rPr lang="en-GB" sz="2800" dirty="0">
                <a:cs typeface="Arial" panose="020B0604020202020204" pitchFamily="34" charset="0"/>
              </a:rPr>
              <a:t> the Intersection of Race and Sex: A Black Feminist Critique of Antidiscrimination Doctrine, Feminist Theory and Antiracist Politics’</a:t>
            </a:r>
          </a:p>
          <a:p>
            <a:pPr marL="342900" indent="-3429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In essence, the term is used to describe the lived experience of individuals who may experience inequality, discrimination or marginalisation because they exist as part of a number of groups with society</a:t>
            </a:r>
          </a:p>
        </p:txBody>
      </p:sp>
    </p:spTree>
    <p:extLst>
      <p:ext uri="{BB962C8B-B14F-4D97-AF65-F5344CB8AC3E}">
        <p14:creationId xmlns:p14="http://schemas.microsoft.com/office/powerpoint/2010/main" val="945040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b="1" dirty="0"/>
              <a:t>What is intersectionality?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83432" y="1628800"/>
            <a:ext cx="9505056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Effectively, it is a reminder to those studying this area that we should not ‘pigeon hole’ people into one category or another but should accept that each individual is exactly that</a:t>
            </a:r>
          </a:p>
          <a:p>
            <a:pPr marL="342900" indent="-342900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In this sense it can be seen to continue our discussion on the fluidity and uncertainty or terms and categories that are used in the current discourse</a:t>
            </a:r>
          </a:p>
        </p:txBody>
      </p:sp>
    </p:spTree>
    <p:extLst>
      <p:ext uri="{BB962C8B-B14F-4D97-AF65-F5344CB8AC3E}">
        <p14:creationId xmlns:p14="http://schemas.microsoft.com/office/powerpoint/2010/main" val="640002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b="1" dirty="0"/>
              <a:t>People on the Margins?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351584" y="3284985"/>
            <a:ext cx="76328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2800" i="1" dirty="0"/>
              <a:t>As a group list characteristics which </a:t>
            </a:r>
            <a:r>
              <a:rPr lang="en-GB" sz="2800" i="1" u="sng" dirty="0"/>
              <a:t>might</a:t>
            </a:r>
            <a:r>
              <a:rPr lang="en-GB" sz="2800" i="1" dirty="0"/>
              <a:t> mean that an individual could be marginalised in society.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1945" y="1628801"/>
            <a:ext cx="1142857" cy="1142857"/>
          </a:xfrm>
          <a:prstGeom prst="rect">
            <a:avLst/>
          </a:prstGeom>
        </p:spPr>
      </p:pic>
      <p:pic>
        <p:nvPicPr>
          <p:cNvPr id="5" name="Picture 4">
            <a:hlinkClick r:id="rId3" action="ppaction://hlinkfile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2887" y="4725144"/>
            <a:ext cx="1281914" cy="1273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7431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47528" y="44624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b="1" dirty="0"/>
              <a:t>What is intersectionality?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730499" y="779293"/>
            <a:ext cx="892899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2200" b="1" dirty="0"/>
              <a:t>A current illustration – The Equality Act 2010</a:t>
            </a: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500989222"/>
              </p:ext>
            </p:extLst>
          </p:nvPr>
        </p:nvGraphicFramePr>
        <p:xfrm>
          <a:off x="2135560" y="1260369"/>
          <a:ext cx="7992888" cy="54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05436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7521FAA-F61C-434C-AB7B-2D8CEE3BC7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F31547A-82F5-4073-A0E7-A7C43D50E4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8A98E50-5A17-40B0-9C78-841EB53DE6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D3626FA-7EB4-43E2-B4A5-53DCCF910F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1AF923A-DF12-4C7D-9744-4841A0F4E5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4149735-B270-4BB1-9707-8143F00519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F349EFC-FFE9-4356-90B9-6BC1E05AD2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C8FE87E-F6A4-4F5E-A885-0721493C47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3142FDFF-2C97-424F-90D2-385DB0F375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1941349-32D3-43CB-9CE3-CCB5BE46A2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C94BB0B9-5BF7-4D84-A304-A2EFE99E16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8B36538-3A2E-4906-BE76-E2BD7D0BF2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C601EF4-1B1B-4A5E-9CD2-F26BCD1F8A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10CC0E74-5DEE-4F60-B727-BA6DB72F3A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C3900F49-3CEA-4254-9D74-CE391D7378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46887FD-F9D5-4E8B-8A53-108C85312F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897A527-FB7C-4615-BCEB-5F058B8BD4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2B50A16-56A5-47BA-96B9-D5FF343670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33238B2-3DF7-4B02-AE9B-3EBE1EF9AA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Graphic spid="3" grpId="0">
        <p:bldSub>
          <a:bldDgm bld="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65581" y="116632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47528" y="4077072"/>
            <a:ext cx="8435280" cy="6480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 err="1"/>
              <a:t>Gutmann</a:t>
            </a:r>
            <a:r>
              <a:rPr lang="en-GB" sz="1600" dirty="0"/>
              <a:t>, A. </a:t>
            </a:r>
            <a:r>
              <a:rPr lang="en-GB" sz="1600" i="1" dirty="0"/>
              <a:t>et al</a:t>
            </a:r>
            <a:r>
              <a:rPr lang="en-GB" sz="1600" dirty="0"/>
              <a:t> (1994) </a:t>
            </a:r>
            <a:r>
              <a:rPr lang="en-GB" sz="1600" i="1" dirty="0"/>
              <a:t>Multi-culturalism: Examining the politics of recognition</a:t>
            </a:r>
            <a:r>
              <a:rPr lang="en-GB" sz="1600" dirty="0"/>
              <a:t> Princeton; Princeton University Press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834340" y="836713"/>
            <a:ext cx="855373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Crenshaw, </a:t>
            </a:r>
            <a:r>
              <a:rPr lang="en-GB" sz="1600" dirty="0" err="1"/>
              <a:t>Kimberle</a:t>
            </a:r>
            <a:r>
              <a:rPr lang="en-GB" sz="1600" dirty="0"/>
              <a:t> (1989) "</a:t>
            </a:r>
            <a:r>
              <a:rPr lang="en-GB" sz="1600" dirty="0" err="1"/>
              <a:t>Demarginalizing</a:t>
            </a:r>
            <a:r>
              <a:rPr lang="en-GB" sz="1600" dirty="0"/>
              <a:t> the Intersection of Race and Sex: A Black Feminist Critique of Antidiscrimination Doctrine, Feminist Theory and Antiracist Politics," University of Chicago Legal Forum: Vol. 1989 , Article 8.</a:t>
            </a:r>
            <a:br>
              <a:rPr lang="en-GB" sz="1600" dirty="0"/>
            </a:br>
            <a:r>
              <a:rPr lang="en-GB" sz="1600" dirty="0"/>
              <a:t>Available at: </a:t>
            </a:r>
            <a:r>
              <a:rPr lang="en-GB" sz="1600" dirty="0">
                <a:hlinkClick r:id="rId2"/>
              </a:rPr>
              <a:t>https://chicagounbound.uchicago.edu/uclf/vol1989/iss1/8</a:t>
            </a:r>
            <a:r>
              <a:rPr lang="en-GB" sz="1600" dirty="0"/>
              <a:t>  [Accessed 21/09/2022]</a:t>
            </a:r>
          </a:p>
          <a:p>
            <a:endParaRPr lang="en-GB" sz="1600" dirty="0"/>
          </a:p>
        </p:txBody>
      </p:sp>
      <p:sp>
        <p:nvSpPr>
          <p:cNvPr id="9" name="TextBox 8"/>
          <p:cNvSpPr txBox="1"/>
          <p:nvPr/>
        </p:nvSpPr>
        <p:spPr>
          <a:xfrm>
            <a:off x="1847529" y="1988840"/>
            <a:ext cx="842249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Floya</a:t>
            </a:r>
            <a:r>
              <a:rPr lang="en-GB" sz="1600" dirty="0"/>
              <a:t> </a:t>
            </a:r>
            <a:r>
              <a:rPr lang="en-GB" sz="1600" dirty="0" err="1"/>
              <a:t>Anthias</a:t>
            </a:r>
            <a:r>
              <a:rPr lang="en-GB" sz="1600" dirty="0"/>
              <a:t>, 2013. Intersectional what? Social divisions, intersectionality and levels of analysis. Ethnicities, 13(1), pp.3–19. Available at: </a:t>
            </a:r>
            <a:r>
              <a:rPr lang="en-GB" sz="1600" dirty="0">
                <a:hlinkClick r:id="rId3"/>
              </a:rPr>
              <a:t>https://journals-sagepub-com.ezproxy.uwtsd.ac.uk/doi/full/10.1177/1468796812463547</a:t>
            </a:r>
            <a:r>
              <a:rPr lang="en-GB" sz="1600" dirty="0"/>
              <a:t> [Accessed 21/09/2022]</a:t>
            </a:r>
          </a:p>
          <a:p>
            <a:r>
              <a:rPr lang="en-GB" sz="1600" dirty="0"/>
              <a:t> </a:t>
            </a:r>
          </a:p>
          <a:p>
            <a:r>
              <a:rPr lang="en-GB" sz="1600" dirty="0" err="1"/>
              <a:t>Floya</a:t>
            </a:r>
            <a:r>
              <a:rPr lang="en-GB" sz="1600" dirty="0"/>
              <a:t> </a:t>
            </a:r>
            <a:r>
              <a:rPr lang="en-GB" sz="1600" dirty="0" err="1"/>
              <a:t>Anthias</a:t>
            </a:r>
            <a:r>
              <a:rPr lang="en-GB" sz="1600" dirty="0"/>
              <a:t>, 2014. The Intersections of Class, Gender, Sexuality and 'Race': The Political Economy of Gendered Violence. International journal of politics, culture, and society, 27(2), pp.153–171. Available at: </a:t>
            </a:r>
            <a:r>
              <a:rPr lang="en-GB" sz="1600" dirty="0">
                <a:hlinkClick r:id="rId4"/>
              </a:rPr>
              <a:t>https://link-springer-com.ezproxy.uwtsd.ac.uk/article/10.1007/s10767-013-9152-9</a:t>
            </a:r>
            <a:r>
              <a:rPr lang="en-GB" sz="1600" dirty="0"/>
              <a:t> [Accessed 21/09/2022]</a:t>
            </a:r>
          </a:p>
          <a:p>
            <a:endParaRPr lang="en-GB" sz="1600" dirty="0"/>
          </a:p>
        </p:txBody>
      </p:sp>
      <p:sp>
        <p:nvSpPr>
          <p:cNvPr id="10" name="TextBox 9"/>
          <p:cNvSpPr txBox="1"/>
          <p:nvPr/>
        </p:nvSpPr>
        <p:spPr>
          <a:xfrm>
            <a:off x="1834123" y="4725145"/>
            <a:ext cx="8376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Luxton</a:t>
            </a:r>
            <a:r>
              <a:rPr lang="en-GB" sz="1600" dirty="0"/>
              <a:t> M &amp; </a:t>
            </a:r>
            <a:r>
              <a:rPr lang="en-GB" sz="1600" dirty="0" err="1"/>
              <a:t>Bezanson</a:t>
            </a:r>
            <a:r>
              <a:rPr lang="en-GB" sz="1600" dirty="0"/>
              <a:t> K (2006) Social Reproduction: Feminist Political  Economy Challenges Neo-Liberalism, Montreal, Quebec: McGill-Queen’s University Press.</a:t>
            </a:r>
          </a:p>
        </p:txBody>
      </p:sp>
    </p:spTree>
    <p:extLst>
      <p:ext uri="{BB962C8B-B14F-4D97-AF65-F5344CB8AC3E}">
        <p14:creationId xmlns:p14="http://schemas.microsoft.com/office/powerpoint/2010/main" val="23129957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44624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References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783495" y="2089361"/>
            <a:ext cx="825525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Martineau et al (2012) ‘Theory and Practice in the Politics of Recognition and Misrecognition’ Res </a:t>
            </a:r>
            <a:r>
              <a:rPr lang="en-GB" sz="1600" dirty="0" err="1"/>
              <a:t>Publica</a:t>
            </a:r>
            <a:r>
              <a:rPr lang="en-GB" sz="1600" dirty="0"/>
              <a:t> Vol. 18 Pages 1-9 Available at: </a:t>
            </a:r>
            <a:r>
              <a:rPr lang="en-GB" sz="1600" dirty="0">
                <a:hlinkClick r:id="rId2"/>
              </a:rPr>
              <a:t>https://link-springer-com.ezproxy.uwtsd.ac.uk/article/10.1007/s11158-012-9181-7</a:t>
            </a:r>
            <a:r>
              <a:rPr lang="en-GB" sz="1600" dirty="0"/>
              <a:t> [Accessed 21/09/2022]</a:t>
            </a:r>
          </a:p>
          <a:p>
            <a:endParaRPr lang="en-GB" sz="1600" dirty="0"/>
          </a:p>
        </p:txBody>
      </p:sp>
      <p:sp>
        <p:nvSpPr>
          <p:cNvPr id="7" name="TextBox 6"/>
          <p:cNvSpPr txBox="1"/>
          <p:nvPr/>
        </p:nvSpPr>
        <p:spPr>
          <a:xfrm>
            <a:off x="1775520" y="755308"/>
            <a:ext cx="79928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Lyshaug</a:t>
            </a:r>
            <a:r>
              <a:rPr lang="en-GB" sz="1600" dirty="0"/>
              <a:t>, Brenda, 2004. Authenticity and the Politics of Identity: A Critique of Charles Taylor's Politics of Recognition. Contemporary political theory, 3(3), pp.300–320. Available at: </a:t>
            </a:r>
            <a:r>
              <a:rPr lang="en-GB" sz="1600" dirty="0">
                <a:hlinkClick r:id="rId3"/>
              </a:rPr>
              <a:t>https://www-proquest-com.ezproxy.uwtsd.ac.uk/docview/237013320?OpenUrlRefId=info:xri/sid:primo&amp;accountid=130472</a:t>
            </a:r>
            <a:r>
              <a:rPr lang="en-GB" sz="1600" dirty="0"/>
              <a:t> [Accessed 21/09/2022]</a:t>
            </a:r>
          </a:p>
          <a:p>
            <a:endParaRPr lang="en-GB" sz="1600" dirty="0"/>
          </a:p>
        </p:txBody>
      </p:sp>
      <p:sp>
        <p:nvSpPr>
          <p:cNvPr id="8" name="TextBox 7"/>
          <p:cNvSpPr txBox="1"/>
          <p:nvPr/>
        </p:nvSpPr>
        <p:spPr>
          <a:xfrm>
            <a:off x="1763344" y="2996953"/>
            <a:ext cx="86653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Taylor, C. (1992) The Politics of Recognition (PDF of Chapter in </a:t>
            </a:r>
            <a:r>
              <a:rPr lang="en-GB" sz="1600" dirty="0" err="1"/>
              <a:t>Gutmann</a:t>
            </a:r>
            <a:r>
              <a:rPr lang="en-GB" sz="1600" dirty="0"/>
              <a:t>, A. </a:t>
            </a:r>
            <a:r>
              <a:rPr lang="en-GB" sz="1600" i="1" dirty="0"/>
              <a:t>et al</a:t>
            </a:r>
            <a:r>
              <a:rPr lang="en-GB" sz="1600" dirty="0"/>
              <a:t> (1994) –see above Available at: </a:t>
            </a:r>
            <a:r>
              <a:rPr lang="en-GB" sz="1600" dirty="0">
                <a:hlinkClick r:id="rId4"/>
              </a:rPr>
              <a:t>https://www.amherst.edu/system/files/media/1417/Taylor%252C%2520Politics%2520of%2520Recognition.pdf</a:t>
            </a:r>
            <a:r>
              <a:rPr lang="en-GB" sz="1600" dirty="0"/>
              <a:t> [Accessed 21/09/2022]</a:t>
            </a:r>
          </a:p>
          <a:p>
            <a:endParaRPr lang="en-GB" sz="1600" dirty="0"/>
          </a:p>
        </p:txBody>
      </p:sp>
      <p:sp>
        <p:nvSpPr>
          <p:cNvPr id="9" name="TextBox 8"/>
          <p:cNvSpPr txBox="1"/>
          <p:nvPr/>
        </p:nvSpPr>
        <p:spPr>
          <a:xfrm>
            <a:off x="1775520" y="4149081"/>
            <a:ext cx="87129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Walby</a:t>
            </a:r>
            <a:r>
              <a:rPr lang="en-GB" sz="1600" dirty="0"/>
              <a:t>, S.  (2009) Globality and Inequalities: Complexity and Contested </a:t>
            </a:r>
            <a:r>
              <a:rPr lang="en-GB" sz="1600" dirty="0" err="1"/>
              <a:t>Modernities</a:t>
            </a:r>
            <a:r>
              <a:rPr lang="en-GB" sz="1600" dirty="0"/>
              <a:t>, 2009 London: Sage Available at: </a:t>
            </a:r>
            <a:r>
              <a:rPr lang="en-GB" sz="1600" dirty="0">
                <a:hlinkClick r:id="rId5"/>
              </a:rPr>
              <a:t>https://eprints.lancs.ac.uk/id/eprint/54967/1/2009_Walby_Globalisation_Inequalities_SAGE.pdf</a:t>
            </a:r>
            <a:r>
              <a:rPr lang="en-GB" sz="1600" dirty="0"/>
              <a:t>  [Accessed 21/09/2022]</a:t>
            </a:r>
          </a:p>
          <a:p>
            <a:endParaRPr lang="en-GB" sz="1600" dirty="0"/>
          </a:p>
        </p:txBody>
      </p:sp>
      <p:sp>
        <p:nvSpPr>
          <p:cNvPr id="10" name="TextBox 9"/>
          <p:cNvSpPr txBox="1"/>
          <p:nvPr/>
        </p:nvSpPr>
        <p:spPr>
          <a:xfrm>
            <a:off x="1775520" y="5229200"/>
            <a:ext cx="86409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Yuval-Davis, </a:t>
            </a:r>
            <a:r>
              <a:rPr lang="en-GB" sz="1600" dirty="0" err="1"/>
              <a:t>Nira</a:t>
            </a:r>
            <a:r>
              <a:rPr lang="en-GB" sz="1600" dirty="0"/>
              <a:t>, 2006. Intersectionality and Feminist Politics. The European journal of women's studies, 13(3), pp.193–209. Available at: </a:t>
            </a:r>
            <a:r>
              <a:rPr lang="en-GB" sz="1600" dirty="0">
                <a:hlinkClick r:id="rId6"/>
              </a:rPr>
              <a:t>https://journals-sagepub-com.ezproxy.uwtsd.ac.uk/doi/abs/</a:t>
            </a:r>
            <a:r>
              <a:rPr lang="en-GB" sz="1600">
                <a:hlinkClick r:id="rId6"/>
              </a:rPr>
              <a:t>10.1177/1350506806065752</a:t>
            </a:r>
            <a:r>
              <a:rPr lang="en-GB" sz="1600"/>
              <a:t> [Accessed 21/09/2022]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08114554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360</TotalTime>
  <Words>969</Words>
  <Application>Microsoft Office PowerPoint</Application>
  <PresentationFormat>Widescreen</PresentationFormat>
  <Paragraphs>60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Calibri</vt:lpstr>
      <vt:lpstr>UWTSD blue background</vt:lpstr>
      <vt:lpstr>PowerPoint Presentation</vt:lpstr>
      <vt:lpstr>Politics of Recognition</vt:lpstr>
      <vt:lpstr>PowerPoint Presentation</vt:lpstr>
      <vt:lpstr>PowerPoint Presentation</vt:lpstr>
      <vt:lpstr>The Politics of Recognition</vt:lpstr>
      <vt:lpstr>What is intersectionality?</vt:lpstr>
      <vt:lpstr>What is intersectionality?</vt:lpstr>
      <vt:lpstr>What is intersectionality?</vt:lpstr>
      <vt:lpstr>People on the Margins?</vt:lpstr>
      <vt:lpstr>What is intersectionality?</vt:lpstr>
      <vt:lpstr>References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25</cp:revision>
  <dcterms:created xsi:type="dcterms:W3CDTF">2021-02-09T14:04:40Z</dcterms:created>
  <dcterms:modified xsi:type="dcterms:W3CDTF">2023-09-22T13:44:17Z</dcterms:modified>
</cp:coreProperties>
</file>