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8" r:id="rId9"/>
    <p:sldId id="260" r:id="rId10"/>
    <p:sldId id="261" r:id="rId11"/>
    <p:sldId id="262" r:id="rId12"/>
    <p:sldId id="263" r:id="rId13"/>
    <p:sldId id="269" r:id="rId14"/>
    <p:sldId id="264" r:id="rId15"/>
    <p:sldId id="267" r:id="rId16"/>
    <p:sldId id="265" r:id="rId17"/>
    <p:sldId id="26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9714" autoAdjust="0"/>
  </p:normalViewPr>
  <p:slideViewPr>
    <p:cSldViewPr snapToGrid="0">
      <p:cViewPr varScale="1">
        <p:scale>
          <a:sx n="88" d="100"/>
          <a:sy n="88" d="100"/>
        </p:scale>
        <p:origin x="13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Dashboard &amp; Evaluation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9007209408728257"/>
          <c:y val="0.15721935475768881"/>
          <c:w val="0.7815123927469606"/>
          <c:h val="0.73472604201986713"/>
        </c:manualLayout>
      </c:layout>
      <c:barChart>
        <c:barDir val="bar"/>
        <c:grouping val="stacked"/>
        <c:varyColors val="0"/>
        <c:ser>
          <c:idx val="0"/>
          <c:order val="0"/>
          <c:tx>
            <c:strRef>
              <c:f>'[GanttChart PM.xlsx]Sheet1'!$B$3</c:f>
              <c:strCache>
                <c:ptCount val="1"/>
                <c:pt idx="0">
                  <c:v>Start Date</c:v>
                </c:pt>
              </c:strCache>
            </c:strRef>
          </c:tx>
          <c:spPr>
            <a:noFill/>
            <a:ln>
              <a:noFill/>
            </a:ln>
            <a:effectLst/>
          </c:spPr>
          <c:invertIfNegative val="0"/>
          <c:cat>
            <c:strRef>
              <c:f>'[GanttChart PM.xlsx]Sheet1'!$A$4:$A$12</c:f>
              <c:strCache>
                <c:ptCount val="8"/>
                <c:pt idx="0">
                  <c:v>Meet with Line Manager to discuss
requirements for dashboard</c:v>
                </c:pt>
                <c:pt idx="1">
                  <c:v>Collect data for dashboard</c:v>
                </c:pt>
                <c:pt idx="2">
                  <c:v>Construct database </c:v>
                </c:pt>
                <c:pt idx="3">
                  <c:v>Construct dashboard</c:v>
                </c:pt>
                <c:pt idx="4">
                  <c:v>Review other HB for good practice</c:v>
                </c:pt>
                <c:pt idx="5">
                  <c:v>Meet with Line Manager to discuss
dashboard</c:v>
                </c:pt>
                <c:pt idx="6">
                  <c:v>Roll out dashboard to PC GP's</c:v>
                </c:pt>
                <c:pt idx="7">
                  <c:v>Evaluate dashboard usage</c:v>
                </c:pt>
              </c:strCache>
            </c:strRef>
          </c:cat>
          <c:val>
            <c:numRef>
              <c:f>'[GanttChart PM.xlsx]Sheet1'!$B$4:$B$12</c:f>
              <c:numCache>
                <c:formatCode>d\-mmm</c:formatCode>
                <c:ptCount val="9"/>
                <c:pt idx="0">
                  <c:v>44161</c:v>
                </c:pt>
                <c:pt idx="1">
                  <c:v>44162</c:v>
                </c:pt>
                <c:pt idx="2">
                  <c:v>44163</c:v>
                </c:pt>
                <c:pt idx="3">
                  <c:v>44164</c:v>
                </c:pt>
                <c:pt idx="4">
                  <c:v>44169</c:v>
                </c:pt>
                <c:pt idx="5">
                  <c:v>44176</c:v>
                </c:pt>
                <c:pt idx="6">
                  <c:v>44177</c:v>
                </c:pt>
                <c:pt idx="7">
                  <c:v>44207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D80-4222-B9CB-CF65CA60F608}"/>
            </c:ext>
          </c:extLst>
        </c:ser>
        <c:ser>
          <c:idx val="1"/>
          <c:order val="1"/>
          <c:tx>
            <c:strRef>
              <c:f>'[GanttChart PM.xlsx]Sheet1'!$C$3</c:f>
              <c:strCache>
                <c:ptCount val="1"/>
                <c:pt idx="0">
                  <c:v>Duration (Days)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'[GanttChart PM.xlsx]Sheet1'!$A$4:$A$12</c:f>
              <c:strCache>
                <c:ptCount val="8"/>
                <c:pt idx="0">
                  <c:v>Meet with Line Manager to discuss
requirements for dashboard</c:v>
                </c:pt>
                <c:pt idx="1">
                  <c:v>Collect data for dashboard</c:v>
                </c:pt>
                <c:pt idx="2">
                  <c:v>Construct database </c:v>
                </c:pt>
                <c:pt idx="3">
                  <c:v>Construct dashboard</c:v>
                </c:pt>
                <c:pt idx="4">
                  <c:v>Review other HB for good practice</c:v>
                </c:pt>
                <c:pt idx="5">
                  <c:v>Meet with Line Manager to discuss
dashboard</c:v>
                </c:pt>
                <c:pt idx="6">
                  <c:v>Roll out dashboard to PC GP's</c:v>
                </c:pt>
                <c:pt idx="7">
                  <c:v>Evaluate dashboard usage</c:v>
                </c:pt>
              </c:strCache>
            </c:strRef>
          </c:cat>
          <c:val>
            <c:numRef>
              <c:f>'[GanttChart PM.xlsx]Sheet1'!$C$4:$C$12</c:f>
              <c:numCache>
                <c:formatCode>General</c:formatCode>
                <c:ptCount val="9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5</c:v>
                </c:pt>
                <c:pt idx="4">
                  <c:v>7</c:v>
                </c:pt>
                <c:pt idx="5">
                  <c:v>1</c:v>
                </c:pt>
                <c:pt idx="6">
                  <c:v>30</c:v>
                </c:pt>
                <c:pt idx="7">
                  <c:v>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D80-4222-B9CB-CF65CA60F6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589612256"/>
        <c:axId val="589615208"/>
      </c:barChart>
      <c:catAx>
        <c:axId val="589612256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89615208"/>
        <c:crosses val="autoZero"/>
        <c:auto val="1"/>
        <c:lblAlgn val="ctr"/>
        <c:lblOffset val="100"/>
        <c:noMultiLvlLbl val="0"/>
      </c:catAx>
      <c:valAx>
        <c:axId val="589615208"/>
        <c:scaling>
          <c:orientation val="minMax"/>
          <c:max val="44250"/>
          <c:min val="44147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d\-mmm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89612256"/>
        <c:crosses val="autoZero"/>
        <c:crossBetween val="between"/>
        <c:majorUnit val="7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4E8AE2-2084-4D3A-B23B-E3E2E434EBA5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5A2C4B-53E7-4E30-9510-5BEFD168863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914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first documented</a:t>
            </a:r>
            <a:r>
              <a:rPr lang="en-GB" baseline="0" dirty="0" smtClean="0"/>
              <a:t> data visualisation can be tracked back to 1160 BC with Turin Papyrus illustration of geological resources and quarrying of those resources.</a:t>
            </a:r>
            <a:endParaRPr lang="en-GB" dirty="0" smtClean="0"/>
          </a:p>
          <a:p>
            <a:r>
              <a:rPr lang="en-GB" dirty="0" smtClean="0"/>
              <a:t>In</a:t>
            </a:r>
            <a:r>
              <a:rPr lang="en-GB" baseline="0" dirty="0" smtClean="0"/>
              <a:t>1962 John Tukey wrote a manifesto calling for the recognition of data analysis as a separate branch of statistics.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Medicines Management have been using visualisation for years to encourage engagement – overuse of 100 P/P showing bar graphs.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038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NHS Wales Shared Services – </a:t>
            </a:r>
          </a:p>
          <a:p>
            <a:r>
              <a:rPr lang="en-GB" dirty="0" smtClean="0"/>
              <a:t>Comparison Analysis for Prescribing Audit</a:t>
            </a:r>
          </a:p>
          <a:p>
            <a:endParaRPr lang="en-GB" dirty="0" smtClean="0"/>
          </a:p>
          <a:p>
            <a:r>
              <a:rPr lang="en-GB" dirty="0" smtClean="0"/>
              <a:t>Period (monthly but 3 months behind)</a:t>
            </a:r>
          </a:p>
          <a:p>
            <a:r>
              <a:rPr lang="en-GB" dirty="0" smtClean="0"/>
              <a:t>Entities – National,  Health Board, GP Practice, GP</a:t>
            </a:r>
          </a:p>
          <a:p>
            <a:endParaRPr lang="en-GB" dirty="0" smtClean="0"/>
          </a:p>
          <a:p>
            <a:r>
              <a:rPr lang="en-GB" dirty="0" smtClean="0"/>
              <a:t>I have a document that explains all of the different prescribing</a:t>
            </a:r>
            <a:r>
              <a:rPr lang="en-GB" baseline="0" dirty="0" smtClean="0"/>
              <a:t> measures and why they are used that I can share with you if required.</a:t>
            </a:r>
          </a:p>
          <a:p>
            <a:r>
              <a:rPr lang="en-GB" dirty="0" smtClean="0"/>
              <a:t>Some</a:t>
            </a:r>
            <a:r>
              <a:rPr lang="en-GB" baseline="0" dirty="0" smtClean="0"/>
              <a:t> are used in England and not Scotland and Wales, it will depend on the characteristic you require.  For example items is easy to count but if a GP is prescribing a repeat prescription it will show as twice as many compared to a monthly prescription.   Same as for the preparations </a:t>
            </a:r>
            <a:r>
              <a:rPr lang="en-GB" baseline="0" dirty="0" err="1" smtClean="0"/>
              <a:t>i.e</a:t>
            </a:r>
            <a:r>
              <a:rPr lang="en-GB" baseline="0" dirty="0" smtClean="0"/>
              <a:t> 1 x 60mg tablet or 2 x 20mg tablets is the same but will show as 3 times as many.  Pus take into account the over 65’s who are calculated as three prescribing units .  </a:t>
            </a:r>
            <a:r>
              <a:rPr lang="en-GB" baseline="0" dirty="0" err="1" smtClean="0"/>
              <a:t>ASTRo</a:t>
            </a:r>
            <a:r>
              <a:rPr lang="en-GB" baseline="0" dirty="0" smtClean="0"/>
              <a:t> and STAR pus are used for indirect age standardisation methods “age, sex, temporary residency” It uses different age bands for total prescribing.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805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all of the indicators and the NPIs, yearly practice</a:t>
            </a:r>
            <a:r>
              <a:rPr lang="en-GB" baseline="0" dirty="0" smtClean="0"/>
              <a:t> meetings (before Covid </a:t>
            </a:r>
            <a:r>
              <a:rPr lang="en-GB" baseline="0" dirty="0" err="1" smtClean="0"/>
              <a:t>etc</a:t>
            </a:r>
            <a:r>
              <a:rPr lang="en-GB" baseline="0" dirty="0" smtClean="0"/>
              <a:t>)</a:t>
            </a:r>
          </a:p>
          <a:p>
            <a:r>
              <a:rPr lang="en-GB" baseline="0" dirty="0" smtClean="0"/>
              <a:t>Problems with this – no interactivity</a:t>
            </a:r>
          </a:p>
          <a:p>
            <a:r>
              <a:rPr lang="en-GB" baseline="0" dirty="0" smtClean="0"/>
              <a:t>Cannot drill down further</a:t>
            </a:r>
          </a:p>
          <a:p>
            <a:r>
              <a:rPr lang="en-GB" baseline="0" dirty="0" smtClean="0"/>
              <a:t>VBA and how they were amazing</a:t>
            </a:r>
          </a:p>
          <a:p>
            <a:r>
              <a:rPr lang="en-GB" baseline="0" dirty="0" smtClean="0"/>
              <a:t>Problems with changes in the data</a:t>
            </a:r>
          </a:p>
          <a:p>
            <a:r>
              <a:rPr lang="en-GB" baseline="0" dirty="0" smtClean="0"/>
              <a:t>Point out this is readily available data – no need for GDPR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18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the</a:t>
            </a:r>
            <a:r>
              <a:rPr lang="en-GB" baseline="0" dirty="0" smtClean="0"/>
              <a:t> implications and how it starts conversation and information sharing</a:t>
            </a:r>
          </a:p>
          <a:p>
            <a:r>
              <a:rPr lang="en-GB" baseline="0" dirty="0" smtClean="0"/>
              <a:t>It can pick out who prescribes what and when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8503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Prescription signatures</a:t>
            </a:r>
          </a:p>
          <a:p>
            <a:r>
              <a:rPr lang="en-GB" dirty="0" smtClean="0"/>
              <a:t>Set ups in practice</a:t>
            </a:r>
          </a:p>
          <a:p>
            <a:r>
              <a:rPr lang="en-GB" dirty="0" smtClean="0"/>
              <a:t>How</a:t>
            </a:r>
            <a:r>
              <a:rPr lang="en-GB" baseline="0" dirty="0" smtClean="0"/>
              <a:t> many sessions each GP does – Part time</a:t>
            </a:r>
          </a:p>
          <a:p>
            <a:r>
              <a:rPr lang="en-GB" baseline="0" dirty="0" smtClean="0"/>
              <a:t>Locum – not as stringent as GPs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472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Show an example of Tableau workbook here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0474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 the</a:t>
            </a:r>
            <a:r>
              <a:rPr lang="en-GB" baseline="0" dirty="0" smtClean="0"/>
              <a:t> interactivity and how the filters are used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027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COVID</a:t>
            </a:r>
            <a:r>
              <a:rPr lang="en-GB" baseline="0" dirty="0" smtClean="0"/>
              <a:t> implications</a:t>
            </a:r>
          </a:p>
          <a:p>
            <a:r>
              <a:rPr lang="en-GB" baseline="0" dirty="0" smtClean="0"/>
              <a:t>My bosses time</a:t>
            </a:r>
          </a:p>
          <a:p>
            <a:r>
              <a:rPr lang="en-GB" baseline="0" dirty="0" smtClean="0"/>
              <a:t>GP time</a:t>
            </a:r>
          </a:p>
          <a:p>
            <a:r>
              <a:rPr lang="en-GB" dirty="0" smtClean="0"/>
              <a:t>My time</a:t>
            </a:r>
          </a:p>
          <a:p>
            <a:r>
              <a:rPr lang="en-GB" dirty="0" smtClean="0"/>
              <a:t>Working from home, is it better or worse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1830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‘All Wales Antimicrobial Pharmacist Group’ meeting (AWAPG) – 6</a:t>
            </a:r>
            <a:r>
              <a:rPr lang="en-US" sz="1200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January 2021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1716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Were the GPs engaged?</a:t>
            </a:r>
          </a:p>
          <a:p>
            <a:r>
              <a:rPr lang="en-GB" dirty="0" smtClean="0"/>
              <a:t>Were</a:t>
            </a:r>
            <a:r>
              <a:rPr lang="en-GB" baseline="0" dirty="0" smtClean="0"/>
              <a:t> there problems?</a:t>
            </a:r>
          </a:p>
          <a:p>
            <a:r>
              <a:rPr lang="en-GB" baseline="0" dirty="0" smtClean="0"/>
              <a:t>Did they want updates?</a:t>
            </a:r>
          </a:p>
          <a:p>
            <a:r>
              <a:rPr lang="en-GB" baseline="0" dirty="0" smtClean="0"/>
              <a:t>Did this insight further work?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5A2C4B-53E7-4E30-9510-5BEFD168863A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086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121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513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73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4563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304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16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3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890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512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218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78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21051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3995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5326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769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160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995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20D7201-2B0B-47E2-958E-7369876C25A2}" type="datetimeFigureOut">
              <a:rPr lang="en-GB" smtClean="0"/>
              <a:t>22/02/2021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0BB12-C9AB-4BED-82DB-23836E69FB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6776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Investigating how to achieve better GP Practice participation in information with visualisation and overview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Christine Woods 1704446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825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1238250" y="1338263"/>
            <a:ext cx="10953750" cy="4554537"/>
          </a:xfrm>
        </p:spPr>
        <p:txBody>
          <a:bodyPr/>
          <a:lstStyle/>
          <a:p>
            <a:r>
              <a:rPr lang="en-GB" sz="8800" dirty="0" smtClean="0"/>
              <a:t>Why do we want to do this?  What is it’s importance?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354871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Medicines Management Role in Swansea Bay Health Board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46111" y="4114800"/>
            <a:ext cx="3824289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solidFill>
                  <a:schemeClr val="bg1"/>
                </a:solidFill>
              </a:rPr>
              <a:t>PRESCRIBING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 rot="1112452">
            <a:off x="3194198" y="3502253"/>
            <a:ext cx="3824289" cy="707886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SWITCHES</a:t>
            </a:r>
            <a:endParaRPr lang="en-GB" sz="4000" dirty="0"/>
          </a:p>
        </p:txBody>
      </p:sp>
      <p:sp>
        <p:nvSpPr>
          <p:cNvPr id="5" name="TextBox 4"/>
          <p:cNvSpPr txBox="1"/>
          <p:nvPr/>
        </p:nvSpPr>
        <p:spPr>
          <a:xfrm rot="20484738">
            <a:off x="7436377" y="3556001"/>
            <a:ext cx="3824289" cy="707886"/>
          </a:xfrm>
          <a:prstGeom prst="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ENGAGEMENT</a:t>
            </a:r>
            <a:endParaRPr lang="en-GB" sz="4000" dirty="0"/>
          </a:p>
        </p:txBody>
      </p:sp>
      <p:sp>
        <p:nvSpPr>
          <p:cNvPr id="6" name="TextBox 5"/>
          <p:cNvSpPr txBox="1"/>
          <p:nvPr/>
        </p:nvSpPr>
        <p:spPr>
          <a:xfrm rot="20419748">
            <a:off x="646111" y="2404533"/>
            <a:ext cx="3824289" cy="707886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solidFill>
                  <a:schemeClr val="bg1"/>
                </a:solidFill>
              </a:rPr>
              <a:t>COMPARISON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 rot="21415371">
            <a:off x="5716387" y="2445698"/>
            <a:ext cx="2341678" cy="707886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COST</a:t>
            </a:r>
            <a:endParaRPr lang="en-GB" sz="4000" dirty="0"/>
          </a:p>
        </p:txBody>
      </p:sp>
      <p:sp>
        <p:nvSpPr>
          <p:cNvPr id="8" name="TextBox 7"/>
          <p:cNvSpPr txBox="1"/>
          <p:nvPr/>
        </p:nvSpPr>
        <p:spPr>
          <a:xfrm rot="20884725">
            <a:off x="497438" y="5448549"/>
            <a:ext cx="3794874" cy="707886"/>
          </a:xfrm>
          <a:prstGeom prst="rect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Health Board</a:t>
            </a:r>
            <a:endParaRPr lang="en-GB" sz="4000" dirty="0"/>
          </a:p>
        </p:txBody>
      </p:sp>
      <p:sp>
        <p:nvSpPr>
          <p:cNvPr id="9" name="TextBox 8"/>
          <p:cNvSpPr txBox="1"/>
          <p:nvPr/>
        </p:nvSpPr>
        <p:spPr>
          <a:xfrm rot="1177942">
            <a:off x="8986469" y="5137532"/>
            <a:ext cx="3126130" cy="70788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NATIONAL</a:t>
            </a:r>
            <a:endParaRPr lang="en-GB" sz="4000" dirty="0"/>
          </a:p>
        </p:txBody>
      </p:sp>
      <p:sp>
        <p:nvSpPr>
          <p:cNvPr id="10" name="TextBox 9"/>
          <p:cNvSpPr txBox="1"/>
          <p:nvPr/>
        </p:nvSpPr>
        <p:spPr>
          <a:xfrm rot="460437">
            <a:off x="7085176" y="5664655"/>
            <a:ext cx="2566792" cy="707886"/>
          </a:xfrm>
          <a:prstGeom prst="rect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CLUSTER</a:t>
            </a:r>
            <a:endParaRPr lang="en-GB" sz="4000" dirty="0"/>
          </a:p>
        </p:txBody>
      </p:sp>
      <p:sp>
        <p:nvSpPr>
          <p:cNvPr id="11" name="TextBox 10"/>
          <p:cNvSpPr txBox="1"/>
          <p:nvPr/>
        </p:nvSpPr>
        <p:spPr>
          <a:xfrm rot="21058662">
            <a:off x="4074470" y="5688356"/>
            <a:ext cx="2566792" cy="70788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LOCAL</a:t>
            </a:r>
            <a:endParaRPr lang="en-GB" sz="4000" dirty="0"/>
          </a:p>
        </p:txBody>
      </p:sp>
      <p:sp>
        <p:nvSpPr>
          <p:cNvPr id="12" name="TextBox 11"/>
          <p:cNvSpPr txBox="1"/>
          <p:nvPr/>
        </p:nvSpPr>
        <p:spPr>
          <a:xfrm rot="837978">
            <a:off x="8339009" y="1683290"/>
            <a:ext cx="2504958" cy="1323439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GP practice</a:t>
            </a:r>
            <a:endParaRPr lang="en-GB" sz="4000" dirty="0"/>
          </a:p>
        </p:txBody>
      </p:sp>
      <p:sp>
        <p:nvSpPr>
          <p:cNvPr id="13" name="TextBox 12"/>
          <p:cNvSpPr txBox="1"/>
          <p:nvPr/>
        </p:nvSpPr>
        <p:spPr>
          <a:xfrm rot="20318668">
            <a:off x="4042259" y="3777180"/>
            <a:ext cx="3824289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CARE HOMES</a:t>
            </a:r>
            <a:endParaRPr lang="en-GB" sz="4000" dirty="0"/>
          </a:p>
        </p:txBody>
      </p:sp>
      <p:sp>
        <p:nvSpPr>
          <p:cNvPr id="14" name="TextBox 13"/>
          <p:cNvSpPr txBox="1"/>
          <p:nvPr/>
        </p:nvSpPr>
        <p:spPr>
          <a:xfrm rot="1553583">
            <a:off x="798511" y="2556933"/>
            <a:ext cx="3824289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solidFill>
                  <a:schemeClr val="bg1"/>
                </a:solidFill>
              </a:rPr>
              <a:t>PHARMACIES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06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dirty="0" smtClean="0"/>
              <a:t>What do we look at?</a:t>
            </a:r>
            <a:endParaRPr lang="en-GB" sz="6600" dirty="0"/>
          </a:p>
        </p:txBody>
      </p:sp>
      <p:sp>
        <p:nvSpPr>
          <p:cNvPr id="3" name="TextBox 2"/>
          <p:cNvSpPr txBox="1"/>
          <p:nvPr/>
        </p:nvSpPr>
        <p:spPr>
          <a:xfrm>
            <a:off x="646111" y="1853248"/>
            <a:ext cx="9903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2000" y="1664847"/>
            <a:ext cx="2616729" cy="481792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6111" y="2261783"/>
            <a:ext cx="67902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 smtClean="0"/>
              <a:t>CASPA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139609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Breakout 1 : Caspa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941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75339"/>
          </a:xfrm>
        </p:spPr>
        <p:txBody>
          <a:bodyPr/>
          <a:lstStyle/>
          <a:p>
            <a:r>
              <a:rPr lang="en-GB" sz="4400" dirty="0" smtClean="0"/>
              <a:t>How do we share it? (2017 b.t)</a:t>
            </a:r>
            <a:br>
              <a:rPr lang="en-GB" sz="4400" dirty="0" smtClean="0"/>
            </a:b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0445" y="1574799"/>
            <a:ext cx="9291109" cy="5096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44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GP Level prescribing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537857" y="2531622"/>
            <a:ext cx="57041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Why is GP Level data a good tool?</a:t>
            </a:r>
            <a:endParaRPr lang="en-GB" sz="4000" dirty="0"/>
          </a:p>
        </p:txBody>
      </p:sp>
      <p:sp>
        <p:nvSpPr>
          <p:cNvPr id="6" name="TextBox 5"/>
          <p:cNvSpPr txBox="1"/>
          <p:nvPr/>
        </p:nvSpPr>
        <p:spPr>
          <a:xfrm>
            <a:off x="783771" y="5018314"/>
            <a:ext cx="3418115" cy="1077218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Encourages conversations</a:t>
            </a:r>
            <a:endParaRPr lang="en-GB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7957457" y="3898078"/>
            <a:ext cx="3418115" cy="2062103"/>
          </a:xfrm>
          <a:prstGeom prst="rect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Helps to distinguish good and bad prescribing</a:t>
            </a:r>
            <a:endParaRPr lang="en-GB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783771" y="2116123"/>
            <a:ext cx="3418115" cy="156966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Highlights areas where there are problems</a:t>
            </a:r>
            <a:endParaRPr lang="en-GB" sz="3200" dirty="0"/>
          </a:p>
        </p:txBody>
      </p:sp>
      <p:sp>
        <p:nvSpPr>
          <p:cNvPr id="9" name="TextBox 8"/>
          <p:cNvSpPr txBox="1"/>
          <p:nvPr/>
        </p:nvSpPr>
        <p:spPr>
          <a:xfrm>
            <a:off x="6498771" y="2260743"/>
            <a:ext cx="3418115" cy="1077218"/>
          </a:xfrm>
          <a:prstGeom prst="rect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Used as a teaching tool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442522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699657" y="2122714"/>
            <a:ext cx="65749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What are the problems with GP Level prescribing? 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92" y="1706143"/>
            <a:ext cx="5738151" cy="471112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23314" y="776030"/>
            <a:ext cx="4702629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It will depend on amount of sessions</a:t>
            </a:r>
            <a:endParaRPr lang="en-GB" sz="3200" dirty="0"/>
          </a:p>
        </p:txBody>
      </p:sp>
      <p:sp>
        <p:nvSpPr>
          <p:cNvPr id="6" name="TextBox 5"/>
          <p:cNvSpPr txBox="1"/>
          <p:nvPr/>
        </p:nvSpPr>
        <p:spPr>
          <a:xfrm rot="20339877">
            <a:off x="7146066" y="3460693"/>
            <a:ext cx="2469678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Specialities</a:t>
            </a:r>
            <a:endParaRPr lang="en-GB" sz="3200" dirty="0"/>
          </a:p>
        </p:txBody>
      </p:sp>
      <p:sp>
        <p:nvSpPr>
          <p:cNvPr id="8" name="TextBox 7"/>
          <p:cNvSpPr txBox="1"/>
          <p:nvPr/>
        </p:nvSpPr>
        <p:spPr>
          <a:xfrm rot="619458">
            <a:off x="6639344" y="4859578"/>
            <a:ext cx="3474326" cy="1077218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It will depend on locum cover</a:t>
            </a:r>
            <a:endParaRPr lang="en-GB" sz="3200" dirty="0"/>
          </a:p>
        </p:txBody>
      </p:sp>
      <p:sp>
        <p:nvSpPr>
          <p:cNvPr id="9" name="TextBox 8"/>
          <p:cNvSpPr txBox="1"/>
          <p:nvPr/>
        </p:nvSpPr>
        <p:spPr>
          <a:xfrm rot="611406">
            <a:off x="10001588" y="3255184"/>
            <a:ext cx="1052558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Age</a:t>
            </a:r>
            <a:endParaRPr lang="en-GB" sz="3200" dirty="0"/>
          </a:p>
        </p:txBody>
      </p:sp>
      <p:sp>
        <p:nvSpPr>
          <p:cNvPr id="10" name="TextBox 9"/>
          <p:cNvSpPr txBox="1"/>
          <p:nvPr/>
        </p:nvSpPr>
        <p:spPr>
          <a:xfrm rot="20013982">
            <a:off x="7457210" y="5090298"/>
            <a:ext cx="3327380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Finger pointing</a:t>
            </a:r>
            <a:endParaRPr lang="en-GB" sz="3200" dirty="0"/>
          </a:p>
        </p:txBody>
      </p:sp>
      <p:sp>
        <p:nvSpPr>
          <p:cNvPr id="11" name="TextBox 10"/>
          <p:cNvSpPr txBox="1"/>
          <p:nvPr/>
        </p:nvSpPr>
        <p:spPr>
          <a:xfrm rot="940662">
            <a:off x="8068176" y="2277503"/>
            <a:ext cx="3779971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Tableau updates</a:t>
            </a:r>
            <a:endParaRPr lang="en-GB" sz="3200" dirty="0"/>
          </a:p>
        </p:txBody>
      </p:sp>
      <p:sp>
        <p:nvSpPr>
          <p:cNvPr id="12" name="TextBox 11"/>
          <p:cNvSpPr txBox="1"/>
          <p:nvPr/>
        </p:nvSpPr>
        <p:spPr>
          <a:xfrm>
            <a:off x="6824970" y="3549046"/>
            <a:ext cx="3723288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3 months behind</a:t>
            </a:r>
            <a:endParaRPr lang="en-GB" sz="3200" dirty="0"/>
          </a:p>
        </p:txBody>
      </p:sp>
      <p:sp>
        <p:nvSpPr>
          <p:cNvPr id="13" name="TextBox 12"/>
          <p:cNvSpPr txBox="1"/>
          <p:nvPr/>
        </p:nvSpPr>
        <p:spPr>
          <a:xfrm rot="20053160">
            <a:off x="6663725" y="2072651"/>
            <a:ext cx="4001122" cy="584775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List sizes in practice</a:t>
            </a:r>
            <a:endParaRPr lang="en-GB" sz="3200" dirty="0"/>
          </a:p>
        </p:txBody>
      </p:sp>
      <p:sp>
        <p:nvSpPr>
          <p:cNvPr id="14" name="TextBox 13"/>
          <p:cNvSpPr txBox="1"/>
          <p:nvPr/>
        </p:nvSpPr>
        <p:spPr>
          <a:xfrm rot="1055920">
            <a:off x="8164484" y="4898352"/>
            <a:ext cx="3723288" cy="58477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Care Homes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9866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Tableau </a:t>
            </a:r>
            <a:endParaRPr lang="en-GB" dirty="0"/>
          </a:p>
        </p:txBody>
      </p:sp>
      <p:pic>
        <p:nvPicPr>
          <p:cNvPr id="3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84972" y="1499960"/>
            <a:ext cx="8517255" cy="479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07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Breakout 2 : Tableau dashboard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674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Processes and timeline</a:t>
            </a:r>
            <a:endParaRPr lang="en-GB" dirty="0"/>
          </a:p>
        </p:txBody>
      </p:sp>
      <p:graphicFrame>
        <p:nvGraphicFramePr>
          <p:cNvPr id="3" name="Chart 2"/>
          <p:cNvGraphicFramePr/>
          <p:nvPr/>
        </p:nvGraphicFramePr>
        <p:xfrm>
          <a:off x="1381125" y="1738313"/>
          <a:ext cx="9429750" cy="33813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246493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Investigations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960914" y="2351314"/>
            <a:ext cx="55190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How do all the other Health Boards in Wales and England engage with GP’s?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127930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5247593"/>
              </p:ext>
            </p:extLst>
          </p:nvPr>
        </p:nvGraphicFramePr>
        <p:xfrm>
          <a:off x="369277" y="1283675"/>
          <a:ext cx="11131061" cy="52809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93047">
                  <a:extLst>
                    <a:ext uri="{9D8B030D-6E8A-4147-A177-3AD203B41FA5}">
                      <a16:colId xmlns:a16="http://schemas.microsoft.com/office/drawing/2014/main" val="3454163053"/>
                    </a:ext>
                  </a:extLst>
                </a:gridCol>
                <a:gridCol w="2241552">
                  <a:extLst>
                    <a:ext uri="{9D8B030D-6E8A-4147-A177-3AD203B41FA5}">
                      <a16:colId xmlns:a16="http://schemas.microsoft.com/office/drawing/2014/main" val="2719056301"/>
                    </a:ext>
                  </a:extLst>
                </a:gridCol>
                <a:gridCol w="2933196">
                  <a:extLst>
                    <a:ext uri="{9D8B030D-6E8A-4147-A177-3AD203B41FA5}">
                      <a16:colId xmlns:a16="http://schemas.microsoft.com/office/drawing/2014/main" val="3173743104"/>
                    </a:ext>
                  </a:extLst>
                </a:gridCol>
                <a:gridCol w="2163526">
                  <a:extLst>
                    <a:ext uri="{9D8B030D-6E8A-4147-A177-3AD203B41FA5}">
                      <a16:colId xmlns:a16="http://schemas.microsoft.com/office/drawing/2014/main" val="3694125436"/>
                    </a:ext>
                  </a:extLst>
                </a:gridCol>
                <a:gridCol w="2299740">
                  <a:extLst>
                    <a:ext uri="{9D8B030D-6E8A-4147-A177-3AD203B41FA5}">
                      <a16:colId xmlns:a16="http://schemas.microsoft.com/office/drawing/2014/main" val="3115262022"/>
                    </a:ext>
                  </a:extLst>
                </a:gridCol>
              </a:tblGrid>
              <a:tr h="648615">
                <a:tc grid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u="none" strike="noStrike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u="sng" dirty="0">
                          <a:effectLst/>
                        </a:rPr>
                        <a:t>Feedback from Cluster GP Leads during Leads meetings</a:t>
                      </a:r>
                      <a:endParaRPr lang="en-GB" sz="10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9734642"/>
                  </a:ext>
                </a:extLst>
              </a:tr>
              <a:tr h="592087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Cluster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</a:rPr>
                        <a:t>Did they find the dashboard useful?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Do practices want to continue receiving qtrly updates?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How did they find it useful?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</a:rPr>
                        <a:t>Have they requested other analysis?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extLst>
                  <a:ext uri="{0D108BD9-81ED-4DB2-BD59-A6C34878D82A}">
                    <a16:rowId xmlns:a16="http://schemas.microsoft.com/office/drawing/2014/main" val="2666459538"/>
                  </a:ext>
                </a:extLst>
              </a:tr>
              <a:tr h="19679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Neath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GP engagment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extLst>
                  <a:ext uri="{0D108BD9-81ED-4DB2-BD59-A6C34878D82A}">
                    <a16:rowId xmlns:a16="http://schemas.microsoft.com/office/drawing/2014/main" val="1891557303"/>
                  </a:ext>
                </a:extLst>
              </a:tr>
              <a:tr h="65956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City Health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Very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GP engagment with proof of prescribing to back up discussion.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Same visualisation but for NPI prescribing.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extLst>
                  <a:ext uri="{0D108BD9-81ED-4DB2-BD59-A6C34878D82A}">
                    <a16:rowId xmlns:a16="http://schemas.microsoft.com/office/drawing/2014/main" val="243137648"/>
                  </a:ext>
                </a:extLst>
              </a:tr>
              <a:tr h="792823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Afan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Very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Yes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Being able to discuss with individuals about their prescribing habits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extLst>
                  <a:ext uri="{0D108BD9-81ED-4DB2-BD59-A6C34878D82A}">
                    <a16:rowId xmlns:a16="http://schemas.microsoft.com/office/drawing/2014/main" val="275309346"/>
                  </a:ext>
                </a:extLst>
              </a:tr>
              <a:tr h="52630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Cwmtawe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Very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GP engagement – conversation starter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 – Gabapentinoid/Tramadol/Hyps &amp; Anx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extLst>
                  <a:ext uri="{0D108BD9-81ED-4DB2-BD59-A6C34878D82A}">
                    <a16:rowId xmlns:a16="http://schemas.microsoft.com/office/drawing/2014/main" val="1313389174"/>
                  </a:ext>
                </a:extLst>
              </a:tr>
              <a:tr h="15257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Penderi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smtClean="0">
                          <a:effectLst/>
                        </a:rPr>
                        <a:t>Very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smtClean="0">
                          <a:effectLst/>
                        </a:rPr>
                        <a:t>Yes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 </a:t>
                      </a:r>
                      <a:r>
                        <a:rPr lang="en-US" sz="800" dirty="0" smtClean="0">
                          <a:effectLst/>
                        </a:rPr>
                        <a:t>GP engagement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smtClean="0">
                          <a:effectLst/>
                        </a:rPr>
                        <a:t>Yes</a:t>
                      </a:r>
                      <a:r>
                        <a:rPr lang="en-US" sz="8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extLst>
                  <a:ext uri="{0D108BD9-81ED-4DB2-BD59-A6C34878D82A}">
                    <a16:rowId xmlns:a16="http://schemas.microsoft.com/office/drawing/2014/main" val="4149594570"/>
                  </a:ext>
                </a:extLst>
              </a:tr>
              <a:tr h="52630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Bay Health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Very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For discussions and to show prescribing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 – Gabapentinoid/Tramadol/Hyps &amp; Anx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extLst>
                  <a:ext uri="{0D108BD9-81ED-4DB2-BD59-A6C34878D82A}">
                    <a16:rowId xmlns:a16="http://schemas.microsoft.com/office/drawing/2014/main" val="2384463988"/>
                  </a:ext>
                </a:extLst>
              </a:tr>
              <a:tr h="52630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Upper Valleys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Very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For discussion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 – Gabapentinoid/Tramadol/Hyps &amp; Anx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extLst>
                  <a:ext uri="{0D108BD9-81ED-4DB2-BD59-A6C34878D82A}">
                    <a16:rowId xmlns:a16="http://schemas.microsoft.com/office/drawing/2014/main" val="1471248105"/>
                  </a:ext>
                </a:extLst>
              </a:tr>
              <a:tr h="65956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Llwchwr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>
                          <a:effectLst/>
                        </a:rPr>
                        <a:t>For discussion although analysis should be checked before sending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</a:rPr>
                        <a:t>Yes – </a:t>
                      </a:r>
                      <a:r>
                        <a:rPr lang="en-US" sz="800" dirty="0" err="1">
                          <a:effectLst/>
                        </a:rPr>
                        <a:t>Gabapentinoid</a:t>
                      </a:r>
                      <a:r>
                        <a:rPr lang="en-US" sz="800" dirty="0">
                          <a:effectLst/>
                        </a:rPr>
                        <a:t>/Tramadol/</a:t>
                      </a:r>
                      <a:r>
                        <a:rPr lang="en-US" sz="800" dirty="0" err="1">
                          <a:effectLst/>
                        </a:rPr>
                        <a:t>Hyps</a:t>
                      </a:r>
                      <a:r>
                        <a:rPr lang="en-US" sz="800" dirty="0">
                          <a:effectLst/>
                        </a:rPr>
                        <a:t> &amp; </a:t>
                      </a:r>
                      <a:r>
                        <a:rPr lang="en-US" sz="800" dirty="0" err="1">
                          <a:effectLst/>
                        </a:rPr>
                        <a:t>Anx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1003" marR="61003" marT="0" marB="0"/>
                </a:tc>
                <a:extLst>
                  <a:ext uri="{0D108BD9-81ED-4DB2-BD59-A6C34878D82A}">
                    <a16:rowId xmlns:a16="http://schemas.microsoft.com/office/drawing/2014/main" val="6821025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285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3083" y="2597204"/>
            <a:ext cx="3588432" cy="1400530"/>
          </a:xfrm>
        </p:spPr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955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52E948FA37F943B0514D0A14AFC95A" ma:contentTypeVersion="12" ma:contentTypeDescription="Create a new document." ma:contentTypeScope="" ma:versionID="cfb08c576e92b3cdc9422e170fa0b032">
  <xsd:schema xmlns:xsd="http://www.w3.org/2001/XMLSchema" xmlns:xs="http://www.w3.org/2001/XMLSchema" xmlns:p="http://schemas.microsoft.com/office/2006/metadata/properties" xmlns:ns3="258d5018-feb4-45ec-8043-ac7152467c64" xmlns:ns4="2795bbee-07b4-4e79-98d8-0419d9871cad" targetNamespace="http://schemas.microsoft.com/office/2006/metadata/properties" ma:root="true" ma:fieldsID="260f3d9d63b82c84e26dd01fadd65432" ns3:_="" ns4:_="">
    <xsd:import namespace="258d5018-feb4-45ec-8043-ac7152467c64"/>
    <xsd:import namespace="2795bbee-07b4-4e79-98d8-0419d9871ca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58d5018-feb4-45ec-8043-ac7152467c6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795bbee-07b4-4e79-98d8-0419d9871ca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8A35BB8-0E81-4197-B2EC-6EA6F65815FA}">
  <ds:schemaRefs>
    <ds:schemaRef ds:uri="http://purl.org/dc/elements/1.1/"/>
    <ds:schemaRef ds:uri="http://schemas.microsoft.com/office/2006/metadata/properties"/>
    <ds:schemaRef ds:uri="http://purl.org/dc/terms/"/>
    <ds:schemaRef ds:uri="258d5018-feb4-45ec-8043-ac7152467c64"/>
    <ds:schemaRef ds:uri="http://purl.org/dc/dcmitype/"/>
    <ds:schemaRef ds:uri="2795bbee-07b4-4e79-98d8-0419d9871ca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29A9F83-91E2-4326-8ABC-2FCF7421C6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497788-9DEE-49B4-9637-D792CBB6C5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58d5018-feb4-45ec-8043-ac7152467c64"/>
    <ds:schemaRef ds:uri="2795bbee-07b4-4e79-98d8-0419d9871ca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446</TotalTime>
  <Words>736</Words>
  <Application>Microsoft Office PowerPoint</Application>
  <PresentationFormat>Widescreen</PresentationFormat>
  <Paragraphs>139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Times New Roman</vt:lpstr>
      <vt:lpstr>Wingdings 3</vt:lpstr>
      <vt:lpstr>Ion</vt:lpstr>
      <vt:lpstr>Investigating how to achieve better GP Practice participation in information with visualisation and overview</vt:lpstr>
      <vt:lpstr>Why do we want to do this?  What is it’s importance?</vt:lpstr>
      <vt:lpstr>Medicines Management Role in Swansea Bay Health Board</vt:lpstr>
      <vt:lpstr>What do we look at?</vt:lpstr>
      <vt:lpstr>Breakout 1 : Caspa data</vt:lpstr>
      <vt:lpstr>How do we share it? (2017 b.t) </vt:lpstr>
      <vt:lpstr>GP Level prescribing</vt:lpstr>
      <vt:lpstr>Problems </vt:lpstr>
      <vt:lpstr>Tableau </vt:lpstr>
      <vt:lpstr>Breakout 2 : Tableau dashboard</vt:lpstr>
      <vt:lpstr>Processes and timeline</vt:lpstr>
      <vt:lpstr>Investigations</vt:lpstr>
      <vt:lpstr>Outcomes</vt:lpstr>
      <vt:lpstr>Conclusion</vt:lpstr>
    </vt:vector>
  </TitlesOfParts>
  <Company>ABM LHB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Investigating how to achieve better GP Practice participation in information with visualisation and overview</dc:title>
  <dc:creator>Christine Woods (Swansea Bay UHB - Medicines Management)</dc:creator>
  <cp:lastModifiedBy>Christine Woods (Swansea Bay UHB - Medicines Management)</cp:lastModifiedBy>
  <cp:revision>22</cp:revision>
  <dcterms:created xsi:type="dcterms:W3CDTF">2021-01-12T10:46:37Z</dcterms:created>
  <dcterms:modified xsi:type="dcterms:W3CDTF">2021-02-22T14:57:32Z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0x0101006652E948FA37F943B0514D0A14AFC95A</vt:lpwstr>
  </property>
</Properties>
</file>