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65" r:id="rId2"/>
    <p:sldId id="278" r:id="rId3"/>
    <p:sldId id="279" r:id="rId4"/>
    <p:sldId id="266" r:id="rId5"/>
    <p:sldId id="269" r:id="rId6"/>
    <p:sldId id="290" r:id="rId7"/>
    <p:sldId id="292" r:id="rId8"/>
    <p:sldId id="293" r:id="rId9"/>
    <p:sldId id="267" r:id="rId10"/>
    <p:sldId id="291" r:id="rId11"/>
    <p:sldId id="282" r:id="rId12"/>
    <p:sldId id="263" r:id="rId13"/>
    <p:sldId id="264" r:id="rId14"/>
    <p:sldId id="283" r:id="rId15"/>
    <p:sldId id="284" r:id="rId16"/>
    <p:sldId id="285" r:id="rId17"/>
    <p:sldId id="273" r:id="rId18"/>
    <p:sldId id="294" r:id="rId19"/>
    <p:sldId id="295" r:id="rId20"/>
    <p:sldId id="296" r:id="rId21"/>
    <p:sldId id="297" r:id="rId22"/>
    <p:sldId id="298" r:id="rId23"/>
    <p:sldId id="286" r:id="rId24"/>
    <p:sldId id="287" r:id="rId25"/>
    <p:sldId id="299" r:id="rId26"/>
    <p:sldId id="274" r:id="rId27"/>
    <p:sldId id="276" r:id="rId28"/>
    <p:sldId id="288" r:id="rId29"/>
    <p:sldId id="289"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594026-679B-4EBF-B546-D4B38ECA737B}" v="5" dt="2019-02-20T15:19:32.5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94660"/>
  </p:normalViewPr>
  <p:slideViewPr>
    <p:cSldViewPr snapToGrid="0" showGuides="1">
      <p:cViewPr varScale="1">
        <p:scale>
          <a:sx n="64" d="100"/>
          <a:sy n="64" d="100"/>
        </p:scale>
        <p:origin x="894"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F8F24A59-2362-422A-B55E-5FE1B313AC95}"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42BF61EB-EFBC-46E1-9939-FA35E4D703A4}">
      <dgm:prSet/>
      <dgm:spPr/>
      <dgm:t>
        <a:bodyPr/>
        <a:lstStyle/>
        <a:p>
          <a:r>
            <a:rPr lang="en-GB"/>
            <a:t>M&amp;S is a leading British retailer bringing quality, great value food, clothing and homeware to millions of customers around the world. </a:t>
          </a:r>
          <a:endParaRPr lang="en-US"/>
        </a:p>
      </dgm:t>
    </dgm:pt>
    <dgm:pt modelId="{34BCF379-5142-47CD-B3B7-775E516E528B}" type="parTrans" cxnId="{52D4D0AC-32D5-43A1-9C18-F0BF6CB63B55}">
      <dgm:prSet/>
      <dgm:spPr/>
      <dgm:t>
        <a:bodyPr/>
        <a:lstStyle/>
        <a:p>
          <a:endParaRPr lang="en-US"/>
        </a:p>
      </dgm:t>
    </dgm:pt>
    <dgm:pt modelId="{FFD2E514-B1BD-4A81-B010-B62A3C948892}" type="sibTrans" cxnId="{52D4D0AC-32D5-43A1-9C18-F0BF6CB63B55}">
      <dgm:prSet/>
      <dgm:spPr/>
      <dgm:t>
        <a:bodyPr/>
        <a:lstStyle/>
        <a:p>
          <a:endParaRPr lang="en-US"/>
        </a:p>
      </dgm:t>
    </dgm:pt>
    <dgm:pt modelId="{DA8F8E2E-883C-4050-BBC6-9E01DE9ACC93}">
      <dgm:prSet/>
      <dgm:spPr/>
      <dgm:t>
        <a:bodyPr/>
        <a:lstStyle/>
        <a:p>
          <a:r>
            <a:rPr lang="en-GB"/>
            <a:t>They are well known internally as well, there are more than 1400 stores across 57 countries and over 50 international websites. They have banks.</a:t>
          </a:r>
          <a:endParaRPr lang="en-US"/>
        </a:p>
      </dgm:t>
    </dgm:pt>
    <dgm:pt modelId="{4B0C6156-3E5E-4DE7-A5DF-ED0EC3291C16}" type="parTrans" cxnId="{56003198-40A2-424F-BBF2-8969DAB8F5A8}">
      <dgm:prSet/>
      <dgm:spPr/>
      <dgm:t>
        <a:bodyPr/>
        <a:lstStyle/>
        <a:p>
          <a:endParaRPr lang="en-US"/>
        </a:p>
      </dgm:t>
    </dgm:pt>
    <dgm:pt modelId="{C96985BD-4472-4C2C-8069-A71DCA520A68}" type="sibTrans" cxnId="{56003198-40A2-424F-BBF2-8969DAB8F5A8}">
      <dgm:prSet/>
      <dgm:spPr/>
      <dgm:t>
        <a:bodyPr/>
        <a:lstStyle/>
        <a:p>
          <a:endParaRPr lang="en-US"/>
        </a:p>
      </dgm:t>
    </dgm:pt>
    <dgm:pt modelId="{020433A2-9F89-4079-B226-EA1969D4944B}">
      <dgm:prSet/>
      <dgm:spPr/>
      <dgm:t>
        <a:bodyPr/>
        <a:lstStyle/>
        <a:p>
          <a:r>
            <a:rPr lang="en-GB"/>
            <a:t>M&amp;S work with many different stakeholders and offer variety of careers.. They serve at different stations. </a:t>
          </a:r>
          <a:endParaRPr lang="en-US"/>
        </a:p>
      </dgm:t>
    </dgm:pt>
    <dgm:pt modelId="{B8CE07B3-0ED1-4A38-B96C-FA6E87FE57C0}" type="parTrans" cxnId="{A8225F0D-4CFD-4251-8A48-C6CA93CCDF9F}">
      <dgm:prSet/>
      <dgm:spPr/>
      <dgm:t>
        <a:bodyPr/>
        <a:lstStyle/>
        <a:p>
          <a:endParaRPr lang="en-US"/>
        </a:p>
      </dgm:t>
    </dgm:pt>
    <dgm:pt modelId="{3229B908-679C-4512-BE15-0A81DC4B301D}" type="sibTrans" cxnId="{A8225F0D-4CFD-4251-8A48-C6CA93CCDF9F}">
      <dgm:prSet/>
      <dgm:spPr/>
      <dgm:t>
        <a:bodyPr/>
        <a:lstStyle/>
        <a:p>
          <a:endParaRPr lang="en-US"/>
        </a:p>
      </dgm:t>
    </dgm:pt>
    <dgm:pt modelId="{05F9F98B-E466-4855-AD3D-60915DE607FF}">
      <dgm:prSet/>
      <dgm:spPr/>
      <dgm:t>
        <a:bodyPr/>
        <a:lstStyle/>
        <a:p>
          <a:r>
            <a:rPr lang="en-GB"/>
            <a:t>M&amp;S are well known for their quality and innovation</a:t>
          </a:r>
          <a:endParaRPr lang="en-US"/>
        </a:p>
      </dgm:t>
    </dgm:pt>
    <dgm:pt modelId="{7BF6EEE1-F994-413E-AB54-5C70EBFCACEA}" type="parTrans" cxnId="{040945EE-73E2-415C-92F4-101D8C0F501F}">
      <dgm:prSet/>
      <dgm:spPr/>
      <dgm:t>
        <a:bodyPr/>
        <a:lstStyle/>
        <a:p>
          <a:endParaRPr lang="en-US"/>
        </a:p>
      </dgm:t>
    </dgm:pt>
    <dgm:pt modelId="{538583DC-76D5-41FB-9090-780AFD010978}" type="sibTrans" cxnId="{040945EE-73E2-415C-92F4-101D8C0F501F}">
      <dgm:prSet/>
      <dgm:spPr/>
      <dgm:t>
        <a:bodyPr/>
        <a:lstStyle/>
        <a:p>
          <a:endParaRPr lang="en-US"/>
        </a:p>
      </dgm:t>
    </dgm:pt>
    <dgm:pt modelId="{584D6765-E95C-47EA-B246-3B1F4D62CFDD}" type="pres">
      <dgm:prSet presAssocID="{F8F24A59-2362-422A-B55E-5FE1B313AC95}" presName="matrix" presStyleCnt="0">
        <dgm:presLayoutVars>
          <dgm:chMax val="1"/>
          <dgm:dir/>
          <dgm:resizeHandles val="exact"/>
        </dgm:presLayoutVars>
      </dgm:prSet>
      <dgm:spPr/>
    </dgm:pt>
    <dgm:pt modelId="{9E18A156-836B-4212-AD6E-7C77909F3CFC}" type="pres">
      <dgm:prSet presAssocID="{F8F24A59-2362-422A-B55E-5FE1B313AC95}" presName="diamond" presStyleLbl="bgShp" presStyleIdx="0" presStyleCnt="1"/>
      <dgm:spPr/>
    </dgm:pt>
    <dgm:pt modelId="{C06B4B1A-F4C7-474F-A9B5-BAE0A715F88A}" type="pres">
      <dgm:prSet presAssocID="{F8F24A59-2362-422A-B55E-5FE1B313AC95}" presName="quad1" presStyleLbl="node1" presStyleIdx="0" presStyleCnt="4">
        <dgm:presLayoutVars>
          <dgm:chMax val="0"/>
          <dgm:chPref val="0"/>
          <dgm:bulletEnabled val="1"/>
        </dgm:presLayoutVars>
      </dgm:prSet>
      <dgm:spPr/>
    </dgm:pt>
    <dgm:pt modelId="{9644A4CF-5290-4FAD-9E71-91853C344B1A}" type="pres">
      <dgm:prSet presAssocID="{F8F24A59-2362-422A-B55E-5FE1B313AC95}" presName="quad2" presStyleLbl="node1" presStyleIdx="1" presStyleCnt="4">
        <dgm:presLayoutVars>
          <dgm:chMax val="0"/>
          <dgm:chPref val="0"/>
          <dgm:bulletEnabled val="1"/>
        </dgm:presLayoutVars>
      </dgm:prSet>
      <dgm:spPr/>
    </dgm:pt>
    <dgm:pt modelId="{73D237FF-8362-48BE-994E-99AB8E8702EF}" type="pres">
      <dgm:prSet presAssocID="{F8F24A59-2362-422A-B55E-5FE1B313AC95}" presName="quad3" presStyleLbl="node1" presStyleIdx="2" presStyleCnt="4">
        <dgm:presLayoutVars>
          <dgm:chMax val="0"/>
          <dgm:chPref val="0"/>
          <dgm:bulletEnabled val="1"/>
        </dgm:presLayoutVars>
      </dgm:prSet>
      <dgm:spPr/>
    </dgm:pt>
    <dgm:pt modelId="{F513AC81-214D-4D5C-B78A-EBE94A5A1CE3}" type="pres">
      <dgm:prSet presAssocID="{F8F24A59-2362-422A-B55E-5FE1B313AC95}" presName="quad4" presStyleLbl="node1" presStyleIdx="3" presStyleCnt="4">
        <dgm:presLayoutVars>
          <dgm:chMax val="0"/>
          <dgm:chPref val="0"/>
          <dgm:bulletEnabled val="1"/>
        </dgm:presLayoutVars>
      </dgm:prSet>
      <dgm:spPr/>
    </dgm:pt>
  </dgm:ptLst>
  <dgm:cxnLst>
    <dgm:cxn modelId="{A8225F0D-4CFD-4251-8A48-C6CA93CCDF9F}" srcId="{F8F24A59-2362-422A-B55E-5FE1B313AC95}" destId="{020433A2-9F89-4079-B226-EA1969D4944B}" srcOrd="2" destOrd="0" parTransId="{B8CE07B3-0ED1-4A38-B96C-FA6E87FE57C0}" sibTransId="{3229B908-679C-4512-BE15-0A81DC4B301D}"/>
    <dgm:cxn modelId="{60375536-BEF4-4B7C-9B91-8F27DCCF3404}" type="presOf" srcId="{42BF61EB-EFBC-46E1-9939-FA35E4D703A4}" destId="{C06B4B1A-F4C7-474F-A9B5-BAE0A715F88A}" srcOrd="0" destOrd="0" presId="urn:microsoft.com/office/officeart/2005/8/layout/matrix3"/>
    <dgm:cxn modelId="{10F99969-BE0E-4A94-80F4-4267F1825E33}" type="presOf" srcId="{020433A2-9F89-4079-B226-EA1969D4944B}" destId="{73D237FF-8362-48BE-994E-99AB8E8702EF}" srcOrd="0" destOrd="0" presId="urn:microsoft.com/office/officeart/2005/8/layout/matrix3"/>
    <dgm:cxn modelId="{9D71998A-305A-4B1E-AA11-653F216A2A54}" type="presOf" srcId="{DA8F8E2E-883C-4050-BBC6-9E01DE9ACC93}" destId="{9644A4CF-5290-4FAD-9E71-91853C344B1A}" srcOrd="0" destOrd="0" presId="urn:microsoft.com/office/officeart/2005/8/layout/matrix3"/>
    <dgm:cxn modelId="{56003198-40A2-424F-BBF2-8969DAB8F5A8}" srcId="{F8F24A59-2362-422A-B55E-5FE1B313AC95}" destId="{DA8F8E2E-883C-4050-BBC6-9E01DE9ACC93}" srcOrd="1" destOrd="0" parTransId="{4B0C6156-3E5E-4DE7-A5DF-ED0EC3291C16}" sibTransId="{C96985BD-4472-4C2C-8069-A71DCA520A68}"/>
    <dgm:cxn modelId="{00C564A7-183B-4D80-96CE-9CA57DBFDFA2}" type="presOf" srcId="{F8F24A59-2362-422A-B55E-5FE1B313AC95}" destId="{584D6765-E95C-47EA-B246-3B1F4D62CFDD}" srcOrd="0" destOrd="0" presId="urn:microsoft.com/office/officeart/2005/8/layout/matrix3"/>
    <dgm:cxn modelId="{52D4D0AC-32D5-43A1-9C18-F0BF6CB63B55}" srcId="{F8F24A59-2362-422A-B55E-5FE1B313AC95}" destId="{42BF61EB-EFBC-46E1-9939-FA35E4D703A4}" srcOrd="0" destOrd="0" parTransId="{34BCF379-5142-47CD-B3B7-775E516E528B}" sibTransId="{FFD2E514-B1BD-4A81-B010-B62A3C948892}"/>
    <dgm:cxn modelId="{242730C5-51AC-4581-9EEA-50691A22F50A}" type="presOf" srcId="{05F9F98B-E466-4855-AD3D-60915DE607FF}" destId="{F513AC81-214D-4D5C-B78A-EBE94A5A1CE3}" srcOrd="0" destOrd="0" presId="urn:microsoft.com/office/officeart/2005/8/layout/matrix3"/>
    <dgm:cxn modelId="{040945EE-73E2-415C-92F4-101D8C0F501F}" srcId="{F8F24A59-2362-422A-B55E-5FE1B313AC95}" destId="{05F9F98B-E466-4855-AD3D-60915DE607FF}" srcOrd="3" destOrd="0" parTransId="{7BF6EEE1-F994-413E-AB54-5C70EBFCACEA}" sibTransId="{538583DC-76D5-41FB-9090-780AFD010978}"/>
    <dgm:cxn modelId="{836A889C-6EE7-42A0-9110-CEA6CE46C88A}" type="presParOf" srcId="{584D6765-E95C-47EA-B246-3B1F4D62CFDD}" destId="{9E18A156-836B-4212-AD6E-7C77909F3CFC}" srcOrd="0" destOrd="0" presId="urn:microsoft.com/office/officeart/2005/8/layout/matrix3"/>
    <dgm:cxn modelId="{26F9A62C-D72F-4452-8869-C5059772BEB7}" type="presParOf" srcId="{584D6765-E95C-47EA-B246-3B1F4D62CFDD}" destId="{C06B4B1A-F4C7-474F-A9B5-BAE0A715F88A}" srcOrd="1" destOrd="0" presId="urn:microsoft.com/office/officeart/2005/8/layout/matrix3"/>
    <dgm:cxn modelId="{65C2D00A-2316-4C28-934A-6F5AFFDFB897}" type="presParOf" srcId="{584D6765-E95C-47EA-B246-3B1F4D62CFDD}" destId="{9644A4CF-5290-4FAD-9E71-91853C344B1A}" srcOrd="2" destOrd="0" presId="urn:microsoft.com/office/officeart/2005/8/layout/matrix3"/>
    <dgm:cxn modelId="{F62A02DB-191E-4AF3-8DED-1F3BB4069CDE}" type="presParOf" srcId="{584D6765-E95C-47EA-B246-3B1F4D62CFDD}" destId="{73D237FF-8362-48BE-994E-99AB8E8702EF}" srcOrd="3" destOrd="0" presId="urn:microsoft.com/office/officeart/2005/8/layout/matrix3"/>
    <dgm:cxn modelId="{7EB600A6-7F2D-47B2-8597-3F6206569B32}" type="presParOf" srcId="{584D6765-E95C-47EA-B246-3B1F4D62CFDD}" destId="{F513AC81-214D-4D5C-B78A-EBE94A5A1CE3}"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A18C2AD-5C4B-4A8D-88D8-7CF9B5CD4C03}" type="doc">
      <dgm:prSet loTypeId="urn:microsoft.com/office/officeart/2018/2/layout/IconCircleList" loCatId="icon" qsTypeId="urn:microsoft.com/office/officeart/2005/8/quickstyle/simple4" qsCatId="simple" csTypeId="urn:microsoft.com/office/officeart/2018/5/colors/Iconchunking_coloredtext_accent0_3" csCatId="mainScheme" phldr="1"/>
      <dgm:spPr/>
      <dgm:t>
        <a:bodyPr/>
        <a:lstStyle/>
        <a:p>
          <a:endParaRPr lang="en-US"/>
        </a:p>
      </dgm:t>
    </dgm:pt>
    <dgm:pt modelId="{6E30DA0E-2F1F-4BC1-A036-E166C67E95FC}">
      <dgm:prSet custT="1"/>
      <dgm:spPr/>
      <dgm:t>
        <a:bodyPr/>
        <a:lstStyle/>
        <a:p>
          <a:r>
            <a:rPr lang="en-GB" sz="2000" dirty="0"/>
            <a:t>Strength: M&amp;S inspire employees to make the right decisions at the right time focusing on customer needs.</a:t>
          </a:r>
        </a:p>
        <a:p>
          <a:r>
            <a:rPr lang="en-GB" sz="2000" dirty="0"/>
            <a:t>Customer focused with their Plan A</a:t>
          </a:r>
        </a:p>
        <a:p>
          <a:endParaRPr lang="en-US" sz="2000" dirty="0"/>
        </a:p>
      </dgm:t>
    </dgm:pt>
    <dgm:pt modelId="{B1BA5E3D-6A0A-4819-AEBD-BED046F4E4AD}" type="parTrans" cxnId="{1F5A588C-A9E0-407A-BF18-8A661A2CAA5D}">
      <dgm:prSet/>
      <dgm:spPr/>
      <dgm:t>
        <a:bodyPr/>
        <a:lstStyle/>
        <a:p>
          <a:endParaRPr lang="en-US"/>
        </a:p>
      </dgm:t>
    </dgm:pt>
    <dgm:pt modelId="{90364AC2-2F8F-4C7C-B275-D163FCD2512E}" type="sibTrans" cxnId="{1F5A588C-A9E0-407A-BF18-8A661A2CAA5D}">
      <dgm:prSet/>
      <dgm:spPr/>
      <dgm:t>
        <a:bodyPr/>
        <a:lstStyle/>
        <a:p>
          <a:endParaRPr lang="en-US"/>
        </a:p>
      </dgm:t>
    </dgm:pt>
    <dgm:pt modelId="{BDC5AC9E-6C7A-4C0C-A568-2AC8B1AB8EC0}">
      <dgm:prSet custT="1"/>
      <dgm:spPr/>
      <dgm:t>
        <a:bodyPr/>
        <a:lstStyle/>
        <a:p>
          <a:r>
            <a:rPr lang="en-GB" sz="2000" dirty="0"/>
            <a:t>Weakness: M&amp;S is not focused segmentations on clothing ranges.</a:t>
          </a:r>
        </a:p>
        <a:p>
          <a:r>
            <a:rPr lang="en-GB" sz="2000" dirty="0"/>
            <a:t>Certain commitments are not reached</a:t>
          </a:r>
          <a:endParaRPr lang="en-US" sz="2000" dirty="0"/>
        </a:p>
      </dgm:t>
    </dgm:pt>
    <dgm:pt modelId="{184EE079-08C8-4714-985F-376EE3101ACA}" type="parTrans" cxnId="{42B96D8D-AA80-4784-976E-69C5D3C7543E}">
      <dgm:prSet/>
      <dgm:spPr/>
      <dgm:t>
        <a:bodyPr/>
        <a:lstStyle/>
        <a:p>
          <a:endParaRPr lang="en-US"/>
        </a:p>
      </dgm:t>
    </dgm:pt>
    <dgm:pt modelId="{2A8BD825-9F2A-4C18-8DA9-3569A5B0B7CC}" type="sibTrans" cxnId="{42B96D8D-AA80-4784-976E-69C5D3C7543E}">
      <dgm:prSet/>
      <dgm:spPr/>
      <dgm:t>
        <a:bodyPr/>
        <a:lstStyle/>
        <a:p>
          <a:endParaRPr lang="en-US"/>
        </a:p>
      </dgm:t>
    </dgm:pt>
    <dgm:pt modelId="{7150D56D-B143-44E6-A708-108187D9AF46}">
      <dgm:prSet custT="1"/>
      <dgm:spPr/>
      <dgm:t>
        <a:bodyPr/>
        <a:lstStyle/>
        <a:p>
          <a:r>
            <a:rPr lang="en-GB" sz="2000" dirty="0"/>
            <a:t>Opportunities: New and improved website for M&amp;S can be a great technique which will attract more customers. </a:t>
          </a:r>
        </a:p>
        <a:p>
          <a:r>
            <a:rPr lang="en-US" sz="2000" dirty="0"/>
            <a:t>Expanding more business internationally with China or India. </a:t>
          </a:r>
        </a:p>
      </dgm:t>
    </dgm:pt>
    <dgm:pt modelId="{C5E3DC28-1A94-45BC-8E2D-C40B4BD7B641}" type="parTrans" cxnId="{BC483E84-129E-44E6-A3CB-96721FB059ED}">
      <dgm:prSet/>
      <dgm:spPr/>
      <dgm:t>
        <a:bodyPr/>
        <a:lstStyle/>
        <a:p>
          <a:endParaRPr lang="en-US"/>
        </a:p>
      </dgm:t>
    </dgm:pt>
    <dgm:pt modelId="{3C0B73CF-012D-4919-BC49-3F0593039FBD}" type="sibTrans" cxnId="{BC483E84-129E-44E6-A3CB-96721FB059ED}">
      <dgm:prSet/>
      <dgm:spPr/>
      <dgm:t>
        <a:bodyPr/>
        <a:lstStyle/>
        <a:p>
          <a:endParaRPr lang="en-US"/>
        </a:p>
      </dgm:t>
    </dgm:pt>
    <dgm:pt modelId="{3B8A2493-0F6A-4C80-9A98-07D5D7FF874B}">
      <dgm:prSet custT="1"/>
      <dgm:spPr/>
      <dgm:t>
        <a:bodyPr/>
        <a:lstStyle/>
        <a:p>
          <a:r>
            <a:rPr lang="en-GB" sz="2000" dirty="0"/>
            <a:t>Threats: M&amp;S have not got any international suppliers which lowers their chances to gain more customers as they can not provide customers products with less cost rate. </a:t>
          </a:r>
          <a:endParaRPr lang="en-US" sz="2000" dirty="0"/>
        </a:p>
      </dgm:t>
    </dgm:pt>
    <dgm:pt modelId="{545F2A37-8D69-4283-BBA6-3960858586DA}" type="parTrans" cxnId="{F9DA27D8-2A5C-408C-9730-92E4712B76BA}">
      <dgm:prSet/>
      <dgm:spPr/>
      <dgm:t>
        <a:bodyPr/>
        <a:lstStyle/>
        <a:p>
          <a:endParaRPr lang="en-US"/>
        </a:p>
      </dgm:t>
    </dgm:pt>
    <dgm:pt modelId="{51B03A0E-3326-4792-917B-8D97F61BC506}" type="sibTrans" cxnId="{F9DA27D8-2A5C-408C-9730-92E4712B76BA}">
      <dgm:prSet/>
      <dgm:spPr/>
      <dgm:t>
        <a:bodyPr/>
        <a:lstStyle/>
        <a:p>
          <a:endParaRPr lang="en-US"/>
        </a:p>
      </dgm:t>
    </dgm:pt>
    <dgm:pt modelId="{CDF9862C-3B91-43CF-A771-F0670975B1B2}" type="pres">
      <dgm:prSet presAssocID="{3A18C2AD-5C4B-4A8D-88D8-7CF9B5CD4C03}" presName="root" presStyleCnt="0">
        <dgm:presLayoutVars>
          <dgm:dir/>
          <dgm:resizeHandles val="exact"/>
        </dgm:presLayoutVars>
      </dgm:prSet>
      <dgm:spPr/>
    </dgm:pt>
    <dgm:pt modelId="{B4D330B6-6535-48C4-8ACF-CD141A0BA5F4}" type="pres">
      <dgm:prSet presAssocID="{3A18C2AD-5C4B-4A8D-88D8-7CF9B5CD4C03}" presName="container" presStyleCnt="0">
        <dgm:presLayoutVars>
          <dgm:dir/>
          <dgm:resizeHandles val="exact"/>
        </dgm:presLayoutVars>
      </dgm:prSet>
      <dgm:spPr/>
    </dgm:pt>
    <dgm:pt modelId="{62FFE0FD-726B-4AA2-B6A9-ACC07698CF4A}" type="pres">
      <dgm:prSet presAssocID="{6E30DA0E-2F1F-4BC1-A036-E166C67E95FC}" presName="compNode" presStyleCnt="0"/>
      <dgm:spPr/>
    </dgm:pt>
    <dgm:pt modelId="{E8EEFEEF-F667-4AC1-91B5-1F9F1511A5E4}" type="pres">
      <dgm:prSet presAssocID="{6E30DA0E-2F1F-4BC1-A036-E166C67E95FC}" presName="iconBgRect" presStyleLbl="bgShp" presStyleIdx="0" presStyleCnt="4"/>
      <dgm:spPr/>
    </dgm:pt>
    <dgm:pt modelId="{C62CB729-CD19-4CF4-8E75-879254E4399B}" type="pres">
      <dgm:prSet presAssocID="{6E30DA0E-2F1F-4BC1-A036-E166C67E95FC}" presName="iconRect" presStyleLbl="node1" presStyleIdx="0" presStyleCnt="4" custLinFactNeighborY="1008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B7600947-493A-4226-BD77-2EC7961B80AF}" type="pres">
      <dgm:prSet presAssocID="{6E30DA0E-2F1F-4BC1-A036-E166C67E95FC}" presName="spaceRect" presStyleCnt="0"/>
      <dgm:spPr/>
    </dgm:pt>
    <dgm:pt modelId="{A52D3213-3CE9-4603-B74F-C688413DF226}" type="pres">
      <dgm:prSet presAssocID="{6E30DA0E-2F1F-4BC1-A036-E166C67E95FC}" presName="textRect" presStyleLbl="revTx" presStyleIdx="0" presStyleCnt="4">
        <dgm:presLayoutVars>
          <dgm:chMax val="1"/>
          <dgm:chPref val="1"/>
        </dgm:presLayoutVars>
      </dgm:prSet>
      <dgm:spPr/>
    </dgm:pt>
    <dgm:pt modelId="{3DD9CD63-7733-4B03-A253-A32618DCF749}" type="pres">
      <dgm:prSet presAssocID="{90364AC2-2F8F-4C7C-B275-D163FCD2512E}" presName="sibTrans" presStyleLbl="sibTrans2D1" presStyleIdx="0" presStyleCnt="0"/>
      <dgm:spPr/>
    </dgm:pt>
    <dgm:pt modelId="{3397F748-4832-40EC-9982-EF1A17BF19F6}" type="pres">
      <dgm:prSet presAssocID="{BDC5AC9E-6C7A-4C0C-A568-2AC8B1AB8EC0}" presName="compNode" presStyleCnt="0"/>
      <dgm:spPr/>
    </dgm:pt>
    <dgm:pt modelId="{14ED6B9B-71ED-4919-8C12-9FF6516CADEE}" type="pres">
      <dgm:prSet presAssocID="{BDC5AC9E-6C7A-4C0C-A568-2AC8B1AB8EC0}" presName="iconBgRect" presStyleLbl="bgShp" presStyleIdx="1" presStyleCnt="4"/>
      <dgm:spPr/>
    </dgm:pt>
    <dgm:pt modelId="{57DEC0E4-6EA0-4114-BAEC-30B6039C79F0}" type="pres">
      <dgm:prSet presAssocID="{BDC5AC9E-6C7A-4C0C-A568-2AC8B1AB8EC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A258BB92-67A6-47CE-82A2-E66E10B68412}" type="pres">
      <dgm:prSet presAssocID="{BDC5AC9E-6C7A-4C0C-A568-2AC8B1AB8EC0}" presName="spaceRect" presStyleCnt="0"/>
      <dgm:spPr/>
    </dgm:pt>
    <dgm:pt modelId="{2954B51A-4DAE-4553-8257-75F46C9C09D3}" type="pres">
      <dgm:prSet presAssocID="{BDC5AC9E-6C7A-4C0C-A568-2AC8B1AB8EC0}" presName="textRect" presStyleLbl="revTx" presStyleIdx="1" presStyleCnt="4">
        <dgm:presLayoutVars>
          <dgm:chMax val="1"/>
          <dgm:chPref val="1"/>
        </dgm:presLayoutVars>
      </dgm:prSet>
      <dgm:spPr/>
    </dgm:pt>
    <dgm:pt modelId="{FB8DDD2A-A7E2-47B8-98A5-D2DBE40DDEBA}" type="pres">
      <dgm:prSet presAssocID="{2A8BD825-9F2A-4C18-8DA9-3569A5B0B7CC}" presName="sibTrans" presStyleLbl="sibTrans2D1" presStyleIdx="0" presStyleCnt="0"/>
      <dgm:spPr/>
    </dgm:pt>
    <dgm:pt modelId="{0DAE3B85-6FEC-448D-968A-C6D6E6484D2E}" type="pres">
      <dgm:prSet presAssocID="{7150D56D-B143-44E6-A708-108187D9AF46}" presName="compNode" presStyleCnt="0"/>
      <dgm:spPr/>
    </dgm:pt>
    <dgm:pt modelId="{A910CF51-C080-4289-B7B0-2A69297CF1B7}" type="pres">
      <dgm:prSet presAssocID="{7150D56D-B143-44E6-A708-108187D9AF46}" presName="iconBgRect" presStyleLbl="bgShp" presStyleIdx="2" presStyleCnt="4"/>
      <dgm:spPr/>
    </dgm:pt>
    <dgm:pt modelId="{E0274F47-8A3B-4E57-9CD6-8BC55AF663CD}" type="pres">
      <dgm:prSet presAssocID="{7150D56D-B143-44E6-A708-108187D9AF4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humbs Up Sign"/>
        </a:ext>
      </dgm:extLst>
    </dgm:pt>
    <dgm:pt modelId="{9A8815F1-BC72-4FBB-8F52-ABCBF30E48E9}" type="pres">
      <dgm:prSet presAssocID="{7150D56D-B143-44E6-A708-108187D9AF46}" presName="spaceRect" presStyleCnt="0"/>
      <dgm:spPr/>
    </dgm:pt>
    <dgm:pt modelId="{03F262C2-6638-4A01-8219-C5263937CDA0}" type="pres">
      <dgm:prSet presAssocID="{7150D56D-B143-44E6-A708-108187D9AF46}" presName="textRect" presStyleLbl="revTx" presStyleIdx="2" presStyleCnt="4">
        <dgm:presLayoutVars>
          <dgm:chMax val="1"/>
          <dgm:chPref val="1"/>
        </dgm:presLayoutVars>
      </dgm:prSet>
      <dgm:spPr/>
    </dgm:pt>
    <dgm:pt modelId="{3AAAC112-6820-4E99-8E8E-9EAF62826832}" type="pres">
      <dgm:prSet presAssocID="{3C0B73CF-012D-4919-BC49-3F0593039FBD}" presName="sibTrans" presStyleLbl="sibTrans2D1" presStyleIdx="0" presStyleCnt="0"/>
      <dgm:spPr/>
    </dgm:pt>
    <dgm:pt modelId="{B8ED3E20-B648-42BF-92E4-2A3F93371179}" type="pres">
      <dgm:prSet presAssocID="{3B8A2493-0F6A-4C80-9A98-07D5D7FF874B}" presName="compNode" presStyleCnt="0"/>
      <dgm:spPr/>
    </dgm:pt>
    <dgm:pt modelId="{04E48C32-9777-46E6-B4DA-15DC81D08728}" type="pres">
      <dgm:prSet presAssocID="{3B8A2493-0F6A-4C80-9A98-07D5D7FF874B}" presName="iconBgRect" presStyleLbl="bgShp" presStyleIdx="3" presStyleCnt="4"/>
      <dgm:spPr/>
    </dgm:pt>
    <dgm:pt modelId="{1EE638D7-C954-44E2-B75D-49DCAE6877C8}" type="pres">
      <dgm:prSet presAssocID="{3B8A2493-0F6A-4C80-9A98-07D5D7FF874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525B2ED2-AC0B-46C7-B866-F6997C173696}" type="pres">
      <dgm:prSet presAssocID="{3B8A2493-0F6A-4C80-9A98-07D5D7FF874B}" presName="spaceRect" presStyleCnt="0"/>
      <dgm:spPr/>
    </dgm:pt>
    <dgm:pt modelId="{BE718FE2-1D48-49B1-BA9B-C0CFECB89C4D}" type="pres">
      <dgm:prSet presAssocID="{3B8A2493-0F6A-4C80-9A98-07D5D7FF874B}" presName="textRect" presStyleLbl="revTx" presStyleIdx="3" presStyleCnt="4" custScaleY="153242">
        <dgm:presLayoutVars>
          <dgm:chMax val="1"/>
          <dgm:chPref val="1"/>
        </dgm:presLayoutVars>
      </dgm:prSet>
      <dgm:spPr/>
    </dgm:pt>
  </dgm:ptLst>
  <dgm:cxnLst>
    <dgm:cxn modelId="{B35E8000-8ADA-49AB-BBE7-31EA4E557E88}" type="presOf" srcId="{7150D56D-B143-44E6-A708-108187D9AF46}" destId="{03F262C2-6638-4A01-8219-C5263937CDA0}" srcOrd="0" destOrd="0" presId="urn:microsoft.com/office/officeart/2018/2/layout/IconCircleList"/>
    <dgm:cxn modelId="{DB862401-6656-4BFB-BB40-6E02541DC583}" type="presOf" srcId="{90364AC2-2F8F-4C7C-B275-D163FCD2512E}" destId="{3DD9CD63-7733-4B03-A253-A32618DCF749}" srcOrd="0" destOrd="0" presId="urn:microsoft.com/office/officeart/2018/2/layout/IconCircleList"/>
    <dgm:cxn modelId="{1FEF3F47-E0F8-4484-BC11-CE3E678EEC1F}" type="presOf" srcId="{3B8A2493-0F6A-4C80-9A98-07D5D7FF874B}" destId="{BE718FE2-1D48-49B1-BA9B-C0CFECB89C4D}" srcOrd="0" destOrd="0" presId="urn:microsoft.com/office/officeart/2018/2/layout/IconCircleList"/>
    <dgm:cxn modelId="{62768D53-721D-4E13-8DE7-9464B333CD08}" type="presOf" srcId="{2A8BD825-9F2A-4C18-8DA9-3569A5B0B7CC}" destId="{FB8DDD2A-A7E2-47B8-98A5-D2DBE40DDEBA}" srcOrd="0" destOrd="0" presId="urn:microsoft.com/office/officeart/2018/2/layout/IconCircleList"/>
    <dgm:cxn modelId="{E551327D-9071-4AF5-9879-83AF8BC278F4}" type="presOf" srcId="{BDC5AC9E-6C7A-4C0C-A568-2AC8B1AB8EC0}" destId="{2954B51A-4DAE-4553-8257-75F46C9C09D3}" srcOrd="0" destOrd="0" presId="urn:microsoft.com/office/officeart/2018/2/layout/IconCircleList"/>
    <dgm:cxn modelId="{BC483E84-129E-44E6-A3CB-96721FB059ED}" srcId="{3A18C2AD-5C4B-4A8D-88D8-7CF9B5CD4C03}" destId="{7150D56D-B143-44E6-A708-108187D9AF46}" srcOrd="2" destOrd="0" parTransId="{C5E3DC28-1A94-45BC-8E2D-C40B4BD7B641}" sibTransId="{3C0B73CF-012D-4919-BC49-3F0593039FBD}"/>
    <dgm:cxn modelId="{1F5A588C-A9E0-407A-BF18-8A661A2CAA5D}" srcId="{3A18C2AD-5C4B-4A8D-88D8-7CF9B5CD4C03}" destId="{6E30DA0E-2F1F-4BC1-A036-E166C67E95FC}" srcOrd="0" destOrd="0" parTransId="{B1BA5E3D-6A0A-4819-AEBD-BED046F4E4AD}" sibTransId="{90364AC2-2F8F-4C7C-B275-D163FCD2512E}"/>
    <dgm:cxn modelId="{42B96D8D-AA80-4784-976E-69C5D3C7543E}" srcId="{3A18C2AD-5C4B-4A8D-88D8-7CF9B5CD4C03}" destId="{BDC5AC9E-6C7A-4C0C-A568-2AC8B1AB8EC0}" srcOrd="1" destOrd="0" parTransId="{184EE079-08C8-4714-985F-376EE3101ACA}" sibTransId="{2A8BD825-9F2A-4C18-8DA9-3569A5B0B7CC}"/>
    <dgm:cxn modelId="{3A0856C8-DAFE-4433-97EF-050EB07B692A}" type="presOf" srcId="{3A18C2AD-5C4B-4A8D-88D8-7CF9B5CD4C03}" destId="{CDF9862C-3B91-43CF-A771-F0670975B1B2}" srcOrd="0" destOrd="0" presId="urn:microsoft.com/office/officeart/2018/2/layout/IconCircleList"/>
    <dgm:cxn modelId="{995962D6-CC46-41A0-81A7-032B0237A327}" type="presOf" srcId="{6E30DA0E-2F1F-4BC1-A036-E166C67E95FC}" destId="{A52D3213-3CE9-4603-B74F-C688413DF226}" srcOrd="0" destOrd="0" presId="urn:microsoft.com/office/officeart/2018/2/layout/IconCircleList"/>
    <dgm:cxn modelId="{F9DA27D8-2A5C-408C-9730-92E4712B76BA}" srcId="{3A18C2AD-5C4B-4A8D-88D8-7CF9B5CD4C03}" destId="{3B8A2493-0F6A-4C80-9A98-07D5D7FF874B}" srcOrd="3" destOrd="0" parTransId="{545F2A37-8D69-4283-BBA6-3960858586DA}" sibTransId="{51B03A0E-3326-4792-917B-8D97F61BC506}"/>
    <dgm:cxn modelId="{99FC4FE6-A08D-490B-9C63-B53B197516C2}" type="presOf" srcId="{3C0B73CF-012D-4919-BC49-3F0593039FBD}" destId="{3AAAC112-6820-4E99-8E8E-9EAF62826832}" srcOrd="0" destOrd="0" presId="urn:microsoft.com/office/officeart/2018/2/layout/IconCircleList"/>
    <dgm:cxn modelId="{D933BE78-D693-456B-AECB-C38FE897F577}" type="presParOf" srcId="{CDF9862C-3B91-43CF-A771-F0670975B1B2}" destId="{B4D330B6-6535-48C4-8ACF-CD141A0BA5F4}" srcOrd="0" destOrd="0" presId="urn:microsoft.com/office/officeart/2018/2/layout/IconCircleList"/>
    <dgm:cxn modelId="{D21C27E9-683B-4B7F-B011-FF409DBB9E44}" type="presParOf" srcId="{B4D330B6-6535-48C4-8ACF-CD141A0BA5F4}" destId="{62FFE0FD-726B-4AA2-B6A9-ACC07698CF4A}" srcOrd="0" destOrd="0" presId="urn:microsoft.com/office/officeart/2018/2/layout/IconCircleList"/>
    <dgm:cxn modelId="{144D08B6-62E5-47BE-8E76-D6899F3C6ACF}" type="presParOf" srcId="{62FFE0FD-726B-4AA2-B6A9-ACC07698CF4A}" destId="{E8EEFEEF-F667-4AC1-91B5-1F9F1511A5E4}" srcOrd="0" destOrd="0" presId="urn:microsoft.com/office/officeart/2018/2/layout/IconCircleList"/>
    <dgm:cxn modelId="{E3D87FC0-BE24-4277-A0EB-E6C6ABBA9503}" type="presParOf" srcId="{62FFE0FD-726B-4AA2-B6A9-ACC07698CF4A}" destId="{C62CB729-CD19-4CF4-8E75-879254E4399B}" srcOrd="1" destOrd="0" presId="urn:microsoft.com/office/officeart/2018/2/layout/IconCircleList"/>
    <dgm:cxn modelId="{677D2CCB-16E8-45FC-9084-77B1A2AC4D06}" type="presParOf" srcId="{62FFE0FD-726B-4AA2-B6A9-ACC07698CF4A}" destId="{B7600947-493A-4226-BD77-2EC7961B80AF}" srcOrd="2" destOrd="0" presId="urn:microsoft.com/office/officeart/2018/2/layout/IconCircleList"/>
    <dgm:cxn modelId="{1C7162B0-4E04-43CF-BCDA-0FDF588FEAF2}" type="presParOf" srcId="{62FFE0FD-726B-4AA2-B6A9-ACC07698CF4A}" destId="{A52D3213-3CE9-4603-B74F-C688413DF226}" srcOrd="3" destOrd="0" presId="urn:microsoft.com/office/officeart/2018/2/layout/IconCircleList"/>
    <dgm:cxn modelId="{4DA3807E-6078-44F1-8117-4FDAB20661B1}" type="presParOf" srcId="{B4D330B6-6535-48C4-8ACF-CD141A0BA5F4}" destId="{3DD9CD63-7733-4B03-A253-A32618DCF749}" srcOrd="1" destOrd="0" presId="urn:microsoft.com/office/officeart/2018/2/layout/IconCircleList"/>
    <dgm:cxn modelId="{957AF66C-F015-4A56-933B-69DCDE4C9B40}" type="presParOf" srcId="{B4D330B6-6535-48C4-8ACF-CD141A0BA5F4}" destId="{3397F748-4832-40EC-9982-EF1A17BF19F6}" srcOrd="2" destOrd="0" presId="urn:microsoft.com/office/officeart/2018/2/layout/IconCircleList"/>
    <dgm:cxn modelId="{14B35157-D4AA-4617-8C84-C50D94090BEA}" type="presParOf" srcId="{3397F748-4832-40EC-9982-EF1A17BF19F6}" destId="{14ED6B9B-71ED-4919-8C12-9FF6516CADEE}" srcOrd="0" destOrd="0" presId="urn:microsoft.com/office/officeart/2018/2/layout/IconCircleList"/>
    <dgm:cxn modelId="{050C5B84-860E-4305-BF77-780682C034FC}" type="presParOf" srcId="{3397F748-4832-40EC-9982-EF1A17BF19F6}" destId="{57DEC0E4-6EA0-4114-BAEC-30B6039C79F0}" srcOrd="1" destOrd="0" presId="urn:microsoft.com/office/officeart/2018/2/layout/IconCircleList"/>
    <dgm:cxn modelId="{3C71BAD7-B55F-465E-96FC-D1ACD60470DF}" type="presParOf" srcId="{3397F748-4832-40EC-9982-EF1A17BF19F6}" destId="{A258BB92-67A6-47CE-82A2-E66E10B68412}" srcOrd="2" destOrd="0" presId="urn:microsoft.com/office/officeart/2018/2/layout/IconCircleList"/>
    <dgm:cxn modelId="{9F1AF9B5-7018-4E33-A971-351C88F3321E}" type="presParOf" srcId="{3397F748-4832-40EC-9982-EF1A17BF19F6}" destId="{2954B51A-4DAE-4553-8257-75F46C9C09D3}" srcOrd="3" destOrd="0" presId="urn:microsoft.com/office/officeart/2018/2/layout/IconCircleList"/>
    <dgm:cxn modelId="{4FA5783E-7970-4262-9BF6-63300814DA1F}" type="presParOf" srcId="{B4D330B6-6535-48C4-8ACF-CD141A0BA5F4}" destId="{FB8DDD2A-A7E2-47B8-98A5-D2DBE40DDEBA}" srcOrd="3" destOrd="0" presId="urn:microsoft.com/office/officeart/2018/2/layout/IconCircleList"/>
    <dgm:cxn modelId="{E18BEE02-DA93-4B0F-9312-8BABCD1F9F2E}" type="presParOf" srcId="{B4D330B6-6535-48C4-8ACF-CD141A0BA5F4}" destId="{0DAE3B85-6FEC-448D-968A-C6D6E6484D2E}" srcOrd="4" destOrd="0" presId="urn:microsoft.com/office/officeart/2018/2/layout/IconCircleList"/>
    <dgm:cxn modelId="{C8CC3AC4-27C4-4CA2-9162-B6E059F9F4E8}" type="presParOf" srcId="{0DAE3B85-6FEC-448D-968A-C6D6E6484D2E}" destId="{A910CF51-C080-4289-B7B0-2A69297CF1B7}" srcOrd="0" destOrd="0" presId="urn:microsoft.com/office/officeart/2018/2/layout/IconCircleList"/>
    <dgm:cxn modelId="{7AA40FB2-3BC2-40A6-BF1A-C2E1360E7F92}" type="presParOf" srcId="{0DAE3B85-6FEC-448D-968A-C6D6E6484D2E}" destId="{E0274F47-8A3B-4E57-9CD6-8BC55AF663CD}" srcOrd="1" destOrd="0" presId="urn:microsoft.com/office/officeart/2018/2/layout/IconCircleList"/>
    <dgm:cxn modelId="{262B2F08-9F91-42BD-9A87-C70E13304BD7}" type="presParOf" srcId="{0DAE3B85-6FEC-448D-968A-C6D6E6484D2E}" destId="{9A8815F1-BC72-4FBB-8F52-ABCBF30E48E9}" srcOrd="2" destOrd="0" presId="urn:microsoft.com/office/officeart/2018/2/layout/IconCircleList"/>
    <dgm:cxn modelId="{39D4C20D-0913-4BEA-B237-F7C2821CE1AF}" type="presParOf" srcId="{0DAE3B85-6FEC-448D-968A-C6D6E6484D2E}" destId="{03F262C2-6638-4A01-8219-C5263937CDA0}" srcOrd="3" destOrd="0" presId="urn:microsoft.com/office/officeart/2018/2/layout/IconCircleList"/>
    <dgm:cxn modelId="{03D4EA69-21A5-4291-B59F-24D9104C8381}" type="presParOf" srcId="{B4D330B6-6535-48C4-8ACF-CD141A0BA5F4}" destId="{3AAAC112-6820-4E99-8E8E-9EAF62826832}" srcOrd="5" destOrd="0" presId="urn:microsoft.com/office/officeart/2018/2/layout/IconCircleList"/>
    <dgm:cxn modelId="{5A74FE9B-832E-4812-8970-B722CC6CF7F6}" type="presParOf" srcId="{B4D330B6-6535-48C4-8ACF-CD141A0BA5F4}" destId="{B8ED3E20-B648-42BF-92E4-2A3F93371179}" srcOrd="6" destOrd="0" presId="urn:microsoft.com/office/officeart/2018/2/layout/IconCircleList"/>
    <dgm:cxn modelId="{9F55B11B-9BC5-4985-BD53-051AC52BAB1D}" type="presParOf" srcId="{B8ED3E20-B648-42BF-92E4-2A3F93371179}" destId="{04E48C32-9777-46E6-B4DA-15DC81D08728}" srcOrd="0" destOrd="0" presId="urn:microsoft.com/office/officeart/2018/2/layout/IconCircleList"/>
    <dgm:cxn modelId="{9A78D221-3C45-4ECA-AA05-418A254E6C45}" type="presParOf" srcId="{B8ED3E20-B648-42BF-92E4-2A3F93371179}" destId="{1EE638D7-C954-44E2-B75D-49DCAE6877C8}" srcOrd="1" destOrd="0" presId="urn:microsoft.com/office/officeart/2018/2/layout/IconCircleList"/>
    <dgm:cxn modelId="{17A255EE-F7D1-4CAE-9ADC-F4DA084A630F}" type="presParOf" srcId="{B8ED3E20-B648-42BF-92E4-2A3F93371179}" destId="{525B2ED2-AC0B-46C7-B866-F6997C173696}" srcOrd="2" destOrd="0" presId="urn:microsoft.com/office/officeart/2018/2/layout/IconCircleList"/>
    <dgm:cxn modelId="{23113AA5-98F0-4634-A9C6-53D6008B7362}" type="presParOf" srcId="{B8ED3E20-B648-42BF-92E4-2A3F93371179}" destId="{BE718FE2-1D48-49B1-BA9B-C0CFECB89C4D}"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4755403-D6F4-4E75-85E8-DBE19544AB1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2374879-768E-4BA2-9CA8-513A8FFC0748}">
      <dgm:prSet/>
      <dgm:spPr/>
      <dgm:t>
        <a:bodyPr/>
        <a:lstStyle/>
        <a:p>
          <a:r>
            <a:rPr lang="en-GB"/>
            <a:t>Political; M&amp;S are known for their Plan A, but the lack of clarity of UK government on energy efficiency scheme which negatively effected M&amp;S initiatives.</a:t>
          </a:r>
          <a:endParaRPr lang="en-US"/>
        </a:p>
      </dgm:t>
    </dgm:pt>
    <dgm:pt modelId="{8BB87D2C-3126-4C0D-ADCD-5A5E48BAC964}" type="parTrans" cxnId="{DC8476FE-6554-40FD-98E4-87A0C067BE47}">
      <dgm:prSet/>
      <dgm:spPr/>
      <dgm:t>
        <a:bodyPr/>
        <a:lstStyle/>
        <a:p>
          <a:endParaRPr lang="en-US"/>
        </a:p>
      </dgm:t>
    </dgm:pt>
    <dgm:pt modelId="{CD41CC03-A2FC-492B-859C-35AE6C176C7A}" type="sibTrans" cxnId="{DC8476FE-6554-40FD-98E4-87A0C067BE47}">
      <dgm:prSet/>
      <dgm:spPr/>
      <dgm:t>
        <a:bodyPr/>
        <a:lstStyle/>
        <a:p>
          <a:endParaRPr lang="en-US"/>
        </a:p>
      </dgm:t>
    </dgm:pt>
    <dgm:pt modelId="{38199F59-86BD-40D0-A83D-CF8C5EED0CF4}">
      <dgm:prSet/>
      <dgm:spPr/>
      <dgm:t>
        <a:bodyPr/>
        <a:lstStyle/>
        <a:p>
          <a:r>
            <a:rPr lang="en-GB"/>
            <a:t>Economical; M&amp;S was affected by the competitors with the discounted price, then they have focused on the quality which was a loss but in short terms and customers were attracted by the value. The customers was privileged by their spirit and the courage on how they pushed themselves out of it. </a:t>
          </a:r>
          <a:endParaRPr lang="en-US"/>
        </a:p>
      </dgm:t>
    </dgm:pt>
    <dgm:pt modelId="{81370D96-CC37-4150-B003-D23EE1852C39}" type="parTrans" cxnId="{41D82CF8-FFD3-4B6D-B47F-BF235451D5C7}">
      <dgm:prSet/>
      <dgm:spPr/>
      <dgm:t>
        <a:bodyPr/>
        <a:lstStyle/>
        <a:p>
          <a:endParaRPr lang="en-US"/>
        </a:p>
      </dgm:t>
    </dgm:pt>
    <dgm:pt modelId="{3CE8B576-08C4-48FC-924D-98C5942D6898}" type="sibTrans" cxnId="{41D82CF8-FFD3-4B6D-B47F-BF235451D5C7}">
      <dgm:prSet/>
      <dgm:spPr/>
      <dgm:t>
        <a:bodyPr/>
        <a:lstStyle/>
        <a:p>
          <a:endParaRPr lang="en-US"/>
        </a:p>
      </dgm:t>
    </dgm:pt>
    <dgm:pt modelId="{4A0A8FFE-9C86-4835-AEE6-E75CC1E889CC}">
      <dgm:prSet/>
      <dgm:spPr/>
      <dgm:t>
        <a:bodyPr/>
        <a:lstStyle/>
        <a:p>
          <a:r>
            <a:rPr lang="en-GB"/>
            <a:t>Social; Customers are involved in the organisation in every aspect. In M&amp;S customers look into the organisations clothing trend and certain customers think they should improve their clothing range.</a:t>
          </a:r>
          <a:endParaRPr lang="en-US"/>
        </a:p>
      </dgm:t>
    </dgm:pt>
    <dgm:pt modelId="{8A73AA76-07E3-4F0C-82D2-BAC918AA4BDE}" type="parTrans" cxnId="{9677448E-A8F8-4368-AAF0-E1987DECF1D9}">
      <dgm:prSet/>
      <dgm:spPr/>
      <dgm:t>
        <a:bodyPr/>
        <a:lstStyle/>
        <a:p>
          <a:endParaRPr lang="en-US"/>
        </a:p>
      </dgm:t>
    </dgm:pt>
    <dgm:pt modelId="{650497F2-DC65-44CC-9929-B50F3C699C74}" type="sibTrans" cxnId="{9677448E-A8F8-4368-AAF0-E1987DECF1D9}">
      <dgm:prSet/>
      <dgm:spPr/>
      <dgm:t>
        <a:bodyPr/>
        <a:lstStyle/>
        <a:p>
          <a:endParaRPr lang="en-US"/>
        </a:p>
      </dgm:t>
    </dgm:pt>
    <dgm:pt modelId="{6F3B6B80-C7A7-418B-A176-19651E27DF54}" type="pres">
      <dgm:prSet presAssocID="{C4755403-D6F4-4E75-85E8-DBE19544AB14}" presName="root" presStyleCnt="0">
        <dgm:presLayoutVars>
          <dgm:dir/>
          <dgm:resizeHandles val="exact"/>
        </dgm:presLayoutVars>
      </dgm:prSet>
      <dgm:spPr/>
    </dgm:pt>
    <dgm:pt modelId="{3FEEA663-5EBE-4D09-BF10-BC6C22AA09EF}" type="pres">
      <dgm:prSet presAssocID="{62374879-768E-4BA2-9CA8-513A8FFC0748}" presName="compNode" presStyleCnt="0"/>
      <dgm:spPr/>
    </dgm:pt>
    <dgm:pt modelId="{DEFB6533-1ADD-4573-B855-C1F80DEDC6A8}" type="pres">
      <dgm:prSet presAssocID="{62374879-768E-4BA2-9CA8-513A8FFC0748}" presName="bgRect" presStyleLbl="bgShp" presStyleIdx="0" presStyleCnt="3"/>
      <dgm:spPr/>
    </dgm:pt>
    <dgm:pt modelId="{D6DD2F35-90FC-41B3-B6FA-E54EF54A8B4B}" type="pres">
      <dgm:prSet presAssocID="{62374879-768E-4BA2-9CA8-513A8FFC074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7590D8FF-5C0D-4EFC-8B0D-3607C79381EE}" type="pres">
      <dgm:prSet presAssocID="{62374879-768E-4BA2-9CA8-513A8FFC0748}" presName="spaceRect" presStyleCnt="0"/>
      <dgm:spPr/>
    </dgm:pt>
    <dgm:pt modelId="{DA28DED3-FE01-49E4-9EFD-4686A685FDA9}" type="pres">
      <dgm:prSet presAssocID="{62374879-768E-4BA2-9CA8-513A8FFC0748}" presName="parTx" presStyleLbl="revTx" presStyleIdx="0" presStyleCnt="3">
        <dgm:presLayoutVars>
          <dgm:chMax val="0"/>
          <dgm:chPref val="0"/>
        </dgm:presLayoutVars>
      </dgm:prSet>
      <dgm:spPr/>
    </dgm:pt>
    <dgm:pt modelId="{B750D62F-D5BB-4854-8BF9-FBF4CBC39C6F}" type="pres">
      <dgm:prSet presAssocID="{CD41CC03-A2FC-492B-859C-35AE6C176C7A}" presName="sibTrans" presStyleCnt="0"/>
      <dgm:spPr/>
    </dgm:pt>
    <dgm:pt modelId="{B65F1ABB-AA28-4CFF-ABE4-7CE08CF17991}" type="pres">
      <dgm:prSet presAssocID="{38199F59-86BD-40D0-A83D-CF8C5EED0CF4}" presName="compNode" presStyleCnt="0"/>
      <dgm:spPr/>
    </dgm:pt>
    <dgm:pt modelId="{01AE53B0-3055-434D-9D3B-3FCE5AD18768}" type="pres">
      <dgm:prSet presAssocID="{38199F59-86BD-40D0-A83D-CF8C5EED0CF4}" presName="bgRect" presStyleLbl="bgShp" presStyleIdx="1" presStyleCnt="3"/>
      <dgm:spPr/>
    </dgm:pt>
    <dgm:pt modelId="{2E0C9345-0E38-4C60-9168-B4CB33EB58DF}" type="pres">
      <dgm:prSet presAssocID="{38199F59-86BD-40D0-A83D-CF8C5EED0CF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06BC9CFB-C145-4833-985D-268DA71D57A3}" type="pres">
      <dgm:prSet presAssocID="{38199F59-86BD-40D0-A83D-CF8C5EED0CF4}" presName="spaceRect" presStyleCnt="0"/>
      <dgm:spPr/>
    </dgm:pt>
    <dgm:pt modelId="{1A51546B-7700-4FCC-88CA-D4E3AFB15058}" type="pres">
      <dgm:prSet presAssocID="{38199F59-86BD-40D0-A83D-CF8C5EED0CF4}" presName="parTx" presStyleLbl="revTx" presStyleIdx="1" presStyleCnt="3">
        <dgm:presLayoutVars>
          <dgm:chMax val="0"/>
          <dgm:chPref val="0"/>
        </dgm:presLayoutVars>
      </dgm:prSet>
      <dgm:spPr/>
    </dgm:pt>
    <dgm:pt modelId="{6F2F71A4-3387-453C-BD80-DB85B070A5B8}" type="pres">
      <dgm:prSet presAssocID="{3CE8B576-08C4-48FC-924D-98C5942D6898}" presName="sibTrans" presStyleCnt="0"/>
      <dgm:spPr/>
    </dgm:pt>
    <dgm:pt modelId="{99C20E4A-0EAA-4AAB-A177-1A2083A39183}" type="pres">
      <dgm:prSet presAssocID="{4A0A8FFE-9C86-4835-AEE6-E75CC1E889CC}" presName="compNode" presStyleCnt="0"/>
      <dgm:spPr/>
    </dgm:pt>
    <dgm:pt modelId="{D3B4DCE0-B683-4D73-83B9-6A19DE5DB34A}" type="pres">
      <dgm:prSet presAssocID="{4A0A8FFE-9C86-4835-AEE6-E75CC1E889CC}" presName="bgRect" presStyleLbl="bgShp" presStyleIdx="2" presStyleCnt="3"/>
      <dgm:spPr/>
    </dgm:pt>
    <dgm:pt modelId="{26EAB359-BD68-4140-B21E-3AB6C09073E0}" type="pres">
      <dgm:prSet presAssocID="{4A0A8FFE-9C86-4835-AEE6-E75CC1E889C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apanese Dolls"/>
        </a:ext>
      </dgm:extLst>
    </dgm:pt>
    <dgm:pt modelId="{CA6D47B6-778C-425F-AECE-C1434B031A36}" type="pres">
      <dgm:prSet presAssocID="{4A0A8FFE-9C86-4835-AEE6-E75CC1E889CC}" presName="spaceRect" presStyleCnt="0"/>
      <dgm:spPr/>
    </dgm:pt>
    <dgm:pt modelId="{9A28D60C-EB4F-4441-B997-97E38A3B54E6}" type="pres">
      <dgm:prSet presAssocID="{4A0A8FFE-9C86-4835-AEE6-E75CC1E889CC}" presName="parTx" presStyleLbl="revTx" presStyleIdx="2" presStyleCnt="3">
        <dgm:presLayoutVars>
          <dgm:chMax val="0"/>
          <dgm:chPref val="0"/>
        </dgm:presLayoutVars>
      </dgm:prSet>
      <dgm:spPr/>
    </dgm:pt>
  </dgm:ptLst>
  <dgm:cxnLst>
    <dgm:cxn modelId="{26CEE320-60B8-4EAA-B1DE-278CCE161336}" type="presOf" srcId="{38199F59-86BD-40D0-A83D-CF8C5EED0CF4}" destId="{1A51546B-7700-4FCC-88CA-D4E3AFB15058}" srcOrd="0" destOrd="0" presId="urn:microsoft.com/office/officeart/2018/2/layout/IconVerticalSolidList"/>
    <dgm:cxn modelId="{B5E74F5A-4082-4FE5-BE54-2D0416EFFA78}" type="presOf" srcId="{C4755403-D6F4-4E75-85E8-DBE19544AB14}" destId="{6F3B6B80-C7A7-418B-A176-19651E27DF54}" srcOrd="0" destOrd="0" presId="urn:microsoft.com/office/officeart/2018/2/layout/IconVerticalSolidList"/>
    <dgm:cxn modelId="{9677448E-A8F8-4368-AAF0-E1987DECF1D9}" srcId="{C4755403-D6F4-4E75-85E8-DBE19544AB14}" destId="{4A0A8FFE-9C86-4835-AEE6-E75CC1E889CC}" srcOrd="2" destOrd="0" parTransId="{8A73AA76-07E3-4F0C-82D2-BAC918AA4BDE}" sibTransId="{650497F2-DC65-44CC-9929-B50F3C699C74}"/>
    <dgm:cxn modelId="{81257B93-84A2-4146-8982-B79C6FFF5E42}" type="presOf" srcId="{62374879-768E-4BA2-9CA8-513A8FFC0748}" destId="{DA28DED3-FE01-49E4-9EFD-4686A685FDA9}" srcOrd="0" destOrd="0" presId="urn:microsoft.com/office/officeart/2018/2/layout/IconVerticalSolidList"/>
    <dgm:cxn modelId="{1C5273BA-9862-4F56-AE7A-F9F3E8511470}" type="presOf" srcId="{4A0A8FFE-9C86-4835-AEE6-E75CC1E889CC}" destId="{9A28D60C-EB4F-4441-B997-97E38A3B54E6}" srcOrd="0" destOrd="0" presId="urn:microsoft.com/office/officeart/2018/2/layout/IconVerticalSolidList"/>
    <dgm:cxn modelId="{41D82CF8-FFD3-4B6D-B47F-BF235451D5C7}" srcId="{C4755403-D6F4-4E75-85E8-DBE19544AB14}" destId="{38199F59-86BD-40D0-A83D-CF8C5EED0CF4}" srcOrd="1" destOrd="0" parTransId="{81370D96-CC37-4150-B003-D23EE1852C39}" sibTransId="{3CE8B576-08C4-48FC-924D-98C5942D6898}"/>
    <dgm:cxn modelId="{DC8476FE-6554-40FD-98E4-87A0C067BE47}" srcId="{C4755403-D6F4-4E75-85E8-DBE19544AB14}" destId="{62374879-768E-4BA2-9CA8-513A8FFC0748}" srcOrd="0" destOrd="0" parTransId="{8BB87D2C-3126-4C0D-ADCD-5A5E48BAC964}" sibTransId="{CD41CC03-A2FC-492B-859C-35AE6C176C7A}"/>
    <dgm:cxn modelId="{318D0BAA-EF04-49C3-A077-886816D302E9}" type="presParOf" srcId="{6F3B6B80-C7A7-418B-A176-19651E27DF54}" destId="{3FEEA663-5EBE-4D09-BF10-BC6C22AA09EF}" srcOrd="0" destOrd="0" presId="urn:microsoft.com/office/officeart/2018/2/layout/IconVerticalSolidList"/>
    <dgm:cxn modelId="{C61BA168-5D4D-4EC2-97A3-A5775E5F1958}" type="presParOf" srcId="{3FEEA663-5EBE-4D09-BF10-BC6C22AA09EF}" destId="{DEFB6533-1ADD-4573-B855-C1F80DEDC6A8}" srcOrd="0" destOrd="0" presId="urn:microsoft.com/office/officeart/2018/2/layout/IconVerticalSolidList"/>
    <dgm:cxn modelId="{0DE14F5E-9B8B-43F0-B3B9-A3ECADF845D9}" type="presParOf" srcId="{3FEEA663-5EBE-4D09-BF10-BC6C22AA09EF}" destId="{D6DD2F35-90FC-41B3-B6FA-E54EF54A8B4B}" srcOrd="1" destOrd="0" presId="urn:microsoft.com/office/officeart/2018/2/layout/IconVerticalSolidList"/>
    <dgm:cxn modelId="{A554C2FA-3295-45DE-BD58-E103483C7803}" type="presParOf" srcId="{3FEEA663-5EBE-4D09-BF10-BC6C22AA09EF}" destId="{7590D8FF-5C0D-4EFC-8B0D-3607C79381EE}" srcOrd="2" destOrd="0" presId="urn:microsoft.com/office/officeart/2018/2/layout/IconVerticalSolidList"/>
    <dgm:cxn modelId="{22B30113-5304-441F-B91A-9DFDFEDA0355}" type="presParOf" srcId="{3FEEA663-5EBE-4D09-BF10-BC6C22AA09EF}" destId="{DA28DED3-FE01-49E4-9EFD-4686A685FDA9}" srcOrd="3" destOrd="0" presId="urn:microsoft.com/office/officeart/2018/2/layout/IconVerticalSolidList"/>
    <dgm:cxn modelId="{FC75D178-0D74-4F18-9FE3-9AC3EDA5BE85}" type="presParOf" srcId="{6F3B6B80-C7A7-418B-A176-19651E27DF54}" destId="{B750D62F-D5BB-4854-8BF9-FBF4CBC39C6F}" srcOrd="1" destOrd="0" presId="urn:microsoft.com/office/officeart/2018/2/layout/IconVerticalSolidList"/>
    <dgm:cxn modelId="{2BD333BD-CC9D-4B86-9204-CF8A4FD4DA1B}" type="presParOf" srcId="{6F3B6B80-C7A7-418B-A176-19651E27DF54}" destId="{B65F1ABB-AA28-4CFF-ABE4-7CE08CF17991}" srcOrd="2" destOrd="0" presId="urn:microsoft.com/office/officeart/2018/2/layout/IconVerticalSolidList"/>
    <dgm:cxn modelId="{A9BCF0A2-F716-49F4-9101-6D8EC3BDCFFC}" type="presParOf" srcId="{B65F1ABB-AA28-4CFF-ABE4-7CE08CF17991}" destId="{01AE53B0-3055-434D-9D3B-3FCE5AD18768}" srcOrd="0" destOrd="0" presId="urn:microsoft.com/office/officeart/2018/2/layout/IconVerticalSolidList"/>
    <dgm:cxn modelId="{13DEB50A-0AAA-44FB-8910-B6131A52D40B}" type="presParOf" srcId="{B65F1ABB-AA28-4CFF-ABE4-7CE08CF17991}" destId="{2E0C9345-0E38-4C60-9168-B4CB33EB58DF}" srcOrd="1" destOrd="0" presId="urn:microsoft.com/office/officeart/2018/2/layout/IconVerticalSolidList"/>
    <dgm:cxn modelId="{989C92D5-746E-47CD-85F0-95E6553ED294}" type="presParOf" srcId="{B65F1ABB-AA28-4CFF-ABE4-7CE08CF17991}" destId="{06BC9CFB-C145-4833-985D-268DA71D57A3}" srcOrd="2" destOrd="0" presId="urn:microsoft.com/office/officeart/2018/2/layout/IconVerticalSolidList"/>
    <dgm:cxn modelId="{BDF2BA74-D211-49E3-8AE5-73CE0892495D}" type="presParOf" srcId="{B65F1ABB-AA28-4CFF-ABE4-7CE08CF17991}" destId="{1A51546B-7700-4FCC-88CA-D4E3AFB15058}" srcOrd="3" destOrd="0" presId="urn:microsoft.com/office/officeart/2018/2/layout/IconVerticalSolidList"/>
    <dgm:cxn modelId="{DE82F0BA-01CF-4E78-8491-8FA3DEE70CD8}" type="presParOf" srcId="{6F3B6B80-C7A7-418B-A176-19651E27DF54}" destId="{6F2F71A4-3387-453C-BD80-DB85B070A5B8}" srcOrd="3" destOrd="0" presId="urn:microsoft.com/office/officeart/2018/2/layout/IconVerticalSolidList"/>
    <dgm:cxn modelId="{F82CEC14-6E73-4CBF-9314-5D51B2673E6C}" type="presParOf" srcId="{6F3B6B80-C7A7-418B-A176-19651E27DF54}" destId="{99C20E4A-0EAA-4AAB-A177-1A2083A39183}" srcOrd="4" destOrd="0" presId="urn:microsoft.com/office/officeart/2018/2/layout/IconVerticalSolidList"/>
    <dgm:cxn modelId="{53E791DA-59AE-491D-B607-9E33EF269926}" type="presParOf" srcId="{99C20E4A-0EAA-4AAB-A177-1A2083A39183}" destId="{D3B4DCE0-B683-4D73-83B9-6A19DE5DB34A}" srcOrd="0" destOrd="0" presId="urn:microsoft.com/office/officeart/2018/2/layout/IconVerticalSolidList"/>
    <dgm:cxn modelId="{3A47CE35-F445-4A69-BFC1-41968D030FD9}" type="presParOf" srcId="{99C20E4A-0EAA-4AAB-A177-1A2083A39183}" destId="{26EAB359-BD68-4140-B21E-3AB6C09073E0}" srcOrd="1" destOrd="0" presId="urn:microsoft.com/office/officeart/2018/2/layout/IconVerticalSolidList"/>
    <dgm:cxn modelId="{CAF189E2-992A-4EFE-AF30-3A45E275A7DD}" type="presParOf" srcId="{99C20E4A-0EAA-4AAB-A177-1A2083A39183}" destId="{CA6D47B6-778C-425F-AECE-C1434B031A36}" srcOrd="2" destOrd="0" presId="urn:microsoft.com/office/officeart/2018/2/layout/IconVerticalSolidList"/>
    <dgm:cxn modelId="{6A08678B-E41B-40EA-999D-442563AB9CCA}" type="presParOf" srcId="{99C20E4A-0EAA-4AAB-A177-1A2083A39183}" destId="{9A28D60C-EB4F-4441-B997-97E38A3B54E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1947C14-586E-475A-A8D0-A57A37CEF02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08AF47B-E4FA-4E49-84C1-CDAC6951746D}">
      <dgm:prSet/>
      <dgm:spPr/>
      <dgm:t>
        <a:bodyPr/>
        <a:lstStyle/>
        <a:p>
          <a:r>
            <a:rPr lang="en-GB"/>
            <a:t>Technological; M&amp;S have improved their website in order to gain customers attention. </a:t>
          </a:r>
          <a:endParaRPr lang="en-US"/>
        </a:p>
      </dgm:t>
    </dgm:pt>
    <dgm:pt modelId="{4A73AD6B-ABE4-410B-AFCB-8565A262DD66}" type="parTrans" cxnId="{2A0AB8B4-18CE-4C96-9FE0-546A8448D395}">
      <dgm:prSet/>
      <dgm:spPr/>
      <dgm:t>
        <a:bodyPr/>
        <a:lstStyle/>
        <a:p>
          <a:endParaRPr lang="en-US"/>
        </a:p>
      </dgm:t>
    </dgm:pt>
    <dgm:pt modelId="{4FFDAA02-6905-4A9E-BBDA-CC630CF9EC71}" type="sibTrans" cxnId="{2A0AB8B4-18CE-4C96-9FE0-546A8448D395}">
      <dgm:prSet/>
      <dgm:spPr/>
      <dgm:t>
        <a:bodyPr/>
        <a:lstStyle/>
        <a:p>
          <a:endParaRPr lang="en-US"/>
        </a:p>
      </dgm:t>
    </dgm:pt>
    <dgm:pt modelId="{98629943-A282-4BFF-BFEC-8D905237AAAA}">
      <dgm:prSet/>
      <dgm:spPr/>
      <dgm:t>
        <a:bodyPr/>
        <a:lstStyle/>
        <a:p>
          <a:r>
            <a:rPr lang="en-GB"/>
            <a:t>Environmental; their Plan A focuses on the sustainability. This helps improve the environment. For example; waste reduction, carbon footprint, plastic reduction plan etc.</a:t>
          </a:r>
          <a:endParaRPr lang="en-US"/>
        </a:p>
      </dgm:t>
    </dgm:pt>
    <dgm:pt modelId="{E8998418-BF0E-40C4-B027-4AD01F68DD1B}" type="parTrans" cxnId="{B893C6D1-9CB7-4136-9E94-8BB02F900CB8}">
      <dgm:prSet/>
      <dgm:spPr/>
      <dgm:t>
        <a:bodyPr/>
        <a:lstStyle/>
        <a:p>
          <a:endParaRPr lang="en-US"/>
        </a:p>
      </dgm:t>
    </dgm:pt>
    <dgm:pt modelId="{0BC75570-5122-4593-AA9A-178E76526851}" type="sibTrans" cxnId="{B893C6D1-9CB7-4136-9E94-8BB02F900CB8}">
      <dgm:prSet/>
      <dgm:spPr/>
      <dgm:t>
        <a:bodyPr/>
        <a:lstStyle/>
        <a:p>
          <a:endParaRPr lang="en-US"/>
        </a:p>
      </dgm:t>
    </dgm:pt>
    <dgm:pt modelId="{FC90748E-D5FB-49F5-A3D5-E862488CB99B}">
      <dgm:prSet/>
      <dgm:spPr/>
      <dgm:t>
        <a:bodyPr/>
        <a:lstStyle/>
        <a:p>
          <a:r>
            <a:rPr lang="en-GB"/>
            <a:t>Legal; M&amp;S employees need to follow rules and regulations in order to attain their employability. </a:t>
          </a:r>
          <a:endParaRPr lang="en-US"/>
        </a:p>
      </dgm:t>
    </dgm:pt>
    <dgm:pt modelId="{0C48AE8A-AAE7-4431-9402-C2198719273E}" type="parTrans" cxnId="{94150DB9-352F-4E06-90AF-B8E36E516C27}">
      <dgm:prSet/>
      <dgm:spPr/>
      <dgm:t>
        <a:bodyPr/>
        <a:lstStyle/>
        <a:p>
          <a:endParaRPr lang="en-US"/>
        </a:p>
      </dgm:t>
    </dgm:pt>
    <dgm:pt modelId="{563C6D86-5C4F-4472-95D4-7B75C5C62223}" type="sibTrans" cxnId="{94150DB9-352F-4E06-90AF-B8E36E516C27}">
      <dgm:prSet/>
      <dgm:spPr/>
      <dgm:t>
        <a:bodyPr/>
        <a:lstStyle/>
        <a:p>
          <a:endParaRPr lang="en-US"/>
        </a:p>
      </dgm:t>
    </dgm:pt>
    <dgm:pt modelId="{8DB1005F-82F0-468D-B64B-928C373EAE16}" type="pres">
      <dgm:prSet presAssocID="{31947C14-586E-475A-A8D0-A57A37CEF028}" presName="root" presStyleCnt="0">
        <dgm:presLayoutVars>
          <dgm:dir/>
          <dgm:resizeHandles val="exact"/>
        </dgm:presLayoutVars>
      </dgm:prSet>
      <dgm:spPr/>
    </dgm:pt>
    <dgm:pt modelId="{BE433C10-C3D8-47BD-BF97-3B4E92E6085C}" type="pres">
      <dgm:prSet presAssocID="{908AF47B-E4FA-4E49-84C1-CDAC6951746D}" presName="compNode" presStyleCnt="0"/>
      <dgm:spPr/>
    </dgm:pt>
    <dgm:pt modelId="{A02993AA-E19C-46D3-BC11-D60005FBD521}" type="pres">
      <dgm:prSet presAssocID="{908AF47B-E4FA-4E49-84C1-CDAC6951746D}" presName="bgRect" presStyleLbl="bgShp" presStyleIdx="0" presStyleCnt="3"/>
      <dgm:spPr/>
    </dgm:pt>
    <dgm:pt modelId="{E700041C-F4AD-40FE-824A-A31EA5182F9B}" type="pres">
      <dgm:prSet presAssocID="{908AF47B-E4FA-4E49-84C1-CDAC6951746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aptop"/>
        </a:ext>
      </dgm:extLst>
    </dgm:pt>
    <dgm:pt modelId="{7450D3F9-C253-4D03-BAD5-ED7DC3434CAA}" type="pres">
      <dgm:prSet presAssocID="{908AF47B-E4FA-4E49-84C1-CDAC6951746D}" presName="spaceRect" presStyleCnt="0"/>
      <dgm:spPr/>
    </dgm:pt>
    <dgm:pt modelId="{18F2E8D6-9FE3-4E16-AA4D-9CBFFADB09DD}" type="pres">
      <dgm:prSet presAssocID="{908AF47B-E4FA-4E49-84C1-CDAC6951746D}" presName="parTx" presStyleLbl="revTx" presStyleIdx="0" presStyleCnt="3">
        <dgm:presLayoutVars>
          <dgm:chMax val="0"/>
          <dgm:chPref val="0"/>
        </dgm:presLayoutVars>
      </dgm:prSet>
      <dgm:spPr/>
    </dgm:pt>
    <dgm:pt modelId="{D5000764-9A98-4D49-8291-350D1F5EA4C6}" type="pres">
      <dgm:prSet presAssocID="{4FFDAA02-6905-4A9E-BBDA-CC630CF9EC71}" presName="sibTrans" presStyleCnt="0"/>
      <dgm:spPr/>
    </dgm:pt>
    <dgm:pt modelId="{FBB0AD37-C3DC-46C8-A937-9B794C7E32A8}" type="pres">
      <dgm:prSet presAssocID="{98629943-A282-4BFF-BFEC-8D905237AAAA}" presName="compNode" presStyleCnt="0"/>
      <dgm:spPr/>
    </dgm:pt>
    <dgm:pt modelId="{D70A5835-CBC6-4631-ABD6-D89744106598}" type="pres">
      <dgm:prSet presAssocID="{98629943-A282-4BFF-BFEC-8D905237AAAA}" presName="bgRect" presStyleLbl="bgShp" presStyleIdx="1" presStyleCnt="3"/>
      <dgm:spPr/>
    </dgm:pt>
    <dgm:pt modelId="{F7CF82F0-C6C7-40A2-9D30-6153A0A0D8DB}" type="pres">
      <dgm:prSet presAssocID="{98629943-A282-4BFF-BFEC-8D905237AAA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stainability"/>
        </a:ext>
      </dgm:extLst>
    </dgm:pt>
    <dgm:pt modelId="{4B9B71C7-CE0A-4068-BF39-3FE3EB3B0E7F}" type="pres">
      <dgm:prSet presAssocID="{98629943-A282-4BFF-BFEC-8D905237AAAA}" presName="spaceRect" presStyleCnt="0"/>
      <dgm:spPr/>
    </dgm:pt>
    <dgm:pt modelId="{0E1328FB-AD4F-4C68-AD12-C4A10F6D45E7}" type="pres">
      <dgm:prSet presAssocID="{98629943-A282-4BFF-BFEC-8D905237AAAA}" presName="parTx" presStyleLbl="revTx" presStyleIdx="1" presStyleCnt="3">
        <dgm:presLayoutVars>
          <dgm:chMax val="0"/>
          <dgm:chPref val="0"/>
        </dgm:presLayoutVars>
      </dgm:prSet>
      <dgm:spPr/>
    </dgm:pt>
    <dgm:pt modelId="{B2180933-E63B-48E7-818C-F451B2C141EE}" type="pres">
      <dgm:prSet presAssocID="{0BC75570-5122-4593-AA9A-178E76526851}" presName="sibTrans" presStyleCnt="0"/>
      <dgm:spPr/>
    </dgm:pt>
    <dgm:pt modelId="{5453B6FC-95A6-4625-83F6-DAC10F688582}" type="pres">
      <dgm:prSet presAssocID="{FC90748E-D5FB-49F5-A3D5-E862488CB99B}" presName="compNode" presStyleCnt="0"/>
      <dgm:spPr/>
    </dgm:pt>
    <dgm:pt modelId="{457D5E19-F027-4EF4-B3C1-C0C724CE9F50}" type="pres">
      <dgm:prSet presAssocID="{FC90748E-D5FB-49F5-A3D5-E862488CB99B}" presName="bgRect" presStyleLbl="bgShp" presStyleIdx="2" presStyleCnt="3"/>
      <dgm:spPr/>
    </dgm:pt>
    <dgm:pt modelId="{60E1CB7F-911E-4CBC-A945-CA283CEA928E}" type="pres">
      <dgm:prSet presAssocID="{FC90748E-D5FB-49F5-A3D5-E862488CB99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1F72A4CA-E2F9-42F1-910D-860FD809DF81}" type="pres">
      <dgm:prSet presAssocID="{FC90748E-D5FB-49F5-A3D5-E862488CB99B}" presName="spaceRect" presStyleCnt="0"/>
      <dgm:spPr/>
    </dgm:pt>
    <dgm:pt modelId="{842C97B0-C4AD-40F1-ADFC-6B3E584E682C}" type="pres">
      <dgm:prSet presAssocID="{FC90748E-D5FB-49F5-A3D5-E862488CB99B}" presName="parTx" presStyleLbl="revTx" presStyleIdx="2" presStyleCnt="3">
        <dgm:presLayoutVars>
          <dgm:chMax val="0"/>
          <dgm:chPref val="0"/>
        </dgm:presLayoutVars>
      </dgm:prSet>
      <dgm:spPr/>
    </dgm:pt>
  </dgm:ptLst>
  <dgm:cxnLst>
    <dgm:cxn modelId="{8D929110-D6C5-4B84-BC7E-349A68DBD611}" type="presOf" srcId="{31947C14-586E-475A-A8D0-A57A37CEF028}" destId="{8DB1005F-82F0-468D-B64B-928C373EAE16}" srcOrd="0" destOrd="0" presId="urn:microsoft.com/office/officeart/2018/2/layout/IconVerticalSolidList"/>
    <dgm:cxn modelId="{41293824-638C-4B07-B3D0-389059DD0706}" type="presOf" srcId="{908AF47B-E4FA-4E49-84C1-CDAC6951746D}" destId="{18F2E8D6-9FE3-4E16-AA4D-9CBFFADB09DD}" srcOrd="0" destOrd="0" presId="urn:microsoft.com/office/officeart/2018/2/layout/IconVerticalSolidList"/>
    <dgm:cxn modelId="{560A3B4F-FE76-4F30-B556-ED659C1CF738}" type="presOf" srcId="{FC90748E-D5FB-49F5-A3D5-E862488CB99B}" destId="{842C97B0-C4AD-40F1-ADFC-6B3E584E682C}" srcOrd="0" destOrd="0" presId="urn:microsoft.com/office/officeart/2018/2/layout/IconVerticalSolidList"/>
    <dgm:cxn modelId="{F18B6D52-09DE-4784-8960-701CEB668A44}" type="presOf" srcId="{98629943-A282-4BFF-BFEC-8D905237AAAA}" destId="{0E1328FB-AD4F-4C68-AD12-C4A10F6D45E7}" srcOrd="0" destOrd="0" presId="urn:microsoft.com/office/officeart/2018/2/layout/IconVerticalSolidList"/>
    <dgm:cxn modelId="{2A0AB8B4-18CE-4C96-9FE0-546A8448D395}" srcId="{31947C14-586E-475A-A8D0-A57A37CEF028}" destId="{908AF47B-E4FA-4E49-84C1-CDAC6951746D}" srcOrd="0" destOrd="0" parTransId="{4A73AD6B-ABE4-410B-AFCB-8565A262DD66}" sibTransId="{4FFDAA02-6905-4A9E-BBDA-CC630CF9EC71}"/>
    <dgm:cxn modelId="{94150DB9-352F-4E06-90AF-B8E36E516C27}" srcId="{31947C14-586E-475A-A8D0-A57A37CEF028}" destId="{FC90748E-D5FB-49F5-A3D5-E862488CB99B}" srcOrd="2" destOrd="0" parTransId="{0C48AE8A-AAE7-4431-9402-C2198719273E}" sibTransId="{563C6D86-5C4F-4472-95D4-7B75C5C62223}"/>
    <dgm:cxn modelId="{B893C6D1-9CB7-4136-9E94-8BB02F900CB8}" srcId="{31947C14-586E-475A-A8D0-A57A37CEF028}" destId="{98629943-A282-4BFF-BFEC-8D905237AAAA}" srcOrd="1" destOrd="0" parTransId="{E8998418-BF0E-40C4-B027-4AD01F68DD1B}" sibTransId="{0BC75570-5122-4593-AA9A-178E76526851}"/>
    <dgm:cxn modelId="{17309E6A-A14C-47A2-881E-0C10E80E0D51}" type="presParOf" srcId="{8DB1005F-82F0-468D-B64B-928C373EAE16}" destId="{BE433C10-C3D8-47BD-BF97-3B4E92E6085C}" srcOrd="0" destOrd="0" presId="urn:microsoft.com/office/officeart/2018/2/layout/IconVerticalSolidList"/>
    <dgm:cxn modelId="{0A84A2A4-DB68-438F-A917-FAF79E98B1E0}" type="presParOf" srcId="{BE433C10-C3D8-47BD-BF97-3B4E92E6085C}" destId="{A02993AA-E19C-46D3-BC11-D60005FBD521}" srcOrd="0" destOrd="0" presId="urn:microsoft.com/office/officeart/2018/2/layout/IconVerticalSolidList"/>
    <dgm:cxn modelId="{3D434778-76EC-42D7-AE67-2DA0BABFD509}" type="presParOf" srcId="{BE433C10-C3D8-47BD-BF97-3B4E92E6085C}" destId="{E700041C-F4AD-40FE-824A-A31EA5182F9B}" srcOrd="1" destOrd="0" presId="urn:microsoft.com/office/officeart/2018/2/layout/IconVerticalSolidList"/>
    <dgm:cxn modelId="{F75C0865-695A-4575-91B2-44206B64DC11}" type="presParOf" srcId="{BE433C10-C3D8-47BD-BF97-3B4E92E6085C}" destId="{7450D3F9-C253-4D03-BAD5-ED7DC3434CAA}" srcOrd="2" destOrd="0" presId="urn:microsoft.com/office/officeart/2018/2/layout/IconVerticalSolidList"/>
    <dgm:cxn modelId="{2B1AC196-C407-4E53-9502-9E8F5C99698B}" type="presParOf" srcId="{BE433C10-C3D8-47BD-BF97-3B4E92E6085C}" destId="{18F2E8D6-9FE3-4E16-AA4D-9CBFFADB09DD}" srcOrd="3" destOrd="0" presId="urn:microsoft.com/office/officeart/2018/2/layout/IconVerticalSolidList"/>
    <dgm:cxn modelId="{432A99CC-A151-4EAD-9E92-3BEA375CF0A8}" type="presParOf" srcId="{8DB1005F-82F0-468D-B64B-928C373EAE16}" destId="{D5000764-9A98-4D49-8291-350D1F5EA4C6}" srcOrd="1" destOrd="0" presId="urn:microsoft.com/office/officeart/2018/2/layout/IconVerticalSolidList"/>
    <dgm:cxn modelId="{223491CC-F45D-43C2-9747-4D85ABE1D5F9}" type="presParOf" srcId="{8DB1005F-82F0-468D-B64B-928C373EAE16}" destId="{FBB0AD37-C3DC-46C8-A937-9B794C7E32A8}" srcOrd="2" destOrd="0" presId="urn:microsoft.com/office/officeart/2018/2/layout/IconVerticalSolidList"/>
    <dgm:cxn modelId="{E1D36654-F101-453D-826A-7AD5493ED574}" type="presParOf" srcId="{FBB0AD37-C3DC-46C8-A937-9B794C7E32A8}" destId="{D70A5835-CBC6-4631-ABD6-D89744106598}" srcOrd="0" destOrd="0" presId="urn:microsoft.com/office/officeart/2018/2/layout/IconVerticalSolidList"/>
    <dgm:cxn modelId="{7DA5CE40-6ADA-4B15-AB02-8E6CA5B1355E}" type="presParOf" srcId="{FBB0AD37-C3DC-46C8-A937-9B794C7E32A8}" destId="{F7CF82F0-C6C7-40A2-9D30-6153A0A0D8DB}" srcOrd="1" destOrd="0" presId="urn:microsoft.com/office/officeart/2018/2/layout/IconVerticalSolidList"/>
    <dgm:cxn modelId="{B2949E6B-9E81-43CA-9A90-B20085346E59}" type="presParOf" srcId="{FBB0AD37-C3DC-46C8-A937-9B794C7E32A8}" destId="{4B9B71C7-CE0A-4068-BF39-3FE3EB3B0E7F}" srcOrd="2" destOrd="0" presId="urn:microsoft.com/office/officeart/2018/2/layout/IconVerticalSolidList"/>
    <dgm:cxn modelId="{451DF51B-1CA8-43D6-8401-DE1DE9809E71}" type="presParOf" srcId="{FBB0AD37-C3DC-46C8-A937-9B794C7E32A8}" destId="{0E1328FB-AD4F-4C68-AD12-C4A10F6D45E7}" srcOrd="3" destOrd="0" presId="urn:microsoft.com/office/officeart/2018/2/layout/IconVerticalSolidList"/>
    <dgm:cxn modelId="{BD37D649-CD66-40E5-B12A-5F723535F7FE}" type="presParOf" srcId="{8DB1005F-82F0-468D-B64B-928C373EAE16}" destId="{B2180933-E63B-48E7-818C-F451B2C141EE}" srcOrd="3" destOrd="0" presId="urn:microsoft.com/office/officeart/2018/2/layout/IconVerticalSolidList"/>
    <dgm:cxn modelId="{2777D4AA-F39A-4DBA-8412-9870658A93BB}" type="presParOf" srcId="{8DB1005F-82F0-468D-B64B-928C373EAE16}" destId="{5453B6FC-95A6-4625-83F6-DAC10F688582}" srcOrd="4" destOrd="0" presId="urn:microsoft.com/office/officeart/2018/2/layout/IconVerticalSolidList"/>
    <dgm:cxn modelId="{6E8E085F-38F9-41C8-A2A9-8C5C97FD66FF}" type="presParOf" srcId="{5453B6FC-95A6-4625-83F6-DAC10F688582}" destId="{457D5E19-F027-4EF4-B3C1-C0C724CE9F50}" srcOrd="0" destOrd="0" presId="urn:microsoft.com/office/officeart/2018/2/layout/IconVerticalSolidList"/>
    <dgm:cxn modelId="{A10EC89C-5CA7-43A9-BB81-9621AEF842EF}" type="presParOf" srcId="{5453B6FC-95A6-4625-83F6-DAC10F688582}" destId="{60E1CB7F-911E-4CBC-A945-CA283CEA928E}" srcOrd="1" destOrd="0" presId="urn:microsoft.com/office/officeart/2018/2/layout/IconVerticalSolidList"/>
    <dgm:cxn modelId="{305D03B5-C148-4A60-BD94-5C9B6C1BCAF2}" type="presParOf" srcId="{5453B6FC-95A6-4625-83F6-DAC10F688582}" destId="{1F72A4CA-E2F9-42F1-910D-860FD809DF81}" srcOrd="2" destOrd="0" presId="urn:microsoft.com/office/officeart/2018/2/layout/IconVerticalSolidList"/>
    <dgm:cxn modelId="{2255E1F6-E43C-4772-B581-6B255FA8B2E9}" type="presParOf" srcId="{5453B6FC-95A6-4625-83F6-DAC10F688582}" destId="{842C97B0-C4AD-40F1-ADFC-6B3E584E682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18A156-836B-4212-AD6E-7C77909F3CFC}">
      <dsp:nvSpPr>
        <dsp:cNvPr id="0" name=""/>
        <dsp:cNvSpPr/>
      </dsp:nvSpPr>
      <dsp:spPr>
        <a:xfrm>
          <a:off x="537368" y="0"/>
          <a:ext cx="5519738" cy="5519738"/>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6B4B1A-F4C7-474F-A9B5-BAE0A715F88A}">
      <dsp:nvSpPr>
        <dsp:cNvPr id="0" name=""/>
        <dsp:cNvSpPr/>
      </dsp:nvSpPr>
      <dsp:spPr>
        <a:xfrm>
          <a:off x="1061743" y="524375"/>
          <a:ext cx="2152697" cy="215269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M&amp;S is a leading British retailer bringing quality, great value food, clothing and homeware to millions of customers around the world. </a:t>
          </a:r>
          <a:endParaRPr lang="en-US" sz="1600" kern="1200"/>
        </a:p>
      </dsp:txBody>
      <dsp:txXfrm>
        <a:off x="1166829" y="629461"/>
        <a:ext cx="1942525" cy="1942525"/>
      </dsp:txXfrm>
    </dsp:sp>
    <dsp:sp modelId="{9644A4CF-5290-4FAD-9E71-91853C344B1A}">
      <dsp:nvSpPr>
        <dsp:cNvPr id="0" name=""/>
        <dsp:cNvSpPr/>
      </dsp:nvSpPr>
      <dsp:spPr>
        <a:xfrm>
          <a:off x="3380033" y="524375"/>
          <a:ext cx="2152697" cy="2152697"/>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They are well known internally as well, there are more than 1400 stores across 57 countries and over 50 international websites. They have banks.</a:t>
          </a:r>
          <a:endParaRPr lang="en-US" sz="1600" kern="1200"/>
        </a:p>
      </dsp:txBody>
      <dsp:txXfrm>
        <a:off x="3485119" y="629461"/>
        <a:ext cx="1942525" cy="1942525"/>
      </dsp:txXfrm>
    </dsp:sp>
    <dsp:sp modelId="{73D237FF-8362-48BE-994E-99AB8E8702EF}">
      <dsp:nvSpPr>
        <dsp:cNvPr id="0" name=""/>
        <dsp:cNvSpPr/>
      </dsp:nvSpPr>
      <dsp:spPr>
        <a:xfrm>
          <a:off x="1061743" y="2842665"/>
          <a:ext cx="2152697" cy="2152697"/>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M&amp;S work with many different stakeholders and offer variety of careers.. They serve at different stations. </a:t>
          </a:r>
          <a:endParaRPr lang="en-US" sz="1600" kern="1200"/>
        </a:p>
      </dsp:txBody>
      <dsp:txXfrm>
        <a:off x="1166829" y="2947751"/>
        <a:ext cx="1942525" cy="1942525"/>
      </dsp:txXfrm>
    </dsp:sp>
    <dsp:sp modelId="{F513AC81-214D-4D5C-B78A-EBE94A5A1CE3}">
      <dsp:nvSpPr>
        <dsp:cNvPr id="0" name=""/>
        <dsp:cNvSpPr/>
      </dsp:nvSpPr>
      <dsp:spPr>
        <a:xfrm>
          <a:off x="3380033" y="2842665"/>
          <a:ext cx="2152697" cy="2152697"/>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M&amp;S are well known for their quality and innovation</a:t>
          </a:r>
          <a:endParaRPr lang="en-US" sz="1600" kern="1200"/>
        </a:p>
      </dsp:txBody>
      <dsp:txXfrm>
        <a:off x="3485119" y="2947751"/>
        <a:ext cx="1942525" cy="19425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EEFEEF-F667-4AC1-91B5-1F9F1511A5E4}">
      <dsp:nvSpPr>
        <dsp:cNvPr id="0" name=""/>
        <dsp:cNvSpPr/>
      </dsp:nvSpPr>
      <dsp:spPr>
        <a:xfrm>
          <a:off x="212335" y="114256"/>
          <a:ext cx="1335915" cy="133591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62CB729-CD19-4CF4-8E75-879254E4399B}">
      <dsp:nvSpPr>
        <dsp:cNvPr id="0" name=""/>
        <dsp:cNvSpPr/>
      </dsp:nvSpPr>
      <dsp:spPr>
        <a:xfrm>
          <a:off x="492877" y="472909"/>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A52D3213-3CE9-4603-B74F-C688413DF226}">
      <dsp:nvSpPr>
        <dsp:cNvPr id="0" name=""/>
        <dsp:cNvSpPr/>
      </dsp:nvSpPr>
      <dsp:spPr>
        <a:xfrm>
          <a:off x="1834517" y="114256"/>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dirty="0"/>
            <a:t>Strength: M&amp;S inspire employees to make the right decisions at the right time focusing on customer needs.</a:t>
          </a:r>
        </a:p>
        <a:p>
          <a:pPr marL="0" lvl="0" indent="0" algn="l" defTabSz="889000">
            <a:lnSpc>
              <a:spcPct val="90000"/>
            </a:lnSpc>
            <a:spcBef>
              <a:spcPct val="0"/>
            </a:spcBef>
            <a:spcAft>
              <a:spcPct val="35000"/>
            </a:spcAft>
            <a:buNone/>
          </a:pPr>
          <a:r>
            <a:rPr lang="en-GB" sz="2000" kern="1200" dirty="0"/>
            <a:t>Customer focused with their Plan A</a:t>
          </a:r>
        </a:p>
        <a:p>
          <a:pPr marL="0" lvl="0" indent="0" algn="l" defTabSz="889000">
            <a:lnSpc>
              <a:spcPct val="90000"/>
            </a:lnSpc>
            <a:spcBef>
              <a:spcPct val="0"/>
            </a:spcBef>
            <a:spcAft>
              <a:spcPct val="35000"/>
            </a:spcAft>
            <a:buNone/>
          </a:pPr>
          <a:endParaRPr lang="en-US" sz="2000" kern="1200" dirty="0"/>
        </a:p>
      </dsp:txBody>
      <dsp:txXfrm>
        <a:off x="1834517" y="114256"/>
        <a:ext cx="3148942" cy="1335915"/>
      </dsp:txXfrm>
    </dsp:sp>
    <dsp:sp modelId="{14ED6B9B-71ED-4919-8C12-9FF6516CADEE}">
      <dsp:nvSpPr>
        <dsp:cNvPr id="0" name=""/>
        <dsp:cNvSpPr/>
      </dsp:nvSpPr>
      <dsp:spPr>
        <a:xfrm>
          <a:off x="5532139" y="114256"/>
          <a:ext cx="1335915" cy="133591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7DEC0E4-6EA0-4114-BAEC-30B6039C79F0}">
      <dsp:nvSpPr>
        <dsp:cNvPr id="0" name=""/>
        <dsp:cNvSpPr/>
      </dsp:nvSpPr>
      <dsp:spPr>
        <a:xfrm>
          <a:off x="5812681" y="394798"/>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2954B51A-4DAE-4553-8257-75F46C9C09D3}">
      <dsp:nvSpPr>
        <dsp:cNvPr id="0" name=""/>
        <dsp:cNvSpPr/>
      </dsp:nvSpPr>
      <dsp:spPr>
        <a:xfrm>
          <a:off x="7154322" y="114256"/>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dirty="0"/>
            <a:t>Weakness: M&amp;S is not focused segmentations on clothing ranges.</a:t>
          </a:r>
        </a:p>
        <a:p>
          <a:pPr marL="0" lvl="0" indent="0" algn="l" defTabSz="889000">
            <a:lnSpc>
              <a:spcPct val="90000"/>
            </a:lnSpc>
            <a:spcBef>
              <a:spcPct val="0"/>
            </a:spcBef>
            <a:spcAft>
              <a:spcPct val="35000"/>
            </a:spcAft>
            <a:buNone/>
          </a:pPr>
          <a:r>
            <a:rPr lang="en-GB" sz="2000" kern="1200" dirty="0"/>
            <a:t>Certain commitments are not reached</a:t>
          </a:r>
          <a:endParaRPr lang="en-US" sz="2000" kern="1200" dirty="0"/>
        </a:p>
      </dsp:txBody>
      <dsp:txXfrm>
        <a:off x="7154322" y="114256"/>
        <a:ext cx="3148942" cy="1335915"/>
      </dsp:txXfrm>
    </dsp:sp>
    <dsp:sp modelId="{A910CF51-C080-4289-B7B0-2A69297CF1B7}">
      <dsp:nvSpPr>
        <dsp:cNvPr id="0" name=""/>
        <dsp:cNvSpPr/>
      </dsp:nvSpPr>
      <dsp:spPr>
        <a:xfrm>
          <a:off x="212335" y="2545532"/>
          <a:ext cx="1335915" cy="133591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0274F47-8A3B-4E57-9CD6-8BC55AF663CD}">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03F262C2-6638-4A01-8219-C5263937CDA0}">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dirty="0"/>
            <a:t>Opportunities: New and improved website for M&amp;S can be a great technique which will attract more customers. </a:t>
          </a:r>
        </a:p>
        <a:p>
          <a:pPr marL="0" lvl="0" indent="0" algn="l" defTabSz="889000">
            <a:lnSpc>
              <a:spcPct val="90000"/>
            </a:lnSpc>
            <a:spcBef>
              <a:spcPct val="0"/>
            </a:spcBef>
            <a:spcAft>
              <a:spcPct val="35000"/>
            </a:spcAft>
            <a:buNone/>
          </a:pPr>
          <a:r>
            <a:rPr lang="en-US" sz="2000" kern="1200" dirty="0"/>
            <a:t>Expanding more business internationally with China or India. </a:t>
          </a:r>
        </a:p>
      </dsp:txBody>
      <dsp:txXfrm>
        <a:off x="1834517" y="2545532"/>
        <a:ext cx="3148942" cy="1335915"/>
      </dsp:txXfrm>
    </dsp:sp>
    <dsp:sp modelId="{04E48C32-9777-46E6-B4DA-15DC81D08728}">
      <dsp:nvSpPr>
        <dsp:cNvPr id="0" name=""/>
        <dsp:cNvSpPr/>
      </dsp:nvSpPr>
      <dsp:spPr>
        <a:xfrm>
          <a:off x="5532139" y="2545532"/>
          <a:ext cx="1335915" cy="1335915"/>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1EE638D7-C954-44E2-B75D-49DCAE6877C8}">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BE718FE2-1D48-49B1-BA9B-C0CFECB89C4D}">
      <dsp:nvSpPr>
        <dsp:cNvPr id="0" name=""/>
        <dsp:cNvSpPr/>
      </dsp:nvSpPr>
      <dsp:spPr>
        <a:xfrm>
          <a:off x="7154322" y="2189898"/>
          <a:ext cx="3148942" cy="20471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dirty="0"/>
            <a:t>Threats: M&amp;S have not got any international suppliers which lowers their chances to gain more customers as they can not provide customers products with less cost rate. </a:t>
          </a:r>
          <a:endParaRPr lang="en-US" sz="2000" kern="1200" dirty="0"/>
        </a:p>
      </dsp:txBody>
      <dsp:txXfrm>
        <a:off x="7154322" y="2189898"/>
        <a:ext cx="3148942" cy="20471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FB6533-1ADD-4573-B855-C1F80DEDC6A8}">
      <dsp:nvSpPr>
        <dsp:cNvPr id="0" name=""/>
        <dsp:cNvSpPr/>
      </dsp:nvSpPr>
      <dsp:spPr>
        <a:xfrm>
          <a:off x="0" y="531"/>
          <a:ext cx="10515600" cy="124293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DD2F35-90FC-41B3-B6FA-E54EF54A8B4B}">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A28DED3-FE01-49E4-9EFD-4686A685FDA9}">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55650">
            <a:lnSpc>
              <a:spcPct val="90000"/>
            </a:lnSpc>
            <a:spcBef>
              <a:spcPct val="0"/>
            </a:spcBef>
            <a:spcAft>
              <a:spcPct val="35000"/>
            </a:spcAft>
            <a:buNone/>
          </a:pPr>
          <a:r>
            <a:rPr lang="en-GB" sz="1700" kern="1200"/>
            <a:t>Political; M&amp;S are known for their Plan A, but the lack of clarity of UK government on energy efficiency scheme which negatively effected M&amp;S initiatives.</a:t>
          </a:r>
          <a:endParaRPr lang="en-US" sz="1700" kern="1200"/>
        </a:p>
      </dsp:txBody>
      <dsp:txXfrm>
        <a:off x="1435590" y="531"/>
        <a:ext cx="9080009" cy="1242935"/>
      </dsp:txXfrm>
    </dsp:sp>
    <dsp:sp modelId="{01AE53B0-3055-434D-9D3B-3FCE5AD18768}">
      <dsp:nvSpPr>
        <dsp:cNvPr id="0" name=""/>
        <dsp:cNvSpPr/>
      </dsp:nvSpPr>
      <dsp:spPr>
        <a:xfrm>
          <a:off x="0" y="1554201"/>
          <a:ext cx="10515600" cy="124293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0C9345-0E38-4C60-9168-B4CB33EB58DF}">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51546B-7700-4FCC-88CA-D4E3AFB15058}">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55650">
            <a:lnSpc>
              <a:spcPct val="90000"/>
            </a:lnSpc>
            <a:spcBef>
              <a:spcPct val="0"/>
            </a:spcBef>
            <a:spcAft>
              <a:spcPct val="35000"/>
            </a:spcAft>
            <a:buNone/>
          </a:pPr>
          <a:r>
            <a:rPr lang="en-GB" sz="1700" kern="1200"/>
            <a:t>Economical; M&amp;S was affected by the competitors with the discounted price, then they have focused on the quality which was a loss but in short terms and customers were attracted by the value. The customers was privileged by their spirit and the courage on how they pushed themselves out of it. </a:t>
          </a:r>
          <a:endParaRPr lang="en-US" sz="1700" kern="1200"/>
        </a:p>
      </dsp:txBody>
      <dsp:txXfrm>
        <a:off x="1435590" y="1554201"/>
        <a:ext cx="9080009" cy="1242935"/>
      </dsp:txXfrm>
    </dsp:sp>
    <dsp:sp modelId="{D3B4DCE0-B683-4D73-83B9-6A19DE5DB34A}">
      <dsp:nvSpPr>
        <dsp:cNvPr id="0" name=""/>
        <dsp:cNvSpPr/>
      </dsp:nvSpPr>
      <dsp:spPr>
        <a:xfrm>
          <a:off x="0" y="3107870"/>
          <a:ext cx="10515600" cy="124293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EAB359-BD68-4140-B21E-3AB6C09073E0}">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28D60C-EB4F-4441-B997-97E38A3B54E6}">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755650">
            <a:lnSpc>
              <a:spcPct val="90000"/>
            </a:lnSpc>
            <a:spcBef>
              <a:spcPct val="0"/>
            </a:spcBef>
            <a:spcAft>
              <a:spcPct val="35000"/>
            </a:spcAft>
            <a:buNone/>
          </a:pPr>
          <a:r>
            <a:rPr lang="en-GB" sz="1700" kern="1200"/>
            <a:t>Social; Customers are involved in the organisation in every aspect. In M&amp;S customers look into the organisations clothing trend and certain customers think they should improve their clothing range.</a:t>
          </a:r>
          <a:endParaRPr lang="en-US" sz="1700" kern="1200"/>
        </a:p>
      </dsp:txBody>
      <dsp:txXfrm>
        <a:off x="1435590" y="3107870"/>
        <a:ext cx="9080009" cy="12429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2993AA-E19C-46D3-BC11-D60005FBD521}">
      <dsp:nvSpPr>
        <dsp:cNvPr id="0" name=""/>
        <dsp:cNvSpPr/>
      </dsp:nvSpPr>
      <dsp:spPr>
        <a:xfrm>
          <a:off x="0" y="531"/>
          <a:ext cx="10515600" cy="124293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00041C-F4AD-40FE-824A-A31EA5182F9B}">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F2E8D6-9FE3-4E16-AA4D-9CBFFADB09DD}">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22350">
            <a:lnSpc>
              <a:spcPct val="90000"/>
            </a:lnSpc>
            <a:spcBef>
              <a:spcPct val="0"/>
            </a:spcBef>
            <a:spcAft>
              <a:spcPct val="35000"/>
            </a:spcAft>
            <a:buNone/>
          </a:pPr>
          <a:r>
            <a:rPr lang="en-GB" sz="2300" kern="1200"/>
            <a:t>Technological; M&amp;S have improved their website in order to gain customers attention. </a:t>
          </a:r>
          <a:endParaRPr lang="en-US" sz="2300" kern="1200"/>
        </a:p>
      </dsp:txBody>
      <dsp:txXfrm>
        <a:off x="1435590" y="531"/>
        <a:ext cx="9080009" cy="1242935"/>
      </dsp:txXfrm>
    </dsp:sp>
    <dsp:sp modelId="{D70A5835-CBC6-4631-ABD6-D89744106598}">
      <dsp:nvSpPr>
        <dsp:cNvPr id="0" name=""/>
        <dsp:cNvSpPr/>
      </dsp:nvSpPr>
      <dsp:spPr>
        <a:xfrm>
          <a:off x="0" y="1554201"/>
          <a:ext cx="10515600" cy="124293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CF82F0-C6C7-40A2-9D30-6153A0A0D8DB}">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1328FB-AD4F-4C68-AD12-C4A10F6D45E7}">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22350">
            <a:lnSpc>
              <a:spcPct val="90000"/>
            </a:lnSpc>
            <a:spcBef>
              <a:spcPct val="0"/>
            </a:spcBef>
            <a:spcAft>
              <a:spcPct val="35000"/>
            </a:spcAft>
            <a:buNone/>
          </a:pPr>
          <a:r>
            <a:rPr lang="en-GB" sz="2300" kern="1200"/>
            <a:t>Environmental; their Plan A focuses on the sustainability. This helps improve the environment. For example; waste reduction, carbon footprint, plastic reduction plan etc.</a:t>
          </a:r>
          <a:endParaRPr lang="en-US" sz="2300" kern="1200"/>
        </a:p>
      </dsp:txBody>
      <dsp:txXfrm>
        <a:off x="1435590" y="1554201"/>
        <a:ext cx="9080009" cy="1242935"/>
      </dsp:txXfrm>
    </dsp:sp>
    <dsp:sp modelId="{457D5E19-F027-4EF4-B3C1-C0C724CE9F50}">
      <dsp:nvSpPr>
        <dsp:cNvPr id="0" name=""/>
        <dsp:cNvSpPr/>
      </dsp:nvSpPr>
      <dsp:spPr>
        <a:xfrm>
          <a:off x="0" y="3107870"/>
          <a:ext cx="10515600" cy="124293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E1CB7F-911E-4CBC-A945-CA283CEA928E}">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2C97B0-C4AD-40F1-ADFC-6B3E584E682C}">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22350">
            <a:lnSpc>
              <a:spcPct val="90000"/>
            </a:lnSpc>
            <a:spcBef>
              <a:spcPct val="0"/>
            </a:spcBef>
            <a:spcAft>
              <a:spcPct val="35000"/>
            </a:spcAft>
            <a:buNone/>
          </a:pPr>
          <a:r>
            <a:rPr lang="en-GB" sz="2300" kern="1200"/>
            <a:t>Legal; M&amp;S employees need to follow rules and regulations in order to attain their employability. </a:t>
          </a:r>
          <a:endParaRPr lang="en-US" sz="2300" kern="1200"/>
        </a:p>
      </dsp:txBody>
      <dsp:txXfrm>
        <a:off x="1435590" y="3107870"/>
        <a:ext cx="9080009" cy="1242935"/>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8E881D-86FD-44F7-8253-E47F3FAE9AB6}" type="datetimeFigureOut">
              <a:rPr lang="en-GB" smtClean="0"/>
              <a:t>27/02/2020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55776C-886F-45C4-98E0-2E5535DA26EC}" type="slidenum">
              <a:rPr lang="en-GB" smtClean="0"/>
              <a:t>‹#›</a:t>
            </a:fld>
            <a:endParaRPr lang="en-GB"/>
          </a:p>
        </p:txBody>
      </p:sp>
    </p:spTree>
    <p:extLst>
      <p:ext uri="{BB962C8B-B14F-4D97-AF65-F5344CB8AC3E}">
        <p14:creationId xmlns:p14="http://schemas.microsoft.com/office/powerpoint/2010/main" val="30912715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Sima</a:t>
            </a:r>
          </a:p>
        </p:txBody>
      </p:sp>
      <p:sp>
        <p:nvSpPr>
          <p:cNvPr id="4" name="Slide Number Placeholder 3"/>
          <p:cNvSpPr>
            <a:spLocks noGrp="1"/>
          </p:cNvSpPr>
          <p:nvPr>
            <p:ph type="sldNum" sz="quarter" idx="5"/>
          </p:nvPr>
        </p:nvSpPr>
        <p:spPr/>
        <p:txBody>
          <a:bodyPr/>
          <a:lstStyle/>
          <a:p>
            <a:fld id="{6C55776C-886F-45C4-98E0-2E5535DA26EC}" type="slidenum">
              <a:rPr lang="en-GB" smtClean="0"/>
              <a:t>1</a:t>
            </a:fld>
            <a:endParaRPr lang="en-GB"/>
          </a:p>
        </p:txBody>
      </p:sp>
    </p:spTree>
    <p:extLst>
      <p:ext uri="{BB962C8B-B14F-4D97-AF65-F5344CB8AC3E}">
        <p14:creationId xmlns:p14="http://schemas.microsoft.com/office/powerpoint/2010/main" val="2004638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Sima</a:t>
            </a:r>
          </a:p>
        </p:txBody>
      </p:sp>
      <p:sp>
        <p:nvSpPr>
          <p:cNvPr id="4" name="Slide Number Placeholder 3"/>
          <p:cNvSpPr>
            <a:spLocks noGrp="1"/>
          </p:cNvSpPr>
          <p:nvPr>
            <p:ph type="sldNum" sz="quarter" idx="5"/>
          </p:nvPr>
        </p:nvSpPr>
        <p:spPr/>
        <p:txBody>
          <a:bodyPr/>
          <a:lstStyle/>
          <a:p>
            <a:fld id="{6C55776C-886F-45C4-98E0-2E5535DA26EC}" type="slidenum">
              <a:rPr lang="en-GB" smtClean="0"/>
              <a:t>2</a:t>
            </a:fld>
            <a:endParaRPr lang="en-GB"/>
          </a:p>
        </p:txBody>
      </p:sp>
    </p:spTree>
    <p:extLst>
      <p:ext uri="{BB962C8B-B14F-4D97-AF65-F5344CB8AC3E}">
        <p14:creationId xmlns:p14="http://schemas.microsoft.com/office/powerpoint/2010/main" val="21050376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Sima</a:t>
            </a:r>
          </a:p>
        </p:txBody>
      </p:sp>
      <p:sp>
        <p:nvSpPr>
          <p:cNvPr id="4" name="Slide Number Placeholder 3"/>
          <p:cNvSpPr>
            <a:spLocks noGrp="1"/>
          </p:cNvSpPr>
          <p:nvPr>
            <p:ph type="sldNum" sz="quarter" idx="5"/>
          </p:nvPr>
        </p:nvSpPr>
        <p:spPr/>
        <p:txBody>
          <a:bodyPr/>
          <a:lstStyle/>
          <a:p>
            <a:fld id="{6C55776C-886F-45C4-98E0-2E5535DA26EC}" type="slidenum">
              <a:rPr lang="en-GB" smtClean="0"/>
              <a:t>3</a:t>
            </a:fld>
            <a:endParaRPr lang="en-GB"/>
          </a:p>
        </p:txBody>
      </p:sp>
    </p:spTree>
    <p:extLst>
      <p:ext uri="{BB962C8B-B14F-4D97-AF65-F5344CB8AC3E}">
        <p14:creationId xmlns:p14="http://schemas.microsoft.com/office/powerpoint/2010/main" val="12639293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Hena</a:t>
            </a:r>
          </a:p>
        </p:txBody>
      </p:sp>
      <p:sp>
        <p:nvSpPr>
          <p:cNvPr id="4" name="Slide Number Placeholder 3"/>
          <p:cNvSpPr>
            <a:spLocks noGrp="1"/>
          </p:cNvSpPr>
          <p:nvPr>
            <p:ph type="sldNum" sz="quarter" idx="5"/>
          </p:nvPr>
        </p:nvSpPr>
        <p:spPr/>
        <p:txBody>
          <a:bodyPr/>
          <a:lstStyle/>
          <a:p>
            <a:fld id="{6C55776C-886F-45C4-98E0-2E5535DA26EC}" type="slidenum">
              <a:rPr lang="en-GB" smtClean="0"/>
              <a:t>4</a:t>
            </a:fld>
            <a:endParaRPr lang="en-GB"/>
          </a:p>
        </p:txBody>
      </p:sp>
    </p:spTree>
    <p:extLst>
      <p:ext uri="{BB962C8B-B14F-4D97-AF65-F5344CB8AC3E}">
        <p14:creationId xmlns:p14="http://schemas.microsoft.com/office/powerpoint/2010/main" val="38289782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Hena</a:t>
            </a:r>
          </a:p>
        </p:txBody>
      </p:sp>
      <p:sp>
        <p:nvSpPr>
          <p:cNvPr id="4" name="Slide Number Placeholder 3"/>
          <p:cNvSpPr>
            <a:spLocks noGrp="1"/>
          </p:cNvSpPr>
          <p:nvPr>
            <p:ph type="sldNum" sz="quarter" idx="5"/>
          </p:nvPr>
        </p:nvSpPr>
        <p:spPr/>
        <p:txBody>
          <a:bodyPr/>
          <a:lstStyle/>
          <a:p>
            <a:fld id="{6C55776C-886F-45C4-98E0-2E5535DA26EC}" type="slidenum">
              <a:rPr lang="en-GB" smtClean="0"/>
              <a:t>5</a:t>
            </a:fld>
            <a:endParaRPr lang="en-GB"/>
          </a:p>
        </p:txBody>
      </p:sp>
    </p:spTree>
    <p:extLst>
      <p:ext uri="{BB962C8B-B14F-4D97-AF65-F5344CB8AC3E}">
        <p14:creationId xmlns:p14="http://schemas.microsoft.com/office/powerpoint/2010/main" val="38193269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Hena</a:t>
            </a:r>
          </a:p>
        </p:txBody>
      </p:sp>
      <p:sp>
        <p:nvSpPr>
          <p:cNvPr id="4" name="Slide Number Placeholder 3"/>
          <p:cNvSpPr>
            <a:spLocks noGrp="1"/>
          </p:cNvSpPr>
          <p:nvPr>
            <p:ph type="sldNum" sz="quarter" idx="5"/>
          </p:nvPr>
        </p:nvSpPr>
        <p:spPr/>
        <p:txBody>
          <a:bodyPr/>
          <a:lstStyle/>
          <a:p>
            <a:fld id="{6C55776C-886F-45C4-98E0-2E5535DA26EC}" type="slidenum">
              <a:rPr lang="en-GB" smtClean="0"/>
              <a:t>7</a:t>
            </a:fld>
            <a:endParaRPr lang="en-GB"/>
          </a:p>
        </p:txBody>
      </p:sp>
    </p:spTree>
    <p:extLst>
      <p:ext uri="{BB962C8B-B14F-4D97-AF65-F5344CB8AC3E}">
        <p14:creationId xmlns:p14="http://schemas.microsoft.com/office/powerpoint/2010/main" val="7920225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Hena</a:t>
            </a:r>
          </a:p>
        </p:txBody>
      </p:sp>
      <p:sp>
        <p:nvSpPr>
          <p:cNvPr id="4" name="Slide Number Placeholder 3"/>
          <p:cNvSpPr>
            <a:spLocks noGrp="1"/>
          </p:cNvSpPr>
          <p:nvPr>
            <p:ph type="sldNum" sz="quarter" idx="5"/>
          </p:nvPr>
        </p:nvSpPr>
        <p:spPr/>
        <p:txBody>
          <a:bodyPr/>
          <a:lstStyle/>
          <a:p>
            <a:fld id="{6C55776C-886F-45C4-98E0-2E5535DA26EC}" type="slidenum">
              <a:rPr lang="en-GB" smtClean="0"/>
              <a:t>8</a:t>
            </a:fld>
            <a:endParaRPr lang="en-GB"/>
          </a:p>
        </p:txBody>
      </p:sp>
    </p:spTree>
    <p:extLst>
      <p:ext uri="{BB962C8B-B14F-4D97-AF65-F5344CB8AC3E}">
        <p14:creationId xmlns:p14="http://schemas.microsoft.com/office/powerpoint/2010/main" val="19701341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Hena</a:t>
            </a:r>
          </a:p>
        </p:txBody>
      </p:sp>
      <p:sp>
        <p:nvSpPr>
          <p:cNvPr id="4" name="Slide Number Placeholder 3"/>
          <p:cNvSpPr>
            <a:spLocks noGrp="1"/>
          </p:cNvSpPr>
          <p:nvPr>
            <p:ph type="sldNum" sz="quarter" idx="5"/>
          </p:nvPr>
        </p:nvSpPr>
        <p:spPr/>
        <p:txBody>
          <a:bodyPr/>
          <a:lstStyle/>
          <a:p>
            <a:fld id="{6C55776C-886F-45C4-98E0-2E5535DA26EC}" type="slidenum">
              <a:rPr lang="en-GB" smtClean="0"/>
              <a:t>9</a:t>
            </a:fld>
            <a:endParaRPr lang="en-GB"/>
          </a:p>
        </p:txBody>
      </p:sp>
    </p:spTree>
    <p:extLst>
      <p:ext uri="{BB962C8B-B14F-4D97-AF65-F5344CB8AC3E}">
        <p14:creationId xmlns:p14="http://schemas.microsoft.com/office/powerpoint/2010/main" val="28773571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Hena</a:t>
            </a:r>
          </a:p>
        </p:txBody>
      </p:sp>
      <p:sp>
        <p:nvSpPr>
          <p:cNvPr id="4" name="Slide Number Placeholder 3"/>
          <p:cNvSpPr>
            <a:spLocks noGrp="1"/>
          </p:cNvSpPr>
          <p:nvPr>
            <p:ph type="sldNum" sz="quarter" idx="5"/>
          </p:nvPr>
        </p:nvSpPr>
        <p:spPr/>
        <p:txBody>
          <a:bodyPr/>
          <a:lstStyle/>
          <a:p>
            <a:fld id="{6C55776C-886F-45C4-98E0-2E5535DA26EC}" type="slidenum">
              <a:rPr lang="en-GB" smtClean="0"/>
              <a:t>10</a:t>
            </a:fld>
            <a:endParaRPr lang="en-GB"/>
          </a:p>
        </p:txBody>
      </p:sp>
    </p:spTree>
    <p:extLst>
      <p:ext uri="{BB962C8B-B14F-4D97-AF65-F5344CB8AC3E}">
        <p14:creationId xmlns:p14="http://schemas.microsoft.com/office/powerpoint/2010/main" val="23585862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Sima</a:t>
            </a:r>
          </a:p>
          <a:p>
            <a:r>
              <a:rPr lang="en-GB" dirty="0"/>
              <a:t>Wrap- the Waste and resources action Programme.</a:t>
            </a:r>
          </a:p>
          <a:p>
            <a:r>
              <a:rPr lang="en-GB" dirty="0"/>
              <a:t>It is charitable organisation which helps the environment recycle plastic, cardboard etc. </a:t>
            </a:r>
          </a:p>
        </p:txBody>
      </p:sp>
      <p:sp>
        <p:nvSpPr>
          <p:cNvPr id="4" name="Slide Number Placeholder 3"/>
          <p:cNvSpPr>
            <a:spLocks noGrp="1"/>
          </p:cNvSpPr>
          <p:nvPr>
            <p:ph type="sldNum" sz="quarter" idx="5"/>
          </p:nvPr>
        </p:nvSpPr>
        <p:spPr/>
        <p:txBody>
          <a:bodyPr/>
          <a:lstStyle/>
          <a:p>
            <a:fld id="{6C55776C-886F-45C4-98E0-2E5535DA26EC}" type="slidenum">
              <a:rPr lang="en-GB" smtClean="0"/>
              <a:t>11</a:t>
            </a:fld>
            <a:endParaRPr lang="en-GB"/>
          </a:p>
        </p:txBody>
      </p:sp>
    </p:spTree>
    <p:extLst>
      <p:ext uri="{BB962C8B-B14F-4D97-AF65-F5344CB8AC3E}">
        <p14:creationId xmlns:p14="http://schemas.microsoft.com/office/powerpoint/2010/main" val="23326369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Sima</a:t>
            </a:r>
          </a:p>
        </p:txBody>
      </p:sp>
      <p:sp>
        <p:nvSpPr>
          <p:cNvPr id="4" name="Slide Number Placeholder 3"/>
          <p:cNvSpPr>
            <a:spLocks noGrp="1"/>
          </p:cNvSpPr>
          <p:nvPr>
            <p:ph type="sldNum" sz="quarter" idx="5"/>
          </p:nvPr>
        </p:nvSpPr>
        <p:spPr/>
        <p:txBody>
          <a:bodyPr/>
          <a:lstStyle/>
          <a:p>
            <a:fld id="{6C55776C-886F-45C4-98E0-2E5535DA26EC}" type="slidenum">
              <a:rPr lang="en-GB" smtClean="0"/>
              <a:t>12</a:t>
            </a:fld>
            <a:endParaRPr lang="en-GB"/>
          </a:p>
        </p:txBody>
      </p:sp>
    </p:spTree>
    <p:extLst>
      <p:ext uri="{BB962C8B-B14F-4D97-AF65-F5344CB8AC3E}">
        <p14:creationId xmlns:p14="http://schemas.microsoft.com/office/powerpoint/2010/main" val="25824683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Sima</a:t>
            </a:r>
          </a:p>
        </p:txBody>
      </p:sp>
      <p:sp>
        <p:nvSpPr>
          <p:cNvPr id="4" name="Slide Number Placeholder 3"/>
          <p:cNvSpPr>
            <a:spLocks noGrp="1"/>
          </p:cNvSpPr>
          <p:nvPr>
            <p:ph type="sldNum" sz="quarter" idx="5"/>
          </p:nvPr>
        </p:nvSpPr>
        <p:spPr/>
        <p:txBody>
          <a:bodyPr/>
          <a:lstStyle/>
          <a:p>
            <a:fld id="{6C55776C-886F-45C4-98E0-2E5535DA26EC}" type="slidenum">
              <a:rPr lang="en-GB" smtClean="0"/>
              <a:t>13</a:t>
            </a:fld>
            <a:endParaRPr lang="en-GB"/>
          </a:p>
        </p:txBody>
      </p:sp>
    </p:spTree>
    <p:extLst>
      <p:ext uri="{BB962C8B-B14F-4D97-AF65-F5344CB8AC3E}">
        <p14:creationId xmlns:p14="http://schemas.microsoft.com/office/powerpoint/2010/main" val="19269297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Sima</a:t>
            </a:r>
          </a:p>
        </p:txBody>
      </p:sp>
      <p:sp>
        <p:nvSpPr>
          <p:cNvPr id="4" name="Slide Number Placeholder 3"/>
          <p:cNvSpPr>
            <a:spLocks noGrp="1"/>
          </p:cNvSpPr>
          <p:nvPr>
            <p:ph type="sldNum" sz="quarter" idx="5"/>
          </p:nvPr>
        </p:nvSpPr>
        <p:spPr/>
        <p:txBody>
          <a:bodyPr/>
          <a:lstStyle/>
          <a:p>
            <a:fld id="{6C55776C-886F-45C4-98E0-2E5535DA26EC}" type="slidenum">
              <a:rPr lang="en-GB" smtClean="0"/>
              <a:t>14</a:t>
            </a:fld>
            <a:endParaRPr lang="en-GB"/>
          </a:p>
        </p:txBody>
      </p:sp>
    </p:spTree>
    <p:extLst>
      <p:ext uri="{BB962C8B-B14F-4D97-AF65-F5344CB8AC3E}">
        <p14:creationId xmlns:p14="http://schemas.microsoft.com/office/powerpoint/2010/main" val="32625831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Sima</a:t>
            </a:r>
          </a:p>
        </p:txBody>
      </p:sp>
      <p:sp>
        <p:nvSpPr>
          <p:cNvPr id="4" name="Slide Number Placeholder 3"/>
          <p:cNvSpPr>
            <a:spLocks noGrp="1"/>
          </p:cNvSpPr>
          <p:nvPr>
            <p:ph type="sldNum" sz="quarter" idx="5"/>
          </p:nvPr>
        </p:nvSpPr>
        <p:spPr/>
        <p:txBody>
          <a:bodyPr/>
          <a:lstStyle/>
          <a:p>
            <a:fld id="{6C55776C-886F-45C4-98E0-2E5535DA26EC}" type="slidenum">
              <a:rPr lang="en-GB" smtClean="0"/>
              <a:t>15</a:t>
            </a:fld>
            <a:endParaRPr lang="en-GB"/>
          </a:p>
        </p:txBody>
      </p:sp>
    </p:spTree>
    <p:extLst>
      <p:ext uri="{BB962C8B-B14F-4D97-AF65-F5344CB8AC3E}">
        <p14:creationId xmlns:p14="http://schemas.microsoft.com/office/powerpoint/2010/main" val="18806262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Sima</a:t>
            </a:r>
          </a:p>
        </p:txBody>
      </p:sp>
      <p:sp>
        <p:nvSpPr>
          <p:cNvPr id="4" name="Slide Number Placeholder 3"/>
          <p:cNvSpPr>
            <a:spLocks noGrp="1"/>
          </p:cNvSpPr>
          <p:nvPr>
            <p:ph type="sldNum" sz="quarter" idx="5"/>
          </p:nvPr>
        </p:nvSpPr>
        <p:spPr/>
        <p:txBody>
          <a:bodyPr/>
          <a:lstStyle/>
          <a:p>
            <a:fld id="{6C55776C-886F-45C4-98E0-2E5535DA26EC}" type="slidenum">
              <a:rPr lang="en-GB" smtClean="0"/>
              <a:t>16</a:t>
            </a:fld>
            <a:endParaRPr lang="en-GB"/>
          </a:p>
        </p:txBody>
      </p:sp>
    </p:spTree>
    <p:extLst>
      <p:ext uri="{BB962C8B-B14F-4D97-AF65-F5344CB8AC3E}">
        <p14:creationId xmlns:p14="http://schemas.microsoft.com/office/powerpoint/2010/main" val="8123910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Sima</a:t>
            </a:r>
          </a:p>
        </p:txBody>
      </p:sp>
      <p:sp>
        <p:nvSpPr>
          <p:cNvPr id="4" name="Slide Number Placeholder 3"/>
          <p:cNvSpPr>
            <a:spLocks noGrp="1"/>
          </p:cNvSpPr>
          <p:nvPr>
            <p:ph type="sldNum" sz="quarter" idx="5"/>
          </p:nvPr>
        </p:nvSpPr>
        <p:spPr/>
        <p:txBody>
          <a:bodyPr/>
          <a:lstStyle/>
          <a:p>
            <a:fld id="{6C55776C-886F-45C4-98E0-2E5535DA26EC}" type="slidenum">
              <a:rPr lang="en-GB" smtClean="0"/>
              <a:t>17</a:t>
            </a:fld>
            <a:endParaRPr lang="en-GB"/>
          </a:p>
        </p:txBody>
      </p:sp>
    </p:spTree>
    <p:extLst>
      <p:ext uri="{BB962C8B-B14F-4D97-AF65-F5344CB8AC3E}">
        <p14:creationId xmlns:p14="http://schemas.microsoft.com/office/powerpoint/2010/main" val="15630043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Hena</a:t>
            </a:r>
          </a:p>
        </p:txBody>
      </p:sp>
      <p:sp>
        <p:nvSpPr>
          <p:cNvPr id="4" name="Slide Number Placeholder 3"/>
          <p:cNvSpPr>
            <a:spLocks noGrp="1"/>
          </p:cNvSpPr>
          <p:nvPr>
            <p:ph type="sldNum" sz="quarter" idx="5"/>
          </p:nvPr>
        </p:nvSpPr>
        <p:spPr/>
        <p:txBody>
          <a:bodyPr/>
          <a:lstStyle/>
          <a:p>
            <a:fld id="{6C55776C-886F-45C4-98E0-2E5535DA26EC}" type="slidenum">
              <a:rPr lang="en-GB" smtClean="0"/>
              <a:t>18</a:t>
            </a:fld>
            <a:endParaRPr lang="en-GB"/>
          </a:p>
        </p:txBody>
      </p:sp>
    </p:spTree>
    <p:extLst>
      <p:ext uri="{BB962C8B-B14F-4D97-AF65-F5344CB8AC3E}">
        <p14:creationId xmlns:p14="http://schemas.microsoft.com/office/powerpoint/2010/main" val="39080350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hena</a:t>
            </a:r>
            <a:endParaRPr lang="en-GB" dirty="0"/>
          </a:p>
        </p:txBody>
      </p:sp>
      <p:sp>
        <p:nvSpPr>
          <p:cNvPr id="4" name="Slide Number Placeholder 3"/>
          <p:cNvSpPr>
            <a:spLocks noGrp="1"/>
          </p:cNvSpPr>
          <p:nvPr>
            <p:ph type="sldNum" sz="quarter" idx="5"/>
          </p:nvPr>
        </p:nvSpPr>
        <p:spPr/>
        <p:txBody>
          <a:bodyPr/>
          <a:lstStyle/>
          <a:p>
            <a:fld id="{6C55776C-886F-45C4-98E0-2E5535DA26EC}" type="slidenum">
              <a:rPr lang="en-GB" smtClean="0"/>
              <a:t>19</a:t>
            </a:fld>
            <a:endParaRPr lang="en-GB"/>
          </a:p>
        </p:txBody>
      </p:sp>
    </p:spTree>
    <p:extLst>
      <p:ext uri="{BB962C8B-B14F-4D97-AF65-F5344CB8AC3E}">
        <p14:creationId xmlns:p14="http://schemas.microsoft.com/office/powerpoint/2010/main" val="15140974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hena</a:t>
            </a:r>
            <a:endParaRPr lang="en-GB" dirty="0"/>
          </a:p>
        </p:txBody>
      </p:sp>
      <p:sp>
        <p:nvSpPr>
          <p:cNvPr id="4" name="Slide Number Placeholder 3"/>
          <p:cNvSpPr>
            <a:spLocks noGrp="1"/>
          </p:cNvSpPr>
          <p:nvPr>
            <p:ph type="sldNum" sz="quarter" idx="5"/>
          </p:nvPr>
        </p:nvSpPr>
        <p:spPr/>
        <p:txBody>
          <a:bodyPr/>
          <a:lstStyle/>
          <a:p>
            <a:fld id="{6C55776C-886F-45C4-98E0-2E5535DA26EC}" type="slidenum">
              <a:rPr lang="en-GB" smtClean="0"/>
              <a:t>20</a:t>
            </a:fld>
            <a:endParaRPr lang="en-GB"/>
          </a:p>
        </p:txBody>
      </p:sp>
    </p:spTree>
    <p:extLst>
      <p:ext uri="{BB962C8B-B14F-4D97-AF65-F5344CB8AC3E}">
        <p14:creationId xmlns:p14="http://schemas.microsoft.com/office/powerpoint/2010/main" val="7927853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hena</a:t>
            </a:r>
            <a:endParaRPr lang="en-GB" dirty="0"/>
          </a:p>
        </p:txBody>
      </p:sp>
      <p:sp>
        <p:nvSpPr>
          <p:cNvPr id="4" name="Slide Number Placeholder 3"/>
          <p:cNvSpPr>
            <a:spLocks noGrp="1"/>
          </p:cNvSpPr>
          <p:nvPr>
            <p:ph type="sldNum" sz="quarter" idx="5"/>
          </p:nvPr>
        </p:nvSpPr>
        <p:spPr/>
        <p:txBody>
          <a:bodyPr/>
          <a:lstStyle/>
          <a:p>
            <a:fld id="{6C55776C-886F-45C4-98E0-2E5535DA26EC}" type="slidenum">
              <a:rPr lang="en-GB" smtClean="0"/>
              <a:t>21</a:t>
            </a:fld>
            <a:endParaRPr lang="en-GB"/>
          </a:p>
        </p:txBody>
      </p:sp>
    </p:spTree>
    <p:extLst>
      <p:ext uri="{BB962C8B-B14F-4D97-AF65-F5344CB8AC3E}">
        <p14:creationId xmlns:p14="http://schemas.microsoft.com/office/powerpoint/2010/main" val="15680543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hena</a:t>
            </a:r>
            <a:endParaRPr lang="en-GB" dirty="0"/>
          </a:p>
        </p:txBody>
      </p:sp>
      <p:sp>
        <p:nvSpPr>
          <p:cNvPr id="4" name="Slide Number Placeholder 3"/>
          <p:cNvSpPr>
            <a:spLocks noGrp="1"/>
          </p:cNvSpPr>
          <p:nvPr>
            <p:ph type="sldNum" sz="quarter" idx="5"/>
          </p:nvPr>
        </p:nvSpPr>
        <p:spPr/>
        <p:txBody>
          <a:bodyPr/>
          <a:lstStyle/>
          <a:p>
            <a:fld id="{6C55776C-886F-45C4-98E0-2E5535DA26EC}" type="slidenum">
              <a:rPr lang="en-GB" smtClean="0"/>
              <a:t>22</a:t>
            </a:fld>
            <a:endParaRPr lang="en-GB"/>
          </a:p>
        </p:txBody>
      </p:sp>
    </p:spTree>
    <p:extLst>
      <p:ext uri="{BB962C8B-B14F-4D97-AF65-F5344CB8AC3E}">
        <p14:creationId xmlns:p14="http://schemas.microsoft.com/office/powerpoint/2010/main" val="26394637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Sima</a:t>
            </a:r>
          </a:p>
        </p:txBody>
      </p:sp>
      <p:sp>
        <p:nvSpPr>
          <p:cNvPr id="4" name="Slide Number Placeholder 3"/>
          <p:cNvSpPr>
            <a:spLocks noGrp="1"/>
          </p:cNvSpPr>
          <p:nvPr>
            <p:ph type="sldNum" sz="quarter" idx="5"/>
          </p:nvPr>
        </p:nvSpPr>
        <p:spPr/>
        <p:txBody>
          <a:bodyPr/>
          <a:lstStyle/>
          <a:p>
            <a:fld id="{6C55776C-886F-45C4-98E0-2E5535DA26EC}" type="slidenum">
              <a:rPr lang="en-GB" smtClean="0"/>
              <a:t>23</a:t>
            </a:fld>
            <a:endParaRPr lang="en-GB"/>
          </a:p>
        </p:txBody>
      </p:sp>
    </p:spTree>
    <p:extLst>
      <p:ext uri="{BB962C8B-B14F-4D97-AF65-F5344CB8AC3E}">
        <p14:creationId xmlns:p14="http://schemas.microsoft.com/office/powerpoint/2010/main" val="2855848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Hena</a:t>
            </a:r>
          </a:p>
        </p:txBody>
      </p:sp>
      <p:sp>
        <p:nvSpPr>
          <p:cNvPr id="4" name="Slide Number Placeholder 3"/>
          <p:cNvSpPr>
            <a:spLocks noGrp="1"/>
          </p:cNvSpPr>
          <p:nvPr>
            <p:ph type="sldNum" sz="quarter" idx="5"/>
          </p:nvPr>
        </p:nvSpPr>
        <p:spPr/>
        <p:txBody>
          <a:bodyPr/>
          <a:lstStyle/>
          <a:p>
            <a:fld id="{6C55776C-886F-45C4-98E0-2E5535DA26EC}" type="slidenum">
              <a:rPr lang="en-GB" smtClean="0"/>
              <a:t>24</a:t>
            </a:fld>
            <a:endParaRPr lang="en-GB"/>
          </a:p>
        </p:txBody>
      </p:sp>
    </p:spTree>
    <p:extLst>
      <p:ext uri="{BB962C8B-B14F-4D97-AF65-F5344CB8AC3E}">
        <p14:creationId xmlns:p14="http://schemas.microsoft.com/office/powerpoint/2010/main" val="5889951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32CD9-FA2E-4AA7-BA2A-B73E61EDB4B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6C707F-D5DC-4F73-818C-CF7C28A9748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97ECE1D-7B18-403A-A43C-D3F3B1F72074}"/>
              </a:ext>
            </a:extLst>
          </p:cNvPr>
          <p:cNvSpPr>
            <a:spLocks noGrp="1"/>
          </p:cNvSpPr>
          <p:nvPr>
            <p:ph type="dt" sz="half" idx="10"/>
          </p:nvPr>
        </p:nvSpPr>
        <p:spPr/>
        <p:txBody>
          <a:bodyPr/>
          <a:lstStyle/>
          <a:p>
            <a:fld id="{68B588ED-D929-4DCE-972D-0F1098AD75F4}" type="datetimeFigureOut">
              <a:rPr lang="en-GB" smtClean="0"/>
              <a:t>26/02/2020</a:t>
            </a:fld>
            <a:endParaRPr lang="en-GB"/>
          </a:p>
        </p:txBody>
      </p:sp>
      <p:sp>
        <p:nvSpPr>
          <p:cNvPr id="5" name="Footer Placeholder 4">
            <a:extLst>
              <a:ext uri="{FF2B5EF4-FFF2-40B4-BE49-F238E27FC236}">
                <a16:creationId xmlns:a16="http://schemas.microsoft.com/office/drawing/2014/main" id="{EA6B1552-5CB7-4494-8489-FDCD3191E7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4647CD-1E69-4370-9809-B255080BD217}"/>
              </a:ext>
            </a:extLst>
          </p:cNvPr>
          <p:cNvSpPr>
            <a:spLocks noGrp="1"/>
          </p:cNvSpPr>
          <p:nvPr>
            <p:ph type="sldNum" sz="quarter" idx="12"/>
          </p:nvPr>
        </p:nvSpPr>
        <p:spPr/>
        <p:txBody>
          <a:bodyPr/>
          <a:lstStyle/>
          <a:p>
            <a:fld id="{2537FDBF-C568-45F1-818E-17D6BBD774DA}" type="slidenum">
              <a:rPr lang="en-GB" smtClean="0"/>
              <a:t>‹#›</a:t>
            </a:fld>
            <a:endParaRPr lang="en-GB"/>
          </a:p>
        </p:txBody>
      </p:sp>
    </p:spTree>
    <p:extLst>
      <p:ext uri="{BB962C8B-B14F-4D97-AF65-F5344CB8AC3E}">
        <p14:creationId xmlns:p14="http://schemas.microsoft.com/office/powerpoint/2010/main" val="18439931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790D9-D868-43B8-A574-A81D5D94A32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264029-D112-42BE-95B3-F6AABF14E2E0}"/>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C1373F-2773-4B38-BC7F-EC4727897E47}"/>
              </a:ext>
            </a:extLst>
          </p:cNvPr>
          <p:cNvSpPr>
            <a:spLocks noGrp="1"/>
          </p:cNvSpPr>
          <p:nvPr>
            <p:ph type="dt" sz="half" idx="10"/>
          </p:nvPr>
        </p:nvSpPr>
        <p:spPr/>
        <p:txBody>
          <a:bodyPr/>
          <a:lstStyle/>
          <a:p>
            <a:fld id="{68B588ED-D929-4DCE-972D-0F1098AD75F4}" type="datetimeFigureOut">
              <a:rPr lang="en-GB" smtClean="0"/>
              <a:t>26/02/2020</a:t>
            </a:fld>
            <a:endParaRPr lang="en-GB"/>
          </a:p>
        </p:txBody>
      </p:sp>
      <p:sp>
        <p:nvSpPr>
          <p:cNvPr id="5" name="Footer Placeholder 4">
            <a:extLst>
              <a:ext uri="{FF2B5EF4-FFF2-40B4-BE49-F238E27FC236}">
                <a16:creationId xmlns:a16="http://schemas.microsoft.com/office/drawing/2014/main" id="{D8A0AB86-2300-46CA-8784-1B0A08EFAA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810E0D-D015-44A4-AD9E-0F37ACDFFDF6}"/>
              </a:ext>
            </a:extLst>
          </p:cNvPr>
          <p:cNvSpPr>
            <a:spLocks noGrp="1"/>
          </p:cNvSpPr>
          <p:nvPr>
            <p:ph type="sldNum" sz="quarter" idx="12"/>
          </p:nvPr>
        </p:nvSpPr>
        <p:spPr/>
        <p:txBody>
          <a:bodyPr/>
          <a:lstStyle/>
          <a:p>
            <a:fld id="{2537FDBF-C568-45F1-818E-17D6BBD774DA}" type="slidenum">
              <a:rPr lang="en-GB" smtClean="0"/>
              <a:t>‹#›</a:t>
            </a:fld>
            <a:endParaRPr lang="en-GB"/>
          </a:p>
        </p:txBody>
      </p:sp>
    </p:spTree>
    <p:extLst>
      <p:ext uri="{BB962C8B-B14F-4D97-AF65-F5344CB8AC3E}">
        <p14:creationId xmlns:p14="http://schemas.microsoft.com/office/powerpoint/2010/main" val="38746064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71256-D461-4207-B307-2CDCD3AC9F2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666493A-C54A-44E7-AF6E-6EEB953BD89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282FE78-726A-4503-BCDB-E0E993A622C6}"/>
              </a:ext>
            </a:extLst>
          </p:cNvPr>
          <p:cNvSpPr>
            <a:spLocks noGrp="1"/>
          </p:cNvSpPr>
          <p:nvPr>
            <p:ph type="dt" sz="half" idx="10"/>
          </p:nvPr>
        </p:nvSpPr>
        <p:spPr/>
        <p:txBody>
          <a:bodyPr/>
          <a:lstStyle/>
          <a:p>
            <a:fld id="{68B588ED-D929-4DCE-972D-0F1098AD75F4}" type="datetimeFigureOut">
              <a:rPr lang="en-GB" smtClean="0"/>
              <a:t>26/02/2020</a:t>
            </a:fld>
            <a:endParaRPr lang="en-GB"/>
          </a:p>
        </p:txBody>
      </p:sp>
      <p:sp>
        <p:nvSpPr>
          <p:cNvPr id="5" name="Footer Placeholder 4">
            <a:extLst>
              <a:ext uri="{FF2B5EF4-FFF2-40B4-BE49-F238E27FC236}">
                <a16:creationId xmlns:a16="http://schemas.microsoft.com/office/drawing/2014/main" id="{7CADC9CB-C80D-472C-A367-4759087AD5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633872-8155-43CC-B755-F7F67EF12829}"/>
              </a:ext>
            </a:extLst>
          </p:cNvPr>
          <p:cNvSpPr>
            <a:spLocks noGrp="1"/>
          </p:cNvSpPr>
          <p:nvPr>
            <p:ph type="sldNum" sz="quarter" idx="12"/>
          </p:nvPr>
        </p:nvSpPr>
        <p:spPr/>
        <p:txBody>
          <a:bodyPr/>
          <a:lstStyle/>
          <a:p>
            <a:fld id="{2537FDBF-C568-45F1-818E-17D6BBD774DA}" type="slidenum">
              <a:rPr lang="en-GB" smtClean="0"/>
              <a:t>‹#›</a:t>
            </a:fld>
            <a:endParaRPr lang="en-GB"/>
          </a:p>
        </p:txBody>
      </p:sp>
    </p:spTree>
    <p:extLst>
      <p:ext uri="{BB962C8B-B14F-4D97-AF65-F5344CB8AC3E}">
        <p14:creationId xmlns:p14="http://schemas.microsoft.com/office/powerpoint/2010/main" val="29652294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BE2CE-F590-4F7F-808A-F1806FFCC8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40F35D4-75A0-4951-BB2E-D2DC6A10617F}"/>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2398DA8-9802-4334-A181-88C0773324FA}"/>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B87B927-D803-46BA-AEA7-10E68DF1C917}"/>
              </a:ext>
            </a:extLst>
          </p:cNvPr>
          <p:cNvSpPr>
            <a:spLocks noGrp="1"/>
          </p:cNvSpPr>
          <p:nvPr>
            <p:ph type="dt" sz="half" idx="10"/>
          </p:nvPr>
        </p:nvSpPr>
        <p:spPr/>
        <p:txBody>
          <a:bodyPr/>
          <a:lstStyle/>
          <a:p>
            <a:fld id="{68B588ED-D929-4DCE-972D-0F1098AD75F4}" type="datetimeFigureOut">
              <a:rPr lang="en-GB" smtClean="0"/>
              <a:t>26/02/2020</a:t>
            </a:fld>
            <a:endParaRPr lang="en-GB"/>
          </a:p>
        </p:txBody>
      </p:sp>
      <p:sp>
        <p:nvSpPr>
          <p:cNvPr id="6" name="Footer Placeholder 5">
            <a:extLst>
              <a:ext uri="{FF2B5EF4-FFF2-40B4-BE49-F238E27FC236}">
                <a16:creationId xmlns:a16="http://schemas.microsoft.com/office/drawing/2014/main" id="{20FA5459-DDEB-47F7-B2BF-BAE5D24537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AE2CDC-8487-4796-AC43-F5FD7E70A0AF}"/>
              </a:ext>
            </a:extLst>
          </p:cNvPr>
          <p:cNvSpPr>
            <a:spLocks noGrp="1"/>
          </p:cNvSpPr>
          <p:nvPr>
            <p:ph type="sldNum" sz="quarter" idx="12"/>
          </p:nvPr>
        </p:nvSpPr>
        <p:spPr/>
        <p:txBody>
          <a:bodyPr/>
          <a:lstStyle/>
          <a:p>
            <a:fld id="{2537FDBF-C568-45F1-818E-17D6BBD774DA}" type="slidenum">
              <a:rPr lang="en-GB" smtClean="0"/>
              <a:t>‹#›</a:t>
            </a:fld>
            <a:endParaRPr lang="en-GB"/>
          </a:p>
        </p:txBody>
      </p:sp>
    </p:spTree>
    <p:extLst>
      <p:ext uri="{BB962C8B-B14F-4D97-AF65-F5344CB8AC3E}">
        <p14:creationId xmlns:p14="http://schemas.microsoft.com/office/powerpoint/2010/main" val="13858959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B047B-BAAB-4C45-BE0A-0AE93B50AC9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D83293-997D-47A3-BA1E-F7E1F283487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EA4F755-3C48-47A7-999A-B77CFADDA051}"/>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42759A8-7ADB-4DB5-AB92-B69ED384C40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7E399787-79F4-431E-B5E2-4C5807E1918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A0EE6C-F828-4A7A-9706-1D065D317C74}"/>
              </a:ext>
            </a:extLst>
          </p:cNvPr>
          <p:cNvSpPr>
            <a:spLocks noGrp="1"/>
          </p:cNvSpPr>
          <p:nvPr>
            <p:ph type="dt" sz="half" idx="10"/>
          </p:nvPr>
        </p:nvSpPr>
        <p:spPr/>
        <p:txBody>
          <a:bodyPr/>
          <a:lstStyle/>
          <a:p>
            <a:fld id="{68B588ED-D929-4DCE-972D-0F1098AD75F4}" type="datetimeFigureOut">
              <a:rPr lang="en-GB" smtClean="0"/>
              <a:t>26/02/2020</a:t>
            </a:fld>
            <a:endParaRPr lang="en-GB"/>
          </a:p>
        </p:txBody>
      </p:sp>
      <p:sp>
        <p:nvSpPr>
          <p:cNvPr id="8" name="Footer Placeholder 7">
            <a:extLst>
              <a:ext uri="{FF2B5EF4-FFF2-40B4-BE49-F238E27FC236}">
                <a16:creationId xmlns:a16="http://schemas.microsoft.com/office/drawing/2014/main" id="{3178459F-CD02-4861-BB27-D51207AA30A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489B21C-1612-45C5-90B2-0319FD232B89}"/>
              </a:ext>
            </a:extLst>
          </p:cNvPr>
          <p:cNvSpPr>
            <a:spLocks noGrp="1"/>
          </p:cNvSpPr>
          <p:nvPr>
            <p:ph type="sldNum" sz="quarter" idx="12"/>
          </p:nvPr>
        </p:nvSpPr>
        <p:spPr/>
        <p:txBody>
          <a:bodyPr/>
          <a:lstStyle/>
          <a:p>
            <a:fld id="{2537FDBF-C568-45F1-818E-17D6BBD774DA}" type="slidenum">
              <a:rPr lang="en-GB" smtClean="0"/>
              <a:t>‹#›</a:t>
            </a:fld>
            <a:endParaRPr lang="en-GB"/>
          </a:p>
        </p:txBody>
      </p:sp>
    </p:spTree>
    <p:extLst>
      <p:ext uri="{BB962C8B-B14F-4D97-AF65-F5344CB8AC3E}">
        <p14:creationId xmlns:p14="http://schemas.microsoft.com/office/powerpoint/2010/main" val="521023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B3051-6607-4E0C-828A-B7DE28DB11C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1A1D-791C-4450-89ED-3F028207DCD3}"/>
              </a:ext>
            </a:extLst>
          </p:cNvPr>
          <p:cNvSpPr>
            <a:spLocks noGrp="1"/>
          </p:cNvSpPr>
          <p:nvPr>
            <p:ph type="dt" sz="half" idx="10"/>
          </p:nvPr>
        </p:nvSpPr>
        <p:spPr/>
        <p:txBody>
          <a:bodyPr/>
          <a:lstStyle/>
          <a:p>
            <a:fld id="{68B588ED-D929-4DCE-972D-0F1098AD75F4}" type="datetimeFigureOut">
              <a:rPr lang="en-GB" smtClean="0"/>
              <a:t>26/02/2020</a:t>
            </a:fld>
            <a:endParaRPr lang="en-GB"/>
          </a:p>
        </p:txBody>
      </p:sp>
      <p:sp>
        <p:nvSpPr>
          <p:cNvPr id="4" name="Footer Placeholder 3">
            <a:extLst>
              <a:ext uri="{FF2B5EF4-FFF2-40B4-BE49-F238E27FC236}">
                <a16:creationId xmlns:a16="http://schemas.microsoft.com/office/drawing/2014/main" id="{1CD2E0AC-5F4D-4EFF-8677-999D47247E6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22F5304-133A-4589-8D6C-19DDACA68212}"/>
              </a:ext>
            </a:extLst>
          </p:cNvPr>
          <p:cNvSpPr>
            <a:spLocks noGrp="1"/>
          </p:cNvSpPr>
          <p:nvPr>
            <p:ph type="sldNum" sz="quarter" idx="12"/>
          </p:nvPr>
        </p:nvSpPr>
        <p:spPr/>
        <p:txBody>
          <a:bodyPr/>
          <a:lstStyle/>
          <a:p>
            <a:fld id="{2537FDBF-C568-45F1-818E-17D6BBD774DA}" type="slidenum">
              <a:rPr lang="en-GB" smtClean="0"/>
              <a:t>‹#›</a:t>
            </a:fld>
            <a:endParaRPr lang="en-GB"/>
          </a:p>
        </p:txBody>
      </p:sp>
    </p:spTree>
    <p:extLst>
      <p:ext uri="{BB962C8B-B14F-4D97-AF65-F5344CB8AC3E}">
        <p14:creationId xmlns:p14="http://schemas.microsoft.com/office/powerpoint/2010/main" val="9979653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A6993A-172F-4A17-B379-10AC243EE9B1}"/>
              </a:ext>
            </a:extLst>
          </p:cNvPr>
          <p:cNvSpPr>
            <a:spLocks noGrp="1"/>
          </p:cNvSpPr>
          <p:nvPr>
            <p:ph type="dt" sz="half" idx="10"/>
          </p:nvPr>
        </p:nvSpPr>
        <p:spPr/>
        <p:txBody>
          <a:bodyPr/>
          <a:lstStyle/>
          <a:p>
            <a:fld id="{68B588ED-D929-4DCE-972D-0F1098AD75F4}" type="datetimeFigureOut">
              <a:rPr lang="en-GB" smtClean="0"/>
              <a:t>26/02/2020</a:t>
            </a:fld>
            <a:endParaRPr lang="en-GB"/>
          </a:p>
        </p:txBody>
      </p:sp>
      <p:sp>
        <p:nvSpPr>
          <p:cNvPr id="3" name="Footer Placeholder 2">
            <a:extLst>
              <a:ext uri="{FF2B5EF4-FFF2-40B4-BE49-F238E27FC236}">
                <a16:creationId xmlns:a16="http://schemas.microsoft.com/office/drawing/2014/main" id="{61065A8D-4F8B-488C-AFBB-31619BF4F30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632DEB4-3BB8-47BF-AC32-C2CDF78F3840}"/>
              </a:ext>
            </a:extLst>
          </p:cNvPr>
          <p:cNvSpPr>
            <a:spLocks noGrp="1"/>
          </p:cNvSpPr>
          <p:nvPr>
            <p:ph type="sldNum" sz="quarter" idx="12"/>
          </p:nvPr>
        </p:nvSpPr>
        <p:spPr/>
        <p:txBody>
          <a:bodyPr/>
          <a:lstStyle/>
          <a:p>
            <a:fld id="{2537FDBF-C568-45F1-818E-17D6BBD774DA}" type="slidenum">
              <a:rPr lang="en-GB" smtClean="0"/>
              <a:t>‹#›</a:t>
            </a:fld>
            <a:endParaRPr lang="en-GB"/>
          </a:p>
        </p:txBody>
      </p:sp>
    </p:spTree>
    <p:extLst>
      <p:ext uri="{BB962C8B-B14F-4D97-AF65-F5344CB8AC3E}">
        <p14:creationId xmlns:p14="http://schemas.microsoft.com/office/powerpoint/2010/main" val="28867167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F27A2-CC90-4FB3-B1DC-FD2C28DCDD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7746E3D-ACE1-49D2-86AC-6153E52E4E0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3D2AD13-CD42-4D1D-A95C-0E882A959B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F8E3863-4DAD-40D5-B2FE-6F0FC1AD34FA}"/>
              </a:ext>
            </a:extLst>
          </p:cNvPr>
          <p:cNvSpPr>
            <a:spLocks noGrp="1"/>
          </p:cNvSpPr>
          <p:nvPr>
            <p:ph type="dt" sz="half" idx="10"/>
          </p:nvPr>
        </p:nvSpPr>
        <p:spPr/>
        <p:txBody>
          <a:bodyPr/>
          <a:lstStyle/>
          <a:p>
            <a:fld id="{68B588ED-D929-4DCE-972D-0F1098AD75F4}" type="datetimeFigureOut">
              <a:rPr lang="en-GB" smtClean="0"/>
              <a:t>26/02/2020</a:t>
            </a:fld>
            <a:endParaRPr lang="en-GB"/>
          </a:p>
        </p:txBody>
      </p:sp>
      <p:sp>
        <p:nvSpPr>
          <p:cNvPr id="6" name="Footer Placeholder 5">
            <a:extLst>
              <a:ext uri="{FF2B5EF4-FFF2-40B4-BE49-F238E27FC236}">
                <a16:creationId xmlns:a16="http://schemas.microsoft.com/office/drawing/2014/main" id="{03293A4C-6F79-462C-8909-6F01459DC7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97EB2A-A441-4E59-A1FB-D835A8DF7D55}"/>
              </a:ext>
            </a:extLst>
          </p:cNvPr>
          <p:cNvSpPr>
            <a:spLocks noGrp="1"/>
          </p:cNvSpPr>
          <p:nvPr>
            <p:ph type="sldNum" sz="quarter" idx="12"/>
          </p:nvPr>
        </p:nvSpPr>
        <p:spPr/>
        <p:txBody>
          <a:bodyPr/>
          <a:lstStyle/>
          <a:p>
            <a:fld id="{2537FDBF-C568-45F1-818E-17D6BBD774DA}" type="slidenum">
              <a:rPr lang="en-GB" smtClean="0"/>
              <a:t>‹#›</a:t>
            </a:fld>
            <a:endParaRPr lang="en-GB"/>
          </a:p>
        </p:txBody>
      </p:sp>
    </p:spTree>
    <p:extLst>
      <p:ext uri="{BB962C8B-B14F-4D97-AF65-F5344CB8AC3E}">
        <p14:creationId xmlns:p14="http://schemas.microsoft.com/office/powerpoint/2010/main" val="13594895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0BA7A-EEC9-45E8-A3FE-E1012D22BB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76D0FA0-0C54-4E42-BC5A-D6B0F7D3627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04A9300-250D-4746-9A0A-CAADA6ADB6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D16647C-B476-4B59-951F-B7D3D25D60D5}"/>
              </a:ext>
            </a:extLst>
          </p:cNvPr>
          <p:cNvSpPr>
            <a:spLocks noGrp="1"/>
          </p:cNvSpPr>
          <p:nvPr>
            <p:ph type="dt" sz="half" idx="10"/>
          </p:nvPr>
        </p:nvSpPr>
        <p:spPr/>
        <p:txBody>
          <a:bodyPr/>
          <a:lstStyle/>
          <a:p>
            <a:fld id="{68B588ED-D929-4DCE-972D-0F1098AD75F4}" type="datetimeFigureOut">
              <a:rPr lang="en-GB" smtClean="0"/>
              <a:t>26/02/2020</a:t>
            </a:fld>
            <a:endParaRPr lang="en-GB"/>
          </a:p>
        </p:txBody>
      </p:sp>
      <p:sp>
        <p:nvSpPr>
          <p:cNvPr id="6" name="Footer Placeholder 5">
            <a:extLst>
              <a:ext uri="{FF2B5EF4-FFF2-40B4-BE49-F238E27FC236}">
                <a16:creationId xmlns:a16="http://schemas.microsoft.com/office/drawing/2014/main" id="{EC3E4677-8468-4371-8B2D-D8D135D0A5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627718-4A6D-4D5B-8D98-D09033388F5E}"/>
              </a:ext>
            </a:extLst>
          </p:cNvPr>
          <p:cNvSpPr>
            <a:spLocks noGrp="1"/>
          </p:cNvSpPr>
          <p:nvPr>
            <p:ph type="sldNum" sz="quarter" idx="12"/>
          </p:nvPr>
        </p:nvSpPr>
        <p:spPr/>
        <p:txBody>
          <a:bodyPr/>
          <a:lstStyle/>
          <a:p>
            <a:fld id="{2537FDBF-C568-45F1-818E-17D6BBD774DA}" type="slidenum">
              <a:rPr lang="en-GB" smtClean="0"/>
              <a:t>‹#›</a:t>
            </a:fld>
            <a:endParaRPr lang="en-GB"/>
          </a:p>
        </p:txBody>
      </p:sp>
    </p:spTree>
    <p:extLst>
      <p:ext uri="{BB962C8B-B14F-4D97-AF65-F5344CB8AC3E}">
        <p14:creationId xmlns:p14="http://schemas.microsoft.com/office/powerpoint/2010/main" val="6539397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DE40E-0C0C-47EB-9116-AB203F8D51E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F6993CB-19F5-4F10-95DC-A38D6DE9D7F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83F629-74C3-4DED-8B7C-0C0B3D786015}"/>
              </a:ext>
            </a:extLst>
          </p:cNvPr>
          <p:cNvSpPr>
            <a:spLocks noGrp="1"/>
          </p:cNvSpPr>
          <p:nvPr>
            <p:ph type="dt" sz="half" idx="10"/>
          </p:nvPr>
        </p:nvSpPr>
        <p:spPr/>
        <p:txBody>
          <a:bodyPr/>
          <a:lstStyle/>
          <a:p>
            <a:fld id="{68B588ED-D929-4DCE-972D-0F1098AD75F4}" type="datetimeFigureOut">
              <a:rPr lang="en-GB" smtClean="0"/>
              <a:t>26/02/2020</a:t>
            </a:fld>
            <a:endParaRPr lang="en-GB"/>
          </a:p>
        </p:txBody>
      </p:sp>
      <p:sp>
        <p:nvSpPr>
          <p:cNvPr id="5" name="Footer Placeholder 4">
            <a:extLst>
              <a:ext uri="{FF2B5EF4-FFF2-40B4-BE49-F238E27FC236}">
                <a16:creationId xmlns:a16="http://schemas.microsoft.com/office/drawing/2014/main" id="{60C46FA7-5961-45FF-8853-31FD1E2EBF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394A0B-0296-438A-A57B-4939F7A85C79}"/>
              </a:ext>
            </a:extLst>
          </p:cNvPr>
          <p:cNvSpPr>
            <a:spLocks noGrp="1"/>
          </p:cNvSpPr>
          <p:nvPr>
            <p:ph type="sldNum" sz="quarter" idx="12"/>
          </p:nvPr>
        </p:nvSpPr>
        <p:spPr/>
        <p:txBody>
          <a:bodyPr/>
          <a:lstStyle/>
          <a:p>
            <a:fld id="{2537FDBF-C568-45F1-818E-17D6BBD774DA}" type="slidenum">
              <a:rPr lang="en-GB" smtClean="0"/>
              <a:t>‹#›</a:t>
            </a:fld>
            <a:endParaRPr lang="en-GB"/>
          </a:p>
        </p:txBody>
      </p:sp>
    </p:spTree>
    <p:extLst>
      <p:ext uri="{BB962C8B-B14F-4D97-AF65-F5344CB8AC3E}">
        <p14:creationId xmlns:p14="http://schemas.microsoft.com/office/powerpoint/2010/main" val="4053161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835DA71-757D-4331-9804-7327DF2464F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BBC124-33AC-4A6F-953D-32C689E6700C}"/>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81DA10-CE0C-4F16-BAC7-30A3E64C2F00}"/>
              </a:ext>
            </a:extLst>
          </p:cNvPr>
          <p:cNvSpPr>
            <a:spLocks noGrp="1"/>
          </p:cNvSpPr>
          <p:nvPr>
            <p:ph type="dt" sz="half" idx="10"/>
          </p:nvPr>
        </p:nvSpPr>
        <p:spPr/>
        <p:txBody>
          <a:bodyPr/>
          <a:lstStyle/>
          <a:p>
            <a:fld id="{68B588ED-D929-4DCE-972D-0F1098AD75F4}" type="datetimeFigureOut">
              <a:rPr lang="en-GB" smtClean="0"/>
              <a:t>26/02/2020</a:t>
            </a:fld>
            <a:endParaRPr lang="en-GB"/>
          </a:p>
        </p:txBody>
      </p:sp>
      <p:sp>
        <p:nvSpPr>
          <p:cNvPr id="5" name="Footer Placeholder 4">
            <a:extLst>
              <a:ext uri="{FF2B5EF4-FFF2-40B4-BE49-F238E27FC236}">
                <a16:creationId xmlns:a16="http://schemas.microsoft.com/office/drawing/2014/main" id="{EDDE3F2A-F623-4EA6-AC15-68D1E03561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4BE448-A7A1-4470-9278-00BCFEB0ACB1}"/>
              </a:ext>
            </a:extLst>
          </p:cNvPr>
          <p:cNvSpPr>
            <a:spLocks noGrp="1"/>
          </p:cNvSpPr>
          <p:nvPr>
            <p:ph type="sldNum" sz="quarter" idx="12"/>
          </p:nvPr>
        </p:nvSpPr>
        <p:spPr/>
        <p:txBody>
          <a:bodyPr/>
          <a:lstStyle/>
          <a:p>
            <a:fld id="{2537FDBF-C568-45F1-818E-17D6BBD774DA}" type="slidenum">
              <a:rPr lang="en-GB" smtClean="0"/>
              <a:t>‹#›</a:t>
            </a:fld>
            <a:endParaRPr lang="en-GB"/>
          </a:p>
        </p:txBody>
      </p:sp>
    </p:spTree>
    <p:extLst>
      <p:ext uri="{BB962C8B-B14F-4D97-AF65-F5344CB8AC3E}">
        <p14:creationId xmlns:p14="http://schemas.microsoft.com/office/powerpoint/2010/main" val="32854554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CB3612-92EC-40C3-8B2D-4876818B974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359F04B-78D2-4FC4-B35C-F058F1D4B54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394FF8-D593-4B34-92BE-C58BB7F7225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B588ED-D929-4DCE-972D-0F1098AD75F4}" type="datetimeFigureOut">
              <a:rPr lang="en-GB" smtClean="0"/>
              <a:t>26/02/2020</a:t>
            </a:fld>
            <a:endParaRPr lang="en-GB"/>
          </a:p>
        </p:txBody>
      </p:sp>
      <p:sp>
        <p:nvSpPr>
          <p:cNvPr id="5" name="Footer Placeholder 4">
            <a:extLst>
              <a:ext uri="{FF2B5EF4-FFF2-40B4-BE49-F238E27FC236}">
                <a16:creationId xmlns:a16="http://schemas.microsoft.com/office/drawing/2014/main" id="{55224CE8-8FEB-4DC3-AC92-5B6555415FD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DC60534-39E1-49AD-9F8A-6EC91124BCE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37FDBF-C568-45F1-818E-17D6BBD774DA}" type="slidenum">
              <a:rPr lang="en-GB" smtClean="0"/>
              <a:t>‹#›</a:t>
            </a:fld>
            <a:endParaRPr lang="en-GB"/>
          </a:p>
        </p:txBody>
      </p:sp>
    </p:spTree>
    <p:extLst>
      <p:ext uri="{BB962C8B-B14F-4D97-AF65-F5344CB8AC3E}">
        <p14:creationId xmlns:p14="http://schemas.microsoft.com/office/powerpoint/2010/main" val="18288262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4.sv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www.wrap.org.uk/"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www.newlifecharity.co.uk/" TargetMode="External"/><Relationship Id="rId4" Type="http://schemas.openxmlformats.org/officeDocument/2006/relationships/hyperlink" Target="http://www.oxfam.org.uk/donate/donate-goods/what-happens-to-your-donation/wastesaver"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20.svg"/><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hyperlink" Target="https://www.theguardian.com/commentisfree/2019/sep/24/businesses-thomas-cook-fail-executives-ignore-brutal-facts-bonu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Placeholder 7">
            <a:extLst>
              <a:ext uri="{FF2B5EF4-FFF2-40B4-BE49-F238E27FC236}">
                <a16:creationId xmlns:a16="http://schemas.microsoft.com/office/drawing/2014/main" id="{81CCF32C-A409-40B6-8B2B-36432F12B2BB}"/>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tretch/>
        </p:blipFill>
        <p:spPr>
          <a:xfrm>
            <a:off x="643467" y="702733"/>
            <a:ext cx="10905066" cy="5452533"/>
          </a:xfrm>
          <a:prstGeom prst="rect">
            <a:avLst/>
          </a:prstGeom>
        </p:spPr>
      </p:pic>
    </p:spTree>
    <p:extLst>
      <p:ext uri="{BB962C8B-B14F-4D97-AF65-F5344CB8AC3E}">
        <p14:creationId xmlns:p14="http://schemas.microsoft.com/office/powerpoint/2010/main" val="18244563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321731"/>
            <a:ext cx="4142096" cy="6213425"/>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15A6AC2-4C6E-4CFA-9819-A62CE6A3D1F1}"/>
              </a:ext>
            </a:extLst>
          </p:cNvPr>
          <p:cNvSpPr>
            <a:spLocks noGrp="1"/>
          </p:cNvSpPr>
          <p:nvPr>
            <p:ph type="title"/>
          </p:nvPr>
        </p:nvSpPr>
        <p:spPr>
          <a:xfrm>
            <a:off x="524256" y="583616"/>
            <a:ext cx="3722141" cy="5520579"/>
          </a:xfrm>
        </p:spPr>
        <p:txBody>
          <a:bodyPr>
            <a:normAutofit/>
          </a:bodyPr>
          <a:lstStyle/>
          <a:p>
            <a:r>
              <a:rPr lang="en-GB">
                <a:solidFill>
                  <a:srgbClr val="FFFFFF"/>
                </a:solidFill>
              </a:rPr>
              <a:t>Introduction on M&amp;S</a:t>
            </a:r>
          </a:p>
        </p:txBody>
      </p:sp>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503" y="321732"/>
            <a:ext cx="7240765"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CFDA3CD0-8238-4529-B3A1-768305599635}"/>
              </a:ext>
            </a:extLst>
          </p:cNvPr>
          <p:cNvGraphicFramePr>
            <a:graphicFrameLocks noGrp="1"/>
          </p:cNvGraphicFramePr>
          <p:nvPr>
            <p:ph idx="1"/>
            <p:extLst>
              <p:ext uri="{D42A27DB-BD31-4B8C-83A1-F6EECF244321}">
                <p14:modId xmlns:p14="http://schemas.microsoft.com/office/powerpoint/2010/main" val="1209413257"/>
              </p:ext>
            </p:extLst>
          </p:nvPr>
        </p:nvGraphicFramePr>
        <p:xfrm>
          <a:off x="4933950" y="584200"/>
          <a:ext cx="6594475" cy="55197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47088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70D13E-ED33-4296-AAAA-B114769E21EF}"/>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Changes in M&amp;S</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F88A082-185D-4B59-8050-5A8B0D899CC7}"/>
              </a:ext>
            </a:extLst>
          </p:cNvPr>
          <p:cNvSpPr>
            <a:spLocks noGrp="1"/>
          </p:cNvSpPr>
          <p:nvPr>
            <p:ph idx="1"/>
          </p:nvPr>
        </p:nvSpPr>
        <p:spPr>
          <a:xfrm>
            <a:off x="4976031" y="963877"/>
            <a:ext cx="6377769" cy="4930246"/>
          </a:xfrm>
        </p:spPr>
        <p:txBody>
          <a:bodyPr anchor="ctr">
            <a:normAutofit/>
          </a:bodyPr>
          <a:lstStyle/>
          <a:p>
            <a:r>
              <a:rPr lang="en-GB" sz="2000"/>
              <a:t>They launched a new sustainability plan - Plan A 2025. This is a plan that will help over 10 million people live happier healthier and convert the organisation into a zero-waste business. each plan includes establishing new commitments, for example;</a:t>
            </a:r>
          </a:p>
          <a:p>
            <a:pPr lvl="0"/>
            <a:r>
              <a:rPr lang="en-GB" sz="2000"/>
              <a:t>Making all M&amp;S packaging ‘widely recyclable’; </a:t>
            </a:r>
          </a:p>
          <a:p>
            <a:pPr lvl="0"/>
            <a:r>
              <a:rPr lang="en-GB" sz="2000"/>
              <a:t>Raising £25 million for charities tackling cancer, heart disease, mental health problems, loneliness and dementia; </a:t>
            </a:r>
          </a:p>
          <a:p>
            <a:pPr lvl="0"/>
            <a:r>
              <a:rPr lang="en-GB" sz="2000"/>
              <a:t>At least half of food sales coming from healthier products; </a:t>
            </a:r>
          </a:p>
          <a:p>
            <a:pPr lvl="0"/>
            <a:r>
              <a:rPr lang="en-GB" sz="2000"/>
              <a:t>Colleagues completing one million hours of work-time community volunteering;</a:t>
            </a:r>
          </a:p>
          <a:p>
            <a:pPr marL="0" indent="0">
              <a:buNone/>
            </a:pPr>
            <a:r>
              <a:rPr lang="en-GB" sz="2000" b="1" i="1"/>
              <a:t> </a:t>
            </a:r>
            <a:endParaRPr lang="en-GB" sz="2000"/>
          </a:p>
          <a:p>
            <a:endParaRPr lang="en-GB" sz="2000"/>
          </a:p>
        </p:txBody>
      </p:sp>
    </p:spTree>
    <p:extLst>
      <p:ext uri="{BB962C8B-B14F-4D97-AF65-F5344CB8AC3E}">
        <p14:creationId xmlns:p14="http://schemas.microsoft.com/office/powerpoint/2010/main" val="22297403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35555856-9970-4BC3-9AA9-6A917F53A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69972" y="0"/>
            <a:ext cx="6421721"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5" name="Picture 44">
            <a:extLst>
              <a:ext uri="{FF2B5EF4-FFF2-40B4-BE49-F238E27FC236}">
                <a16:creationId xmlns:a16="http://schemas.microsoft.com/office/drawing/2014/main" id="{7F487851-BFAF-46D8-A1ED-50CAD6E46F5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itle 1">
            <a:extLst>
              <a:ext uri="{FF2B5EF4-FFF2-40B4-BE49-F238E27FC236}">
                <a16:creationId xmlns:a16="http://schemas.microsoft.com/office/drawing/2014/main" id="{D2995B38-7BBC-4C58-B126-EE281367EF6E}"/>
              </a:ext>
            </a:extLst>
          </p:cNvPr>
          <p:cNvSpPr>
            <a:spLocks noGrp="1"/>
          </p:cNvSpPr>
          <p:nvPr>
            <p:ph type="ctrTitle"/>
          </p:nvPr>
        </p:nvSpPr>
        <p:spPr>
          <a:xfrm>
            <a:off x="804483" y="1917264"/>
            <a:ext cx="5464879" cy="4736754"/>
          </a:xfrm>
        </p:spPr>
        <p:txBody>
          <a:bodyPr anchor="t">
            <a:normAutofit fontScale="90000"/>
          </a:bodyPr>
          <a:lstStyle/>
          <a:p>
            <a:r>
              <a:rPr lang="en-GB" sz="2700" b="1" spc="-150" dirty="0">
                <a:solidFill>
                  <a:srgbClr val="000000"/>
                </a:solidFill>
                <a:latin typeface="+mn-lt"/>
              </a:rPr>
              <a:t>M&amp;S  was  first  established  in  1884</a:t>
            </a:r>
            <a:br>
              <a:rPr lang="en-GB" sz="2700" b="1" spc="-150" dirty="0">
                <a:solidFill>
                  <a:srgbClr val="000000"/>
                </a:solidFill>
                <a:latin typeface="+mn-lt"/>
              </a:rPr>
            </a:br>
            <a:br>
              <a:rPr lang="en-GB" sz="2700" b="1" spc="-150" dirty="0">
                <a:solidFill>
                  <a:srgbClr val="000000"/>
                </a:solidFill>
                <a:latin typeface="+mn-lt"/>
              </a:rPr>
            </a:br>
            <a:r>
              <a:rPr lang="en-GB" sz="2700" b="1" dirty="0"/>
              <a:t>Michael Marks was a polish refugee opened a market stall in Leeds with the slogan ‘don’t ask the price, it’s a penny’.</a:t>
            </a:r>
            <a:br>
              <a:rPr lang="en-GB" sz="2700" b="1" dirty="0"/>
            </a:br>
            <a:br>
              <a:rPr lang="en-GB" sz="2700" b="1" spc="-150" dirty="0">
                <a:solidFill>
                  <a:srgbClr val="000000"/>
                </a:solidFill>
                <a:latin typeface="+mn-lt"/>
              </a:rPr>
            </a:br>
            <a:r>
              <a:rPr lang="en-GB" sz="2700" b="1" spc="-150" dirty="0">
                <a:solidFill>
                  <a:srgbClr val="000000"/>
                </a:solidFill>
                <a:latin typeface="+mn-lt"/>
              </a:rPr>
              <a:t>In  1999  online  shopping  was  introduced  via  the  website.</a:t>
            </a:r>
            <a:br>
              <a:rPr lang="en-GB" sz="2700" b="1" spc="-150" dirty="0">
                <a:solidFill>
                  <a:srgbClr val="000000"/>
                </a:solidFill>
                <a:latin typeface="+mn-lt"/>
              </a:rPr>
            </a:br>
            <a:br>
              <a:rPr lang="en-GB" sz="2700" b="1" spc="-150" dirty="0">
                <a:solidFill>
                  <a:srgbClr val="000000"/>
                </a:solidFill>
                <a:latin typeface="+mn-lt"/>
              </a:rPr>
            </a:br>
            <a:r>
              <a:rPr lang="en-GB" sz="2700" b="1" spc="-150" dirty="0">
                <a:solidFill>
                  <a:srgbClr val="000000"/>
                </a:solidFill>
                <a:latin typeface="+mn-lt"/>
              </a:rPr>
              <a:t>Plan A was introduced first in January 2007</a:t>
            </a:r>
            <a:br>
              <a:rPr lang="en-GB" sz="2700" b="1" spc="-150" dirty="0">
                <a:solidFill>
                  <a:srgbClr val="000000"/>
                </a:solidFill>
                <a:latin typeface="+mn-lt"/>
              </a:rPr>
            </a:br>
            <a:br>
              <a:rPr lang="en-GB" sz="2700" b="1" spc="-150" dirty="0">
                <a:solidFill>
                  <a:srgbClr val="000000"/>
                </a:solidFill>
                <a:latin typeface="+mn-lt"/>
              </a:rPr>
            </a:br>
            <a:r>
              <a:rPr lang="en-GB" sz="2700" b="1" spc="-150" dirty="0">
                <a:solidFill>
                  <a:srgbClr val="000000"/>
                </a:solidFill>
                <a:latin typeface="+mn-lt"/>
              </a:rPr>
              <a:t>Now M&amp;S introduced Plan A 2020 which consist of 100 new and existing commitments</a:t>
            </a:r>
            <a:br>
              <a:rPr lang="en-GB" sz="2400" spc="-150" dirty="0">
                <a:solidFill>
                  <a:srgbClr val="000000"/>
                </a:solidFill>
                <a:latin typeface="+mn-lt"/>
              </a:rPr>
            </a:br>
            <a:br>
              <a:rPr lang="en-GB" sz="2400" spc="-150" dirty="0">
                <a:solidFill>
                  <a:srgbClr val="000000"/>
                </a:solidFill>
                <a:latin typeface="+mn-lt"/>
              </a:rPr>
            </a:br>
            <a:br>
              <a:rPr lang="en-GB" sz="2400" spc="-300" dirty="0">
                <a:solidFill>
                  <a:srgbClr val="000000"/>
                </a:solidFill>
                <a:latin typeface="+mn-lt"/>
              </a:rPr>
            </a:br>
            <a:br>
              <a:rPr lang="en-GB" sz="2400" spc="-300" dirty="0">
                <a:solidFill>
                  <a:srgbClr val="000000"/>
                </a:solidFill>
                <a:latin typeface="+mn-lt"/>
              </a:rPr>
            </a:br>
            <a:br>
              <a:rPr lang="en-GB" sz="2100" b="1" spc="-300" dirty="0">
                <a:solidFill>
                  <a:srgbClr val="000000"/>
                </a:solidFill>
                <a:effectLst>
                  <a:outerShdw blurRad="38100" dist="38100" dir="2700000" algn="tl">
                    <a:srgbClr val="000000">
                      <a:alpha val="43137"/>
                    </a:srgbClr>
                  </a:outerShdw>
                </a:effectLst>
              </a:rPr>
            </a:br>
            <a:endParaRPr lang="en-GB" sz="2100" b="1" spc="-300" dirty="0">
              <a:solidFill>
                <a:srgbClr val="000000"/>
              </a:solidFill>
              <a:effectLst>
                <a:outerShdw blurRad="38100" dist="38100" dir="2700000" algn="tl">
                  <a:srgbClr val="000000">
                    <a:alpha val="43137"/>
                  </a:srgbClr>
                </a:outerShdw>
              </a:effectLst>
            </a:endParaRPr>
          </a:p>
        </p:txBody>
      </p:sp>
      <p:sp>
        <p:nvSpPr>
          <p:cNvPr id="3" name="Subtitle 2">
            <a:extLst>
              <a:ext uri="{FF2B5EF4-FFF2-40B4-BE49-F238E27FC236}">
                <a16:creationId xmlns:a16="http://schemas.microsoft.com/office/drawing/2014/main" id="{2E4ADD0B-C7DD-4926-882E-97351FFD30E5}"/>
              </a:ext>
            </a:extLst>
          </p:cNvPr>
          <p:cNvSpPr>
            <a:spLocks noGrp="1"/>
          </p:cNvSpPr>
          <p:nvPr>
            <p:ph type="subTitle" idx="1"/>
          </p:nvPr>
        </p:nvSpPr>
        <p:spPr>
          <a:xfrm>
            <a:off x="804484" y="777753"/>
            <a:ext cx="4805691" cy="1008818"/>
          </a:xfrm>
        </p:spPr>
        <p:txBody>
          <a:bodyPr anchor="b">
            <a:noAutofit/>
          </a:bodyPr>
          <a:lstStyle/>
          <a:p>
            <a:pPr algn="l"/>
            <a:r>
              <a:rPr lang="en-GB" sz="6000" b="1" spc="-300" dirty="0">
                <a:solidFill>
                  <a:schemeClr val="accent1"/>
                </a:solidFill>
                <a:effectLst>
                  <a:outerShdw blurRad="38100" dist="38100" dir="2700000" algn="tl">
                    <a:srgbClr val="000000">
                      <a:alpha val="43137"/>
                    </a:srgbClr>
                  </a:outerShdw>
                </a:effectLst>
              </a:rPr>
              <a:t>History of M&amp;S</a:t>
            </a:r>
          </a:p>
        </p:txBody>
      </p:sp>
      <p:sp>
        <p:nvSpPr>
          <p:cNvPr id="47" name="Freeform 50">
            <a:extLst>
              <a:ext uri="{FF2B5EF4-FFF2-40B4-BE49-F238E27FC236}">
                <a16:creationId xmlns:a16="http://schemas.microsoft.com/office/drawing/2014/main" id="{13722DD7-BA73-4776-93A3-94491FEF7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27121" y="581159"/>
            <a:ext cx="5464879" cy="6276841"/>
          </a:xfrm>
          <a:custGeom>
            <a:avLst/>
            <a:gdLst>
              <a:gd name="connsiteX0" fmla="*/ 3299930 w 5464879"/>
              <a:gd name="connsiteY0" fmla="*/ 0 h 6276841"/>
              <a:gd name="connsiteX1" fmla="*/ 5398992 w 5464879"/>
              <a:gd name="connsiteY1" fmla="*/ 753544 h 6276841"/>
              <a:gd name="connsiteX2" fmla="*/ 5464879 w 5464879"/>
              <a:gd name="connsiteY2" fmla="*/ 813426 h 6276841"/>
              <a:gd name="connsiteX3" fmla="*/ 5464879 w 5464879"/>
              <a:gd name="connsiteY3" fmla="*/ 5786434 h 6276841"/>
              <a:gd name="connsiteX4" fmla="*/ 5398992 w 5464879"/>
              <a:gd name="connsiteY4" fmla="*/ 5846317 h 6276841"/>
              <a:gd name="connsiteX5" fmla="*/ 4872873 w 5464879"/>
              <a:gd name="connsiteY5" fmla="*/ 6201577 h 6276841"/>
              <a:gd name="connsiteX6" fmla="*/ 4716632 w 5464879"/>
              <a:gd name="connsiteY6" fmla="*/ 6276841 h 6276841"/>
              <a:gd name="connsiteX7" fmla="*/ 1883227 w 5464879"/>
              <a:gd name="connsiteY7" fmla="*/ 6276841 h 6276841"/>
              <a:gd name="connsiteX8" fmla="*/ 1726987 w 5464879"/>
              <a:gd name="connsiteY8" fmla="*/ 6201577 h 6276841"/>
              <a:gd name="connsiteX9" fmla="*/ 0 w 5464879"/>
              <a:gd name="connsiteY9" fmla="*/ 3299930 h 6276841"/>
              <a:gd name="connsiteX10" fmla="*/ 3299930 w 5464879"/>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4879" h="6276841">
                <a:moveTo>
                  <a:pt x="3299930" y="0"/>
                </a:moveTo>
                <a:cubicBezTo>
                  <a:pt x="4097274" y="0"/>
                  <a:pt x="4828569" y="282789"/>
                  <a:pt x="5398992" y="753544"/>
                </a:cubicBezTo>
                <a:lnTo>
                  <a:pt x="5464879" y="813426"/>
                </a:lnTo>
                <a:lnTo>
                  <a:pt x="5464879" y="5786434"/>
                </a:lnTo>
                <a:lnTo>
                  <a:pt x="5398992" y="5846317"/>
                </a:lnTo>
                <a:cubicBezTo>
                  <a:pt x="5236014" y="5980818"/>
                  <a:pt x="5059904" y="6099975"/>
                  <a:pt x="4872873" y="6201577"/>
                </a:cubicBezTo>
                <a:lnTo>
                  <a:pt x="4716632" y="6276841"/>
                </a:lnTo>
                <a:lnTo>
                  <a:pt x="1883227" y="6276841"/>
                </a:lnTo>
                <a:lnTo>
                  <a:pt x="1726987" y="6201577"/>
                </a:lnTo>
                <a:cubicBezTo>
                  <a:pt x="698316" y="5642769"/>
                  <a:pt x="0" y="4552900"/>
                  <a:pt x="0" y="3299930"/>
                </a:cubicBezTo>
                <a:cubicBezTo>
                  <a:pt x="0" y="1477429"/>
                  <a:pt x="1477429" y="0"/>
                  <a:pt x="3299930"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4" name="Graphic 39" descr="Handshake">
            <a:extLst>
              <a:ext uri="{FF2B5EF4-FFF2-40B4-BE49-F238E27FC236}">
                <a16:creationId xmlns:a16="http://schemas.microsoft.com/office/drawing/2014/main" id="{4F935433-1744-405F-BFB9-27AA32946F2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709770" y="1815320"/>
            <a:ext cx="4141760" cy="4141760"/>
          </a:xfrm>
          <a:prstGeom prst="rect">
            <a:avLst/>
          </a:prstGeom>
        </p:spPr>
      </p:pic>
    </p:spTree>
    <p:extLst>
      <p:ext uri="{BB962C8B-B14F-4D97-AF65-F5344CB8AC3E}">
        <p14:creationId xmlns:p14="http://schemas.microsoft.com/office/powerpoint/2010/main" val="33150705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5DF72C-209E-4CFA-90A5-F6AF118B6405}"/>
              </a:ext>
            </a:extLst>
          </p:cNvPr>
          <p:cNvSpPr>
            <a:spLocks noGrp="1"/>
          </p:cNvSpPr>
          <p:nvPr>
            <p:ph type="title" idx="4294967295"/>
          </p:nvPr>
        </p:nvSpPr>
        <p:spPr>
          <a:xfrm>
            <a:off x="838200" y="963877"/>
            <a:ext cx="3494362" cy="4930246"/>
          </a:xfrm>
        </p:spPr>
        <p:txBody>
          <a:bodyPr vert="horz" lIns="91440" tIns="45720" rIns="91440" bIns="45720" rtlCol="0" anchor="ctr">
            <a:normAutofit/>
          </a:bodyPr>
          <a:lstStyle/>
          <a:p>
            <a:pPr algn="r"/>
            <a:r>
              <a:rPr lang="en-US" sz="6000" b="1" kern="1200" dirty="0">
                <a:solidFill>
                  <a:schemeClr val="accent1"/>
                </a:solidFill>
                <a:latin typeface="+mj-lt"/>
                <a:ea typeface="+mj-ea"/>
                <a:cs typeface="+mj-cs"/>
              </a:rPr>
              <a:t>M&amp;S’s Mission Statement</a:t>
            </a:r>
          </a:p>
        </p:txBody>
      </p:sp>
      <p:cxnSp>
        <p:nvCxnSpPr>
          <p:cNvPr id="19" name="Straight Connector 18">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C0E4E270-8961-4EDB-B151-9BB8E83D189F}"/>
              </a:ext>
            </a:extLst>
          </p:cNvPr>
          <p:cNvSpPr/>
          <p:nvPr/>
        </p:nvSpPr>
        <p:spPr>
          <a:xfrm>
            <a:off x="4976031" y="963877"/>
            <a:ext cx="6377769" cy="4930246"/>
          </a:xfrm>
          <a:prstGeom prst="rect">
            <a:avLst/>
          </a:prstGeom>
        </p:spPr>
        <p:txBody>
          <a:bodyPr vert="horz" lIns="91440" tIns="45720" rIns="91440" bIns="45720" rtlCol="0" anchor="ctr">
            <a:normAutofit/>
          </a:bodyPr>
          <a:lstStyle/>
          <a:p>
            <a:pPr indent="-228600">
              <a:lnSpc>
                <a:spcPct val="90000"/>
              </a:lnSpc>
              <a:spcAft>
                <a:spcPts val="800"/>
              </a:spcAft>
              <a:buFont typeface="Arial" panose="020B0604020202020204" pitchFamily="34" charset="0"/>
              <a:buChar char="•"/>
            </a:pPr>
            <a:r>
              <a:rPr lang="en-US" sz="2400" dirty="0"/>
              <a:t>Meet the needs on customer base</a:t>
            </a:r>
          </a:p>
          <a:p>
            <a:pPr indent="-228600">
              <a:lnSpc>
                <a:spcPct val="90000"/>
              </a:lnSpc>
              <a:spcAft>
                <a:spcPts val="800"/>
              </a:spcAft>
              <a:buFont typeface="Arial" panose="020B0604020202020204" pitchFamily="34" charset="0"/>
              <a:buChar char="•"/>
            </a:pPr>
            <a:r>
              <a:rPr lang="en-US" sz="2400" dirty="0"/>
              <a:t>The core brand values of service, quality, innovation, value, and trust which empower Marks and Spencer to build a strong foundation. </a:t>
            </a:r>
          </a:p>
          <a:p>
            <a:pPr indent="-228600">
              <a:lnSpc>
                <a:spcPct val="90000"/>
              </a:lnSpc>
              <a:spcAft>
                <a:spcPts val="800"/>
              </a:spcAft>
              <a:buFont typeface="Arial" panose="020B0604020202020204" pitchFamily="34" charset="0"/>
              <a:buChar char="•"/>
            </a:pPr>
            <a:r>
              <a:rPr lang="en-US" sz="2400" dirty="0"/>
              <a:t>They have won awards on high quality fashion, stylish homeware and food.</a:t>
            </a:r>
          </a:p>
        </p:txBody>
      </p:sp>
    </p:spTree>
    <p:extLst>
      <p:ext uri="{BB962C8B-B14F-4D97-AF65-F5344CB8AC3E}">
        <p14:creationId xmlns:p14="http://schemas.microsoft.com/office/powerpoint/2010/main" val="449803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CC133DF-785E-456B-BC90-5D8CAD2BA3C4}"/>
              </a:ext>
            </a:extLst>
          </p:cNvPr>
          <p:cNvSpPr/>
          <p:nvPr/>
        </p:nvSpPr>
        <p:spPr>
          <a:xfrm>
            <a:off x="2113613" y="1744661"/>
            <a:ext cx="7030387" cy="2775953"/>
          </a:xfrm>
          <a:prstGeom prst="rect">
            <a:avLst/>
          </a:prstGeom>
        </p:spPr>
        <p:txBody>
          <a:bodyPr wrap="square">
            <a:spAutoFit/>
          </a:bodyPr>
          <a:lstStyle/>
          <a:p>
            <a:pPr>
              <a:lnSpc>
                <a:spcPct val="107000"/>
              </a:lnSpc>
              <a:spcBef>
                <a:spcPts val="200"/>
              </a:spcBef>
              <a:spcAft>
                <a:spcPts val="0"/>
              </a:spcAft>
            </a:pPr>
            <a:r>
              <a:rPr lang="en-GB" sz="2400" b="1" dirty="0">
                <a:solidFill>
                  <a:srgbClr val="1F3763"/>
                </a:solidFill>
                <a:latin typeface="Calibri Light" panose="020F0302020204030204" pitchFamily="34" charset="0"/>
                <a:ea typeface="Times New Roman" panose="02020603050405020304" pitchFamily="18" charset="0"/>
                <a:cs typeface="Times New Roman" panose="02020603050405020304" pitchFamily="18" charset="0"/>
              </a:rPr>
              <a:t>M &amp; S Products and stores</a:t>
            </a:r>
            <a:endParaRPr lang="en-GB" sz="2000" b="1" dirty="0">
              <a:solidFill>
                <a:srgbClr val="1F3763"/>
              </a:solidFill>
              <a:latin typeface="Calibri Light" panose="020F03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Marks and Spencer Group plc and a leading retailer others Clothing, food and home product a multi-channel retailer with 1,035 store in UK, and 428 international store across Europe, Asia and Middle East. (Market line) </a:t>
            </a:r>
          </a:p>
          <a:p>
            <a:pPr>
              <a:lnSpc>
                <a:spcPct val="107000"/>
              </a:lnSpc>
              <a:spcBef>
                <a:spcPts val="200"/>
              </a:spcBef>
              <a:spcAft>
                <a:spcPts val="0"/>
              </a:spcAft>
            </a:pPr>
            <a:r>
              <a:rPr lang="en-GB" sz="2400" b="1" dirty="0">
                <a:solidFill>
                  <a:srgbClr val="1F3763"/>
                </a:solidFill>
                <a:latin typeface="Calibri Light" panose="020F0302020204030204" pitchFamily="34" charset="0"/>
                <a:ea typeface="Times New Roman" panose="02020603050405020304" pitchFamily="18" charset="0"/>
                <a:cs typeface="Times New Roman" panose="02020603050405020304" pitchFamily="18" charset="0"/>
              </a:rPr>
              <a:t>M&amp;S employee</a:t>
            </a:r>
            <a:endParaRPr lang="en-GB" sz="2000" b="1" dirty="0">
              <a:solidFill>
                <a:srgbClr val="1F3763"/>
              </a:solidFill>
              <a:latin typeface="Calibri Light" panose="020F0302020204030204" pitchFamily="34" charset="0"/>
              <a:ea typeface="Times New Roman" panose="02020603050405020304" pitchFamily="18"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Marks &amp; Spencer worldwide has fluctuated during April 1st, 2017, 85,209 Marks &amp; Spencer employees, was at the peak during the five-year period, but in 2019, the number had fallen to 78,597 employees.</a:t>
            </a:r>
          </a:p>
        </p:txBody>
      </p:sp>
    </p:spTree>
    <p:extLst>
      <p:ext uri="{BB962C8B-B14F-4D97-AF65-F5344CB8AC3E}">
        <p14:creationId xmlns:p14="http://schemas.microsoft.com/office/powerpoint/2010/main" val="39286367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85A3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98DCA3-CF3C-41F2-A5A2-419BD72DABC7}"/>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2800" dirty="0">
                <a:solidFill>
                  <a:srgbClr val="FFFFFF"/>
                </a:solidFill>
              </a:rPr>
              <a:t>M&amp;S HEADQUARTERS;</a:t>
            </a:r>
            <a:br>
              <a:rPr lang="en-US" sz="2800" dirty="0">
                <a:solidFill>
                  <a:srgbClr val="FFFFFF"/>
                </a:solidFill>
              </a:rPr>
            </a:br>
            <a:endParaRPr lang="en-US" sz="2800" dirty="0">
              <a:solidFill>
                <a:srgbClr val="FFFFFF"/>
              </a:solidFill>
            </a:endParaRPr>
          </a:p>
        </p:txBody>
      </p:sp>
      <p:sp>
        <p:nvSpPr>
          <p:cNvPr id="12"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ign on the side of a building&#10;&#10;Description automatically generated">
            <a:extLst>
              <a:ext uri="{FF2B5EF4-FFF2-40B4-BE49-F238E27FC236}">
                <a16:creationId xmlns:a16="http://schemas.microsoft.com/office/drawing/2014/main" id="{93E855FB-2E82-47BA-B7D9-A186FD5E7318}"/>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559" r="1" b="1"/>
          <a:stretch/>
        </p:blipFill>
        <p:spPr>
          <a:xfrm>
            <a:off x="976251" y="942538"/>
            <a:ext cx="7163222" cy="4808332"/>
          </a:xfrm>
          <a:prstGeom prst="rect">
            <a:avLst/>
          </a:prstGeom>
          <a:effectLst/>
        </p:spPr>
      </p:pic>
    </p:spTree>
    <p:extLst>
      <p:ext uri="{BB962C8B-B14F-4D97-AF65-F5344CB8AC3E}">
        <p14:creationId xmlns:p14="http://schemas.microsoft.com/office/powerpoint/2010/main" val="37125217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erson wearing a suit and tie&#10;&#10;Description automatically generated">
            <a:extLst>
              <a:ext uri="{FF2B5EF4-FFF2-40B4-BE49-F238E27FC236}">
                <a16:creationId xmlns:a16="http://schemas.microsoft.com/office/drawing/2014/main" id="{A8C59EE1-319F-4A38-B055-7DE373F4A918}"/>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9550" b="618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256CD2-786A-42BA-83E8-DD23CC7235C5}"/>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CEO OF M&amp;S</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55582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Title 1">
            <a:extLst>
              <a:ext uri="{FF2B5EF4-FFF2-40B4-BE49-F238E27FC236}">
                <a16:creationId xmlns:a16="http://schemas.microsoft.com/office/drawing/2014/main" id="{7572A34B-CB38-4543-8196-073FB2D8E8FE}"/>
              </a:ext>
            </a:extLst>
          </p:cNvPr>
          <p:cNvSpPr>
            <a:spLocks noGrp="1"/>
          </p:cNvSpPr>
          <p:nvPr>
            <p:ph type="title"/>
          </p:nvPr>
        </p:nvSpPr>
        <p:spPr>
          <a:xfrm>
            <a:off x="439482" y="1450249"/>
            <a:ext cx="3148149" cy="3702323"/>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200" b="1" kern="1200" dirty="0">
                <a:solidFill>
                  <a:srgbClr val="FFFFFF"/>
                </a:solidFill>
                <a:latin typeface="+mj-lt"/>
                <a:ea typeface="+mj-ea"/>
                <a:cs typeface="+mj-cs"/>
              </a:rPr>
              <a:t>Number of Employee worldwide during 2014 and 2019</a:t>
            </a:r>
            <a:br>
              <a:rPr lang="en-US" sz="2200" kern="1200" dirty="0">
                <a:solidFill>
                  <a:srgbClr val="FFFFFF"/>
                </a:solidFill>
                <a:latin typeface="+mj-lt"/>
                <a:ea typeface="+mj-ea"/>
                <a:cs typeface="+mj-cs"/>
              </a:rPr>
            </a:br>
            <a:endParaRPr lang="en-US" sz="2200" b="1" kern="1200" dirty="0">
              <a:solidFill>
                <a:srgbClr val="FFFFFF"/>
              </a:solidFill>
              <a:effectLst>
                <a:outerShdw blurRad="38100" dist="38100" dir="2700000" algn="tl">
                  <a:srgbClr val="000000">
                    <a:alpha val="43137"/>
                  </a:srgbClr>
                </a:outerShdw>
              </a:effectLst>
              <a:latin typeface="+mj-lt"/>
              <a:ea typeface="+mj-ea"/>
              <a:cs typeface="+mj-cs"/>
            </a:endParaRPr>
          </a:p>
        </p:txBody>
      </p:sp>
      <p:pic>
        <p:nvPicPr>
          <p:cNvPr id="8" name="Picture Placeholder 7" descr="A screenshot of a cell phone&#10;&#10;Description automatically generated">
            <a:extLst>
              <a:ext uri="{FF2B5EF4-FFF2-40B4-BE49-F238E27FC236}">
                <a16:creationId xmlns:a16="http://schemas.microsoft.com/office/drawing/2014/main" id="{6164449E-CD33-43A4-86CC-5DD04E5950CC}"/>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8954" r="8954"/>
          <a:stretch>
            <a:fillRect/>
          </a:stretch>
        </p:blipFill>
        <p:spPr>
          <a:xfrm>
            <a:off x="4165599" y="1016453"/>
            <a:ext cx="7881257" cy="5819396"/>
          </a:xfrm>
        </p:spPr>
      </p:pic>
    </p:spTree>
    <p:extLst>
      <p:ext uri="{BB962C8B-B14F-4D97-AF65-F5344CB8AC3E}">
        <p14:creationId xmlns:p14="http://schemas.microsoft.com/office/powerpoint/2010/main" val="18294748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C2311F2-8977-4FAE-B3DB-090A4A809374}"/>
              </a:ext>
            </a:extLst>
          </p:cNvPr>
          <p:cNvSpPr txBox="1"/>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lnSpc>
                <a:spcPct val="90000"/>
              </a:lnSpc>
              <a:spcBef>
                <a:spcPct val="0"/>
              </a:spcBef>
              <a:spcAft>
                <a:spcPts val="600"/>
              </a:spcAft>
            </a:pPr>
            <a:r>
              <a:rPr lang="en-US" sz="2600" kern="1200">
                <a:solidFill>
                  <a:srgbClr val="FFFFFF"/>
                </a:solidFill>
                <a:latin typeface="+mj-lt"/>
                <a:ea typeface="+mj-ea"/>
                <a:cs typeface="+mj-cs"/>
              </a:rPr>
              <a:t>M&amp;S revenue during 2010 to 2019</a:t>
            </a:r>
          </a:p>
        </p:txBody>
      </p:sp>
      <p:pic>
        <p:nvPicPr>
          <p:cNvPr id="3" name="Picture 2" descr="A picture containing drawing&#10;&#10;Description automatically generated">
            <a:extLst>
              <a:ext uri="{FF2B5EF4-FFF2-40B4-BE49-F238E27FC236}">
                <a16:creationId xmlns:a16="http://schemas.microsoft.com/office/drawing/2014/main" id="{95E257C8-7501-40B1-A2A1-0F976933C12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23101" y="704538"/>
            <a:ext cx="7599207" cy="5188261"/>
          </a:xfrm>
          <a:prstGeom prst="rect">
            <a:avLst/>
          </a:prstGeom>
        </p:spPr>
      </p:pic>
    </p:spTree>
    <p:extLst>
      <p:ext uri="{BB962C8B-B14F-4D97-AF65-F5344CB8AC3E}">
        <p14:creationId xmlns:p14="http://schemas.microsoft.com/office/powerpoint/2010/main" val="28804006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0383" y="0"/>
            <a:ext cx="8451607"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374517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43AE6C3C-671B-4E82-A292-BBCAFA7AE826}"/>
              </a:ext>
            </a:extLst>
          </p:cNvPr>
          <p:cNvSpPr>
            <a:spLocks noGrp="1"/>
          </p:cNvSpPr>
          <p:nvPr>
            <p:ph type="title"/>
          </p:nvPr>
        </p:nvSpPr>
        <p:spPr>
          <a:xfrm>
            <a:off x="1156852" y="637762"/>
            <a:ext cx="2190782" cy="5576770"/>
          </a:xfrm>
        </p:spPr>
        <p:txBody>
          <a:bodyPr vert="horz" lIns="91440" tIns="45720" rIns="91440" bIns="45720" rtlCol="0" anchor="t">
            <a:normAutofit/>
          </a:bodyPr>
          <a:lstStyle/>
          <a:p>
            <a:r>
              <a:rPr lang="en-US" sz="3600" kern="1200" dirty="0">
                <a:solidFill>
                  <a:schemeClr val="bg1"/>
                </a:solidFill>
                <a:latin typeface="+mj-lt"/>
                <a:ea typeface="+mj-ea"/>
                <a:cs typeface="+mj-cs"/>
              </a:rPr>
              <a:t>PLAN A –</a:t>
            </a:r>
            <a:br>
              <a:rPr lang="en-US" sz="3600" kern="1200" dirty="0">
                <a:solidFill>
                  <a:schemeClr val="bg1"/>
                </a:solidFill>
                <a:latin typeface="+mj-lt"/>
                <a:ea typeface="+mj-ea"/>
                <a:cs typeface="+mj-cs"/>
              </a:rPr>
            </a:br>
            <a:r>
              <a:rPr lang="en-US" sz="3600" kern="1200" dirty="0">
                <a:solidFill>
                  <a:schemeClr val="bg1"/>
                </a:solidFill>
                <a:latin typeface="+mj-lt"/>
                <a:ea typeface="+mj-ea"/>
                <a:cs typeface="+mj-cs"/>
              </a:rPr>
              <a:t>Waste and Circular Economy</a:t>
            </a:r>
          </a:p>
        </p:txBody>
      </p:sp>
      <p:sp>
        <p:nvSpPr>
          <p:cNvPr id="20" name="Rectangle 19">
            <a:extLst>
              <a:ext uri="{FF2B5EF4-FFF2-40B4-BE49-F238E27FC236}">
                <a16:creationId xmlns:a16="http://schemas.microsoft.com/office/drawing/2014/main" id="{B8EAE243-3A9F-4A46-B0D9-04C723A8A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733" y="643465"/>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ntent Placeholder 3">
            <a:extLst>
              <a:ext uri="{FF2B5EF4-FFF2-40B4-BE49-F238E27FC236}">
                <a16:creationId xmlns:a16="http://schemas.microsoft.com/office/drawing/2014/main" id="{EAEBA01C-C3EB-4106-9432-199712623652}"/>
              </a:ext>
            </a:extLst>
          </p:cNvPr>
          <p:cNvSpPr>
            <a:spLocks noGrp="1"/>
          </p:cNvSpPr>
          <p:nvPr>
            <p:ph idx="1"/>
          </p:nvPr>
        </p:nvSpPr>
        <p:spPr>
          <a:xfrm>
            <a:off x="4654732" y="850052"/>
            <a:ext cx="6390623" cy="5326911"/>
          </a:xfrm>
        </p:spPr>
        <p:txBody>
          <a:bodyPr vert="horz" lIns="91440" tIns="45720" rIns="91440" bIns="45720" rtlCol="0">
            <a:normAutofit/>
          </a:bodyPr>
          <a:lstStyle/>
          <a:p>
            <a:r>
              <a:rPr lang="en-US" sz="1600" dirty="0"/>
              <a:t>Since Plan A was launched in 2007, M&amp;S have worked hard to act on waste across their entire value chain. Working with </a:t>
            </a:r>
            <a:r>
              <a:rPr lang="en-US" sz="1600" u="sng" dirty="0">
                <a:hlinkClick r:id="rId3"/>
              </a:rPr>
              <a:t>WRAP</a:t>
            </a:r>
            <a:r>
              <a:rPr lang="en-US" sz="1600" dirty="0"/>
              <a:t>, suppliers and trade associations they have estimated that their value chain accounts for around 2.5m tones of waste across the world – around 80% of which is in M&amp;S’s supply chain. </a:t>
            </a:r>
          </a:p>
          <a:p>
            <a:r>
              <a:rPr lang="en-GB" sz="1600" dirty="0"/>
              <a:t>M&amp;S are committed to send zero waste from their operations. They also work across their value chain and act on key areas of waste such as food waste, used clothing, packaging, and carrier bags. They support the transition to a sustainable circular economy and will prioritise business model innovation and put circular ways of working into practice. </a:t>
            </a:r>
          </a:p>
          <a:p>
            <a:pPr marL="285750" indent="-285750"/>
            <a:r>
              <a:rPr lang="en-GB" sz="1600" dirty="0">
                <a:latin typeface="&amp;quot"/>
                <a:ea typeface="Times New Roman" panose="02020603050405020304" pitchFamily="18" charset="0"/>
              </a:rPr>
              <a:t>M&amp;S stores in UK and Ireland produce around 83,000 tonnes of waste all of which is valued in the economy in some form. The majority is either transit packaging, such as cardboard and polythene, or unsold food which cannot be donated to charities. The small amount of damaged or impact clothing generated in the stores is donated to </a:t>
            </a:r>
            <a:r>
              <a:rPr lang="en-GB" sz="1600" u="sng" dirty="0">
                <a:latin typeface="inherit"/>
                <a:ea typeface="Times New Roman" panose="02020603050405020304" pitchFamily="18" charset="0"/>
                <a:hlinkClick r:id="rId4"/>
              </a:rPr>
              <a:t>Oxfam</a:t>
            </a:r>
            <a:r>
              <a:rPr lang="en-GB" sz="1600" dirty="0">
                <a:latin typeface="&amp;quot"/>
                <a:ea typeface="Times New Roman" panose="02020603050405020304" pitchFamily="18" charset="0"/>
              </a:rPr>
              <a:t> or </a:t>
            </a:r>
            <a:r>
              <a:rPr lang="en-GB" sz="1600" u="sng" dirty="0" err="1">
                <a:latin typeface="inherit"/>
                <a:ea typeface="Times New Roman" panose="02020603050405020304" pitchFamily="18" charset="0"/>
                <a:hlinkClick r:id="rId5"/>
              </a:rPr>
              <a:t>Newlife</a:t>
            </a:r>
            <a:r>
              <a:rPr lang="en-GB" sz="1600" u="sng" dirty="0">
                <a:latin typeface="&amp;quot"/>
                <a:ea typeface="Times New Roman" panose="02020603050405020304" pitchFamily="18" charset="0"/>
              </a:rPr>
              <a:t>. </a:t>
            </a:r>
          </a:p>
          <a:p>
            <a:pPr marL="285750" indent="-285750"/>
            <a:r>
              <a:rPr lang="en-GB" sz="1600" dirty="0">
                <a:latin typeface="&amp;quot"/>
                <a:ea typeface="Times New Roman" panose="02020603050405020304" pitchFamily="18" charset="0"/>
              </a:rPr>
              <a:t>M&amp;S have been constantly improving their approach to fitting out the stores by seeking ways to reuse and refurbish equipment. their target is </a:t>
            </a:r>
            <a:r>
              <a:rPr lang="en-GB" sz="1600" dirty="0"/>
              <a:t>to help customers reuse or recycle every product or piece of packaging that are sold but cannot be done alone.</a:t>
            </a:r>
          </a:p>
          <a:p>
            <a:endParaRPr lang="en-GB" sz="1500" dirty="0"/>
          </a:p>
          <a:p>
            <a:endParaRPr lang="en-GB" sz="1500" dirty="0"/>
          </a:p>
          <a:p>
            <a:endParaRPr lang="en-US" sz="1500" dirty="0"/>
          </a:p>
        </p:txBody>
      </p:sp>
    </p:spTree>
    <p:extLst>
      <p:ext uri="{BB962C8B-B14F-4D97-AF65-F5344CB8AC3E}">
        <p14:creationId xmlns:p14="http://schemas.microsoft.com/office/powerpoint/2010/main" val="30489634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B3408E7-DBDB-4BA8-9277-8C24FE2617AA}"/>
              </a:ext>
            </a:extLst>
          </p:cNvPr>
          <p:cNvSpPr>
            <a:spLocks noGrp="1"/>
          </p:cNvSpPr>
          <p:nvPr>
            <p:ph idx="1"/>
          </p:nvPr>
        </p:nvSpPr>
        <p:spPr>
          <a:xfrm>
            <a:off x="762000" y="2279018"/>
            <a:ext cx="5314543" cy="3375920"/>
          </a:xfrm>
        </p:spPr>
        <p:txBody>
          <a:bodyPr anchor="t">
            <a:normAutofit/>
          </a:bodyPr>
          <a:lstStyle/>
          <a:p>
            <a:pPr marL="0" indent="0">
              <a:buNone/>
            </a:pPr>
            <a:r>
              <a:rPr lang="en-GB" dirty="0"/>
              <a:t>Stella Cottrell stated; </a:t>
            </a:r>
          </a:p>
          <a:p>
            <a:pPr marL="0" indent="0">
              <a:buNone/>
            </a:pPr>
            <a:r>
              <a:rPr lang="en-GB" i="1" dirty="0"/>
              <a:t>A SWOT analysis is a useful way to record your situation. It is a simple way of recording the level of willingness for a new task.</a:t>
            </a:r>
          </a:p>
          <a:p>
            <a:pPr marL="0" indent="0">
              <a:buNone/>
            </a:pPr>
            <a:endParaRPr lang="en-GB" sz="1800" i="1" dirty="0"/>
          </a:p>
        </p:txBody>
      </p:sp>
      <p:sp>
        <p:nvSpPr>
          <p:cNvPr id="12"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close up of text on a white background&#10;&#10;Description automatically generated">
            <a:extLst>
              <a:ext uri="{FF2B5EF4-FFF2-40B4-BE49-F238E27FC236}">
                <a16:creationId xmlns:a16="http://schemas.microsoft.com/office/drawing/2014/main" id="{635F10E8-6F1F-403B-8CBC-2D0BBF9FB6DB}"/>
              </a:ext>
            </a:extLst>
          </p:cNvPr>
          <p:cNvPicPr>
            <a:picLocks noChangeAspect="1"/>
          </p:cNvPicPr>
          <p:nvPr/>
        </p:nvPicPr>
        <p:blipFill rotWithShape="1">
          <a:blip r:embed="rId3">
            <a:extLst>
              <a:ext uri="{28A0092B-C50C-407E-A947-70E740481C1C}">
                <a14:useLocalDpi xmlns:a14="http://schemas.microsoft.com/office/drawing/2010/main" val="0"/>
              </a:ext>
            </a:extLst>
          </a:blip>
          <a:srcRect l="2688" r="1077" b="-2"/>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3501019518"/>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B20EF-34EC-4BC4-93BB-0B23C33FDF54}"/>
              </a:ext>
            </a:extLst>
          </p:cNvPr>
          <p:cNvSpPr>
            <a:spLocks noGrp="1"/>
          </p:cNvSpPr>
          <p:nvPr>
            <p:ph type="title"/>
          </p:nvPr>
        </p:nvSpPr>
        <p:spPr>
          <a:xfrm>
            <a:off x="838200" y="365125"/>
            <a:ext cx="9070298" cy="909039"/>
          </a:xfrm>
        </p:spPr>
        <p:txBody>
          <a:bodyPr>
            <a:normAutofit fontScale="90000"/>
          </a:bodyPr>
          <a:lstStyle/>
          <a:p>
            <a:r>
              <a:rPr lang="en-GB" sz="6600" b="1" dirty="0">
                <a:solidFill>
                  <a:schemeClr val="bg2">
                    <a:lumMod val="10000"/>
                  </a:schemeClr>
                </a:solidFill>
                <a:effectLst>
                  <a:outerShdw blurRad="38100" dist="38100" dir="2700000" algn="tl">
                    <a:srgbClr val="000000">
                      <a:alpha val="43137"/>
                    </a:srgbClr>
                  </a:outerShdw>
                </a:effectLst>
              </a:rPr>
              <a:t>             </a:t>
            </a:r>
            <a:r>
              <a:rPr lang="en-GB" sz="6600" b="1" u="sng" dirty="0">
                <a:solidFill>
                  <a:schemeClr val="bg2">
                    <a:lumMod val="10000"/>
                  </a:schemeClr>
                </a:solidFill>
                <a:effectLst>
                  <a:outerShdw blurRad="38100" dist="38100" dir="2700000" algn="tl">
                    <a:srgbClr val="000000">
                      <a:alpha val="43137"/>
                    </a:srgbClr>
                  </a:outerShdw>
                </a:effectLst>
              </a:rPr>
              <a:t>SWOT ON M&amp;S</a:t>
            </a:r>
          </a:p>
        </p:txBody>
      </p:sp>
      <p:graphicFrame>
        <p:nvGraphicFramePr>
          <p:cNvPr id="5" name="Content Placeholder 2">
            <a:extLst>
              <a:ext uri="{FF2B5EF4-FFF2-40B4-BE49-F238E27FC236}">
                <a16:creationId xmlns:a16="http://schemas.microsoft.com/office/drawing/2014/main" id="{FA486E49-3D1B-4A65-9851-D718A479C206}"/>
              </a:ext>
            </a:extLst>
          </p:cNvPr>
          <p:cNvGraphicFramePr>
            <a:graphicFrameLocks noGrp="1"/>
          </p:cNvGraphicFramePr>
          <p:nvPr>
            <p:ph idx="1"/>
            <p:extLst>
              <p:ext uri="{D42A27DB-BD31-4B8C-83A1-F6EECF244321}">
                <p14:modId xmlns:p14="http://schemas.microsoft.com/office/powerpoint/2010/main" val="24536478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136036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1932072-A53C-4842-94BB-A922822FEB80}"/>
              </a:ext>
            </a:extLst>
          </p:cNvPr>
          <p:cNvSpPr>
            <a:spLocks noGrp="1"/>
          </p:cNvSpPr>
          <p:nvPr>
            <p:ph type="title"/>
          </p:nvPr>
        </p:nvSpPr>
        <p:spPr>
          <a:xfrm>
            <a:off x="5944203" y="170602"/>
            <a:ext cx="4977976" cy="1454051"/>
          </a:xfrm>
        </p:spPr>
        <p:txBody>
          <a:bodyPr>
            <a:normAutofit/>
          </a:bodyPr>
          <a:lstStyle/>
          <a:p>
            <a:r>
              <a:rPr lang="en-GB" sz="6000" b="1" dirty="0">
                <a:solidFill>
                  <a:schemeClr val="accent1"/>
                </a:solidFill>
              </a:rPr>
              <a:t>PESTLE</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6"/>
                </a:gs>
                <a:gs pos="23000">
                  <a:schemeClr val="accent6"/>
                </a:gs>
                <a:gs pos="83000">
                  <a:schemeClr val="accent1"/>
                </a:gs>
                <a:gs pos="100000">
                  <a:schemeClr val="accent1"/>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Fingerprint">
            <a:extLst>
              <a:ext uri="{FF2B5EF4-FFF2-40B4-BE49-F238E27FC236}">
                <a16:creationId xmlns:a16="http://schemas.microsoft.com/office/drawing/2014/main" id="{139D6CBF-ED16-4DBA-8552-6D9051DD9D0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50254" y="1629089"/>
            <a:ext cx="3620021" cy="3620021"/>
          </a:xfrm>
          <a:prstGeom prst="rect">
            <a:avLst/>
          </a:prstGeom>
        </p:spPr>
      </p:pic>
      <p:sp>
        <p:nvSpPr>
          <p:cNvPr id="3" name="Content Placeholder 2">
            <a:extLst>
              <a:ext uri="{FF2B5EF4-FFF2-40B4-BE49-F238E27FC236}">
                <a16:creationId xmlns:a16="http://schemas.microsoft.com/office/drawing/2014/main" id="{C0148F35-05D3-4032-828C-B5AF064CCDDE}"/>
              </a:ext>
            </a:extLst>
          </p:cNvPr>
          <p:cNvSpPr>
            <a:spLocks noGrp="1"/>
          </p:cNvSpPr>
          <p:nvPr>
            <p:ph idx="1"/>
          </p:nvPr>
        </p:nvSpPr>
        <p:spPr>
          <a:xfrm>
            <a:off x="6090574" y="1289154"/>
            <a:ext cx="4977578" cy="4771817"/>
          </a:xfrm>
        </p:spPr>
        <p:txBody>
          <a:bodyPr anchor="ctr">
            <a:noAutofit/>
          </a:bodyPr>
          <a:lstStyle/>
          <a:p>
            <a:pPr marL="0" indent="0">
              <a:buNone/>
            </a:pPr>
            <a:r>
              <a:rPr lang="en-GB" sz="2400" dirty="0">
                <a:solidFill>
                  <a:srgbClr val="000000"/>
                </a:solidFill>
              </a:rPr>
              <a:t>PESTLE stands for Political, economic, social, technological, legal, environmental. This is the macro environment of an organisation. PESTLE analysis describes a framework of macro-environmental factors used in the environmental scanning component of strategic management. It is a part of the external analysis which gives an overview of the different macro-environmental factors that the company has to take into consideration in order to achieve its goals.</a:t>
            </a:r>
          </a:p>
        </p:txBody>
      </p:sp>
    </p:spTree>
    <p:extLst>
      <p:ext uri="{BB962C8B-B14F-4D97-AF65-F5344CB8AC3E}">
        <p14:creationId xmlns:p14="http://schemas.microsoft.com/office/powerpoint/2010/main" val="5694659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B97F3-2B2B-4FE4-8602-565E310EA649}"/>
              </a:ext>
            </a:extLst>
          </p:cNvPr>
          <p:cNvSpPr>
            <a:spLocks noGrp="1"/>
          </p:cNvSpPr>
          <p:nvPr>
            <p:ph type="title"/>
          </p:nvPr>
        </p:nvSpPr>
        <p:spPr>
          <a:xfrm>
            <a:off x="838200" y="365125"/>
            <a:ext cx="10515600" cy="1325563"/>
          </a:xfrm>
        </p:spPr>
        <p:txBody>
          <a:bodyPr>
            <a:normAutofit/>
          </a:bodyPr>
          <a:lstStyle/>
          <a:p>
            <a:r>
              <a:rPr lang="en-GB" dirty="0"/>
              <a:t>PESTLE ON M&amp;S </a:t>
            </a:r>
          </a:p>
        </p:txBody>
      </p:sp>
      <p:graphicFrame>
        <p:nvGraphicFramePr>
          <p:cNvPr id="5" name="Content Placeholder 2">
            <a:extLst>
              <a:ext uri="{FF2B5EF4-FFF2-40B4-BE49-F238E27FC236}">
                <a16:creationId xmlns:a16="http://schemas.microsoft.com/office/drawing/2014/main" id="{AEF03D7D-7A93-4129-98A7-951B1A0A54CD}"/>
              </a:ext>
            </a:extLst>
          </p:cNvPr>
          <p:cNvGraphicFramePr>
            <a:graphicFrameLocks noGrp="1"/>
          </p:cNvGraphicFramePr>
          <p:nvPr>
            <p:ph idx="1"/>
            <p:extLst>
              <p:ext uri="{D42A27DB-BD31-4B8C-83A1-F6EECF244321}">
                <p14:modId xmlns:p14="http://schemas.microsoft.com/office/powerpoint/2010/main" val="297416183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7874224"/>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9AACE-41AB-492D-B957-C26D754CABCB}"/>
              </a:ext>
            </a:extLst>
          </p:cNvPr>
          <p:cNvSpPr>
            <a:spLocks noGrp="1"/>
          </p:cNvSpPr>
          <p:nvPr>
            <p:ph type="title"/>
          </p:nvPr>
        </p:nvSpPr>
        <p:spPr>
          <a:xfrm>
            <a:off x="838200" y="365125"/>
            <a:ext cx="10515600" cy="1325563"/>
          </a:xfrm>
        </p:spPr>
        <p:txBody>
          <a:bodyPr>
            <a:normAutofit/>
          </a:bodyPr>
          <a:lstStyle/>
          <a:p>
            <a:r>
              <a:rPr lang="en-GB" dirty="0"/>
              <a:t>PESTLE ON M&amp;S</a:t>
            </a:r>
          </a:p>
        </p:txBody>
      </p:sp>
      <p:graphicFrame>
        <p:nvGraphicFramePr>
          <p:cNvPr id="5" name="Content Placeholder 2">
            <a:extLst>
              <a:ext uri="{FF2B5EF4-FFF2-40B4-BE49-F238E27FC236}">
                <a16:creationId xmlns:a16="http://schemas.microsoft.com/office/drawing/2014/main" id="{9C09E155-C642-4D68-B022-D31B75C54AA9}"/>
              </a:ext>
            </a:extLst>
          </p:cNvPr>
          <p:cNvGraphicFramePr>
            <a:graphicFrameLocks noGrp="1"/>
          </p:cNvGraphicFramePr>
          <p:nvPr>
            <p:ph idx="1"/>
            <p:extLst>
              <p:ext uri="{D42A27DB-BD31-4B8C-83A1-F6EECF244321}">
                <p14:modId xmlns:p14="http://schemas.microsoft.com/office/powerpoint/2010/main" val="310303300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23867179"/>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B072E-B1E1-4E85-AAF4-0327D7318448}"/>
              </a:ext>
            </a:extLst>
          </p:cNvPr>
          <p:cNvSpPr>
            <a:spLocks noGrp="1"/>
          </p:cNvSpPr>
          <p:nvPr>
            <p:ph type="title"/>
          </p:nvPr>
        </p:nvSpPr>
        <p:spPr>
          <a:xfrm>
            <a:off x="6528912" y="236773"/>
            <a:ext cx="4645250" cy="430358"/>
          </a:xfrm>
        </p:spPr>
        <p:txBody>
          <a:bodyPr vert="horz" lIns="91440" tIns="45720" rIns="91440" bIns="45720" rtlCol="0" anchor="b">
            <a:normAutofit/>
          </a:bodyPr>
          <a:lstStyle/>
          <a:p>
            <a:r>
              <a:rPr lang="en-US" sz="2400" dirty="0"/>
              <a:t>USP FOR M&amp;S</a:t>
            </a:r>
          </a:p>
        </p:txBody>
      </p:sp>
      <p:sp>
        <p:nvSpPr>
          <p:cNvPr id="13" name="Content Placeholder 15">
            <a:extLst>
              <a:ext uri="{FF2B5EF4-FFF2-40B4-BE49-F238E27FC236}">
                <a16:creationId xmlns:a16="http://schemas.microsoft.com/office/drawing/2014/main" id="{7D45FDAF-15C6-473E-BFF5-196FD1DD0A85}"/>
              </a:ext>
            </a:extLst>
          </p:cNvPr>
          <p:cNvSpPr>
            <a:spLocks noGrp="1"/>
          </p:cNvSpPr>
          <p:nvPr>
            <p:ph idx="1"/>
          </p:nvPr>
        </p:nvSpPr>
        <p:spPr>
          <a:xfrm>
            <a:off x="6746627" y="841829"/>
            <a:ext cx="4645250" cy="5555733"/>
          </a:xfrm>
        </p:spPr>
        <p:txBody>
          <a:bodyPr vert="horz" lIns="91440" tIns="45720" rIns="91440" bIns="45720" rtlCol="0" anchor="t">
            <a:normAutofit lnSpcReduction="10000"/>
          </a:bodyPr>
          <a:lstStyle/>
          <a:p>
            <a:r>
              <a:rPr lang="en-US" sz="2000" dirty="0"/>
              <a:t>Opportunities for M&amp;S can be how they take customers views and demands on boards</a:t>
            </a:r>
          </a:p>
          <a:p>
            <a:r>
              <a:rPr lang="en-US" sz="2000" dirty="0"/>
              <a:t>Keep focused on their commitments and what the customers needs are</a:t>
            </a:r>
          </a:p>
          <a:p>
            <a:r>
              <a:rPr lang="en-US" sz="2000" dirty="0"/>
              <a:t>Be more innovative with their products so they can stand out in the retail industry.</a:t>
            </a:r>
          </a:p>
          <a:p>
            <a:r>
              <a:rPr lang="en-US" sz="2000" dirty="0"/>
              <a:t>M&amp;S need to engage and provide customers with a commitment plan and get the customers more involved.</a:t>
            </a:r>
          </a:p>
          <a:p>
            <a:r>
              <a:rPr lang="en-US" sz="2000" dirty="0"/>
              <a:t>To avoid loss they need an exit plan, where they must plan ahead.</a:t>
            </a:r>
          </a:p>
          <a:p>
            <a:r>
              <a:rPr lang="en-US" sz="2000" dirty="0"/>
              <a:t>Set measurable goals to achieve</a:t>
            </a:r>
          </a:p>
          <a:p>
            <a:r>
              <a:rPr lang="en-US" sz="2000" dirty="0"/>
              <a:t>M&amp;S should expand into Chinese and Indian markets.</a:t>
            </a:r>
          </a:p>
          <a:p>
            <a:r>
              <a:rPr lang="en-US" sz="2000" dirty="0"/>
              <a:t>M&amp;S can gain more customers by having a Unique selling point.</a:t>
            </a:r>
          </a:p>
          <a:p>
            <a:pPr marL="0" indent="0">
              <a:buNone/>
            </a:pPr>
            <a:endParaRPr lang="en-US" sz="500" dirty="0"/>
          </a:p>
          <a:p>
            <a:pPr marL="0" indent="0">
              <a:buNone/>
            </a:pPr>
            <a:endParaRPr lang="en-US" sz="500" dirty="0"/>
          </a:p>
        </p:txBody>
      </p:sp>
      <p:sp>
        <p:nvSpPr>
          <p:cNvPr id="19" name="Freeform: Shape 18">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4" name="Content Placeholder 10" descr="A close up of a sign&#10;&#10;Description automatically generated">
            <a:extLst>
              <a:ext uri="{FF2B5EF4-FFF2-40B4-BE49-F238E27FC236}">
                <a16:creationId xmlns:a16="http://schemas.microsoft.com/office/drawing/2014/main" id="{8E1984BE-7B26-4885-B1D9-CBDCE1AAEDE7}"/>
              </a:ext>
            </a:extLst>
          </p:cNvPr>
          <p:cNvPicPr>
            <a:picLocks noChangeAspect="1"/>
          </p:cNvPicPr>
          <p:nvPr/>
        </p:nvPicPr>
        <p:blipFill rotWithShape="1">
          <a:blip r:embed="rId3">
            <a:extLst>
              <a:ext uri="{28A0092B-C50C-407E-A947-70E740481C1C}">
                <a14:useLocalDpi xmlns:a14="http://schemas.microsoft.com/office/drawing/2010/main" val="0"/>
              </a:ext>
            </a:extLst>
          </a:blip>
          <a:srcRect l="5952" r="37390" b="-1"/>
          <a:stretch/>
        </p:blipFill>
        <p:spPr>
          <a:xfrm>
            <a:off x="20" y="10"/>
            <a:ext cx="6024134"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Tree>
    <p:extLst>
      <p:ext uri="{BB962C8B-B14F-4D97-AF65-F5344CB8AC3E}">
        <p14:creationId xmlns:p14="http://schemas.microsoft.com/office/powerpoint/2010/main" val="812388029"/>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5316D-ED2F-4F89-B4B4-8D9240B1A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8484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B3F7283-9AD6-47BA-ADE2-FB9A07B6127F}"/>
              </a:ext>
            </a:extLst>
          </p:cNvPr>
          <p:cNvSpPr>
            <a:spLocks noGrp="1"/>
          </p:cNvSpPr>
          <p:nvPr>
            <p:ph type="title"/>
          </p:nvPr>
        </p:nvSpPr>
        <p:spPr>
          <a:xfrm>
            <a:off x="170453" y="994852"/>
            <a:ext cx="2743200" cy="3202394"/>
          </a:xfrm>
          <a:prstGeom prst="ellipse">
            <a:avLst/>
          </a:prstGeom>
          <a:solidFill>
            <a:srgbClr val="262626"/>
          </a:solidFill>
          <a:ln w="174625" cmpd="thinThick">
            <a:solidFill>
              <a:srgbClr val="262626"/>
            </a:solidFill>
          </a:ln>
        </p:spPr>
        <p:txBody>
          <a:bodyPr vert="horz" lIns="91440" tIns="45720" rIns="91440" bIns="45720" rtlCol="0" anchor="ctr">
            <a:normAutofit fontScale="90000"/>
          </a:bodyPr>
          <a:lstStyle/>
          <a:p>
            <a:pPr algn="ctr"/>
            <a:r>
              <a:rPr lang="en-US" sz="1600" kern="1200" dirty="0">
                <a:solidFill>
                  <a:srgbClr val="FFFFFF"/>
                </a:solidFill>
                <a:latin typeface="+mj-lt"/>
                <a:ea typeface="+mj-ea"/>
                <a:cs typeface="+mj-cs"/>
              </a:rPr>
              <a:t> </a:t>
            </a:r>
            <a:br>
              <a:rPr lang="en-US" sz="1600" kern="1200" dirty="0">
                <a:solidFill>
                  <a:srgbClr val="FFFFFF"/>
                </a:solidFill>
                <a:latin typeface="+mj-lt"/>
                <a:ea typeface="+mj-ea"/>
                <a:cs typeface="+mj-cs"/>
              </a:rPr>
            </a:br>
            <a:r>
              <a:rPr lang="en-US" sz="2400" b="1" kern="1200" dirty="0">
                <a:solidFill>
                  <a:srgbClr val="FFFFFF"/>
                </a:solidFill>
                <a:latin typeface="+mj-lt"/>
                <a:ea typeface="+mj-ea"/>
                <a:cs typeface="+mj-cs"/>
              </a:rPr>
              <a:t>Lewin’s Three-Stage Process of Change (from Carpenter, Bauer and Erdogan, 2009)</a:t>
            </a:r>
            <a:br>
              <a:rPr lang="en-US" sz="1600" kern="1200" dirty="0">
                <a:solidFill>
                  <a:srgbClr val="FFFFFF"/>
                </a:solidFill>
                <a:latin typeface="+mj-lt"/>
                <a:ea typeface="+mj-ea"/>
                <a:cs typeface="+mj-cs"/>
              </a:rPr>
            </a:br>
            <a:endParaRPr lang="en-US" sz="1600" kern="1200" dirty="0">
              <a:solidFill>
                <a:srgbClr val="FFFFFF"/>
              </a:solidFill>
              <a:latin typeface="+mj-lt"/>
              <a:ea typeface="+mj-ea"/>
              <a:cs typeface="+mj-cs"/>
            </a:endParaRPr>
          </a:p>
        </p:txBody>
      </p:sp>
      <p:pic>
        <p:nvPicPr>
          <p:cNvPr id="4" name="Content Placeholder 3">
            <a:extLst>
              <a:ext uri="{FF2B5EF4-FFF2-40B4-BE49-F238E27FC236}">
                <a16:creationId xmlns:a16="http://schemas.microsoft.com/office/drawing/2014/main" id="{306151DC-C0C4-486B-9D2C-FDEEDB6E2635}"/>
              </a:ext>
            </a:extLst>
          </p:cNvPr>
          <p:cNvPicPr>
            <a:picLocks noGrp="1"/>
          </p:cNvPicPr>
          <p:nvPr>
            <p:ph idx="1"/>
          </p:nvPr>
        </p:nvPicPr>
        <p:blipFill>
          <a:blip r:embed="rId3">
            <a:extLst>
              <a:ext uri="{28A0092B-C50C-407E-A947-70E740481C1C}">
                <a14:useLocalDpi xmlns:a14="http://schemas.microsoft.com/office/drawing/2010/main" val="0"/>
              </a:ext>
            </a:extLst>
          </a:blip>
          <a:stretch>
            <a:fillRect/>
          </a:stretch>
        </p:blipFill>
        <p:spPr bwMode="auto">
          <a:xfrm>
            <a:off x="3813748" y="427554"/>
            <a:ext cx="6946394" cy="3091146"/>
          </a:xfrm>
          <a:prstGeom prst="rect">
            <a:avLst/>
          </a:prstGeom>
          <a:noFill/>
        </p:spPr>
      </p:pic>
      <p:sp>
        <p:nvSpPr>
          <p:cNvPr id="5" name="Rectangle 4">
            <a:extLst>
              <a:ext uri="{FF2B5EF4-FFF2-40B4-BE49-F238E27FC236}">
                <a16:creationId xmlns:a16="http://schemas.microsoft.com/office/drawing/2014/main" id="{552969B2-6194-4A60-BFC7-05BEA71E39E1}"/>
              </a:ext>
            </a:extLst>
          </p:cNvPr>
          <p:cNvSpPr/>
          <p:nvPr/>
        </p:nvSpPr>
        <p:spPr>
          <a:xfrm>
            <a:off x="2848132" y="3957403"/>
            <a:ext cx="8378668" cy="2219560"/>
          </a:xfrm>
          <a:prstGeom prst="rect">
            <a:avLst/>
          </a:prstGeom>
        </p:spPr>
        <p:txBody>
          <a:bodyPr vert="horz" lIns="91440" tIns="45720" rIns="91440" bIns="45720" rtlCol="0">
            <a:normAutofit/>
          </a:bodyPr>
          <a:lstStyle/>
          <a:p>
            <a:pPr>
              <a:lnSpc>
                <a:spcPct val="90000"/>
              </a:lnSpc>
              <a:spcAft>
                <a:spcPts val="600"/>
              </a:spcAft>
            </a:pPr>
            <a:r>
              <a:rPr lang="en-US" sz="2000" dirty="0"/>
              <a:t>Lewis’ model of change process is a framework of three possible ways to implement change: at the individual member of staff level affecting beliefs, attitudes, values, skills and behavior; through the organization's structures and systems, such as incentive and information systems; and through organizational climate, affecting leadership styles, decision-making and interpersonal relationship</a:t>
            </a:r>
          </a:p>
        </p:txBody>
      </p:sp>
    </p:spTree>
    <p:extLst>
      <p:ext uri="{BB962C8B-B14F-4D97-AF65-F5344CB8AC3E}">
        <p14:creationId xmlns:p14="http://schemas.microsoft.com/office/powerpoint/2010/main" val="28580133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0AB3E-C2AE-4233-A654-ACC3B74B6BF4}"/>
              </a:ext>
            </a:extLst>
          </p:cNvPr>
          <p:cNvSpPr>
            <a:spLocks noGrp="1"/>
          </p:cNvSpPr>
          <p:nvPr>
            <p:ph type="title"/>
          </p:nvPr>
        </p:nvSpPr>
        <p:spPr>
          <a:xfrm>
            <a:off x="651307" y="640081"/>
            <a:ext cx="3377183" cy="3681976"/>
          </a:xfrm>
          <a:noFill/>
        </p:spPr>
        <p:txBody>
          <a:bodyPr vert="horz" lIns="91440" tIns="45720" rIns="91440" bIns="45720" rtlCol="0" anchor="b">
            <a:normAutofit/>
          </a:bodyPr>
          <a:lstStyle/>
          <a:p>
            <a:r>
              <a:rPr lang="en-US" sz="4100"/>
              <a:t>Kotter’s Eight-Step Process for Leading Change (from Kotter, 2020)</a:t>
            </a:r>
            <a:br>
              <a:rPr lang="en-US" sz="4100"/>
            </a:br>
            <a:endParaRPr lang="en-US" sz="4100"/>
          </a:p>
        </p:txBody>
      </p:sp>
      <p:pic>
        <p:nvPicPr>
          <p:cNvPr id="4" name="Content Placeholder 3">
            <a:extLst>
              <a:ext uri="{FF2B5EF4-FFF2-40B4-BE49-F238E27FC236}">
                <a16:creationId xmlns:a16="http://schemas.microsoft.com/office/drawing/2014/main" id="{2F56F9F5-9603-4D4B-8606-3EFC4E95A390}"/>
              </a:ext>
            </a:extLst>
          </p:cNvPr>
          <p:cNvPicPr>
            <a:picLocks noGrp="1"/>
          </p:cNvPicPr>
          <p:nvPr>
            <p:ph idx="1"/>
          </p:nvPr>
        </p:nvPicPr>
        <p:blipFill rotWithShape="1">
          <a:blip r:embed="rId3">
            <a:extLst>
              <a:ext uri="{28A0092B-C50C-407E-A947-70E740481C1C}">
                <a14:useLocalDpi xmlns:a14="http://schemas.microsoft.com/office/drawing/2010/main" val="0"/>
              </a:ext>
            </a:extLst>
          </a:blip>
          <a:srcRect l="2728" r="1" b="1"/>
          <a:stretch/>
        </p:blipFill>
        <p:spPr bwMode="auto">
          <a:xfrm>
            <a:off x="4654297" y="10"/>
            <a:ext cx="7537704" cy="6857990"/>
          </a:xfrm>
          <a:prstGeom prst="rect">
            <a:avLst/>
          </a:prstGeom>
          <a:noFill/>
        </p:spPr>
      </p:pic>
    </p:spTree>
    <p:extLst>
      <p:ext uri="{BB962C8B-B14F-4D97-AF65-F5344CB8AC3E}">
        <p14:creationId xmlns:p14="http://schemas.microsoft.com/office/powerpoint/2010/main" val="12752783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4974497-B632-4F18-9B45-B85864252D34}"/>
              </a:ext>
            </a:extLst>
          </p:cNvPr>
          <p:cNvSpPr/>
          <p:nvPr/>
        </p:nvSpPr>
        <p:spPr>
          <a:xfrm>
            <a:off x="1648918" y="1453524"/>
            <a:ext cx="9473784" cy="3358227"/>
          </a:xfrm>
          <a:prstGeom prst="rect">
            <a:avLst/>
          </a:prstGeom>
        </p:spPr>
        <p:txBody>
          <a:bodyPr wrap="square">
            <a:spAutoFit/>
          </a:bodyPr>
          <a:lstStyle/>
          <a:p>
            <a:pPr>
              <a:lnSpc>
                <a:spcPct val="107000"/>
              </a:lnSpc>
              <a:spcBef>
                <a:spcPts val="200"/>
              </a:spcBef>
              <a:spcAft>
                <a:spcPts val="0"/>
              </a:spcAft>
            </a:pPr>
            <a:r>
              <a:rPr lang="en-GB" sz="2400" b="1" dirty="0">
                <a:solidFill>
                  <a:srgbClr val="2F5496"/>
                </a:solidFill>
                <a:latin typeface="Calibri Light" panose="020F0302020204030204" pitchFamily="34" charset="0"/>
                <a:ea typeface="Times New Roman" panose="02020603050405020304" pitchFamily="18" charset="0"/>
                <a:cs typeface="Times New Roman" panose="02020603050405020304" pitchFamily="18" charset="0"/>
              </a:rPr>
              <a:t>Burnes</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Burnes (p.5) argues that for organisational change to be successful organisations must ask five key questions:</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1. Why do we want to change?</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2. Should we focus on individual, group or system change?</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3. Will there be resistance, and, if so, where from? How can we gain employee commitment? Are we ready for change?</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4. Who will manage the change process? Do they have the appropriate skills?</a:t>
            </a: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5. What are the frequency and magnitude of the changes required in order for us to survive?</a:t>
            </a:r>
          </a:p>
        </p:txBody>
      </p:sp>
    </p:spTree>
    <p:extLst>
      <p:ext uri="{BB962C8B-B14F-4D97-AF65-F5344CB8AC3E}">
        <p14:creationId xmlns:p14="http://schemas.microsoft.com/office/powerpoint/2010/main" val="12327570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 name="Background Fill">
            <a:extLst>
              <a:ext uri="{FF2B5EF4-FFF2-40B4-BE49-F238E27FC236}">
                <a16:creationId xmlns:a16="http://schemas.microsoft.com/office/drawing/2014/main" id="{3C915414-2809-4735-A560-0D5FE66700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382"/>
            <a:ext cx="12188952" cy="6858000"/>
          </a:xfrm>
          <a:prstGeom prst="rect">
            <a:avLst/>
          </a:prstGeom>
          <a:solidFill>
            <a:schemeClr val="bg1">
              <a:lumMod val="95000"/>
            </a:schemeClr>
          </a:solidFill>
          <a:ln w="508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6" name="Grid">
            <a:extLst>
              <a:ext uri="{FF2B5EF4-FFF2-40B4-BE49-F238E27FC236}">
                <a16:creationId xmlns:a16="http://schemas.microsoft.com/office/drawing/2014/main" id="{24413201-85BF-4680-A7D4-10CDBD0356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038471" cy="6858000"/>
            <a:chOff x="0" y="-12406"/>
            <a:chExt cx="12038471" cy="6858000"/>
          </a:xfrm>
        </p:grpSpPr>
        <p:cxnSp>
          <p:nvCxnSpPr>
            <p:cNvPr id="67" name="Straight Connector 66">
              <a:extLst>
                <a:ext uri="{FF2B5EF4-FFF2-40B4-BE49-F238E27FC236}">
                  <a16:creationId xmlns:a16="http://schemas.microsoft.com/office/drawing/2014/main" id="{1F819D8C-C8E5-4336-9882-79FBF65551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0"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68" name="Straight Connector 67">
              <a:extLst>
                <a:ext uri="{FF2B5EF4-FFF2-40B4-BE49-F238E27FC236}">
                  <a16:creationId xmlns:a16="http://schemas.microsoft.com/office/drawing/2014/main" id="{7D732480-09E4-401A-B2D9-E6C662FBCA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719781"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69" name="Straight Connector 68">
              <a:extLst>
                <a:ext uri="{FF2B5EF4-FFF2-40B4-BE49-F238E27FC236}">
                  <a16:creationId xmlns:a16="http://schemas.microsoft.com/office/drawing/2014/main" id="{87D8355C-E417-4D36-91FF-2CC1E1FE9FF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672683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70" name="Straight Connector 69">
              <a:extLst>
                <a:ext uri="{FF2B5EF4-FFF2-40B4-BE49-F238E27FC236}">
                  <a16:creationId xmlns:a16="http://schemas.microsoft.com/office/drawing/2014/main" id="{6ADF7267-EAAE-43CE-ACEF-608328FB17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25"/>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71" name="Straight Connector 70">
              <a:extLst>
                <a:ext uri="{FF2B5EF4-FFF2-40B4-BE49-F238E27FC236}">
                  <a16:creationId xmlns:a16="http://schemas.microsoft.com/office/drawing/2014/main" id="{54C901E2-0CDB-4316-B262-3B9E68F335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1729498"/>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72" name="Straight Connector 71">
              <a:extLst>
                <a:ext uri="{FF2B5EF4-FFF2-40B4-BE49-F238E27FC236}">
                  <a16:creationId xmlns:a16="http://schemas.microsoft.com/office/drawing/2014/main" id="{D8F6D31A-084C-4F10-9A8F-A9645DFB71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160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73" name="Straight Connector 72">
              <a:extLst>
                <a:ext uri="{FF2B5EF4-FFF2-40B4-BE49-F238E27FC236}">
                  <a16:creationId xmlns:a16="http://schemas.microsoft.com/office/drawing/2014/main" id="{E38E09F0-F130-45B5-B0AF-7EF3F0172A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684395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74" name="Straight Connector 73">
              <a:extLst>
                <a:ext uri="{FF2B5EF4-FFF2-40B4-BE49-F238E27FC236}">
                  <a16:creationId xmlns:a16="http://schemas.microsoft.com/office/drawing/2014/main" id="{569330E2-17DA-4F0D-B377-6E4499C79A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513120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75" name="Straight Connector 74">
              <a:extLst>
                <a:ext uri="{FF2B5EF4-FFF2-40B4-BE49-F238E27FC236}">
                  <a16:creationId xmlns:a16="http://schemas.microsoft.com/office/drawing/2014/main" id="{A3192707-5744-4C77-8CD6-D682F90800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120892"/>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76" name="Straight Connector 75">
              <a:extLst>
                <a:ext uri="{FF2B5EF4-FFF2-40B4-BE49-F238E27FC236}">
                  <a16:creationId xmlns:a16="http://schemas.microsoft.com/office/drawing/2014/main" id="{E367A44A-5DD0-43B5-B6DB-1CA3BC5AF0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3422784"/>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77" name="Straight Connector 76">
              <a:extLst>
                <a:ext uri="{FF2B5EF4-FFF2-40B4-BE49-F238E27FC236}">
                  <a16:creationId xmlns:a16="http://schemas.microsoft.com/office/drawing/2014/main" id="{280809D1-164B-4A0C-84BB-2AC46F3BDE5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1832198"/>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78" name="Straight Connector 77">
              <a:extLst>
                <a:ext uri="{FF2B5EF4-FFF2-40B4-BE49-F238E27FC236}">
                  <a16:creationId xmlns:a16="http://schemas.microsoft.com/office/drawing/2014/main" id="{E379EC94-3698-4695-8CE7-61DBDF5EE6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3538773"/>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79" name="Straight Connector 78">
              <a:extLst>
                <a:ext uri="{FF2B5EF4-FFF2-40B4-BE49-F238E27FC236}">
                  <a16:creationId xmlns:a16="http://schemas.microsoft.com/office/drawing/2014/main" id="{8755B95C-6A71-4D4F-8F48-B21F893E6F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5240042"/>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80" name="Straight Connector 79">
              <a:extLst>
                <a:ext uri="{FF2B5EF4-FFF2-40B4-BE49-F238E27FC236}">
                  <a16:creationId xmlns:a16="http://schemas.microsoft.com/office/drawing/2014/main" id="{6099C53A-E394-462E-BF63-1639A8E283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828837"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81" name="Straight Connector 80">
              <a:extLst>
                <a:ext uri="{FF2B5EF4-FFF2-40B4-BE49-F238E27FC236}">
                  <a16:creationId xmlns:a16="http://schemas.microsoft.com/office/drawing/2014/main" id="{9AC427FF-C3BE-45A0-9FB1-A6A4C8C4CD8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439563"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82" name="Straight Connector 81">
              <a:extLst>
                <a:ext uri="{FF2B5EF4-FFF2-40B4-BE49-F238E27FC236}">
                  <a16:creationId xmlns:a16="http://schemas.microsoft.com/office/drawing/2014/main" id="{2B15D91A-BF52-4704-8F6B-A7C4746181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59344"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83" name="Straight Connector 82">
              <a:extLst>
                <a:ext uri="{FF2B5EF4-FFF2-40B4-BE49-F238E27FC236}">
                  <a16:creationId xmlns:a16="http://schemas.microsoft.com/office/drawing/2014/main" id="{1D9241FD-0E0D-409B-A2AF-8F06ACB757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79125"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84" name="Straight Connector 83">
              <a:extLst>
                <a:ext uri="{FF2B5EF4-FFF2-40B4-BE49-F238E27FC236}">
                  <a16:creationId xmlns:a16="http://schemas.microsoft.com/office/drawing/2014/main" id="{F8B3D884-11F6-4FF3-82C2-1C2311451C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598907"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85" name="Straight Connector 84">
              <a:extLst>
                <a:ext uri="{FF2B5EF4-FFF2-40B4-BE49-F238E27FC236}">
                  <a16:creationId xmlns:a16="http://schemas.microsoft.com/office/drawing/2014/main" id="{A15AB342-981A-44B4-846D-B0B2394ACF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038471"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86" name="Straight Connector 85">
              <a:extLst>
                <a:ext uri="{FF2B5EF4-FFF2-40B4-BE49-F238E27FC236}">
                  <a16:creationId xmlns:a16="http://schemas.microsoft.com/office/drawing/2014/main" id="{872C80E7-0A00-4063-BEE2-6B6B446A4A7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318688"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87" name="Straight Connector 86">
              <a:extLst>
                <a:ext uri="{FF2B5EF4-FFF2-40B4-BE49-F238E27FC236}">
                  <a16:creationId xmlns:a16="http://schemas.microsoft.com/office/drawing/2014/main" id="{CDDFAF9B-F940-4E8C-905E-31851E6E71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549263"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88" name="Straight Connector 87">
              <a:extLst>
                <a:ext uri="{FF2B5EF4-FFF2-40B4-BE49-F238E27FC236}">
                  <a16:creationId xmlns:a16="http://schemas.microsoft.com/office/drawing/2014/main" id="{DE75405B-4987-4ED0-838B-B550E11C50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72269" y="1609"/>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89" name="Straight Connector 88">
              <a:extLst>
                <a:ext uri="{FF2B5EF4-FFF2-40B4-BE49-F238E27FC236}">
                  <a16:creationId xmlns:a16="http://schemas.microsoft.com/office/drawing/2014/main" id="{2D23C412-06C7-4364-B5C1-6492A9D36B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990113"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90" name="Straight Connector 89">
              <a:extLst>
                <a:ext uri="{FF2B5EF4-FFF2-40B4-BE49-F238E27FC236}">
                  <a16:creationId xmlns:a16="http://schemas.microsoft.com/office/drawing/2014/main" id="{3E558B2C-BA31-4EF6-AA51-34C38C4FAC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15787"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91" name="Straight Connector 90">
              <a:extLst>
                <a:ext uri="{FF2B5EF4-FFF2-40B4-BE49-F238E27FC236}">
                  <a16:creationId xmlns:a16="http://schemas.microsoft.com/office/drawing/2014/main" id="{49BF6B7B-33CA-48B1-A1DC-E4917FB89D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435730"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92" name="Straight Connector 91">
              <a:extLst>
                <a:ext uri="{FF2B5EF4-FFF2-40B4-BE49-F238E27FC236}">
                  <a16:creationId xmlns:a16="http://schemas.microsoft.com/office/drawing/2014/main" id="{B91E8E40-9C42-4E16-980F-D9B38872F3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4293"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93" name="Straight Connector 92">
              <a:extLst>
                <a:ext uri="{FF2B5EF4-FFF2-40B4-BE49-F238E27FC236}">
                  <a16:creationId xmlns:a16="http://schemas.microsoft.com/office/drawing/2014/main" id="{6B7E3690-D803-4CC7-BA93-B51ACF040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4177"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grpSp>
      <p:sp>
        <p:nvSpPr>
          <p:cNvPr id="5" name="Title 4">
            <a:extLst>
              <a:ext uri="{FF2B5EF4-FFF2-40B4-BE49-F238E27FC236}">
                <a16:creationId xmlns:a16="http://schemas.microsoft.com/office/drawing/2014/main" id="{9A2BA65B-3008-488D-BF4E-7B36A460563E}"/>
              </a:ext>
            </a:extLst>
          </p:cNvPr>
          <p:cNvSpPr>
            <a:spLocks noGrp="1"/>
          </p:cNvSpPr>
          <p:nvPr>
            <p:ph type="ctrTitle"/>
          </p:nvPr>
        </p:nvSpPr>
        <p:spPr>
          <a:xfrm rot="16200000">
            <a:off x="-1029154" y="1952709"/>
            <a:ext cx="5748795" cy="3274608"/>
          </a:xfrm>
        </p:spPr>
        <p:txBody>
          <a:bodyPr anchor="t">
            <a:normAutofit/>
          </a:bodyPr>
          <a:lstStyle/>
          <a:p>
            <a:pPr algn="l"/>
            <a:r>
              <a:rPr lang="en-GB" sz="4400" b="1"/>
              <a:t>Case study on Zurich Uk</a:t>
            </a:r>
            <a:br>
              <a:rPr lang="en-GB" sz="4400" b="1"/>
            </a:br>
            <a:r>
              <a:rPr lang="en-GB" sz="4400"/>
              <a:t> </a:t>
            </a:r>
            <a:br>
              <a:rPr lang="en-GB" sz="4400"/>
            </a:br>
            <a:br>
              <a:rPr lang="en-GB" sz="4400"/>
            </a:br>
            <a:endParaRPr lang="en-GB" sz="4400"/>
          </a:p>
        </p:txBody>
      </p:sp>
      <p:sp>
        <p:nvSpPr>
          <p:cNvPr id="95" name="Rectangle 94">
            <a:extLst>
              <a:ext uri="{FF2B5EF4-FFF2-40B4-BE49-F238E27FC236}">
                <a16:creationId xmlns:a16="http://schemas.microsoft.com/office/drawing/2014/main" id="{FD1C2D03-7C47-4A05-9A59-7F8F742D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1064" y="-5130"/>
            <a:ext cx="6835390" cy="6746122"/>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ubtitle 5">
            <a:extLst>
              <a:ext uri="{FF2B5EF4-FFF2-40B4-BE49-F238E27FC236}">
                <a16:creationId xmlns:a16="http://schemas.microsoft.com/office/drawing/2014/main" id="{9047D863-1ED7-4D37-A004-2766FB939369}"/>
              </a:ext>
            </a:extLst>
          </p:cNvPr>
          <p:cNvSpPr>
            <a:spLocks noGrp="1"/>
          </p:cNvSpPr>
          <p:nvPr>
            <p:ph type="subTitle" idx="1"/>
          </p:nvPr>
        </p:nvSpPr>
        <p:spPr>
          <a:xfrm>
            <a:off x="3599590" y="366430"/>
            <a:ext cx="6525486" cy="5359808"/>
          </a:xfrm>
        </p:spPr>
        <p:txBody>
          <a:bodyPr anchor="ctr">
            <a:normAutofit/>
          </a:bodyPr>
          <a:lstStyle/>
          <a:p>
            <a:pPr algn="l"/>
            <a:r>
              <a:rPr lang="en-GB" sz="1500" b="1" dirty="0"/>
              <a:t>Zurich UK Life (success)</a:t>
            </a:r>
            <a:br>
              <a:rPr lang="en-GB" sz="1500" b="1" dirty="0"/>
            </a:br>
            <a:r>
              <a:rPr lang="en-GB" sz="2000" b="1" dirty="0"/>
              <a:t>Want to cut cost in the company and introduce a new IT programme to enhance customer information. So they knew why they wanted to change (reduce costs) and focussed on system change, including the new IT but also restructured the UK business. </a:t>
            </a:r>
          </a:p>
          <a:p>
            <a:pPr algn="l"/>
            <a:r>
              <a:rPr lang="en-GB" sz="2000" b="1" dirty="0"/>
              <a:t> To counter resistance, the new CEO who was appointed to manage the change, met with the top 80 managers and interviewed them all individually. </a:t>
            </a:r>
          </a:p>
          <a:p>
            <a:pPr algn="l"/>
            <a:r>
              <a:rPr lang="en-GB" sz="2000" b="1" dirty="0"/>
              <a:t>The new CEO decided to reduce red tape but worked hard on communication to bring employees on board, initiating change champions and instigated PACE (Passion, Agility, Collaboration, Externally-focused) awards. </a:t>
            </a:r>
          </a:p>
          <a:p>
            <a:pPr algn="l"/>
            <a:r>
              <a:rPr lang="en-GB" sz="2000" b="1" dirty="0"/>
              <a:t>They used HR and external consultants to help achieve the change. They evaluated the change to see how successful it has been.</a:t>
            </a:r>
          </a:p>
        </p:txBody>
      </p:sp>
      <p:cxnSp>
        <p:nvCxnSpPr>
          <p:cNvPr id="97" name="Straight Connector 96">
            <a:extLst>
              <a:ext uri="{FF2B5EF4-FFF2-40B4-BE49-F238E27FC236}">
                <a16:creationId xmlns:a16="http://schemas.microsoft.com/office/drawing/2014/main" id="{827752EF-DAA7-4BF0-A506-7BB5FF0336D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631945" y="178917"/>
            <a:ext cx="6770846" cy="0"/>
          </a:xfrm>
          <a:prstGeom prst="line">
            <a:avLst/>
          </a:prstGeom>
          <a:ln w="50800" cap="sq">
            <a:solidFill>
              <a:schemeClr val="accent5"/>
            </a:solidFill>
            <a:headEnd type="none"/>
            <a:tailEnd type="none"/>
          </a:ln>
        </p:spPr>
        <p:style>
          <a:lnRef idx="1">
            <a:schemeClr val="accent1"/>
          </a:lnRef>
          <a:fillRef idx="0">
            <a:schemeClr val="accent1"/>
          </a:fillRef>
          <a:effectRef idx="0">
            <a:schemeClr val="accent1"/>
          </a:effectRef>
          <a:fontRef idx="minor">
            <a:schemeClr val="tx1"/>
          </a:fontRef>
        </p:style>
      </p:cxnSp>
      <p:sp>
        <p:nvSpPr>
          <p:cNvPr id="99" name="Color">
            <a:extLst>
              <a:ext uri="{FF2B5EF4-FFF2-40B4-BE49-F238E27FC236}">
                <a16:creationId xmlns:a16="http://schemas.microsoft.com/office/drawing/2014/main" id="{D665D759-2DF8-4D47-8386-4BA28901A7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7704" y="147451"/>
            <a:ext cx="685800" cy="6586489"/>
          </a:xfrm>
          <a:prstGeom prst="rect">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5"/>
              </a:solidFill>
            </a:endParaRPr>
          </a:p>
        </p:txBody>
      </p:sp>
      <p:sp>
        <p:nvSpPr>
          <p:cNvPr id="101" name="Rectangle 100">
            <a:extLst>
              <a:ext uri="{FF2B5EF4-FFF2-40B4-BE49-F238E27FC236}">
                <a16:creationId xmlns:a16="http://schemas.microsoft.com/office/drawing/2014/main" id="{E912DDC0-CE1E-4515-84C1-75BDD75EC3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1063" y="3602513"/>
            <a:ext cx="6827958" cy="3263606"/>
          </a:xfrm>
          <a:prstGeom prst="rect">
            <a:avLst/>
          </a:prstGeom>
          <a:solidFill>
            <a:schemeClr val="accent5">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642706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431F83-40A2-43F9-AC67-270E5F5BAFE4}"/>
              </a:ext>
            </a:extLst>
          </p:cNvPr>
          <p:cNvSpPr>
            <a:spLocks noGrp="1"/>
          </p:cNvSpPr>
          <p:nvPr>
            <p:ph type="title"/>
          </p:nvPr>
        </p:nvSpPr>
        <p:spPr>
          <a:xfrm>
            <a:off x="838200" y="963877"/>
            <a:ext cx="2594545" cy="4930246"/>
          </a:xfrm>
        </p:spPr>
        <p:txBody>
          <a:bodyPr>
            <a:normAutofit/>
          </a:bodyPr>
          <a:lstStyle/>
          <a:p>
            <a:pPr algn="r"/>
            <a:r>
              <a:rPr lang="en-GB" dirty="0">
                <a:solidFill>
                  <a:schemeClr val="accent1"/>
                </a:solidFill>
              </a:rPr>
              <a:t>Case study on </a:t>
            </a:r>
            <a:r>
              <a:rPr lang="en-GB" dirty="0" err="1">
                <a:solidFill>
                  <a:schemeClr val="accent1"/>
                </a:solidFill>
              </a:rPr>
              <a:t>Avinor</a:t>
            </a:r>
            <a:r>
              <a:rPr lang="en-GB" dirty="0">
                <a:solidFill>
                  <a:schemeClr val="accent1"/>
                </a:solidFill>
              </a:rPr>
              <a:t> </a:t>
            </a:r>
          </a:p>
        </p:txBody>
      </p:sp>
      <p:cxnSp>
        <p:nvCxnSpPr>
          <p:cNvPr id="11" name="Straight Connector 10">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340D31F-1796-4C1F-B8A0-B229AF6B77E5}"/>
              </a:ext>
            </a:extLst>
          </p:cNvPr>
          <p:cNvSpPr>
            <a:spLocks noGrp="1"/>
          </p:cNvSpPr>
          <p:nvPr>
            <p:ph idx="1"/>
          </p:nvPr>
        </p:nvSpPr>
        <p:spPr>
          <a:xfrm>
            <a:off x="4976031" y="644577"/>
            <a:ext cx="6377769" cy="5249546"/>
          </a:xfrm>
        </p:spPr>
        <p:txBody>
          <a:bodyPr anchor="ctr">
            <a:normAutofit fontScale="92500" lnSpcReduction="10000"/>
          </a:bodyPr>
          <a:lstStyle/>
          <a:p>
            <a:pPr marL="0" indent="0">
              <a:spcAft>
                <a:spcPts val="800"/>
              </a:spcAft>
              <a:buNone/>
            </a:pP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sz="2000" b="1" dirty="0" err="1">
                <a:latin typeface="Calibri" panose="020F0502020204030204" pitchFamily="34" charset="0"/>
                <a:ea typeface="Calibri" panose="020F0502020204030204" pitchFamily="34" charset="0"/>
                <a:cs typeface="Times New Roman" panose="02020603050405020304" pitchFamily="18" charset="0"/>
              </a:rPr>
              <a:t>Avinor</a:t>
            </a:r>
            <a:r>
              <a:rPr lang="en-GB" sz="2000" b="1" dirty="0">
                <a:latin typeface="Calibri" panose="020F0502020204030204" pitchFamily="34" charset="0"/>
                <a:ea typeface="Calibri" panose="020F0502020204030204" pitchFamily="34" charset="0"/>
                <a:cs typeface="Times New Roman" panose="02020603050405020304" pitchFamily="18" charset="0"/>
              </a:rPr>
              <a:t> is a Norwegian airport management and navigation services provider. In 2006, an initiative for change, Take-Off 05, was introduced.  </a:t>
            </a:r>
          </a:p>
          <a:p>
            <a:pPr marL="0" indent="0">
              <a:spcAft>
                <a:spcPts val="800"/>
              </a:spcAft>
              <a:buNone/>
            </a:pPr>
            <a:r>
              <a:rPr lang="en-GB" sz="2000" b="1" dirty="0">
                <a:latin typeface="Calibri" panose="020F0502020204030204" pitchFamily="34" charset="0"/>
                <a:ea typeface="Calibri" panose="020F0502020204030204" pitchFamily="34" charset="0"/>
                <a:cs typeface="Times New Roman" panose="02020603050405020304" pitchFamily="18" charset="0"/>
              </a:rPr>
              <a:t>‘The goal of the change initiative was to make airport management and air navigation services in Norway more productive and efﬁcient through the trans-formation of the government management agency (</a:t>
            </a:r>
            <a:r>
              <a:rPr lang="en-GB" sz="2000" b="1" dirty="0" err="1">
                <a:latin typeface="Calibri" panose="020F0502020204030204" pitchFamily="34" charset="0"/>
                <a:ea typeface="Calibri" panose="020F0502020204030204" pitchFamily="34" charset="0"/>
                <a:cs typeface="Times New Roman" panose="02020603050405020304" pitchFamily="18" charset="0"/>
              </a:rPr>
              <a:t>Luftfartsverket</a:t>
            </a:r>
            <a:r>
              <a:rPr lang="en-GB" sz="2000" b="1" dirty="0">
                <a:latin typeface="Calibri" panose="020F0502020204030204" pitchFamily="34" charset="0"/>
                <a:ea typeface="Calibri" panose="020F0502020204030204" pitchFamily="34" charset="0"/>
                <a:cs typeface="Times New Roman" panose="02020603050405020304" pitchFamily="18" charset="0"/>
              </a:rPr>
              <a:t>) into a government-owned, private company (</a:t>
            </a:r>
            <a:r>
              <a:rPr lang="en-GB" sz="2000" b="1" dirty="0" err="1">
                <a:latin typeface="Calibri" panose="020F0502020204030204" pitchFamily="34" charset="0"/>
                <a:ea typeface="Calibri" panose="020F0502020204030204" pitchFamily="34" charset="0"/>
                <a:cs typeface="Times New Roman" panose="02020603050405020304" pitchFamily="18" charset="0"/>
              </a:rPr>
              <a:t>Avinor</a:t>
            </a:r>
            <a:r>
              <a:rPr lang="en-GB" sz="2000" b="1" dirty="0">
                <a:latin typeface="Calibri" panose="020F0502020204030204" pitchFamily="34" charset="0"/>
                <a:ea typeface="Calibri" panose="020F0502020204030204" pitchFamily="34" charset="0"/>
                <a:cs typeface="Times New Roman" panose="02020603050405020304" pitchFamily="18" charset="0"/>
              </a:rPr>
              <a:t>)’ (</a:t>
            </a:r>
            <a:r>
              <a:rPr lang="en-GB" sz="2000" b="1" dirty="0" err="1">
                <a:latin typeface="Calibri" panose="020F0502020204030204" pitchFamily="34" charset="0"/>
                <a:ea typeface="Calibri" panose="020F0502020204030204" pitchFamily="34" charset="0"/>
                <a:cs typeface="Times New Roman" panose="02020603050405020304" pitchFamily="18" charset="0"/>
              </a:rPr>
              <a:t>Lofquist</a:t>
            </a:r>
            <a:r>
              <a:rPr lang="en-GB" sz="2000" b="1" dirty="0">
                <a:latin typeface="Calibri" panose="020F0502020204030204" pitchFamily="34" charset="0"/>
                <a:ea typeface="Calibri" panose="020F0502020204030204" pitchFamily="34" charset="0"/>
                <a:cs typeface="Times New Roman" panose="02020603050405020304" pitchFamily="18" charset="0"/>
              </a:rPr>
              <a:t>, 2011, p.230). </a:t>
            </a:r>
          </a:p>
          <a:p>
            <a:pPr marL="0" indent="0">
              <a:spcAft>
                <a:spcPts val="800"/>
              </a:spcAft>
              <a:buNone/>
            </a:pPr>
            <a:r>
              <a:rPr lang="en-GB" sz="2000" b="1" dirty="0">
                <a:latin typeface="Calibri" panose="020F0502020204030204" pitchFamily="34" charset="0"/>
                <a:ea typeface="Calibri" panose="020F0502020204030204" pitchFamily="34" charset="0"/>
                <a:cs typeface="Times New Roman" panose="02020603050405020304" pitchFamily="18" charset="0"/>
              </a:rPr>
              <a:t>The main goal was to reduce costs. There was initial support from employees as they were involved in planning changes, but when large redundancies were made, employees felt betrayed as it was a shock.</a:t>
            </a:r>
          </a:p>
          <a:p>
            <a:pPr marL="0" indent="0">
              <a:spcAft>
                <a:spcPts val="800"/>
              </a:spcAft>
              <a:buNone/>
            </a:pPr>
            <a:r>
              <a:rPr lang="en-GB" sz="2000" b="1" dirty="0">
                <a:latin typeface="Calibri" panose="020F0502020204030204" pitchFamily="34" charset="0"/>
                <a:ea typeface="Calibri" panose="020F0502020204030204" pitchFamily="34" charset="0"/>
                <a:cs typeface="Times New Roman" panose="02020603050405020304" pitchFamily="18" charset="0"/>
              </a:rPr>
              <a:t> The change process had changed from participatory to top-down and employees lost trust in the leadership. Cost savings were not accomplished.</a:t>
            </a:r>
          </a:p>
          <a:p>
            <a:endParaRPr lang="en-GB" sz="2000" dirty="0"/>
          </a:p>
        </p:txBody>
      </p:sp>
    </p:spTree>
    <p:extLst>
      <p:ext uri="{BB962C8B-B14F-4D97-AF65-F5344CB8AC3E}">
        <p14:creationId xmlns:p14="http://schemas.microsoft.com/office/powerpoint/2010/main" val="22782769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CE97855-0B8F-4D4A-AE83-EBC76FEE1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3FD6E91-3598-45BE-B7C4-DCE2A9F32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2012" y="0"/>
            <a:ext cx="6829989" cy="6858000"/>
          </a:xfrm>
          <a:custGeom>
            <a:avLst/>
            <a:gdLst>
              <a:gd name="connsiteX0" fmla="*/ 0 w 6829989"/>
              <a:gd name="connsiteY0" fmla="*/ 0 h 6858000"/>
              <a:gd name="connsiteX1" fmla="*/ 6829989 w 6829989"/>
              <a:gd name="connsiteY1" fmla="*/ 0 h 6858000"/>
              <a:gd name="connsiteX2" fmla="*/ 6829989 w 6829989"/>
              <a:gd name="connsiteY2" fmla="*/ 6858000 h 6858000"/>
              <a:gd name="connsiteX3" fmla="*/ 1 w 6829989"/>
              <a:gd name="connsiteY3" fmla="*/ 6858000 h 6858000"/>
              <a:gd name="connsiteX4" fmla="*/ 4006 w 6829989"/>
              <a:gd name="connsiteY4" fmla="*/ 6854853 h 6858000"/>
              <a:gd name="connsiteX5" fmla="*/ 1619628 w 6829989"/>
              <a:gd name="connsiteY5" fmla="*/ 3429000 h 6858000"/>
              <a:gd name="connsiteX6" fmla="*/ 4006 w 6829989"/>
              <a:gd name="connsiteY6" fmla="*/ 314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29989" h="6858000">
                <a:moveTo>
                  <a:pt x="0" y="0"/>
                </a:moveTo>
                <a:lnTo>
                  <a:pt x="6829989" y="0"/>
                </a:lnTo>
                <a:lnTo>
                  <a:pt x="6829989" y="6858000"/>
                </a:lnTo>
                <a:lnTo>
                  <a:pt x="1" y="6858000"/>
                </a:lnTo>
                <a:lnTo>
                  <a:pt x="4006" y="6854853"/>
                </a:lnTo>
                <a:cubicBezTo>
                  <a:pt x="990707" y="6040555"/>
                  <a:pt x="1619628" y="4808224"/>
                  <a:pt x="1619628" y="3429000"/>
                </a:cubicBezTo>
                <a:cubicBezTo>
                  <a:pt x="1619628" y="2049777"/>
                  <a:pt x="990707" y="817446"/>
                  <a:pt x="4006" y="3148"/>
                </a:cubicBezTo>
                <a:close/>
              </a:path>
            </a:pathLst>
          </a:cu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29E7136-FF0D-48FC-A106-3AA1848C462E}"/>
              </a:ext>
            </a:extLst>
          </p:cNvPr>
          <p:cNvSpPr>
            <a:spLocks noGrp="1"/>
          </p:cNvSpPr>
          <p:nvPr>
            <p:ph type="title"/>
          </p:nvPr>
        </p:nvSpPr>
        <p:spPr>
          <a:xfrm>
            <a:off x="368299" y="2803160"/>
            <a:ext cx="4291220" cy="3170264"/>
          </a:xfrm>
        </p:spPr>
        <p:txBody>
          <a:bodyPr vert="horz" lIns="91440" tIns="45720" rIns="91440" bIns="45720" rtlCol="0" anchor="ctr">
            <a:normAutofit/>
          </a:bodyPr>
          <a:lstStyle/>
          <a:p>
            <a:br>
              <a:rPr lang="en-US" sz="8000" kern="1200" dirty="0">
                <a:solidFill>
                  <a:schemeClr val="tx1">
                    <a:lumMod val="85000"/>
                    <a:lumOff val="15000"/>
                  </a:schemeClr>
                </a:solidFill>
                <a:latin typeface="+mj-lt"/>
                <a:ea typeface="+mj-ea"/>
                <a:cs typeface="+mj-cs"/>
              </a:rPr>
            </a:br>
            <a:r>
              <a:rPr lang="en-GB" sz="2700" b="1" u="sng" cap="all" dirty="0"/>
              <a:t>Roger Wright, 2019.</a:t>
            </a:r>
            <a:br>
              <a:rPr lang="en-GB" sz="2700" cap="all" dirty="0"/>
            </a:br>
            <a:r>
              <a:rPr lang="en-GB" sz="2700" dirty="0"/>
              <a:t>Packaging </a:t>
            </a:r>
            <a:r>
              <a:rPr lang="en-GB" sz="2400" dirty="0"/>
              <a:t>Technologist Lead at M&amp;S Clothing &amp; Home</a:t>
            </a:r>
            <a:br>
              <a:rPr lang="en-GB" sz="1100" dirty="0"/>
            </a:br>
            <a:r>
              <a:rPr lang="en-GB" sz="1100" dirty="0"/>
              <a:t> </a:t>
            </a:r>
            <a:br>
              <a:rPr lang="en-GB" dirty="0"/>
            </a:br>
            <a:endParaRPr lang="en-US" sz="2400" kern="1200" dirty="0">
              <a:solidFill>
                <a:schemeClr val="tx1">
                  <a:lumMod val="85000"/>
                  <a:lumOff val="15000"/>
                </a:schemeClr>
              </a:solidFill>
              <a:latin typeface="+mj-lt"/>
              <a:ea typeface="+mj-ea"/>
              <a:cs typeface="+mj-cs"/>
            </a:endParaRPr>
          </a:p>
        </p:txBody>
      </p:sp>
      <p:sp>
        <p:nvSpPr>
          <p:cNvPr id="3" name="Text Placeholder 2">
            <a:extLst>
              <a:ext uri="{FF2B5EF4-FFF2-40B4-BE49-F238E27FC236}">
                <a16:creationId xmlns:a16="http://schemas.microsoft.com/office/drawing/2014/main" id="{4636500B-F2AE-4041-ACE0-235AE64BA2E0}"/>
              </a:ext>
            </a:extLst>
          </p:cNvPr>
          <p:cNvSpPr>
            <a:spLocks noGrp="1"/>
          </p:cNvSpPr>
          <p:nvPr>
            <p:ph type="body" idx="1"/>
          </p:nvPr>
        </p:nvSpPr>
        <p:spPr>
          <a:xfrm>
            <a:off x="7045377" y="569626"/>
            <a:ext cx="3657661" cy="5546361"/>
          </a:xfrm>
        </p:spPr>
        <p:txBody>
          <a:bodyPr vert="horz" lIns="91440" tIns="45720" rIns="91440" bIns="45720" rtlCol="0" anchor="ctr">
            <a:noAutofit/>
          </a:bodyPr>
          <a:lstStyle/>
          <a:p>
            <a:r>
              <a:rPr lang="en-US" sz="2000" kern="1200" dirty="0">
                <a:solidFill>
                  <a:schemeClr val="bg1"/>
                </a:solidFill>
                <a:latin typeface="+mn-lt"/>
                <a:ea typeface="+mn-ea"/>
                <a:cs typeface="+mn-cs"/>
              </a:rPr>
              <a:t>Roger Wright, packaging technologist from the clothing and home department says</a:t>
            </a:r>
          </a:p>
          <a:p>
            <a:r>
              <a:rPr lang="en-US" sz="2000" i="1" kern="1200" dirty="0">
                <a:solidFill>
                  <a:schemeClr val="bg1"/>
                </a:solidFill>
                <a:latin typeface="+mn-lt"/>
                <a:ea typeface="+mn-ea"/>
                <a:cs typeface="+mn-cs"/>
              </a:rPr>
              <a:t>“I’m not afraid to admit that plastic can be a minefield, with conflicting messages and signals meaning customers often don’t know where to start”.</a:t>
            </a:r>
          </a:p>
          <a:p>
            <a:r>
              <a:rPr lang="en-US" sz="2000" kern="1200" dirty="0">
                <a:solidFill>
                  <a:schemeClr val="bg1"/>
                </a:solidFill>
                <a:latin typeface="+mn-lt"/>
                <a:ea typeface="+mn-ea"/>
                <a:cs typeface="+mn-cs"/>
              </a:rPr>
              <a:t>The main goal is use as less as plastic as possible, even if its means to use paper or cardboard more as it more recyclable. </a:t>
            </a:r>
          </a:p>
          <a:p>
            <a:r>
              <a:rPr lang="en-US" sz="2000" kern="1200" dirty="0">
                <a:solidFill>
                  <a:schemeClr val="bg1"/>
                </a:solidFill>
                <a:latin typeface="+mn-lt"/>
                <a:ea typeface="+mn-ea"/>
                <a:cs typeface="+mn-cs"/>
              </a:rPr>
              <a:t>The zero-waste landfill business has been a success and now it has motivated to work towards the planned goal Plan A 2025. </a:t>
            </a:r>
          </a:p>
        </p:txBody>
      </p:sp>
      <p:sp>
        <p:nvSpPr>
          <p:cNvPr id="12" name="Freeform: Shape 11">
            <a:extLst>
              <a:ext uri="{FF2B5EF4-FFF2-40B4-BE49-F238E27FC236}">
                <a16:creationId xmlns:a16="http://schemas.microsoft.com/office/drawing/2014/main" id="{64AEB01D-F94D-47EA-833E-875181D62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03038" y="1992863"/>
            <a:ext cx="1488962" cy="2872274"/>
          </a:xfrm>
          <a:custGeom>
            <a:avLst/>
            <a:gdLst>
              <a:gd name="connsiteX0" fmla="*/ 1436137 w 1488962"/>
              <a:gd name="connsiteY0" fmla="*/ 0 h 2872274"/>
              <a:gd name="connsiteX1" fmla="*/ 1488962 w 1488962"/>
              <a:gd name="connsiteY1" fmla="*/ 2668 h 2872274"/>
              <a:gd name="connsiteX2" fmla="*/ 1488962 w 1488962"/>
              <a:gd name="connsiteY2" fmla="*/ 2869607 h 2872274"/>
              <a:gd name="connsiteX3" fmla="*/ 1436137 w 1488962"/>
              <a:gd name="connsiteY3" fmla="*/ 2872274 h 2872274"/>
              <a:gd name="connsiteX4" fmla="*/ 0 w 1488962"/>
              <a:gd name="connsiteY4" fmla="*/ 1436137 h 2872274"/>
              <a:gd name="connsiteX5" fmla="*/ 1436137 w 1488962"/>
              <a:gd name="connsiteY5" fmla="*/ 0 h 287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8962" h="2872274">
                <a:moveTo>
                  <a:pt x="1436137" y="0"/>
                </a:moveTo>
                <a:lnTo>
                  <a:pt x="1488962" y="2668"/>
                </a:lnTo>
                <a:lnTo>
                  <a:pt x="1488962" y="2869607"/>
                </a:lnTo>
                <a:lnTo>
                  <a:pt x="1436137" y="2872274"/>
                </a:lnTo>
                <a:cubicBezTo>
                  <a:pt x="642980" y="2872274"/>
                  <a:pt x="0" y="2229294"/>
                  <a:pt x="0" y="1436137"/>
                </a:cubicBezTo>
                <a:cubicBezTo>
                  <a:pt x="0" y="642980"/>
                  <a:pt x="642980" y="0"/>
                  <a:pt x="1436137" y="0"/>
                </a:cubicBez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person wearing glasses and looking at the camera&#10;&#10;Description automatically generated">
            <a:extLst>
              <a:ext uri="{FF2B5EF4-FFF2-40B4-BE49-F238E27FC236}">
                <a16:creationId xmlns:a16="http://schemas.microsoft.com/office/drawing/2014/main" id="{9BB93C95-FD97-43EA-8AAC-5E811D48F5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8300" y="362159"/>
            <a:ext cx="2764644" cy="2801424"/>
          </a:xfrm>
          <a:prstGeom prst="rect">
            <a:avLst/>
          </a:prstGeom>
        </p:spPr>
      </p:pic>
    </p:spTree>
    <p:extLst>
      <p:ext uri="{BB962C8B-B14F-4D97-AF65-F5344CB8AC3E}">
        <p14:creationId xmlns:p14="http://schemas.microsoft.com/office/powerpoint/2010/main" val="9221999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8E2CC403-21CD-41DF-BAC4-329D7FF03C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A8FBA8-53E5-4D04-A550-7FBB29677EE6}"/>
              </a:ext>
            </a:extLst>
          </p:cNvPr>
          <p:cNvSpPr>
            <a:spLocks noGrp="1"/>
          </p:cNvSpPr>
          <p:nvPr>
            <p:ph type="title"/>
          </p:nvPr>
        </p:nvSpPr>
        <p:spPr>
          <a:xfrm>
            <a:off x="1078828" y="1147158"/>
            <a:ext cx="6038470" cy="4713316"/>
          </a:xfrm>
        </p:spPr>
        <p:txBody>
          <a:bodyPr vert="horz" lIns="91440" tIns="45720" rIns="91440" bIns="45720" rtlCol="0" anchor="ctr">
            <a:normAutofit/>
          </a:bodyPr>
          <a:lstStyle/>
          <a:p>
            <a:r>
              <a:rPr lang="en-US" kern="1200" dirty="0">
                <a:solidFill>
                  <a:schemeClr val="tx1"/>
                </a:solidFill>
                <a:latin typeface="+mj-lt"/>
                <a:ea typeface="+mj-ea"/>
                <a:cs typeface="+mj-cs"/>
              </a:rPr>
              <a:t>PLAN FOR M&amp;S</a:t>
            </a:r>
          </a:p>
        </p:txBody>
      </p:sp>
      <p:grpSp>
        <p:nvGrpSpPr>
          <p:cNvPr id="57" name="Group 56">
            <a:extLst>
              <a:ext uri="{FF2B5EF4-FFF2-40B4-BE49-F238E27FC236}">
                <a16:creationId xmlns:a16="http://schemas.microsoft.com/office/drawing/2014/main" id="{B13AA5FE-3FFC-4725-9ADD-E428544EC6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54317"/>
            <a:ext cx="731521" cy="673460"/>
            <a:chOff x="3940602" y="308034"/>
            <a:chExt cx="2116791" cy="3428999"/>
          </a:xfrm>
          <a:solidFill>
            <a:schemeClr val="accent4"/>
          </a:solidFill>
        </p:grpSpPr>
        <p:sp>
          <p:nvSpPr>
            <p:cNvPr id="58" name="Rectangle 57">
              <a:extLst>
                <a:ext uri="{FF2B5EF4-FFF2-40B4-BE49-F238E27FC236}">
                  <a16:creationId xmlns:a16="http://schemas.microsoft.com/office/drawing/2014/main" id="{4FA70700-3F72-44D4-8175-FEB2B9B23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7093C0F6-5741-4C9D-90FF-A25824BFC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921B2E1B-E962-432C-ADA1-2934CE3C54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2" name="Rectangle 61">
            <a:extLst>
              <a:ext uri="{FF2B5EF4-FFF2-40B4-BE49-F238E27FC236}">
                <a16:creationId xmlns:a16="http://schemas.microsoft.com/office/drawing/2014/main" id="{7653717E-6F8C-43E0-9893-C03AE87D18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35BB14B4-EC3F-47C7-9AF3-B0E017B75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66160" y="391886"/>
            <a:ext cx="402901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7A3DE171-EE6F-4804-A0EF-0ED1C7D44E4C}"/>
              </a:ext>
            </a:extLst>
          </p:cNvPr>
          <p:cNvSpPr>
            <a:spLocks noGrp="1"/>
          </p:cNvSpPr>
          <p:nvPr>
            <p:ph type="body" idx="1"/>
          </p:nvPr>
        </p:nvSpPr>
        <p:spPr>
          <a:xfrm>
            <a:off x="6790544" y="449036"/>
            <a:ext cx="4540202" cy="6017078"/>
          </a:xfrm>
        </p:spPr>
        <p:txBody>
          <a:bodyPr vert="horz" lIns="91440" tIns="45720" rIns="91440" bIns="45720" rtlCol="0" anchor="ctr">
            <a:normAutofit/>
          </a:bodyPr>
          <a:lstStyle/>
          <a:p>
            <a:endParaRPr lang="en-US" sz="1500" b="1" kern="1200" dirty="0">
              <a:solidFill>
                <a:schemeClr val="tx1"/>
              </a:solidFill>
              <a:latin typeface="+mn-lt"/>
              <a:ea typeface="+mn-ea"/>
              <a:cs typeface="+mn-cs"/>
            </a:endParaRPr>
          </a:p>
          <a:p>
            <a:r>
              <a:rPr lang="en-US" sz="2000" kern="1200" dirty="0">
                <a:solidFill>
                  <a:schemeClr val="tx1"/>
                </a:solidFill>
                <a:latin typeface="+mn-lt"/>
                <a:ea typeface="+mn-ea"/>
                <a:cs typeface="+mn-cs"/>
              </a:rPr>
              <a:t>The follow-up report will aim to critically evaluate how M &amp; S plans to implement change in relation to environmental sustainability over the next few years. </a:t>
            </a:r>
          </a:p>
          <a:p>
            <a:r>
              <a:rPr lang="en-US" sz="2000" kern="1200" dirty="0">
                <a:solidFill>
                  <a:schemeClr val="tx1"/>
                </a:solidFill>
                <a:latin typeface="+mn-lt"/>
                <a:ea typeface="+mn-ea"/>
                <a:cs typeface="+mn-cs"/>
              </a:rPr>
              <a:t>The objectives will be to gather and analyze information relating to their environmental strategies and how they propose to manage these, through a literature review. </a:t>
            </a:r>
          </a:p>
          <a:p>
            <a:r>
              <a:rPr lang="en-US" sz="2000" kern="1200" dirty="0">
                <a:solidFill>
                  <a:schemeClr val="tx1"/>
                </a:solidFill>
                <a:latin typeface="+mn-lt"/>
                <a:ea typeface="+mn-ea"/>
                <a:cs typeface="+mn-cs"/>
              </a:rPr>
              <a:t>The information will be sourced from the M &amp; S strategic plans for 2020-25 and post-2025 and relevant journal articles, books, websites and newspaper articles</a:t>
            </a:r>
            <a:r>
              <a:rPr lang="en-US" sz="1500" kern="1200" dirty="0">
                <a:solidFill>
                  <a:schemeClr val="tx1"/>
                </a:solidFill>
                <a:latin typeface="+mn-lt"/>
                <a:ea typeface="+mn-ea"/>
                <a:cs typeface="+mn-cs"/>
              </a:rPr>
              <a:t>.</a:t>
            </a:r>
          </a:p>
          <a:p>
            <a:endParaRPr lang="en-US" sz="1500" kern="1200" dirty="0">
              <a:solidFill>
                <a:schemeClr val="tx1"/>
              </a:solidFill>
              <a:latin typeface="+mn-lt"/>
              <a:ea typeface="+mn-ea"/>
              <a:cs typeface="+mn-cs"/>
            </a:endParaRPr>
          </a:p>
        </p:txBody>
      </p:sp>
    </p:spTree>
    <p:extLst>
      <p:ext uri="{BB962C8B-B14F-4D97-AF65-F5344CB8AC3E}">
        <p14:creationId xmlns:p14="http://schemas.microsoft.com/office/powerpoint/2010/main" val="38378174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606D463-E13B-42B4-AAC3-059A67ED502D}"/>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kern="1200" dirty="0">
                <a:solidFill>
                  <a:srgbClr val="FFFFFF"/>
                </a:solidFill>
                <a:latin typeface="+mj-lt"/>
                <a:ea typeface="+mj-ea"/>
                <a:cs typeface="+mj-cs"/>
              </a:rPr>
              <a:t>QUESTIONS</a:t>
            </a:r>
          </a:p>
        </p:txBody>
      </p:sp>
      <p:sp>
        <p:nvSpPr>
          <p:cNvPr id="3" name="Text Placeholder 2">
            <a:extLst>
              <a:ext uri="{FF2B5EF4-FFF2-40B4-BE49-F238E27FC236}">
                <a16:creationId xmlns:a16="http://schemas.microsoft.com/office/drawing/2014/main" id="{31D92725-3050-4098-A280-FC4EFC6CF721}"/>
              </a:ext>
            </a:extLst>
          </p:cNvPr>
          <p:cNvSpPr>
            <a:spLocks noGrp="1"/>
          </p:cNvSpPr>
          <p:nvPr>
            <p:ph type="body" idx="1"/>
          </p:nvPr>
        </p:nvSpPr>
        <p:spPr>
          <a:xfrm>
            <a:off x="3045368" y="4074718"/>
            <a:ext cx="6105194" cy="682079"/>
          </a:xfrm>
        </p:spPr>
        <p:txBody>
          <a:bodyPr vert="horz" lIns="91440" tIns="45720" rIns="91440" bIns="45720" rtlCol="0">
            <a:normAutofit/>
          </a:bodyPr>
          <a:lstStyle/>
          <a:p>
            <a:pPr algn="ctr"/>
            <a:r>
              <a:rPr lang="en-US" kern="1200">
                <a:solidFill>
                  <a:srgbClr val="FFFFFF"/>
                </a:solidFill>
                <a:latin typeface="+mn-lt"/>
                <a:ea typeface="+mn-ea"/>
                <a:cs typeface="+mn-cs"/>
              </a:rPr>
              <a:t>?????</a:t>
            </a:r>
          </a:p>
        </p:txBody>
      </p:sp>
    </p:spTree>
    <p:extLst>
      <p:ext uri="{BB962C8B-B14F-4D97-AF65-F5344CB8AC3E}">
        <p14:creationId xmlns:p14="http://schemas.microsoft.com/office/powerpoint/2010/main" val="2734775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FF17AD9-7E06-4FDB-AB2F-70A95123853F}"/>
              </a:ext>
            </a:extLst>
          </p:cNvPr>
          <p:cNvSpPr>
            <a:spLocks noGrp="1"/>
          </p:cNvSpPr>
          <p:nvPr>
            <p:ph type="title"/>
          </p:nvPr>
        </p:nvSpPr>
        <p:spPr>
          <a:xfrm>
            <a:off x="168172" y="132735"/>
            <a:ext cx="4861027" cy="860630"/>
          </a:xfrm>
        </p:spPr>
        <p:txBody>
          <a:bodyPr>
            <a:normAutofit fontScale="90000"/>
          </a:bodyPr>
          <a:lstStyle/>
          <a:p>
            <a:r>
              <a:rPr lang="en-GB" dirty="0"/>
              <a:t>Reference List:</a:t>
            </a:r>
          </a:p>
        </p:txBody>
      </p:sp>
      <p:sp>
        <p:nvSpPr>
          <p:cNvPr id="4" name="Text Placeholder 3">
            <a:extLst>
              <a:ext uri="{FF2B5EF4-FFF2-40B4-BE49-F238E27FC236}">
                <a16:creationId xmlns:a16="http://schemas.microsoft.com/office/drawing/2014/main" id="{839535BB-7872-49A5-A507-7F699F167EC1}"/>
              </a:ext>
            </a:extLst>
          </p:cNvPr>
          <p:cNvSpPr>
            <a:spLocks noGrp="1"/>
          </p:cNvSpPr>
          <p:nvPr>
            <p:ph type="body" idx="1"/>
          </p:nvPr>
        </p:nvSpPr>
        <p:spPr>
          <a:xfrm>
            <a:off x="168172" y="993365"/>
            <a:ext cx="11179278" cy="5658158"/>
          </a:xfrm>
        </p:spPr>
        <p:txBody>
          <a:bodyPr>
            <a:normAutofit fontScale="40000" lnSpcReduction="20000"/>
          </a:bodyPr>
          <a:lstStyle/>
          <a:p>
            <a:pPr lvl="0"/>
            <a:br>
              <a:rPr lang="en-GB" sz="4800" b="1" dirty="0">
                <a:solidFill>
                  <a:schemeClr val="tx1"/>
                </a:solidFill>
              </a:rPr>
            </a:br>
            <a:r>
              <a:rPr lang="en-GB" sz="4800" b="1" dirty="0">
                <a:solidFill>
                  <a:schemeClr val="tx1"/>
                </a:solidFill>
              </a:rPr>
              <a:t>(2018) </a:t>
            </a:r>
            <a:r>
              <a:rPr lang="en-GB" sz="4800" b="1" i="1" dirty="0">
                <a:solidFill>
                  <a:schemeClr val="tx1"/>
                </a:solidFill>
              </a:rPr>
              <a:t>Marks and Spencer SWOT, </a:t>
            </a:r>
            <a:r>
              <a:rPr lang="en-GB" sz="4800" b="1" dirty="0">
                <a:solidFill>
                  <a:schemeClr val="tx1"/>
                </a:solidFill>
              </a:rPr>
              <a:t>Available at: </a:t>
            </a:r>
            <a:r>
              <a:rPr lang="en-GB" sz="4800" b="1" i="1" u="sng" dirty="0">
                <a:solidFill>
                  <a:schemeClr val="tx1"/>
                </a:solidFill>
              </a:rPr>
              <a:t>https://www.swotandpestle.com/marks-and-spencer/</a:t>
            </a:r>
            <a:r>
              <a:rPr lang="en-GB" sz="4800" b="1" dirty="0">
                <a:solidFill>
                  <a:schemeClr val="tx1"/>
                </a:solidFill>
              </a:rPr>
              <a:t> (Accessed: 18th February 2020).</a:t>
            </a:r>
          </a:p>
          <a:p>
            <a:pPr lvl="0"/>
            <a:br>
              <a:rPr lang="en-GB" sz="4800" b="1" dirty="0">
                <a:solidFill>
                  <a:schemeClr val="tx1"/>
                </a:solidFill>
              </a:rPr>
            </a:br>
            <a:r>
              <a:rPr lang="en-GB" sz="4800" b="1" dirty="0">
                <a:solidFill>
                  <a:schemeClr val="tx1"/>
                </a:solidFill>
              </a:rPr>
              <a:t>(2018) </a:t>
            </a:r>
            <a:r>
              <a:rPr lang="en-GB" sz="4800" b="1" i="1" dirty="0">
                <a:solidFill>
                  <a:schemeClr val="tx1"/>
                </a:solidFill>
              </a:rPr>
              <a:t>Marks and Spencer's short history, </a:t>
            </a:r>
            <a:r>
              <a:rPr lang="en-GB" sz="4800" b="1" dirty="0">
                <a:solidFill>
                  <a:schemeClr val="tx1"/>
                </a:solidFill>
              </a:rPr>
              <a:t>Available at: </a:t>
            </a:r>
            <a:r>
              <a:rPr lang="en-GB" sz="4800" b="1" i="1" u="sng" dirty="0">
                <a:solidFill>
                  <a:schemeClr val="tx1"/>
                </a:solidFill>
              </a:rPr>
              <a:t>https://marksintime.marksandspencer.com/download?id=996</a:t>
            </a:r>
            <a:r>
              <a:rPr lang="en-GB" sz="4800" b="1" dirty="0">
                <a:solidFill>
                  <a:schemeClr val="tx1"/>
                </a:solidFill>
              </a:rPr>
              <a:t> (Accessed: 20th February 2020).</a:t>
            </a:r>
          </a:p>
          <a:p>
            <a:r>
              <a:rPr lang="en-GB" sz="4800" b="1" dirty="0">
                <a:solidFill>
                  <a:schemeClr val="tx1"/>
                </a:solidFill>
              </a:rPr>
              <a:t> </a:t>
            </a:r>
          </a:p>
          <a:p>
            <a:pPr lvl="0"/>
            <a:r>
              <a:rPr lang="en-GB" sz="4800" b="1" dirty="0">
                <a:solidFill>
                  <a:schemeClr val="tx1"/>
                </a:solidFill>
              </a:rPr>
              <a:t>(2019) </a:t>
            </a:r>
            <a:r>
              <a:rPr lang="en-GB" sz="4800" b="1" i="1" dirty="0">
                <a:solidFill>
                  <a:schemeClr val="tx1"/>
                </a:solidFill>
              </a:rPr>
              <a:t>M&amp;S Bank, </a:t>
            </a:r>
            <a:r>
              <a:rPr lang="en-GB" sz="4800" b="1" dirty="0">
                <a:solidFill>
                  <a:schemeClr val="tx1"/>
                </a:solidFill>
              </a:rPr>
              <a:t>Available at: </a:t>
            </a:r>
            <a:r>
              <a:rPr lang="en-GB" sz="4800" b="1" i="1" u="sng" dirty="0">
                <a:solidFill>
                  <a:schemeClr val="tx1"/>
                </a:solidFill>
              </a:rPr>
              <a:t>https://bank.marksandspencer.com/</a:t>
            </a:r>
            <a:r>
              <a:rPr lang="en-GB" sz="4800" b="1" dirty="0">
                <a:solidFill>
                  <a:schemeClr val="tx1"/>
                </a:solidFill>
              </a:rPr>
              <a:t> (Accessed: 21th February 2020).</a:t>
            </a:r>
          </a:p>
          <a:p>
            <a:pPr lvl="0"/>
            <a:r>
              <a:rPr lang="en-GB" sz="4800" b="1" dirty="0">
                <a:solidFill>
                  <a:schemeClr val="tx1"/>
                </a:solidFill>
              </a:rPr>
              <a:t>(2005) </a:t>
            </a:r>
            <a:r>
              <a:rPr lang="en-GB" sz="4800" b="1" dirty="0" err="1">
                <a:solidFill>
                  <a:schemeClr val="tx1"/>
                </a:solidFill>
              </a:rPr>
              <a:t>Superbrands</a:t>
            </a:r>
            <a:r>
              <a:rPr lang="en-GB" sz="4800" b="1" dirty="0">
                <a:solidFill>
                  <a:schemeClr val="tx1"/>
                </a:solidFill>
              </a:rPr>
              <a:t> case studies: </a:t>
            </a:r>
            <a:r>
              <a:rPr lang="en-GB" sz="4800" b="1" i="1" dirty="0">
                <a:solidFill>
                  <a:schemeClr val="tx1"/>
                </a:solidFill>
              </a:rPr>
              <a:t>Marks &amp; Spencer</a:t>
            </a:r>
            <a:r>
              <a:rPr lang="en-GB" sz="4800" b="1" dirty="0">
                <a:solidFill>
                  <a:schemeClr val="tx1"/>
                </a:solidFill>
              </a:rPr>
              <a:t> [Online] Available at: https://www.campaignlive.co.uk/article/superbrands-case-studies-marks-spencer/233544?src_site=brandrepublic. (Accessed on 10th February 2020.)</a:t>
            </a:r>
          </a:p>
          <a:p>
            <a:r>
              <a:rPr lang="en-GB" sz="4800" b="1" dirty="0">
                <a:solidFill>
                  <a:schemeClr val="tx1"/>
                </a:solidFill>
              </a:rPr>
              <a:t> </a:t>
            </a:r>
            <a:br>
              <a:rPr lang="en-GB" sz="4800" b="1" dirty="0">
                <a:solidFill>
                  <a:schemeClr val="tx1"/>
                </a:solidFill>
              </a:rPr>
            </a:br>
            <a:r>
              <a:rPr lang="en-GB" sz="4800" b="1" dirty="0">
                <a:solidFill>
                  <a:schemeClr val="tx1"/>
                </a:solidFill>
              </a:rPr>
              <a:t>Brown, J., 2004. Luc </a:t>
            </a:r>
            <a:r>
              <a:rPr lang="en-GB" sz="4800" b="1" dirty="0" err="1">
                <a:solidFill>
                  <a:schemeClr val="tx1"/>
                </a:solidFill>
              </a:rPr>
              <a:t>Vandevelde</a:t>
            </a:r>
            <a:r>
              <a:rPr lang="en-GB" sz="4800" b="1" dirty="0">
                <a:solidFill>
                  <a:schemeClr val="tx1"/>
                </a:solidFill>
              </a:rPr>
              <a:t>, hailed as the Saviour of M&amp;S, is ousted by the Board. Independent, 10 Feb 2020.  </a:t>
            </a:r>
          </a:p>
          <a:p>
            <a:pPr lvl="0"/>
            <a:br>
              <a:rPr lang="en-GB" sz="4800" b="1" dirty="0">
                <a:solidFill>
                  <a:schemeClr val="tx1"/>
                </a:solidFill>
              </a:rPr>
            </a:br>
            <a:r>
              <a:rPr lang="en-GB" sz="4800" b="1" dirty="0">
                <a:solidFill>
                  <a:schemeClr val="tx1"/>
                </a:solidFill>
              </a:rPr>
              <a:t>Cottrell, S. (2015) </a:t>
            </a:r>
            <a:r>
              <a:rPr lang="en-GB" sz="4800" b="1" i="1" dirty="0">
                <a:solidFill>
                  <a:schemeClr val="tx1"/>
                </a:solidFill>
              </a:rPr>
              <a:t>Skills for success, career planning</a:t>
            </a:r>
            <a:r>
              <a:rPr lang="en-GB" sz="4800" b="1" dirty="0">
                <a:solidFill>
                  <a:schemeClr val="tx1"/>
                </a:solidFill>
              </a:rPr>
              <a:t>, 3rd edn. United Kingdom, Basingstoke: Palgrave Macmillan.</a:t>
            </a:r>
          </a:p>
          <a:p>
            <a:pPr lvl="0"/>
            <a:r>
              <a:rPr lang="en-GB" sz="4800" b="1" dirty="0">
                <a:solidFill>
                  <a:schemeClr val="tx1"/>
                </a:solidFill>
              </a:rPr>
              <a:t>Incorporate wear, 2019. Marks &amp; Spencer. [Online]  Available at: https://www.incorporatewear.co.uk/case_studies/marks-spencer/ [Accessed 24th February 2020]. </a:t>
            </a:r>
          </a:p>
          <a:p>
            <a:endParaRPr lang="en-GB" dirty="0"/>
          </a:p>
        </p:txBody>
      </p:sp>
    </p:spTree>
    <p:extLst>
      <p:ext uri="{BB962C8B-B14F-4D97-AF65-F5344CB8AC3E}">
        <p14:creationId xmlns:p14="http://schemas.microsoft.com/office/powerpoint/2010/main" val="11218241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4294967295"/>
          </p:nvPr>
        </p:nvSpPr>
        <p:spPr>
          <a:xfrm>
            <a:off x="0" y="1165225"/>
            <a:ext cx="10979150" cy="4924425"/>
          </a:xfrm>
        </p:spPr>
        <p:txBody>
          <a:bodyPr>
            <a:normAutofit fontScale="62500" lnSpcReduction="20000"/>
          </a:bodyPr>
          <a:lstStyle/>
          <a:p>
            <a:pPr lvl="0"/>
            <a:r>
              <a:rPr lang="en-GB" sz="2500" b="1" dirty="0">
                <a:solidFill>
                  <a:schemeClr val="tx1"/>
                </a:solidFill>
              </a:rPr>
              <a:t>M&amp;S, 2018. Marks &amp; Spencer Announces New Customer Insight Partnership, London: Corporate Press Office. </a:t>
            </a:r>
          </a:p>
          <a:p>
            <a:pPr lvl="0"/>
            <a:r>
              <a:rPr lang="en-GB" sz="2500" b="1" dirty="0">
                <a:solidFill>
                  <a:schemeClr val="tx1"/>
                </a:solidFill>
              </a:rPr>
              <a:t>M&amp;S, 2019. Sustainability. [Online]  Available at: https://www.theguardian.com/business/2018/may/23/seven-reasons-why-marks-spencer-is-in-trouble [Accessed 11 February 2020]. </a:t>
            </a:r>
          </a:p>
          <a:p>
            <a:pPr lvl="0"/>
            <a:r>
              <a:rPr lang="en-GB" sz="2500" b="1" dirty="0">
                <a:solidFill>
                  <a:schemeClr val="tx1"/>
                </a:solidFill>
              </a:rPr>
              <a:t>Marks and Spencer (2019) </a:t>
            </a:r>
            <a:r>
              <a:rPr lang="en-GB" sz="2500" b="1" i="1" dirty="0">
                <a:solidFill>
                  <a:schemeClr val="tx1"/>
                </a:solidFill>
              </a:rPr>
              <a:t>Delivering Plan A, </a:t>
            </a:r>
            <a:r>
              <a:rPr lang="en-GB" sz="2500" b="1" dirty="0">
                <a:solidFill>
                  <a:schemeClr val="tx1"/>
                </a:solidFill>
              </a:rPr>
              <a:t>Available at: </a:t>
            </a:r>
            <a:r>
              <a:rPr lang="en-GB" sz="2500" b="1" i="1" u="sng" dirty="0">
                <a:solidFill>
                  <a:schemeClr val="tx1"/>
                </a:solidFill>
              </a:rPr>
              <a:t>https://corporate.marksandspencer.com/sustainability/delivering-plan-a</a:t>
            </a:r>
            <a:r>
              <a:rPr lang="en-GB" sz="2500" b="1" dirty="0">
                <a:solidFill>
                  <a:schemeClr val="tx1"/>
                </a:solidFill>
              </a:rPr>
              <a:t> (Accessed: 10th February 2020).</a:t>
            </a:r>
          </a:p>
          <a:p>
            <a:pPr lvl="0"/>
            <a:r>
              <a:rPr lang="en-GB" sz="2500" b="1" dirty="0">
                <a:solidFill>
                  <a:schemeClr val="tx1"/>
                </a:solidFill>
              </a:rPr>
              <a:t>Marks and Spencer (2019) </a:t>
            </a:r>
            <a:r>
              <a:rPr lang="en-GB" sz="2500" b="1" i="1" dirty="0">
                <a:solidFill>
                  <a:schemeClr val="tx1"/>
                </a:solidFill>
              </a:rPr>
              <a:t>Document on Plan A, </a:t>
            </a:r>
            <a:r>
              <a:rPr lang="en-GB" sz="2500" b="1" dirty="0">
                <a:solidFill>
                  <a:schemeClr val="tx1"/>
                </a:solidFill>
              </a:rPr>
              <a:t>Available at: </a:t>
            </a:r>
            <a:r>
              <a:rPr lang="en-GB" sz="2500" b="1" i="1" u="sng" dirty="0">
                <a:solidFill>
                  <a:schemeClr val="tx1"/>
                </a:solidFill>
              </a:rPr>
              <a:t>https://corporate.marksandspencer.com/documentplan-a</a:t>
            </a:r>
            <a:r>
              <a:rPr lang="en-GB" sz="2500" b="1" dirty="0">
                <a:solidFill>
                  <a:schemeClr val="tx1"/>
                </a:solidFill>
              </a:rPr>
              <a:t> (Accessed: 10th February 2020).</a:t>
            </a:r>
          </a:p>
          <a:p>
            <a:pPr lvl="0"/>
            <a:br>
              <a:rPr lang="en-GB" sz="2500" b="1" dirty="0">
                <a:solidFill>
                  <a:schemeClr val="tx1"/>
                </a:solidFill>
              </a:rPr>
            </a:br>
            <a:r>
              <a:rPr lang="en-GB" sz="2500" b="1" dirty="0" err="1">
                <a:solidFill>
                  <a:schemeClr val="tx1"/>
                </a:solidFill>
              </a:rPr>
              <a:t>Maund</a:t>
            </a:r>
            <a:r>
              <a:rPr lang="en-GB" sz="2500" b="1" dirty="0">
                <a:solidFill>
                  <a:schemeClr val="tx1"/>
                </a:solidFill>
              </a:rPr>
              <a:t>, A. (2018) </a:t>
            </a:r>
            <a:r>
              <a:rPr lang="en-GB" sz="2500" b="1" i="1" dirty="0">
                <a:solidFill>
                  <a:schemeClr val="tx1"/>
                </a:solidFill>
              </a:rPr>
              <a:t>BA in Leadership and Management skills for the workplace</a:t>
            </a:r>
            <a:r>
              <a:rPr lang="en-GB" sz="2500" b="1" dirty="0">
                <a:solidFill>
                  <a:schemeClr val="tx1"/>
                </a:solidFill>
              </a:rPr>
              <a:t>, 1st edn. British Library: Sage Publications.</a:t>
            </a:r>
          </a:p>
          <a:p>
            <a:pPr lvl="0"/>
            <a:br>
              <a:rPr lang="en-GB" sz="2500" b="1" dirty="0">
                <a:solidFill>
                  <a:schemeClr val="tx1"/>
                </a:solidFill>
              </a:rPr>
            </a:br>
            <a:r>
              <a:rPr lang="en-GB" sz="2500" b="1" dirty="0" err="1">
                <a:solidFill>
                  <a:schemeClr val="tx1"/>
                </a:solidFill>
              </a:rPr>
              <a:t>Sekinah</a:t>
            </a:r>
            <a:r>
              <a:rPr lang="en-GB" sz="2500" b="1" dirty="0">
                <a:solidFill>
                  <a:schemeClr val="tx1"/>
                </a:solidFill>
              </a:rPr>
              <a:t>, T., 2018. Marks and Spencer to train staff in data skills. [Online]  Available at: https://www.dataiq.co.uk/article/marks-and-spencer-train-staff-data-skills [Accessed 15 February 2020]. </a:t>
            </a:r>
          </a:p>
          <a:p>
            <a:pPr lvl="0"/>
            <a:r>
              <a:rPr lang="en-GB" sz="2500" b="1" dirty="0">
                <a:solidFill>
                  <a:schemeClr val="tx1"/>
                </a:solidFill>
              </a:rPr>
              <a:t>UK Essays, 2016. Marks and Spencer’s Organizational Structure Business Essay. [Online]  Available at: https://www.ukessays.com/essays/business/marks-and-spencers-organizational-structure-business-essay.php [Accessed 16 February 2020]. </a:t>
            </a:r>
          </a:p>
          <a:p>
            <a:pPr lvl="0"/>
            <a:r>
              <a:rPr lang="en-GB" sz="2500" b="1" dirty="0">
                <a:solidFill>
                  <a:schemeClr val="tx1"/>
                </a:solidFill>
              </a:rPr>
              <a:t>UK Essays, 2017. Marks Spencer’s Enterprise System. [Online]  Available at: https://www.ukessays.com/essays/business/marks-spencers-enterprise-system-business-essay.php [Accessed 12 February 2020]. </a:t>
            </a:r>
          </a:p>
          <a:p>
            <a:pPr lvl="0"/>
            <a:r>
              <a:rPr lang="en-GB" sz="2500" b="1" dirty="0">
                <a:solidFill>
                  <a:schemeClr val="tx1"/>
                </a:solidFill>
              </a:rPr>
              <a:t>Wood, Z. &amp; Butler, S., 2018. Seven Reasons why Marks &amp; Spencer is in Trouble. The Guardian, 23 May, pp. https://www.theguardian.com/business/2018/may/23/seven-reasons-why-marks-spencer-is-in-trouble.</a:t>
            </a:r>
          </a:p>
          <a:p>
            <a:endParaRPr lang="en-GB" dirty="0"/>
          </a:p>
        </p:txBody>
      </p:sp>
    </p:spTree>
    <p:extLst>
      <p:ext uri="{BB962C8B-B14F-4D97-AF65-F5344CB8AC3E}">
        <p14:creationId xmlns:p14="http://schemas.microsoft.com/office/powerpoint/2010/main" val="36730072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75904-710A-4AED-A54A-CC0229603BCB}"/>
              </a:ext>
            </a:extLst>
          </p:cNvPr>
          <p:cNvSpPr>
            <a:spLocks noGrp="1"/>
          </p:cNvSpPr>
          <p:nvPr>
            <p:ph type="title" idx="4294967295"/>
          </p:nvPr>
        </p:nvSpPr>
        <p:spPr>
          <a:xfrm>
            <a:off x="1676400" y="479425"/>
            <a:ext cx="10515600" cy="5567363"/>
          </a:xfrm>
        </p:spPr>
        <p:txBody>
          <a:bodyPr>
            <a:noAutofit/>
          </a:bodyPr>
          <a:lstStyle/>
          <a:p>
            <a:br>
              <a:rPr lang="en-GB" sz="1600" b="1" dirty="0"/>
            </a:br>
            <a:br>
              <a:rPr lang="en-GB" sz="1600" b="1" dirty="0"/>
            </a:br>
            <a:r>
              <a:rPr lang="en-GB" sz="1600" b="1" dirty="0"/>
              <a:t>202O [online]Available at: https://corporate.marksandspencer.com/documents/plan-a/plan-a-2025-commitments.pdf (Accessed on 4th February 2020).</a:t>
            </a:r>
            <a:br>
              <a:rPr lang="en-GB" sz="1600" b="1" dirty="0"/>
            </a:br>
            <a:br>
              <a:rPr lang="en-GB" sz="1600" b="1" dirty="0"/>
            </a:br>
            <a:r>
              <a:rPr lang="en-GB" sz="1600" b="1" dirty="0"/>
              <a:t>Burnes, B. (2017) </a:t>
            </a:r>
            <a:r>
              <a:rPr lang="en-GB" sz="1600" b="1" i="1" dirty="0"/>
              <a:t>Managing Change</a:t>
            </a:r>
            <a:r>
              <a:rPr lang="en-GB" sz="1600" b="1" dirty="0"/>
              <a:t> 7th edition Harlow: Pearson</a:t>
            </a:r>
            <a:br>
              <a:rPr lang="en-GB" sz="1600" b="1" dirty="0"/>
            </a:br>
            <a:br>
              <a:rPr lang="en-GB" sz="1600" b="1" dirty="0"/>
            </a:br>
            <a:r>
              <a:rPr lang="en-GB" sz="1600" b="1" dirty="0"/>
              <a:t>Carpenter, M. Bauer, T. and Erdogan, B</a:t>
            </a:r>
            <a:r>
              <a:rPr lang="en-GB" sz="1600" b="1" i="1" dirty="0"/>
              <a:t>. Principles of Management</a:t>
            </a:r>
            <a:r>
              <a:rPr lang="en-GB" sz="1600" b="1" dirty="0"/>
              <a:t> (2009) Boston: Flat World Knowledge</a:t>
            </a:r>
            <a:br>
              <a:rPr lang="en-GB" sz="1600" b="1" dirty="0"/>
            </a:br>
            <a:br>
              <a:rPr lang="en-GB" sz="1600" b="1" dirty="0"/>
            </a:br>
            <a:r>
              <a:rPr lang="en-GB" sz="1600" b="1" dirty="0"/>
              <a:t>CIPD (2015) </a:t>
            </a:r>
            <a:r>
              <a:rPr lang="en-GB" sz="1600" b="1" i="1" dirty="0"/>
              <a:t>Landing transformational change: Closing the gap between theory and practice Case Study – Zurich UK Life</a:t>
            </a:r>
            <a:r>
              <a:rPr lang="en-GB" sz="1600" b="1" dirty="0"/>
              <a:t> London: CIPD</a:t>
            </a:r>
            <a:br>
              <a:rPr lang="en-GB" sz="1600" b="1" dirty="0"/>
            </a:br>
            <a:br>
              <a:rPr lang="en-GB" sz="1600" b="1" dirty="0"/>
            </a:br>
            <a:r>
              <a:rPr lang="en-GB" sz="1600" b="1" dirty="0"/>
              <a:t>History ,2020. A Short History of Marks &amp; Spencer [Online] Available at: https://marksintime.marksandspencer.com/download?id=996. (Accessed 3rd February 2020).</a:t>
            </a:r>
            <a:br>
              <a:rPr lang="en-GB" sz="1600" b="1" dirty="0"/>
            </a:br>
            <a:br>
              <a:rPr lang="en-GB" sz="1600" b="1" dirty="0"/>
            </a:br>
            <a:r>
              <a:rPr lang="en-GB" sz="1600" b="1" dirty="0"/>
              <a:t>Kotter, J. (2020) ‘8-Step Process’ Online, available at: https://www.kotterinc.com/8-steps-process-for-leading-change/. (Accessed: 4</a:t>
            </a:r>
            <a:r>
              <a:rPr lang="en-GB" sz="1600" b="1" baseline="30000" dirty="0"/>
              <a:t>th</a:t>
            </a:r>
            <a:r>
              <a:rPr lang="en-GB" sz="1600" b="1" dirty="0"/>
              <a:t> February 2</a:t>
            </a:r>
            <a:r>
              <a:rPr lang="en-GB" sz="1600" b="1" baseline="30000" dirty="0"/>
              <a:t>nd</a:t>
            </a:r>
            <a:r>
              <a:rPr lang="en-GB" sz="1600" b="1" dirty="0"/>
              <a:t> 2020).</a:t>
            </a:r>
            <a:br>
              <a:rPr lang="en-GB" sz="1600" b="1" dirty="0"/>
            </a:br>
            <a:br>
              <a:rPr lang="en-GB" sz="1600" b="1" dirty="0"/>
            </a:br>
            <a:r>
              <a:rPr lang="en-GB" sz="1600" b="1" dirty="0" err="1"/>
              <a:t>Lofquist</a:t>
            </a:r>
            <a:r>
              <a:rPr lang="en-GB" sz="1600" b="1" dirty="0"/>
              <a:t>, E. (2011). ‘Doomed to Fail: A Case Study of Change Implementation Collapse In the Norwegian Civil Aviation Industry’. </a:t>
            </a:r>
            <a:r>
              <a:rPr lang="en-GB" sz="1600" b="1" i="1" dirty="0"/>
              <a:t>Journal of Change Management</a:t>
            </a:r>
            <a:r>
              <a:rPr lang="en-GB" sz="1600" b="1" dirty="0"/>
              <a:t>. 11. 223-243. </a:t>
            </a:r>
            <a:br>
              <a:rPr lang="en-GB" sz="1600" b="1" dirty="0"/>
            </a:br>
            <a:br>
              <a:rPr lang="en-GB" sz="1600" b="1" dirty="0"/>
            </a:br>
            <a:r>
              <a:rPr lang="en-GB" sz="1600" dirty="0"/>
              <a:t> </a:t>
            </a:r>
            <a:br>
              <a:rPr lang="en-GB" sz="1600" dirty="0"/>
            </a:br>
            <a:endParaRPr lang="en-GB" sz="1600" dirty="0"/>
          </a:p>
        </p:txBody>
      </p:sp>
    </p:spTree>
    <p:extLst>
      <p:ext uri="{BB962C8B-B14F-4D97-AF65-F5344CB8AC3E}">
        <p14:creationId xmlns:p14="http://schemas.microsoft.com/office/powerpoint/2010/main" val="4746155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E385E75-7651-410E-AAE5-AC40B0F8AD9D}"/>
              </a:ext>
            </a:extLst>
          </p:cNvPr>
          <p:cNvSpPr/>
          <p:nvPr/>
        </p:nvSpPr>
        <p:spPr>
          <a:xfrm>
            <a:off x="749508" y="751344"/>
            <a:ext cx="8394492" cy="4247317"/>
          </a:xfrm>
          <a:prstGeom prst="rect">
            <a:avLst/>
          </a:prstGeom>
        </p:spPr>
        <p:txBody>
          <a:bodyPr wrap="square">
            <a:spAutoFit/>
          </a:bodyPr>
          <a:lstStyle/>
          <a:p>
            <a:r>
              <a:rPr lang="en-GB" b="1" dirty="0"/>
              <a:t>Marks and Spencer Plc (2019) </a:t>
            </a:r>
            <a:r>
              <a:rPr lang="en-GB" b="1" i="1" dirty="0"/>
              <a:t>Customer Service</a:t>
            </a:r>
            <a:r>
              <a:rPr lang="en-GB" b="1" dirty="0"/>
              <a:t> [online] Available at: https://global.marksandspencer.com/about-ms/. [Accessed 10th February 2020].</a:t>
            </a:r>
            <a:br>
              <a:rPr lang="en-GB" b="1" dirty="0"/>
            </a:br>
            <a:br>
              <a:rPr lang="en-GB" b="1" dirty="0"/>
            </a:br>
            <a:r>
              <a:rPr lang="en-GB" b="1" dirty="0"/>
              <a:t>Marks and Spencer plc (2020)</a:t>
            </a:r>
            <a:r>
              <a:rPr lang="en-GB" b="1" i="1" dirty="0"/>
              <a:t> Contact Headquarters</a:t>
            </a:r>
            <a:r>
              <a:rPr lang="en-GB" b="1" dirty="0"/>
              <a:t>. Available at:   https://corporate.marksandspencer.com/contact/headquarters. (Accessed on 10th February 2020).</a:t>
            </a:r>
            <a:br>
              <a:rPr lang="en-GB" b="1" dirty="0"/>
            </a:br>
            <a:br>
              <a:rPr lang="en-GB" b="1" dirty="0"/>
            </a:br>
            <a:r>
              <a:rPr lang="en-GB" b="1" dirty="0"/>
              <a:t>Sharma, R.R. (2006) </a:t>
            </a:r>
            <a:r>
              <a:rPr lang="en-GB" b="1" i="1" dirty="0"/>
              <a:t>Change Management Concepts and Applications</a:t>
            </a:r>
            <a:r>
              <a:rPr lang="en-GB" b="1" dirty="0"/>
              <a:t> New Delhi: Tata McGraw Hill</a:t>
            </a:r>
            <a:br>
              <a:rPr lang="en-GB" b="1" dirty="0"/>
            </a:br>
            <a:br>
              <a:rPr lang="en-GB" b="1" dirty="0"/>
            </a:br>
            <a:r>
              <a:rPr lang="en-GB" b="1" dirty="0"/>
              <a:t>Stern, S, (2019)</a:t>
            </a:r>
            <a:r>
              <a:rPr lang="en-GB" b="1" i="1" dirty="0"/>
              <a:t> ‘</a:t>
            </a:r>
            <a:r>
              <a:rPr lang="en-GB" b="1" dirty="0"/>
              <a:t>Yes, businesses fail. But Thomas Cook’s bosses ignored the brutal facts’</a:t>
            </a:r>
            <a:r>
              <a:rPr lang="en-GB" b="1" i="1" dirty="0"/>
              <a:t>. The Guardian </a:t>
            </a:r>
            <a:r>
              <a:rPr lang="en-GB" b="1" dirty="0"/>
              <a:t>[online] </a:t>
            </a:r>
            <a:r>
              <a:rPr lang="en-GB" b="1" i="1" dirty="0"/>
              <a:t>Available at</a:t>
            </a:r>
            <a:r>
              <a:rPr lang="en-GB" b="1" dirty="0"/>
              <a:t>: </a:t>
            </a:r>
            <a:r>
              <a:rPr lang="en-GB" b="1" u="sng" dirty="0">
                <a:hlinkClick r:id="rId2"/>
              </a:rPr>
              <a:t>https://www.theguardian.com/commentisfree/2019/sep/24/businesses-thomas-cook-fail-executives-ignore-brutal-facts-bonus</a:t>
            </a:r>
            <a:r>
              <a:rPr lang="en-GB" b="1" dirty="0"/>
              <a:t>. (Accessed: 10</a:t>
            </a:r>
            <a:r>
              <a:rPr lang="en-GB" b="1" baseline="30000" dirty="0"/>
              <a:t>th</a:t>
            </a:r>
            <a:r>
              <a:rPr lang="en-GB" b="1" dirty="0"/>
              <a:t> February 2020)</a:t>
            </a:r>
            <a:br>
              <a:rPr lang="en-GB" dirty="0"/>
            </a:br>
            <a:endParaRPr lang="en-GB" dirty="0"/>
          </a:p>
        </p:txBody>
      </p:sp>
    </p:spTree>
    <p:extLst>
      <p:ext uri="{BB962C8B-B14F-4D97-AF65-F5344CB8AC3E}">
        <p14:creationId xmlns:p14="http://schemas.microsoft.com/office/powerpoint/2010/main" val="40187341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2888</Words>
  <Application>Microsoft Office PowerPoint</Application>
  <PresentationFormat>Widescreen</PresentationFormat>
  <Paragraphs>162</Paragraphs>
  <Slides>29</Slides>
  <Notes>23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&amp;quot</vt:lpstr>
      <vt:lpstr>Arial</vt:lpstr>
      <vt:lpstr>Calibri</vt:lpstr>
      <vt:lpstr>Calibri Light</vt:lpstr>
      <vt:lpstr>inherit</vt:lpstr>
      <vt:lpstr>Office Theme</vt:lpstr>
      <vt:lpstr>PowerPoint Presentation</vt:lpstr>
      <vt:lpstr>Introduction on M&amp;S</vt:lpstr>
      <vt:lpstr>Changes in M&amp;S</vt:lpstr>
      <vt:lpstr>M&amp;S  was  first  established  in  1884  Michael Marks was a polish refugee opened a market stall in Leeds with the slogan ‘don’t ask the price, it’s a penny’.  In  1999  online  shopping  was  introduced  via  the  website.  Plan A was introduced first in January 2007  Now M&amp;S introduced Plan A 2020 which consist of 100 new and existing commitments     </vt:lpstr>
      <vt:lpstr>M&amp;S’s Mission Statement</vt:lpstr>
      <vt:lpstr>PowerPoint Presentation</vt:lpstr>
      <vt:lpstr>M&amp;S HEADQUARTERS; </vt:lpstr>
      <vt:lpstr>CEO OF M&amp;S</vt:lpstr>
      <vt:lpstr>Number of Employee worldwide during 2014 and 2019 </vt:lpstr>
      <vt:lpstr>PowerPoint Presentation</vt:lpstr>
      <vt:lpstr>PLAN A – Waste and Circular Economy</vt:lpstr>
      <vt:lpstr>PowerPoint Presentation</vt:lpstr>
      <vt:lpstr>             SWOT ON M&amp;S</vt:lpstr>
      <vt:lpstr>PESTLE</vt:lpstr>
      <vt:lpstr>PESTLE ON M&amp;S </vt:lpstr>
      <vt:lpstr>PESTLE ON M&amp;S</vt:lpstr>
      <vt:lpstr>USP FOR M&amp;S</vt:lpstr>
      <vt:lpstr>  Lewin’s Three-Stage Process of Change (from Carpenter, Bauer and Erdogan, 2009) </vt:lpstr>
      <vt:lpstr>Kotter’s Eight-Step Process for Leading Change (from Kotter, 2020) </vt:lpstr>
      <vt:lpstr>PowerPoint Presentation</vt:lpstr>
      <vt:lpstr>Case study on Zurich Uk    </vt:lpstr>
      <vt:lpstr>Case study on Avinor </vt:lpstr>
      <vt:lpstr> Roger Wright, 2019. Packaging Technologist Lead at M&amp;S Clothing &amp; Home   </vt:lpstr>
      <vt:lpstr>PLAN FOR M&amp;S</vt:lpstr>
      <vt:lpstr>QUESTIONS</vt:lpstr>
      <vt:lpstr>Reference List:</vt:lpstr>
      <vt:lpstr>PowerPoint Presentation</vt:lpstr>
      <vt:lpstr>  202O [online]Available at: https://corporate.marksandspencer.com/documents/plan-a/plan-a-2025-commitments.pdf (Accessed on 4th February 2020).  Burnes, B. (2017) Managing Change 7th edition Harlow: Pearson  Carpenter, M. Bauer, T. and Erdogan, B. Principles of Management (2009) Boston: Flat World Knowledge  CIPD (2015) Landing transformational change: Closing the gap between theory and practice Case Study – Zurich UK Life London: CIPD  History ,2020. A Short History of Marks &amp; Spencer [Online] Available at: https://marksintime.marksandspencer.com/download?id=996. (Accessed 3rd February 2020).  Kotter, J. (2020) ‘8-Step Process’ Online, available at: https://www.kotterinc.com/8-steps-process-for-leading-change/. (Accessed: 4th February 2nd 2020).  Lofquist, E. (2011). ‘Doomed to Fail: A Case Study of Change Implementation Collapse In the Norwegian Civil Aviation Industry’. Journal of Change Management. 11. 223-243.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musammot rizkki sima</dc:creator>
  <cp:lastModifiedBy>musammot rizkki sima</cp:lastModifiedBy>
  <cp:revision>2</cp:revision>
  <dcterms:created xsi:type="dcterms:W3CDTF">2020-02-27T02:56:23Z</dcterms:created>
  <dcterms:modified xsi:type="dcterms:W3CDTF">2020-02-27T02:57:58Z</dcterms:modified>
</cp:coreProperties>
</file>