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6"/>
  </p:sldMasterIdLst>
  <p:notesMasterIdLst>
    <p:notesMasterId r:id="rId25"/>
  </p:notesMasterIdLst>
  <p:sldIdLst>
    <p:sldId id="263" r:id="rId7"/>
    <p:sldId id="266" r:id="rId8"/>
    <p:sldId id="287" r:id="rId9"/>
    <p:sldId id="272" r:id="rId10"/>
    <p:sldId id="276" r:id="rId11"/>
    <p:sldId id="277" r:id="rId12"/>
    <p:sldId id="280" r:id="rId13"/>
    <p:sldId id="273" r:id="rId14"/>
    <p:sldId id="279" r:id="rId15"/>
    <p:sldId id="284" r:id="rId16"/>
    <p:sldId id="289" r:id="rId17"/>
    <p:sldId id="297" r:id="rId18"/>
    <p:sldId id="293" r:id="rId19"/>
    <p:sldId id="294" r:id="rId20"/>
    <p:sldId id="298" r:id="rId21"/>
    <p:sldId id="299" r:id="rId22"/>
    <p:sldId id="296" r:id="rId23"/>
    <p:sldId id="270"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2750"/>
    <a:srgbClr val="ECEBE7"/>
    <a:srgbClr val="607C2F"/>
    <a:srgbClr val="607C5E"/>
    <a:srgbClr val="49662C"/>
    <a:srgbClr val="478E06"/>
    <a:srgbClr val="93CDDD"/>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552" autoAdjust="0"/>
    <p:restoredTop sz="76717" autoAdjust="0"/>
  </p:normalViewPr>
  <p:slideViewPr>
    <p:cSldViewPr snapToGrid="0" snapToObjects="1">
      <p:cViewPr varScale="1">
        <p:scale>
          <a:sx n="88" d="100"/>
          <a:sy n="88" d="100"/>
        </p:scale>
        <p:origin x="1108" y="56"/>
      </p:cViewPr>
      <p:guideLst>
        <p:guide orient="horz" pos="2160"/>
        <p:guide pos="2880"/>
      </p:guideLst>
    </p:cSldViewPr>
  </p:slideViewPr>
  <p:outlineViewPr>
    <p:cViewPr>
      <p:scale>
        <a:sx n="33" d="100"/>
        <a:sy n="33" d="100"/>
      </p:scale>
      <p:origin x="48" y="0"/>
    </p:cViewPr>
  </p:outlin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1.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customXml" Target="../customXml/item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3EA0CE-37A6-4C3C-A158-8D508D3276B4}" type="datetimeFigureOut">
              <a:rPr lang="en-US" smtClean="0"/>
              <a:t>1/16/2023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5BC256-5F45-4D98-94A5-0F94A4AC792D}" type="slidenum">
              <a:rPr lang="en-US" smtClean="0"/>
              <a:t>‹#›</a:t>
            </a:fld>
            <a:endParaRPr lang="en-US"/>
          </a:p>
        </p:txBody>
      </p:sp>
    </p:spTree>
    <p:extLst>
      <p:ext uri="{BB962C8B-B14F-4D97-AF65-F5344CB8AC3E}">
        <p14:creationId xmlns:p14="http://schemas.microsoft.com/office/powerpoint/2010/main" val="3859197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Mesa Verde National Park in southwest Colorado was established in 1906 to protect ancient </a:t>
            </a:r>
            <a:r>
              <a:rPr lang="en-GB" dirty="0" err="1"/>
              <a:t>archeological</a:t>
            </a:r>
            <a:r>
              <a:rPr lang="en-GB" dirty="0"/>
              <a:t> sites of Ancestral Puebloan people, abandoned 800 years ago. The area includes world-famous cliff dwellings such as Cliff Palace.</a:t>
            </a:r>
          </a:p>
          <a:p>
            <a:endParaRPr lang="en-GB" dirty="0"/>
          </a:p>
          <a:p>
            <a:r>
              <a:rPr lang="en-GB" dirty="0"/>
              <a:t>Mesa Verde National Park is in southwest Colorado. It's known for its well-preserved Ancestral Puebloan cliff dwellings, notably the huge Cliff Palace. The Chapin Mesa </a:t>
            </a:r>
            <a:r>
              <a:rPr lang="en-GB" dirty="0" err="1"/>
              <a:t>Archeological</a:t>
            </a:r>
            <a:r>
              <a:rPr lang="en-GB" dirty="0"/>
              <a:t> Museum has exhibits on the ancient Native American culture. Mesa Top Loop Road winds past archaeological sites and overlooks, including Sun Point Overlook with panoramic canyon views. Petroglyph Point Trail has several rock carvings. </a:t>
            </a:r>
          </a:p>
        </p:txBody>
      </p:sp>
      <p:sp>
        <p:nvSpPr>
          <p:cNvPr id="4" name="Slide Number Placeholder 3"/>
          <p:cNvSpPr>
            <a:spLocks noGrp="1"/>
          </p:cNvSpPr>
          <p:nvPr>
            <p:ph type="sldNum" sz="quarter" idx="5"/>
          </p:nvPr>
        </p:nvSpPr>
        <p:spPr/>
        <p:txBody>
          <a:bodyPr/>
          <a:lstStyle/>
          <a:p>
            <a:fld id="{025BC256-5F45-4D98-94A5-0F94A4AC792D}" type="slidenum">
              <a:rPr lang="en-US" smtClean="0"/>
              <a:t>1</a:t>
            </a:fld>
            <a:endParaRPr lang="en-US"/>
          </a:p>
        </p:txBody>
      </p:sp>
    </p:spTree>
    <p:extLst>
      <p:ext uri="{BB962C8B-B14F-4D97-AF65-F5344CB8AC3E}">
        <p14:creationId xmlns:p14="http://schemas.microsoft.com/office/powerpoint/2010/main" val="3612700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On 18 December 1888, cowboys Richard Wetherill and Charlie Mason were rounding up stray cattle in an area called Mesa Verde in southwest Colorado. As they peered over the edge of the mesa top they saw something startling: the remains of a large collection of interconnected buildings made of stone tucked into a shallow cave. Upon closer inspection, they realized they had discovered the improbable and impressive dwellings of a former civilization. Wetherill called the site Cliff Palace, and he and his family continued to explore the area over the ensuing years, finding many other dwelling sites and unearthing scores of artifacts.</a:t>
            </a:r>
          </a:p>
          <a:p>
            <a:endParaRPr lang="en-GB" dirty="0"/>
          </a:p>
          <a:p>
            <a:r>
              <a:rPr lang="en-GB" dirty="0"/>
              <a:t>But the discovery of the cliff dwellings brought many visitors who vandalized the structures and looted the ancient treasures. Walls and roofs were knocked down in the process, large areas were excavated in a haphazard way, and roof beams were burned as firewood. Even the early </a:t>
            </a:r>
            <a:r>
              <a:rPr lang="en-GB" dirty="0" err="1"/>
              <a:t>archeologist</a:t>
            </a:r>
            <a:r>
              <a:rPr lang="en-GB" dirty="0"/>
              <a:t>, Gustaf </a:t>
            </a:r>
            <a:r>
              <a:rPr lang="en-GB" dirty="0" err="1"/>
              <a:t>Nordenskiold</a:t>
            </a:r>
            <a:r>
              <a:rPr lang="en-GB" dirty="0"/>
              <a:t>, excavated the sites in ways that modern </a:t>
            </a:r>
            <a:r>
              <a:rPr lang="en-GB" dirty="0" err="1"/>
              <a:t>archeologists</a:t>
            </a:r>
            <a:r>
              <a:rPr lang="en-GB" dirty="0"/>
              <a:t> would consider destructive. In 1906, Congress reacted by establishing Mesa Verde National Park, as a way to protect this important cultural area.</a:t>
            </a:r>
          </a:p>
          <a:p>
            <a:endParaRPr lang="en-GB" dirty="0"/>
          </a:p>
          <a:p>
            <a:r>
              <a:rPr lang="en-GB" dirty="0"/>
              <a:t>Mesa Verde National Park</a:t>
            </a:r>
          </a:p>
          <a:p>
            <a:r>
              <a:rPr lang="en-GB" dirty="0"/>
              <a:t>Mesa Verde National Park comprises 52,000 acres of land in the Four Corners region of the American Southwest. Mesa Verde is Spanish for “green table,” and describes a large, irregular, and mostly flat area at about 7000 feet above sea level. This area was the home of an ancient civilization of Native Americans popularly called the Anasazi, but more correctly called the Ancestral Puebloan people. Evidence suggests the area was inhabited from 550 to 1300 ad. The park includes nearly 5000 </a:t>
            </a:r>
            <a:r>
              <a:rPr lang="en-GB" dirty="0" err="1"/>
              <a:t>archeological</a:t>
            </a:r>
            <a:r>
              <a:rPr lang="en-GB" dirty="0"/>
              <a:t> sites, including nearly 600 cliff dwellings (Fig. 17.1). These are the largest and most impressive cliff dwellings in North America and constitute the premier </a:t>
            </a:r>
            <a:r>
              <a:rPr lang="en-GB" dirty="0" err="1"/>
              <a:t>archeological</a:t>
            </a:r>
            <a:r>
              <a:rPr lang="en-GB" dirty="0"/>
              <a:t> site in the USA. The park has been designated a World Heritage Site.</a:t>
            </a:r>
          </a:p>
          <a:p>
            <a:endParaRPr lang="en-GB" dirty="0"/>
          </a:p>
          <a:p>
            <a:r>
              <a:rPr lang="en-GB" dirty="0"/>
              <a:t>For more than 700 years, Native Americans lived and flourished here, farming and hunting. At first, they lived in primitive pit houses on the mesa tops. Later, they built elaborate pueblos made of adobe. In the late 12th century they began to build cliff dwellings in caves and under outcroppings in the cliffs of the mesas. In the late 13th century, the inhabitants began to move away from the area, eventually deserting their home sites entirely. The reason they abandoned the area is unknown, but may have been caused by a prolonged drought and associated crop failure or invasion of foreign tribes from the north. Former inhabitants migrated south into New Mexico and Arizona, and today’s 24 Native American Nations (the pueblo people along the Rio Grande River, the Zuni in New Mexico, and the Hopi in Arizona) regard Mesa Verde as their ancestral home.</a:t>
            </a:r>
          </a:p>
          <a:p>
            <a:endParaRPr lang="en-GB" dirty="0"/>
          </a:p>
          <a:p>
            <a:r>
              <a:rPr lang="en-GB" dirty="0"/>
              <a:t>The cliff dwellings are the primary visitor attraction because of their dramatic character and because they represent the height of the civilization. Several of the largest cliff dwellings are open to the public, including Cliff Palace, Long House, and Balcony House. Cliff Palace is the largest cliff dwelling, having over 150 rooms, and thought to have been home for more than 100 people at any one time. Several large pueblo sites are also accessible to the public, including Sun Temple, Far View House, Cedar Tree Tower, and Badger House Community. The park’s museum and research collection includes 3 million artifacts and archives. </a:t>
            </a:r>
            <a:r>
              <a:rPr lang="en-GB" dirty="0" err="1"/>
              <a:t>Archeological</a:t>
            </a:r>
            <a:r>
              <a:rPr lang="en-GB" dirty="0"/>
              <a:t> sites open to the public are found in two areas of the park known as Chapin Mesa and Wetherill Mesa. The park accommodates over 500,000 visits annually.</a:t>
            </a:r>
          </a:p>
          <a:p>
            <a:endParaRPr lang="en-GB" dirty="0"/>
          </a:p>
          <a:p>
            <a:endParaRPr lang="en-GB" dirty="0"/>
          </a:p>
        </p:txBody>
      </p:sp>
      <p:sp>
        <p:nvSpPr>
          <p:cNvPr id="4" name="Slide Number Placeholder 3"/>
          <p:cNvSpPr>
            <a:spLocks noGrp="1"/>
          </p:cNvSpPr>
          <p:nvPr>
            <p:ph type="sldNum" sz="quarter" idx="5"/>
          </p:nvPr>
        </p:nvSpPr>
        <p:spPr/>
        <p:txBody>
          <a:bodyPr/>
          <a:lstStyle/>
          <a:p>
            <a:fld id="{025BC256-5F45-4D98-94A5-0F94A4AC792D}" type="slidenum">
              <a:rPr lang="en-US" smtClean="0"/>
              <a:t>2</a:t>
            </a:fld>
            <a:endParaRPr lang="en-US"/>
          </a:p>
        </p:txBody>
      </p:sp>
    </p:spTree>
    <p:extLst>
      <p:ext uri="{BB962C8B-B14F-4D97-AF65-F5344CB8AC3E}">
        <p14:creationId xmlns:p14="http://schemas.microsoft.com/office/powerpoint/2010/main" val="3962668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https://www.nps.gov/media/photo/gallery.htm?id=02675736-155D-4519-3E004E99D001DA1C</a:t>
            </a:r>
          </a:p>
          <a:p>
            <a:endParaRPr lang="en-US" dirty="0"/>
          </a:p>
          <a:p>
            <a:r>
              <a:rPr lang="en-GB" dirty="0"/>
              <a:t>Fig. 17.1 Cliff Palace is the largest cliff dwelling in Mesa Verde National Park and is an iconic visitor attraction</a:t>
            </a:r>
            <a:endParaRPr lang="en-US" dirty="0"/>
          </a:p>
        </p:txBody>
      </p:sp>
      <p:sp>
        <p:nvSpPr>
          <p:cNvPr id="4" name="Slide Number Placeholder 3"/>
          <p:cNvSpPr>
            <a:spLocks noGrp="1"/>
          </p:cNvSpPr>
          <p:nvPr>
            <p:ph type="sldNum" sz="quarter" idx="10"/>
          </p:nvPr>
        </p:nvSpPr>
        <p:spPr/>
        <p:txBody>
          <a:bodyPr/>
          <a:lstStyle/>
          <a:p>
            <a:fld id="{025BC256-5F45-4D98-94A5-0F94A4AC792D}" type="slidenum">
              <a:rPr lang="en-US" smtClean="0"/>
              <a:t>4</a:t>
            </a:fld>
            <a:endParaRPr lang="en-US"/>
          </a:p>
        </p:txBody>
      </p:sp>
    </p:spTree>
    <p:extLst>
      <p:ext uri="{BB962C8B-B14F-4D97-AF65-F5344CB8AC3E}">
        <p14:creationId xmlns:p14="http://schemas.microsoft.com/office/powerpoint/2010/main" val="37290370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https://www.nps.gov/media/photo/gallery.htm?id=5722133E-155D-4519-3EA5161441B51B2E</a:t>
            </a:r>
          </a:p>
        </p:txBody>
      </p:sp>
      <p:sp>
        <p:nvSpPr>
          <p:cNvPr id="4" name="Slide Number Placeholder 3"/>
          <p:cNvSpPr>
            <a:spLocks noGrp="1"/>
          </p:cNvSpPr>
          <p:nvPr>
            <p:ph type="sldNum" sz="quarter" idx="10"/>
          </p:nvPr>
        </p:nvSpPr>
        <p:spPr/>
        <p:txBody>
          <a:bodyPr/>
          <a:lstStyle/>
          <a:p>
            <a:fld id="{025BC256-5F45-4D98-94A5-0F94A4AC792D}" type="slidenum">
              <a:rPr lang="en-US" smtClean="0"/>
              <a:t>5</a:t>
            </a:fld>
            <a:endParaRPr lang="en-US"/>
          </a:p>
        </p:txBody>
      </p:sp>
    </p:spTree>
    <p:extLst>
      <p:ext uri="{BB962C8B-B14F-4D97-AF65-F5344CB8AC3E}">
        <p14:creationId xmlns:p14="http://schemas.microsoft.com/office/powerpoint/2010/main" val="747213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https://www.nps.gov/media/photo/gallery.htm?id=5722133E-155D-4519-3EA5161441B51B2E</a:t>
            </a:r>
          </a:p>
        </p:txBody>
      </p:sp>
      <p:sp>
        <p:nvSpPr>
          <p:cNvPr id="4" name="Slide Number Placeholder 3"/>
          <p:cNvSpPr>
            <a:spLocks noGrp="1"/>
          </p:cNvSpPr>
          <p:nvPr>
            <p:ph type="sldNum" sz="quarter" idx="10"/>
          </p:nvPr>
        </p:nvSpPr>
        <p:spPr/>
        <p:txBody>
          <a:bodyPr/>
          <a:lstStyle/>
          <a:p>
            <a:fld id="{025BC256-5F45-4D98-94A5-0F94A4AC792D}" type="slidenum">
              <a:rPr lang="en-US" smtClean="0"/>
              <a:t>6</a:t>
            </a:fld>
            <a:endParaRPr lang="en-US"/>
          </a:p>
        </p:txBody>
      </p:sp>
    </p:spTree>
    <p:extLst>
      <p:ext uri="{BB962C8B-B14F-4D97-AF65-F5344CB8AC3E}">
        <p14:creationId xmlns:p14="http://schemas.microsoft.com/office/powerpoint/2010/main" val="1222527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https://www.nps.gov/media/photo/gallery.htm?id=02675736-155D-4519-3E004E99D001DA1C</a:t>
            </a:r>
          </a:p>
        </p:txBody>
      </p:sp>
      <p:sp>
        <p:nvSpPr>
          <p:cNvPr id="4" name="Slide Number Placeholder 3"/>
          <p:cNvSpPr>
            <a:spLocks noGrp="1"/>
          </p:cNvSpPr>
          <p:nvPr>
            <p:ph type="sldNum" sz="quarter" idx="10"/>
          </p:nvPr>
        </p:nvSpPr>
        <p:spPr/>
        <p:txBody>
          <a:bodyPr/>
          <a:lstStyle/>
          <a:p>
            <a:fld id="{025BC256-5F45-4D98-94A5-0F94A4AC792D}" type="slidenum">
              <a:rPr lang="en-US" smtClean="0"/>
              <a:t>7</a:t>
            </a:fld>
            <a:endParaRPr lang="en-US"/>
          </a:p>
        </p:txBody>
      </p:sp>
    </p:spTree>
    <p:extLst>
      <p:ext uri="{BB962C8B-B14F-4D97-AF65-F5344CB8AC3E}">
        <p14:creationId xmlns:p14="http://schemas.microsoft.com/office/powerpoint/2010/main" val="1736442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https://www.nps.gov/media/photo/gallery.htm?id=575BB48F-155D-4519-3E40BFEF9424DCD1</a:t>
            </a:r>
          </a:p>
          <a:p>
            <a:r>
              <a:rPr lang="en-US" dirty="0"/>
              <a:t>https://www.nps.gov/media/photo/gallery.htm?id=575BB48F-155D-4519-3E40BFEF9424DCD1</a:t>
            </a:r>
          </a:p>
          <a:p>
            <a:endParaRPr lang="en-US" dirty="0"/>
          </a:p>
        </p:txBody>
      </p:sp>
      <p:sp>
        <p:nvSpPr>
          <p:cNvPr id="4" name="Slide Number Placeholder 3"/>
          <p:cNvSpPr>
            <a:spLocks noGrp="1"/>
          </p:cNvSpPr>
          <p:nvPr>
            <p:ph type="sldNum" sz="quarter" idx="10"/>
          </p:nvPr>
        </p:nvSpPr>
        <p:spPr/>
        <p:txBody>
          <a:bodyPr/>
          <a:lstStyle/>
          <a:p>
            <a:fld id="{025BC256-5F45-4D98-94A5-0F94A4AC792D}" type="slidenum">
              <a:rPr lang="en-US" smtClean="0"/>
              <a:t>9</a:t>
            </a:fld>
            <a:endParaRPr lang="en-US"/>
          </a:p>
        </p:txBody>
      </p:sp>
    </p:spTree>
    <p:extLst>
      <p:ext uri="{BB962C8B-B14F-4D97-AF65-F5344CB8AC3E}">
        <p14:creationId xmlns:p14="http://schemas.microsoft.com/office/powerpoint/2010/main" val="17311426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Mesa Verde National Park in southwest Colorado was established in 1906 to protect ancient </a:t>
            </a:r>
            <a:r>
              <a:rPr lang="en-GB" dirty="0" err="1"/>
              <a:t>archeological</a:t>
            </a:r>
            <a:r>
              <a:rPr lang="en-GB" dirty="0"/>
              <a:t> sites of Ancestral Puebloan people, abandoned 800 years ago. The area includes world-famous cliff dwellings such as Cliff Palace. But these sites are fragile, were vandalized and looted before establishment of the park, and can be damaged by too much or inappropriate visitor use (Impacts to historical/cultural resources; Depreciative </a:t>
            </a:r>
            <a:r>
              <a:rPr lang="en-GB" dirty="0" err="1"/>
              <a:t>behavior</a:t>
            </a:r>
            <a:r>
              <a:rPr lang="en-GB" dirty="0"/>
              <a:t>). These cultural resources are protected by a program of management, including site closures </a:t>
            </a:r>
          </a:p>
        </p:txBody>
      </p:sp>
      <p:sp>
        <p:nvSpPr>
          <p:cNvPr id="4" name="Slide Number Placeholder 3"/>
          <p:cNvSpPr>
            <a:spLocks noGrp="1"/>
          </p:cNvSpPr>
          <p:nvPr>
            <p:ph type="sldNum" sz="quarter" idx="5"/>
          </p:nvPr>
        </p:nvSpPr>
        <p:spPr/>
        <p:txBody>
          <a:bodyPr/>
          <a:lstStyle/>
          <a:p>
            <a:fld id="{025BC256-5F45-4D98-94A5-0F94A4AC792D}" type="slidenum">
              <a:rPr lang="en-US" smtClean="0"/>
              <a:t>11</a:t>
            </a:fld>
            <a:endParaRPr lang="en-US"/>
          </a:p>
        </p:txBody>
      </p:sp>
    </p:spTree>
    <p:extLst>
      <p:ext uri="{BB962C8B-B14F-4D97-AF65-F5344CB8AC3E}">
        <p14:creationId xmlns:p14="http://schemas.microsoft.com/office/powerpoint/2010/main" val="3365935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(Rules/Regulations) and stabilization of ruins (Facility development/Site design/Maintenance), access to sites only in the presence of a uniformed ranger (Rules/Regulations; Law enforcement), limits on the number of visitors allowed on ranger-led tours (Rationing/Allocation; Impacts to interpretive facilities programs), division of the park into two primary use zones providing alternative types of visitor experiences (Zoning), and information and education about the significance of the area in the form of interpretive programs (Information/Education). This management program is based on the strategies of Limiting use, Reducing the impact of use, and Hardening the resource.</a:t>
            </a:r>
          </a:p>
        </p:txBody>
      </p:sp>
      <p:sp>
        <p:nvSpPr>
          <p:cNvPr id="4" name="Slide Number Placeholder 3"/>
          <p:cNvSpPr>
            <a:spLocks noGrp="1"/>
          </p:cNvSpPr>
          <p:nvPr>
            <p:ph type="sldNum" sz="quarter" idx="5"/>
          </p:nvPr>
        </p:nvSpPr>
        <p:spPr/>
        <p:txBody>
          <a:bodyPr/>
          <a:lstStyle/>
          <a:p>
            <a:fld id="{025BC256-5F45-4D98-94A5-0F94A4AC792D}" type="slidenum">
              <a:rPr lang="en-US" smtClean="0"/>
              <a:t>12</a:t>
            </a:fld>
            <a:endParaRPr lang="en-US"/>
          </a:p>
        </p:txBody>
      </p:sp>
    </p:spTree>
    <p:extLst>
      <p:ext uri="{BB962C8B-B14F-4D97-AF65-F5344CB8AC3E}">
        <p14:creationId xmlns:p14="http://schemas.microsoft.com/office/powerpoint/2010/main" val="3142440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Below covers slides 13 - 16</a:t>
            </a:r>
          </a:p>
          <a:p>
            <a:r>
              <a:rPr lang="en-GB" dirty="0"/>
              <a:t>Managing Mesa Verde</a:t>
            </a:r>
          </a:p>
          <a:p>
            <a:r>
              <a:rPr lang="en-GB" dirty="0"/>
              <a:t>Park managers are challenged at Mesa Verde with making the park’s cultural resources accessible to the public in ways that will protect these resources for future generations. The program of management comprises several practices, including site closures; rules and regulations; law enforcement; site management; rationing and allocation; information and education, with a special emphasis on what the National Park Service conventionally calls “interpretation;” and zoning.</a:t>
            </a:r>
          </a:p>
          <a:p>
            <a:endParaRPr lang="en-GB" dirty="0"/>
          </a:p>
          <a:p>
            <a:r>
              <a:rPr lang="en-GB" dirty="0"/>
              <a:t>First, the law creating the park in 1906 forbids visitors from entering any cliff dwelling without the presence of a uniformed ranger (Fig. 17.2). (Congress also passed the historic Antiquities Act the same year in an effort to protect cultural resources on all public lands; this Act is still in use today.) The purpose of this rule is to ensure that these fragile </a:t>
            </a:r>
            <a:r>
              <a:rPr lang="en-GB" dirty="0" err="1"/>
              <a:t>archeological</a:t>
            </a:r>
            <a:r>
              <a:rPr lang="en-GB" dirty="0"/>
              <a:t> sites are not damaged and that artifacts are not disturbed. The National Park Service takes three approaches to implementing this rule:</a:t>
            </a:r>
          </a:p>
          <a:p>
            <a:endParaRPr lang="en-GB" dirty="0"/>
          </a:p>
          <a:p>
            <a:r>
              <a:rPr lang="en-GB" dirty="0"/>
              <a:t>1.  Most of the park and its cultural resources are closed to visitor use. Much of the park has yet to be fully surveyed and many of the known </a:t>
            </a:r>
            <a:r>
              <a:rPr lang="en-GB" dirty="0" err="1"/>
              <a:t>archeological</a:t>
            </a:r>
            <a:r>
              <a:rPr lang="en-GB" dirty="0"/>
              <a:t> sites have not been studied or stabilized. These areas are too fragile to accommodate public use at this time. Visitors must remain in developed areas of the park and may not wander off maintained trails.</a:t>
            </a:r>
          </a:p>
          <a:p>
            <a:endParaRPr lang="en-GB" dirty="0"/>
          </a:p>
          <a:p>
            <a:r>
              <a:rPr lang="en-GB" dirty="0"/>
              <a:t>2.  Several of the largest cliff dwellings, including Cliff Palace, Balcony House, and Long House, can only be seen on daily tours led by park rangers.</a:t>
            </a:r>
          </a:p>
          <a:p>
            <a:endParaRPr lang="en-GB" dirty="0"/>
          </a:p>
          <a:p>
            <a:r>
              <a:rPr lang="en-GB" dirty="0"/>
              <a:t>3.  One cliff dwelling, Step House, is self-guiding with rangers present to monitor use and answer questions. Spruce Tree House has historically been available for self-guided tours, but rock falls led park managers to close the area in 2016 for safety reasons. Stabilization work may lead to reopening in the future.</a:t>
            </a:r>
          </a:p>
          <a:p>
            <a:endParaRPr lang="en-GB" dirty="0"/>
          </a:p>
          <a:p>
            <a:r>
              <a:rPr lang="en-GB" dirty="0"/>
              <a:t>In addition to the law requiring the presence of a uniformed ranger, the National Park Service has established several additional regulations, including forbidding visitors to “sit, stand, climb, or lean on fragile </a:t>
            </a:r>
            <a:r>
              <a:rPr lang="en-GB" dirty="0" err="1"/>
              <a:t>archeological</a:t>
            </a:r>
            <a:r>
              <a:rPr lang="en-GB" dirty="0"/>
              <a:t> structures” and prohibiting “removal, collection, and/or disturbance of any natural or cultural resources.”</a:t>
            </a:r>
          </a:p>
          <a:p>
            <a:endParaRPr lang="en-GB" dirty="0"/>
          </a:p>
          <a:p>
            <a:r>
              <a:rPr lang="en-GB" dirty="0"/>
              <a:t>Ranger-led tours are limited in size to ensure that visitors can hear the tour narrative and ask questions, and to limit the possibility of damage to the sites. Tickets for these tours must be purchased in person at the park’s Visitor </a:t>
            </a:r>
            <a:r>
              <a:rPr lang="en-GB" dirty="0" err="1"/>
              <a:t>Center</a:t>
            </a:r>
            <a:r>
              <a:rPr lang="en-GB" dirty="0"/>
              <a:t>. During the peak use season, visitors may purchase a ticket for either Cliff Palace or Balcony House, but not both on the same day, to help ensure that access to these sites is available to as many visitors as possible.</a:t>
            </a:r>
          </a:p>
          <a:p>
            <a:endParaRPr lang="en-GB" dirty="0"/>
          </a:p>
          <a:p>
            <a:r>
              <a:rPr lang="en-GB" dirty="0"/>
              <a:t>The park’s </a:t>
            </a:r>
            <a:r>
              <a:rPr lang="en-GB" dirty="0" err="1"/>
              <a:t>archeological</a:t>
            </a:r>
            <a:r>
              <a:rPr lang="en-GB" dirty="0"/>
              <a:t> sites are managed in a variety of ways to allow public access while protecting the integrity of the sites. As noted above, most sites are closed to the public because they have not yet been studied or stabilized. Other sites, such as the major cliff dwellings noted above, have been studied and stabilized to enable visitor use. Some sites, such as a few of the mesa-top pueblos, have been more heavily stabilized using cement mortar; this enables these sites to be used by visitors without constant monitoring by rangers or other park staff.</a:t>
            </a:r>
          </a:p>
          <a:p>
            <a:endParaRPr lang="en-GB" dirty="0"/>
          </a:p>
          <a:p>
            <a:r>
              <a:rPr lang="en-GB" dirty="0"/>
              <a:t>Park management places a heavy emphasis on information and education in the form of interpretation. Interpretation is presentation of information to visitors in ways that informs them about the park and enhances their enjoyment and appreciation of its resources, and does this in a way that engages visitors. A large corps of interpretive rangers conducts the tours of Cliff Palace, Balcony House, and Long House, and is stationed at Step House, as well as at the park’s Visitor </a:t>
            </a:r>
            <a:r>
              <a:rPr lang="en-GB" dirty="0" err="1"/>
              <a:t>Center</a:t>
            </a:r>
            <a:r>
              <a:rPr lang="en-GB" dirty="0"/>
              <a:t>. In addition, several special tours to sites normally closed to visitors are conducted each year in association with the Mesa Verde Museum Association, a non-profit organization that helps support the park. The park’s major concessionaire also conducts guided bus tours. These interpretive programs are designed on the principle articulated by pioneering National Park Service interpreter Freeman Tilden: “through interpretation, understanding; through understanding, appreciation; through appreciation, protection.”</a:t>
            </a:r>
          </a:p>
          <a:p>
            <a:endParaRPr lang="en-GB" dirty="0"/>
          </a:p>
          <a:p>
            <a:r>
              <a:rPr lang="en-GB" dirty="0"/>
              <a:t>Finally, the park is zoned into two distinctive areas. Chapin Mesa is most easily accessible and includes the most popular visitor attractions such as Cliff Palace and Balcony House. This area is heavily visited. Wetherill Mesa is accessible by a narrow, winding 12-mile road, and a paved trail system provides visitors access to the area’s principal attractions, including Long House. The area is designed for visitors who enjoy walking, biking, and a more relaxed atmosphere.</a:t>
            </a:r>
          </a:p>
        </p:txBody>
      </p:sp>
      <p:sp>
        <p:nvSpPr>
          <p:cNvPr id="4" name="Slide Number Placeholder 3"/>
          <p:cNvSpPr>
            <a:spLocks noGrp="1"/>
          </p:cNvSpPr>
          <p:nvPr>
            <p:ph type="sldNum" sz="quarter" idx="5"/>
          </p:nvPr>
        </p:nvSpPr>
        <p:spPr/>
        <p:txBody>
          <a:bodyPr/>
          <a:lstStyle/>
          <a:p>
            <a:fld id="{025BC256-5F45-4D98-94A5-0F94A4AC792D}" type="slidenum">
              <a:rPr lang="en-US" smtClean="0"/>
              <a:t>13</a:t>
            </a:fld>
            <a:endParaRPr lang="en-US"/>
          </a:p>
        </p:txBody>
      </p:sp>
    </p:spTree>
    <p:extLst>
      <p:ext uri="{BB962C8B-B14F-4D97-AF65-F5344CB8AC3E}">
        <p14:creationId xmlns:p14="http://schemas.microsoft.com/office/powerpoint/2010/main" val="398842011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5" name="Picture 34"/>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9144000" cy="4152900"/>
          </a:xfrm>
          <a:prstGeom prst="rect">
            <a:avLst/>
          </a:prstGeom>
        </p:spPr>
      </p:pic>
      <p:sp>
        <p:nvSpPr>
          <p:cNvPr id="37" name="Rectangle 36"/>
          <p:cNvSpPr/>
          <p:nvPr userDrawn="1"/>
        </p:nvSpPr>
        <p:spPr>
          <a:xfrm>
            <a:off x="0" y="4152900"/>
            <a:ext cx="9144000" cy="270510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CEBE7"/>
              </a:solidFill>
            </a:endParaRPr>
          </a:p>
        </p:txBody>
      </p:sp>
      <p:sp>
        <p:nvSpPr>
          <p:cNvPr id="41" name="Rectangle 40"/>
          <p:cNvSpPr/>
          <p:nvPr userDrawn="1"/>
        </p:nvSpPr>
        <p:spPr>
          <a:xfrm>
            <a:off x="-24582" y="145654"/>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42" name="Title 41"/>
          <p:cNvSpPr>
            <a:spLocks noGrp="1"/>
          </p:cNvSpPr>
          <p:nvPr>
            <p:ph type="title" hasCustomPrompt="1"/>
          </p:nvPr>
        </p:nvSpPr>
        <p:spPr>
          <a:xfrm>
            <a:off x="685800" y="4453030"/>
            <a:ext cx="7772400" cy="991419"/>
          </a:xfrm>
        </p:spPr>
        <p:txBody>
          <a:bodyPr anchor="t">
            <a:noAutofit/>
          </a:bodyPr>
          <a:lstStyle>
            <a:lvl1pPr algn="l">
              <a:defRPr sz="4600" b="0" baseline="30000">
                <a:solidFill>
                  <a:schemeClr val="bg1"/>
                </a:solidFill>
                <a:latin typeface="Arial" pitchFamily="34" charset="0"/>
                <a:cs typeface="Arial" pitchFamily="34" charset="0"/>
              </a:defRPr>
            </a:lvl1pPr>
          </a:lstStyle>
          <a:p>
            <a:r>
              <a:rPr lang="en-US" dirty="0"/>
              <a:t>Managing Outdoor Recreation: </a:t>
            </a:r>
            <a:br>
              <a:rPr lang="en-US" dirty="0"/>
            </a:br>
            <a:r>
              <a:rPr lang="en-US" dirty="0"/>
              <a:t>Case Studies in National Parks, 2nd Edition</a:t>
            </a:r>
            <a:endParaRPr lang="en-GB" dirty="0"/>
          </a:p>
        </p:txBody>
      </p:sp>
      <p:sp>
        <p:nvSpPr>
          <p:cNvPr id="48" name="Subtitle 2"/>
          <p:cNvSpPr>
            <a:spLocks noGrp="1"/>
          </p:cNvSpPr>
          <p:nvPr>
            <p:ph type="subTitle" idx="1" hasCustomPrompt="1"/>
          </p:nvPr>
        </p:nvSpPr>
        <p:spPr>
          <a:xfrm>
            <a:off x="685800" y="5455920"/>
            <a:ext cx="7741920" cy="855358"/>
          </a:xfrm>
        </p:spPr>
        <p:txBody>
          <a:bodyPr>
            <a:normAutofit/>
          </a:bodyPr>
          <a:lstStyle>
            <a:lvl1pPr marL="0" indent="0" algn="l">
              <a:buNone/>
              <a:defRPr sz="1800" b="1">
                <a:solidFill>
                  <a:srgbClr val="93CDDD"/>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Robert Manning, Laura Anderson and Peter </a:t>
            </a:r>
            <a:r>
              <a:rPr lang="en-GB" dirty="0" err="1"/>
              <a:t>Pettengill</a:t>
            </a:r>
            <a:endParaRPr lang="en-US" dirty="0"/>
          </a:p>
        </p:txBody>
      </p:sp>
      <p:pic>
        <p:nvPicPr>
          <p:cNvPr id="8" name="Picture 7"/>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950394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9144000" cy="4160520"/>
          </a:xfrm>
          <a:prstGeom prst="rect">
            <a:avLst/>
          </a:prstGeom>
        </p:spPr>
      </p:pic>
      <p:sp>
        <p:nvSpPr>
          <p:cNvPr id="8" name="Rectangle 7"/>
          <p:cNvSpPr/>
          <p:nvPr userDrawn="1"/>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3200"/>
            </a:lvl1pPr>
          </a:lstStyle>
          <a:p>
            <a:pPr algn="l"/>
            <a:r>
              <a:rPr lang="en-US" sz="4200" dirty="0">
                <a:solidFill>
                  <a:schemeClr val="bg1"/>
                </a:solidFill>
                <a:latin typeface="Arial"/>
                <a:cs typeface="Arial"/>
              </a:rPr>
              <a:t>SECTION 1</a:t>
            </a: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4" name="Picture 13"/>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992086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INTRODUCTION</a:t>
            </a:r>
          </a:p>
        </p:txBody>
      </p:sp>
      <p:sp>
        <p:nvSpPr>
          <p:cNvPr id="15" name="Text Placeholder 14"/>
          <p:cNvSpPr>
            <a:spLocks noGrp="1"/>
          </p:cNvSpPr>
          <p:nvPr>
            <p:ph type="body" sz="quarter" idx="10" hasCustomPrompt="1"/>
          </p:nvPr>
        </p:nvSpPr>
        <p:spPr>
          <a:xfrm>
            <a:off x="1311263" y="1249680"/>
            <a:ext cx="7162800" cy="4312919"/>
          </a:xfrm>
        </p:spPr>
        <p:txBody>
          <a:bodyPr>
            <a:noAutofit/>
          </a:bodyPr>
          <a:lstStyle>
            <a:lvl1pPr marL="0" indent="0">
              <a:buNone/>
              <a:defRPr sz="3200"/>
            </a:lvl1pPr>
          </a:lstStyle>
          <a:p>
            <a:r>
              <a:rPr lang="en-GB" dirty="0"/>
              <a:t>Introductory text here, block or bullets. Introductory text in here, as a block or bullets. Introductory text in here, as a block or bullets. Introductory text in here, as a block or bullets. Introductory text in here, as a block or bullets. Introductory text in here, as a block or bullets. </a:t>
            </a:r>
          </a:p>
        </p:txBody>
      </p:sp>
      <p:pic>
        <p:nvPicPr>
          <p:cNvPr id="12" name="Picture 11"/>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64918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1" y="0"/>
            <a:ext cx="9144000" cy="4160520"/>
          </a:xfrm>
          <a:prstGeom prst="rect">
            <a:avLst/>
          </a:prstGeom>
        </p:spPr>
      </p:pic>
      <p:sp>
        <p:nvSpPr>
          <p:cNvPr id="8" name="Rectangle 7"/>
          <p:cNvSpPr/>
          <p:nvPr userDrawn="1"/>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4000"/>
            </a:lvl1pPr>
          </a:lstStyle>
          <a:p>
            <a:pPr algn="l"/>
            <a:r>
              <a:rPr lang="en-US" sz="4200" dirty="0">
                <a:solidFill>
                  <a:schemeClr val="bg1"/>
                </a:solidFill>
                <a:latin typeface="Arial"/>
                <a:cs typeface="Arial"/>
              </a:rPr>
              <a:t>SECTION 2</a:t>
            </a: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3" name="Picture 12"/>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693739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Marketing Tool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MARKETING TOOLS</a:t>
            </a:r>
          </a:p>
        </p:txBody>
      </p:sp>
      <p:sp>
        <p:nvSpPr>
          <p:cNvPr id="15" name="Text Placeholder 14"/>
          <p:cNvSpPr>
            <a:spLocks noGrp="1"/>
          </p:cNvSpPr>
          <p:nvPr>
            <p:ph type="body" sz="quarter" idx="10" hasCustomPrompt="1"/>
          </p:nvPr>
        </p:nvSpPr>
        <p:spPr>
          <a:xfrm>
            <a:off x="1311263" y="1249680"/>
            <a:ext cx="7162800" cy="4312919"/>
          </a:xfrm>
        </p:spPr>
        <p:txBody>
          <a:bodyPr/>
          <a:lstStyle>
            <a:lvl1pPr marL="0" marR="0" indent="0" algn="l" defTabSz="457200" rtl="0" eaLnBrk="1" fontAlgn="auto" latinLnBrk="0" hangingPunct="1">
              <a:lnSpc>
                <a:spcPct val="100000"/>
              </a:lnSpc>
              <a:spcBef>
                <a:spcPct val="20000"/>
              </a:spcBef>
              <a:spcAft>
                <a:spcPts val="0"/>
              </a:spcAft>
              <a:buClrTx/>
              <a:buSzTx/>
              <a:buFont typeface="Arial"/>
              <a:buNone/>
              <a:tabLst/>
              <a:defRPr sz="3200"/>
            </a:lvl1pPr>
          </a:lstStyle>
          <a:p>
            <a:pPr marL="0" marR="0" lvl="0" indent="0" algn="l" defTabSz="457200" rtl="0" eaLnBrk="1" fontAlgn="auto" latinLnBrk="0" hangingPunct="1">
              <a:lnSpc>
                <a:spcPct val="100000"/>
              </a:lnSpc>
              <a:spcBef>
                <a:spcPct val="20000"/>
              </a:spcBef>
              <a:spcAft>
                <a:spcPts val="0"/>
              </a:spcAft>
              <a:buClrTx/>
              <a:buSzTx/>
              <a:buFont typeface="Arial"/>
              <a:buNone/>
              <a:tabLst/>
              <a:defRPr/>
            </a:pPr>
            <a:r>
              <a:rPr lang="en-GB" dirty="0"/>
              <a:t>Text here, block or bullets. text here, block or bullets. text here, block or bullets. text here, block or bullets. text here, block or bullets. text here, block or bullets. text here, block or bullets. </a:t>
            </a:r>
          </a:p>
          <a:p>
            <a:pPr lvl="0"/>
            <a:endParaRPr lang="en-GB" dirty="0"/>
          </a:p>
        </p:txBody>
      </p:sp>
      <p:pic>
        <p:nvPicPr>
          <p:cNvPr id="13" name="Picture 12"/>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325860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Marketing Tool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Title</a:t>
            </a:r>
          </a:p>
        </p:txBody>
      </p:sp>
      <p:graphicFrame>
        <p:nvGraphicFramePr>
          <p:cNvPr id="13" name="Content Placeholder 3"/>
          <p:cNvGraphicFramePr>
            <a:graphicFrameLocks/>
          </p:cNvGraphicFramePr>
          <p:nvPr userDrawn="1">
            <p:extLst>
              <p:ext uri="{D42A27DB-BD31-4B8C-83A1-F6EECF244321}">
                <p14:modId xmlns:p14="http://schemas.microsoft.com/office/powerpoint/2010/main" val="3475472070"/>
              </p:ext>
            </p:extLst>
          </p:nvPr>
        </p:nvGraphicFramePr>
        <p:xfrm>
          <a:off x="1311262" y="1271588"/>
          <a:ext cx="6541570" cy="4079240"/>
        </p:xfrm>
        <a:graphic>
          <a:graphicData uri="http://schemas.openxmlformats.org/drawingml/2006/table">
            <a:tbl>
              <a:tblPr firstRow="1" bandRow="1">
                <a:tableStyleId>{5C22544A-7EE6-4342-B048-85BDC9FD1C3A}</a:tableStyleId>
              </a:tblPr>
              <a:tblGrid>
                <a:gridCol w="1308314">
                  <a:extLst>
                    <a:ext uri="{9D8B030D-6E8A-4147-A177-3AD203B41FA5}">
                      <a16:colId xmlns:a16="http://schemas.microsoft.com/office/drawing/2014/main" val="20000"/>
                    </a:ext>
                  </a:extLst>
                </a:gridCol>
                <a:gridCol w="1308314">
                  <a:extLst>
                    <a:ext uri="{9D8B030D-6E8A-4147-A177-3AD203B41FA5}">
                      <a16:colId xmlns:a16="http://schemas.microsoft.com/office/drawing/2014/main" val="20001"/>
                    </a:ext>
                  </a:extLst>
                </a:gridCol>
                <a:gridCol w="1308314">
                  <a:extLst>
                    <a:ext uri="{9D8B030D-6E8A-4147-A177-3AD203B41FA5}">
                      <a16:colId xmlns:a16="http://schemas.microsoft.com/office/drawing/2014/main" val="20002"/>
                    </a:ext>
                  </a:extLst>
                </a:gridCol>
                <a:gridCol w="1308314">
                  <a:extLst>
                    <a:ext uri="{9D8B030D-6E8A-4147-A177-3AD203B41FA5}">
                      <a16:colId xmlns:a16="http://schemas.microsoft.com/office/drawing/2014/main" val="20003"/>
                    </a:ext>
                  </a:extLst>
                </a:gridCol>
                <a:gridCol w="1308314">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5"/>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7"/>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8"/>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pic>
        <p:nvPicPr>
          <p:cNvPr id="14" name="Picture 13"/>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501078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trategie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alphaModFix amt="20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0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STRATEGIES</a:t>
            </a:r>
          </a:p>
        </p:txBody>
      </p:sp>
      <p:sp>
        <p:nvSpPr>
          <p:cNvPr id="15" name="Text Placeholder 14"/>
          <p:cNvSpPr>
            <a:spLocks noGrp="1"/>
          </p:cNvSpPr>
          <p:nvPr>
            <p:ph type="body" sz="quarter" idx="10" hasCustomPrompt="1"/>
          </p:nvPr>
        </p:nvSpPr>
        <p:spPr>
          <a:xfrm>
            <a:off x="1311263" y="1249680"/>
            <a:ext cx="7162800" cy="4312919"/>
          </a:xfrm>
        </p:spPr>
        <p:txBody>
          <a:bodyPr>
            <a:normAutofit/>
          </a:bodyPr>
          <a:lstStyle>
            <a:lvl1pPr marL="0" indent="0">
              <a:buNone/>
              <a:defRPr sz="3200"/>
            </a:lvl1pPr>
          </a:lstStyle>
          <a:p>
            <a:r>
              <a:rPr lang="en-GB" dirty="0"/>
              <a:t>Text here, block or bullets. text here, block or bullets. text here, block or bullets. text here, block or bullets. text here, block or bullets. text here, block or bullets. text here, block or bullets. </a:t>
            </a:r>
          </a:p>
        </p:txBody>
      </p:sp>
      <p:pic>
        <p:nvPicPr>
          <p:cNvPr id="13" name="Picture 12"/>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400555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4" name="TextBox 13"/>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LEARNING OBJECTIVES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2" name="Picture 11"/>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469557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Title Placeholder 1"/>
          <p:cNvSpPr>
            <a:spLocks noGrp="1"/>
          </p:cNvSpPr>
          <p:nvPr>
            <p:ph type="title"/>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Click to edit Master title style</a:t>
            </a:r>
            <a:endParaRPr lang="en-US" dirty="0"/>
          </a:p>
        </p:txBody>
      </p:sp>
      <p:pic>
        <p:nvPicPr>
          <p:cNvPr id="13" name="Picture 12"/>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87707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hasCustomPrompt="1"/>
          </p:nvPr>
        </p:nvSpPr>
        <p:spPr>
          <a:xfrm>
            <a:off x="1189357" y="1272381"/>
            <a:ext cx="3382644" cy="4313237"/>
          </a:xfrm>
        </p:spPr>
        <p:txBody>
          <a:bodyPr>
            <a:normAutofit/>
          </a:bodyPr>
          <a:lstStyle>
            <a:lvl1pPr marL="0" indent="0">
              <a:buNone/>
              <a:defRPr sz="2200"/>
            </a:lvl1pPr>
          </a:lstStyle>
          <a:p>
            <a:r>
              <a:rPr lang="en-GB" dirty="0"/>
              <a:t>Text here, block or bullets. text here, block or bullets. text here, block or bullets. text here, block or bullets. text here, block or bullets. text here, block or bullets. text here, block or bullets. </a:t>
            </a:r>
          </a:p>
        </p:txBody>
      </p:sp>
      <p:sp>
        <p:nvSpPr>
          <p:cNvPr id="12" name="Title Placeholder 1"/>
          <p:cNvSpPr>
            <a:spLocks noGrp="1"/>
          </p:cNvSpPr>
          <p:nvPr>
            <p:ph type="title" hasCustomPrompt="1"/>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Title</a:t>
            </a:r>
            <a:endParaRPr lang="en-US" dirty="0"/>
          </a:p>
        </p:txBody>
      </p:sp>
      <p:sp>
        <p:nvSpPr>
          <p:cNvPr id="11" name="Content Placeholder 16"/>
          <p:cNvSpPr>
            <a:spLocks noGrp="1"/>
          </p:cNvSpPr>
          <p:nvPr>
            <p:ph sz="quarter" idx="14"/>
          </p:nvPr>
        </p:nvSpPr>
        <p:spPr>
          <a:xfrm>
            <a:off x="4572000" y="1272381"/>
            <a:ext cx="3813493"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graphicFrame>
        <p:nvGraphicFramePr>
          <p:cNvPr id="14" name="Content Placeholder 5"/>
          <p:cNvGraphicFramePr>
            <a:graphicFrameLocks/>
          </p:cNvGraphicFramePr>
          <p:nvPr userDrawn="1">
            <p:extLst>
              <p:ext uri="{D42A27DB-BD31-4B8C-83A1-F6EECF244321}">
                <p14:modId xmlns:p14="http://schemas.microsoft.com/office/powerpoint/2010/main" val="779560563"/>
              </p:ext>
            </p:extLst>
          </p:nvPr>
        </p:nvGraphicFramePr>
        <p:xfrm>
          <a:off x="4490826" y="1271588"/>
          <a:ext cx="3894665" cy="3708400"/>
        </p:xfrm>
        <a:graphic>
          <a:graphicData uri="http://schemas.openxmlformats.org/drawingml/2006/table">
            <a:tbl>
              <a:tblPr firstRow="1" bandRow="1">
                <a:tableStyleId>{5C22544A-7EE6-4342-B048-85BDC9FD1C3A}</a:tableStyleId>
              </a:tblPr>
              <a:tblGrid>
                <a:gridCol w="778933">
                  <a:extLst>
                    <a:ext uri="{9D8B030D-6E8A-4147-A177-3AD203B41FA5}">
                      <a16:colId xmlns:a16="http://schemas.microsoft.com/office/drawing/2014/main" val="20000"/>
                    </a:ext>
                  </a:extLst>
                </a:gridCol>
                <a:gridCol w="778933">
                  <a:extLst>
                    <a:ext uri="{9D8B030D-6E8A-4147-A177-3AD203B41FA5}">
                      <a16:colId xmlns:a16="http://schemas.microsoft.com/office/drawing/2014/main" val="20001"/>
                    </a:ext>
                  </a:extLst>
                </a:gridCol>
                <a:gridCol w="778933">
                  <a:extLst>
                    <a:ext uri="{9D8B030D-6E8A-4147-A177-3AD203B41FA5}">
                      <a16:colId xmlns:a16="http://schemas.microsoft.com/office/drawing/2014/main" val="20002"/>
                    </a:ext>
                  </a:extLst>
                </a:gridCol>
                <a:gridCol w="778933">
                  <a:extLst>
                    <a:ext uri="{9D8B030D-6E8A-4147-A177-3AD203B41FA5}">
                      <a16:colId xmlns:a16="http://schemas.microsoft.com/office/drawing/2014/main" val="20003"/>
                    </a:ext>
                  </a:extLst>
                </a:gridCol>
                <a:gridCol w="778933">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0"/>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4"/>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bl>
          </a:graphicData>
        </a:graphic>
      </p:graphicFrame>
      <p:pic>
        <p:nvPicPr>
          <p:cNvPr id="15" name="Picture 14"/>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90910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pic>
        <p:nvPicPr>
          <p:cNvPr id="14" name="Picture 13"/>
          <p:cNvPicPr>
            <a:picLocks noChangeAspect="1"/>
          </p:cNvPicPr>
          <p:nvPr userDrawn="1"/>
        </p:nvPicPr>
        <p:blipFill rotWithShape="1">
          <a:blip r:embed="rId2" cstate="email">
            <a:alphaModFix/>
            <a:extLst>
              <a:ext uri="{28A0092B-C50C-407E-A947-70E740481C1C}">
                <a14:useLocalDpi xmlns:a14="http://schemas.microsoft.com/office/drawing/2010/main"/>
              </a:ext>
            </a:extLst>
          </a:blip>
          <a:srcRect/>
          <a:stretch/>
        </p:blipFill>
        <p:spPr>
          <a:xfrm>
            <a:off x="0" y="0"/>
            <a:ext cx="9144000" cy="5768258"/>
          </a:xfrm>
          <a:prstGeom prst="rect">
            <a:avLst/>
          </a:prstGeom>
        </p:spPr>
      </p:pic>
      <p:sp>
        <p:nvSpPr>
          <p:cNvPr id="9" name="Rectangle 8"/>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2" name="Title Placeholder 1"/>
          <p:cNvSpPr>
            <a:spLocks noGrp="1"/>
          </p:cNvSpPr>
          <p:nvPr>
            <p:ph type="title"/>
          </p:nvPr>
        </p:nvSpPr>
        <p:spPr>
          <a:xfrm>
            <a:off x="973931" y="1260321"/>
            <a:ext cx="7196137" cy="997743"/>
          </a:xfrm>
          <a:prstGeom prst="rect">
            <a:avLst/>
          </a:prstGeom>
        </p:spPr>
        <p:txBody>
          <a:bodyPr vert="horz" lIns="91440" tIns="45720" rIns="91440" bIns="45720" rtlCol="0" anchor="ctr">
            <a:normAutofit/>
          </a:bodyPr>
          <a:lstStyle>
            <a:lvl1pPr algn="l">
              <a:defRPr sz="2900" b="1">
                <a:ln>
                  <a:noFill/>
                </a:ln>
                <a:solidFill>
                  <a:schemeClr val="bg1"/>
                </a:solidFill>
              </a:defRPr>
            </a:lvl1pPr>
          </a:lstStyle>
          <a:p>
            <a:r>
              <a:rPr lang="en-GB" dirty="0"/>
              <a:t>Click to edit Master title style</a:t>
            </a:r>
            <a:endParaRPr lang="en-US" dirty="0"/>
          </a:p>
        </p:txBody>
      </p:sp>
      <p:sp>
        <p:nvSpPr>
          <p:cNvPr id="13" name="Subtitle 2"/>
          <p:cNvSpPr>
            <a:spLocks noGrp="1"/>
          </p:cNvSpPr>
          <p:nvPr>
            <p:ph type="subTitle" idx="1"/>
          </p:nvPr>
        </p:nvSpPr>
        <p:spPr>
          <a:xfrm>
            <a:off x="976401" y="2258064"/>
            <a:ext cx="7741920" cy="855358"/>
          </a:xfrm>
        </p:spPr>
        <p:txBody>
          <a:bodyPr>
            <a:normAutofit/>
          </a:bodyPr>
          <a:lstStyle>
            <a:lvl1pPr marL="0" indent="0" algn="l">
              <a:buNone/>
              <a:defRPr sz="1800" b="1">
                <a:ln>
                  <a:noFill/>
                </a:ln>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8" name="Picture 7"/>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163609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9D500C-2DAD-E24B-947F-AA454B3B4803}" type="datetimeFigureOut">
              <a:rPr lang="en-US" smtClean="0"/>
              <a:t>1/16/2023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DD8636-02F0-2043-B1BF-E7E2D60464E4}" type="slidenum">
              <a:rPr lang="en-US" smtClean="0"/>
              <a:t>‹#›</a:t>
            </a:fld>
            <a:endParaRPr lang="en-US"/>
          </a:p>
        </p:txBody>
      </p:sp>
    </p:spTree>
    <p:extLst>
      <p:ext uri="{BB962C8B-B14F-4D97-AF65-F5344CB8AC3E}">
        <p14:creationId xmlns:p14="http://schemas.microsoft.com/office/powerpoint/2010/main" val="7087128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61" r:id="rId5"/>
    <p:sldLayoutId id="2147483666" r:id="rId6"/>
    <p:sldLayoutId id="2147483662" r:id="rId7"/>
    <p:sldLayoutId id="2147483663" r:id="rId8"/>
    <p:sldLayoutId id="2147483664" r:id="rId9"/>
    <p:sldLayoutId id="2147483665" r:id="rId10"/>
    <p:sldLayoutId id="214748365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hyperlink" Target="https://www.nps.gov/meve/index.htm" TargetMode="External"/><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hyperlink" Target="https://www.nps.gov/meve/learn/photosmultimedia/multimedia.htm" TargetMode="Externa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Stewarding America’s Antiquities at Mesa Verde</a:t>
            </a:r>
          </a:p>
        </p:txBody>
      </p:sp>
    </p:spTree>
    <p:extLst>
      <p:ext uri="{BB962C8B-B14F-4D97-AF65-F5344CB8AC3E}">
        <p14:creationId xmlns:p14="http://schemas.microsoft.com/office/powerpoint/2010/main" val="3075493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r>
              <a:rPr lang="en-GB" dirty="0"/>
              <a:t>Established in 1906</a:t>
            </a:r>
          </a:p>
          <a:p>
            <a:r>
              <a:rPr lang="en-GB" dirty="0"/>
              <a:t>Southwest Colorado – Four Corners region</a:t>
            </a:r>
          </a:p>
          <a:p>
            <a:r>
              <a:rPr lang="en-US" dirty="0"/>
              <a:t>52,00 acres</a:t>
            </a:r>
            <a:endParaRPr lang="en-GB" dirty="0"/>
          </a:p>
          <a:p>
            <a:r>
              <a:rPr lang="en-GB" dirty="0"/>
              <a:t>≈ 5,000 archaeological sites</a:t>
            </a:r>
          </a:p>
          <a:p>
            <a:r>
              <a:rPr lang="en-GB" dirty="0"/>
              <a:t>Including ≈ 600 cliff dwellings </a:t>
            </a:r>
          </a:p>
          <a:p>
            <a:r>
              <a:rPr lang="en-GB" dirty="0"/>
              <a:t>Ancestral Puebloan people</a:t>
            </a:r>
          </a:p>
          <a:p>
            <a:r>
              <a:rPr lang="en-US" dirty="0"/>
              <a:t>550 to 1300 AD</a:t>
            </a:r>
            <a:endParaRPr lang="en-GB" dirty="0"/>
          </a:p>
          <a:p>
            <a:endParaRPr lang="en-GB" dirty="0"/>
          </a:p>
          <a:p>
            <a:endParaRPr lang="en-GB" dirty="0"/>
          </a:p>
        </p:txBody>
      </p:sp>
      <p:sp>
        <p:nvSpPr>
          <p:cNvPr id="3" name="Title 2"/>
          <p:cNvSpPr>
            <a:spLocks noGrp="1"/>
          </p:cNvSpPr>
          <p:nvPr>
            <p:ph type="title"/>
          </p:nvPr>
        </p:nvSpPr>
        <p:spPr/>
        <p:txBody>
          <a:bodyPr/>
          <a:lstStyle/>
          <a:p>
            <a:r>
              <a:rPr lang="en-GB" dirty="0"/>
              <a:t>Mesa Verde National Park</a:t>
            </a:r>
          </a:p>
        </p:txBody>
      </p:sp>
    </p:spTree>
    <p:extLst>
      <p:ext uri="{BB962C8B-B14F-4D97-AF65-F5344CB8AC3E}">
        <p14:creationId xmlns:p14="http://schemas.microsoft.com/office/powerpoint/2010/main" val="3875592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872117" y="13648"/>
            <a:ext cx="5280523" cy="57199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5714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9082" y="0"/>
            <a:ext cx="7696411" cy="5772309"/>
          </a:xfrm>
          <a:prstGeom prst="rect">
            <a:avLst/>
          </a:prstGeom>
        </p:spPr>
      </p:pic>
    </p:spTree>
    <p:extLst>
      <p:ext uri="{BB962C8B-B14F-4D97-AF65-F5344CB8AC3E}">
        <p14:creationId xmlns:p14="http://schemas.microsoft.com/office/powerpoint/2010/main" val="2428096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7690"/>
            <a:ext cx="9144000" cy="5785104"/>
          </a:xfrm>
          <a:prstGeom prst="rect">
            <a:avLst/>
          </a:prstGeom>
        </p:spPr>
      </p:pic>
    </p:spTree>
    <p:extLst>
      <p:ext uri="{BB962C8B-B14F-4D97-AF65-F5344CB8AC3E}">
        <p14:creationId xmlns:p14="http://schemas.microsoft.com/office/powerpoint/2010/main" val="570486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62341" y="-28135"/>
            <a:ext cx="7393763" cy="5795889"/>
          </a:xfrm>
          <a:prstGeom prst="rect">
            <a:avLst/>
          </a:prstGeom>
        </p:spPr>
      </p:pic>
    </p:spTree>
    <p:extLst>
      <p:ext uri="{BB962C8B-B14F-4D97-AF65-F5344CB8AC3E}">
        <p14:creationId xmlns:p14="http://schemas.microsoft.com/office/powerpoint/2010/main" val="2347061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514600" y="0"/>
            <a:ext cx="4329752" cy="5773003"/>
          </a:xfrm>
          <a:prstGeom prst="rect">
            <a:avLst/>
          </a:prstGeom>
        </p:spPr>
      </p:pic>
    </p:spTree>
    <p:extLst>
      <p:ext uri="{BB962C8B-B14F-4D97-AF65-F5344CB8AC3E}">
        <p14:creationId xmlns:p14="http://schemas.microsoft.com/office/powerpoint/2010/main" val="24922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25083" y="0"/>
            <a:ext cx="8651632" cy="5767754"/>
          </a:xfrm>
          <a:prstGeom prst="rect">
            <a:avLst/>
          </a:prstGeom>
        </p:spPr>
      </p:pic>
    </p:spTree>
    <p:extLst>
      <p:ext uri="{BB962C8B-B14F-4D97-AF65-F5344CB8AC3E}">
        <p14:creationId xmlns:p14="http://schemas.microsoft.com/office/powerpoint/2010/main" val="2323486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52621" y="0"/>
            <a:ext cx="7690339" cy="5767754"/>
          </a:xfrm>
          <a:prstGeom prst="rect">
            <a:avLst/>
          </a:prstGeom>
        </p:spPr>
      </p:pic>
    </p:spTree>
    <p:extLst>
      <p:ext uri="{BB962C8B-B14F-4D97-AF65-F5344CB8AC3E}">
        <p14:creationId xmlns:p14="http://schemas.microsoft.com/office/powerpoint/2010/main" val="2473293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email">
            <a:extLst>
              <a:ext uri="{28A0092B-C50C-407E-A947-70E740481C1C}">
                <a14:useLocalDpi xmlns:a14="http://schemas.microsoft.com/office/drawing/2010/main"/>
              </a:ext>
            </a:extLst>
          </a:blip>
          <a:stretch>
            <a:fillRect/>
          </a:stretch>
        </p:blipFill>
        <p:spPr>
          <a:xfrm>
            <a:off x="3211154" y="1376724"/>
            <a:ext cx="3151905" cy="4102964"/>
          </a:xfrm>
          <a:prstGeom prst="rect">
            <a:avLst/>
          </a:prstGeom>
        </p:spPr>
      </p:pic>
      <p:sp>
        <p:nvSpPr>
          <p:cNvPr id="3" name="Title 2"/>
          <p:cNvSpPr>
            <a:spLocks noGrp="1"/>
          </p:cNvSpPr>
          <p:nvPr>
            <p:ph type="title"/>
          </p:nvPr>
        </p:nvSpPr>
        <p:spPr/>
        <p:txBody>
          <a:bodyPr/>
          <a:lstStyle/>
          <a:p>
            <a:pPr algn="ctr"/>
            <a:r>
              <a:rPr lang="en-GB" dirty="0">
                <a:hlinkClick r:id="rId3"/>
              </a:rPr>
              <a:t>Mesa Verde National Park</a:t>
            </a:r>
            <a:endParaRPr lang="en-GB" dirty="0"/>
          </a:p>
        </p:txBody>
      </p:sp>
      <p:sp>
        <p:nvSpPr>
          <p:cNvPr id="2" name="Rectangle 1"/>
          <p:cNvSpPr/>
          <p:nvPr/>
        </p:nvSpPr>
        <p:spPr>
          <a:xfrm>
            <a:off x="2879821" y="5399365"/>
            <a:ext cx="3814570" cy="369332"/>
          </a:xfrm>
          <a:prstGeom prst="rect">
            <a:avLst/>
          </a:prstGeom>
        </p:spPr>
        <p:txBody>
          <a:bodyPr wrap="none">
            <a:spAutoFit/>
          </a:bodyPr>
          <a:lstStyle/>
          <a:p>
            <a:r>
              <a:rPr lang="en-US" dirty="0"/>
              <a:t>https://www.nps.gov/meve/index.htm</a:t>
            </a:r>
          </a:p>
        </p:txBody>
      </p:sp>
    </p:spTree>
    <p:extLst>
      <p:ext uri="{BB962C8B-B14F-4D97-AF65-F5344CB8AC3E}">
        <p14:creationId xmlns:p14="http://schemas.microsoft.com/office/powerpoint/2010/main" val="1878905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Impacts to resources: Historic/cultural</a:t>
            </a:r>
          </a:p>
          <a:p>
            <a:endParaRPr lang="en-GB" dirty="0"/>
          </a:p>
          <a:p>
            <a:r>
              <a:rPr lang="en-GB" dirty="0"/>
              <a:t>Depreciative behaviour: Inappropriate use</a:t>
            </a:r>
            <a:endParaRPr lang="en-US" dirty="0"/>
          </a:p>
          <a:p>
            <a:endParaRPr lang="en-US" dirty="0"/>
          </a:p>
          <a:p>
            <a:r>
              <a:rPr lang="en-US" dirty="0"/>
              <a:t>Impacts to facilities: Interpretive facilities/programs</a:t>
            </a:r>
          </a:p>
          <a:p>
            <a:endParaRPr lang="en-GB" dirty="0"/>
          </a:p>
          <a:p>
            <a:endParaRPr lang="en-GB" dirty="0"/>
          </a:p>
        </p:txBody>
      </p:sp>
      <p:sp>
        <p:nvSpPr>
          <p:cNvPr id="3" name="Title 2"/>
          <p:cNvSpPr>
            <a:spLocks noGrp="1"/>
          </p:cNvSpPr>
          <p:nvPr>
            <p:ph type="title"/>
          </p:nvPr>
        </p:nvSpPr>
        <p:spPr/>
        <p:txBody>
          <a:bodyPr/>
          <a:lstStyle/>
          <a:p>
            <a:r>
              <a:rPr lang="en-GB" dirty="0"/>
              <a:t>Problems</a:t>
            </a:r>
          </a:p>
        </p:txBody>
      </p:sp>
    </p:spTree>
    <p:extLst>
      <p:ext uri="{BB962C8B-B14F-4D97-AF65-F5344CB8AC3E}">
        <p14:creationId xmlns:p14="http://schemas.microsoft.com/office/powerpoint/2010/main" val="105051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Management strategies: Limit use, </a:t>
            </a:r>
            <a:r>
              <a:rPr lang="en-US" dirty="0"/>
              <a:t>reduce the impact of use, harden the resource </a:t>
            </a:r>
          </a:p>
          <a:p>
            <a:endParaRPr lang="en-GB" dirty="0"/>
          </a:p>
          <a:p>
            <a:r>
              <a:rPr lang="en-GB" dirty="0"/>
              <a:t>Management practices: </a:t>
            </a:r>
            <a:r>
              <a:rPr lang="en-US" dirty="0"/>
              <a:t>Rules/regulations, law enforcement, facility development/site design/maintenance, rationing/allocation, zoning, information/education</a:t>
            </a:r>
            <a:endParaRPr lang="en-GB" dirty="0"/>
          </a:p>
        </p:txBody>
      </p:sp>
      <p:sp>
        <p:nvSpPr>
          <p:cNvPr id="3" name="Title 2"/>
          <p:cNvSpPr>
            <a:spLocks noGrp="1"/>
          </p:cNvSpPr>
          <p:nvPr>
            <p:ph type="title"/>
          </p:nvPr>
        </p:nvSpPr>
        <p:spPr/>
        <p:txBody>
          <a:bodyPr/>
          <a:lstStyle/>
          <a:p>
            <a:r>
              <a:rPr lang="en-GB" dirty="0"/>
              <a:t>Strategies and Practices</a:t>
            </a:r>
          </a:p>
        </p:txBody>
      </p:sp>
    </p:spTree>
    <p:extLst>
      <p:ext uri="{BB962C8B-B14F-4D97-AF65-F5344CB8AC3E}">
        <p14:creationId xmlns:p14="http://schemas.microsoft.com/office/powerpoint/2010/main" val="1401900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1189357" y="1272381"/>
            <a:ext cx="3321684" cy="4313237"/>
          </a:xfrm>
        </p:spPr>
        <p:txBody>
          <a:bodyPr/>
          <a:lstStyle/>
          <a:p>
            <a:endParaRPr lang="en-GB" dirty="0"/>
          </a:p>
          <a:p>
            <a:r>
              <a:rPr lang="en-GB" dirty="0"/>
              <a:t>Access to sites only in presence of uniformed ranger</a:t>
            </a:r>
          </a:p>
          <a:p>
            <a:endParaRPr lang="en-GB" dirty="0"/>
          </a:p>
          <a:p>
            <a:r>
              <a:rPr lang="en-GB" dirty="0"/>
              <a:t>Site closures</a:t>
            </a:r>
          </a:p>
        </p:txBody>
      </p:sp>
      <p:sp>
        <p:nvSpPr>
          <p:cNvPr id="3" name="Title 2"/>
          <p:cNvSpPr>
            <a:spLocks noGrp="1"/>
          </p:cNvSpPr>
          <p:nvPr>
            <p:ph type="title"/>
          </p:nvPr>
        </p:nvSpPr>
        <p:spPr/>
        <p:txBody>
          <a:bodyPr/>
          <a:lstStyle/>
          <a:p>
            <a:r>
              <a:rPr lang="en-GB" dirty="0"/>
              <a:t>Rules/Regulations and Law Enforcement</a:t>
            </a:r>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511041" y="1885062"/>
            <a:ext cx="4615525" cy="3087874"/>
          </a:xfrm>
          <a:prstGeom prst="rect">
            <a:avLst/>
          </a:prstGeom>
        </p:spPr>
      </p:pic>
    </p:spTree>
    <p:extLst>
      <p:ext uri="{BB962C8B-B14F-4D97-AF65-F5344CB8AC3E}">
        <p14:creationId xmlns:p14="http://schemas.microsoft.com/office/powerpoint/2010/main" val="3193859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Stabilization of ruins</a:t>
            </a:r>
          </a:p>
        </p:txBody>
      </p:sp>
      <p:sp>
        <p:nvSpPr>
          <p:cNvPr id="3" name="Title 2"/>
          <p:cNvSpPr>
            <a:spLocks noGrp="1"/>
          </p:cNvSpPr>
          <p:nvPr>
            <p:ph type="title"/>
          </p:nvPr>
        </p:nvSpPr>
        <p:spPr>
          <a:xfrm>
            <a:off x="848139" y="274638"/>
            <a:ext cx="7938051" cy="997743"/>
          </a:xfrm>
        </p:spPr>
        <p:txBody>
          <a:bodyPr/>
          <a:lstStyle/>
          <a:p>
            <a:r>
              <a:rPr lang="en-GB"/>
              <a:t>Facility Development/Site Design/Maintenance</a:t>
            </a:r>
            <a:endParaRPr lang="en-GB"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788160" y="1859633"/>
            <a:ext cx="5840137" cy="3911247"/>
          </a:xfrm>
          <a:prstGeom prst="rect">
            <a:avLst/>
          </a:prstGeom>
        </p:spPr>
      </p:pic>
    </p:spTree>
    <p:extLst>
      <p:ext uri="{BB962C8B-B14F-4D97-AF65-F5344CB8AC3E}">
        <p14:creationId xmlns:p14="http://schemas.microsoft.com/office/powerpoint/2010/main" val="815483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Limits on the number of visitors allowed on ranger led tours</a:t>
            </a:r>
          </a:p>
          <a:p>
            <a:endParaRPr lang="en-GB" dirty="0"/>
          </a:p>
          <a:p>
            <a:r>
              <a:rPr lang="en-GB" dirty="0"/>
              <a:t>Education about significance of the area in the form of interpretive programs</a:t>
            </a:r>
          </a:p>
        </p:txBody>
      </p:sp>
      <p:sp>
        <p:nvSpPr>
          <p:cNvPr id="3" name="Title 2"/>
          <p:cNvSpPr>
            <a:spLocks noGrp="1"/>
          </p:cNvSpPr>
          <p:nvPr>
            <p:ph type="title"/>
          </p:nvPr>
        </p:nvSpPr>
        <p:spPr>
          <a:xfrm>
            <a:off x="742122" y="274638"/>
            <a:ext cx="7991062" cy="997743"/>
          </a:xfrm>
        </p:spPr>
        <p:txBody>
          <a:bodyPr/>
          <a:lstStyle/>
          <a:p>
            <a:r>
              <a:rPr lang="en-GB" dirty="0"/>
              <a:t>Rationing / Allocation and Information / Education</a:t>
            </a:r>
          </a:p>
        </p:txBody>
      </p:sp>
      <p:pic>
        <p:nvPicPr>
          <p:cNvPr id="5" name="Picture 4"/>
          <p:cNvPicPr>
            <a:picLocks noChangeAspect="1"/>
          </p:cNvPicPr>
          <p:nvPr/>
        </p:nvPicPr>
        <p:blipFill>
          <a:blip r:embed="rId2"/>
          <a:stretch>
            <a:fillRect/>
          </a:stretch>
        </p:blipFill>
        <p:spPr>
          <a:xfrm>
            <a:off x="1294682" y="3949478"/>
            <a:ext cx="6554636" cy="1803844"/>
          </a:xfrm>
          <a:prstGeom prst="rect">
            <a:avLst/>
          </a:prstGeom>
        </p:spPr>
      </p:pic>
    </p:spTree>
    <p:extLst>
      <p:ext uri="{BB962C8B-B14F-4D97-AF65-F5344CB8AC3E}">
        <p14:creationId xmlns:p14="http://schemas.microsoft.com/office/powerpoint/2010/main" val="19139387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Park divided into two primary use zones</a:t>
            </a:r>
          </a:p>
          <a:p>
            <a:endParaRPr lang="en-GB" dirty="0"/>
          </a:p>
          <a:p>
            <a:r>
              <a:rPr lang="en-GB" dirty="0"/>
              <a:t>Provides alternative types of visitor experiences</a:t>
            </a:r>
          </a:p>
        </p:txBody>
      </p:sp>
      <p:sp>
        <p:nvSpPr>
          <p:cNvPr id="3" name="Title 2"/>
          <p:cNvSpPr>
            <a:spLocks noGrp="1"/>
          </p:cNvSpPr>
          <p:nvPr>
            <p:ph type="title"/>
          </p:nvPr>
        </p:nvSpPr>
        <p:spPr/>
        <p:txBody>
          <a:bodyPr/>
          <a:lstStyle/>
          <a:p>
            <a:r>
              <a:rPr lang="en-GB" dirty="0"/>
              <a:t>Zoning</a:t>
            </a:r>
          </a:p>
        </p:txBody>
      </p:sp>
    </p:spTree>
    <p:extLst>
      <p:ext uri="{BB962C8B-B14F-4D97-AF65-F5344CB8AC3E}">
        <p14:creationId xmlns:p14="http://schemas.microsoft.com/office/powerpoint/2010/main" val="1596729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US" dirty="0">
                <a:hlinkClick r:id="rId2"/>
              </a:rPr>
              <a:t>Spruce Tree House Closure </a:t>
            </a:r>
            <a:r>
              <a:rPr lang="en-US" dirty="0"/>
              <a:t>(3:39)</a:t>
            </a:r>
          </a:p>
          <a:p>
            <a:endParaRPr lang="en-US" dirty="0"/>
          </a:p>
          <a:p>
            <a:r>
              <a:rPr lang="en-US" dirty="0">
                <a:hlinkClick r:id="rId2"/>
              </a:rPr>
              <a:t>Tour of Balcony House </a:t>
            </a:r>
            <a:r>
              <a:rPr lang="en-US" dirty="0"/>
              <a:t>(2:20)</a:t>
            </a:r>
          </a:p>
        </p:txBody>
      </p:sp>
      <p:sp>
        <p:nvSpPr>
          <p:cNvPr id="3" name="Title 2"/>
          <p:cNvSpPr>
            <a:spLocks noGrp="1"/>
          </p:cNvSpPr>
          <p:nvPr>
            <p:ph type="title"/>
          </p:nvPr>
        </p:nvSpPr>
        <p:spPr/>
        <p:txBody>
          <a:bodyPr/>
          <a:lstStyle/>
          <a:p>
            <a:r>
              <a:rPr lang="en-US" dirty="0"/>
              <a:t>Video</a:t>
            </a:r>
          </a:p>
        </p:txBody>
      </p:sp>
      <p:sp>
        <p:nvSpPr>
          <p:cNvPr id="4" name="Rectangle 3"/>
          <p:cNvSpPr/>
          <p:nvPr/>
        </p:nvSpPr>
        <p:spPr>
          <a:xfrm>
            <a:off x="1189355" y="1754707"/>
            <a:ext cx="6767289" cy="369332"/>
          </a:xfrm>
          <a:prstGeom prst="rect">
            <a:avLst/>
          </a:prstGeom>
        </p:spPr>
        <p:txBody>
          <a:bodyPr wrap="square">
            <a:spAutoFit/>
          </a:bodyPr>
          <a:lstStyle/>
          <a:p>
            <a:r>
              <a:rPr lang="en-US" dirty="0"/>
              <a:t>https://www.nps.gov/meve/learn/photosmultimedia/multimedia.htm</a:t>
            </a:r>
          </a:p>
        </p:txBody>
      </p:sp>
      <p:sp>
        <p:nvSpPr>
          <p:cNvPr id="5" name="Rectangle 4"/>
          <p:cNvSpPr/>
          <p:nvPr/>
        </p:nvSpPr>
        <p:spPr>
          <a:xfrm>
            <a:off x="1189356" y="2937116"/>
            <a:ext cx="6767288" cy="369332"/>
          </a:xfrm>
          <a:prstGeom prst="rect">
            <a:avLst/>
          </a:prstGeom>
        </p:spPr>
        <p:txBody>
          <a:bodyPr wrap="square">
            <a:spAutoFit/>
          </a:bodyPr>
          <a:lstStyle/>
          <a:p>
            <a:r>
              <a:rPr lang="en-US" dirty="0"/>
              <a:t>https://www.nps.gov/meve/learn/photosmultimedia/multimedia.htm</a:t>
            </a:r>
          </a:p>
        </p:txBody>
      </p:sp>
    </p:spTree>
    <p:extLst>
      <p:ext uri="{BB962C8B-B14F-4D97-AF65-F5344CB8AC3E}">
        <p14:creationId xmlns:p14="http://schemas.microsoft.com/office/powerpoint/2010/main" val="6360224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38787117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CABI Publishing Document" ma:contentTypeID="0x010100B73AEB2BC9FE5343B1F3C335A1578D9438003995077E1015F040B0E24329BE275DF3" ma:contentTypeVersion="30" ma:contentTypeDescription="" ma:contentTypeScope="" ma:versionID="84f8fbb6dd0edb19f89ee4d2dd668f2e">
  <xsd:schema xmlns:xsd="http://www.w3.org/2001/XMLSchema" xmlns:xs="http://www.w3.org/2001/XMLSchema" xmlns:p="http://schemas.microsoft.com/office/2006/metadata/properties" xmlns:ns2="d07fce95-64a3-45e0-8e78-c550b935440d" xmlns:ns3="0b29e85d-e4df-4a6d-ba7c-01bf11944fc3" targetNamespace="http://schemas.microsoft.com/office/2006/metadata/properties" ma:root="true" ma:fieldsID="3280aa6ace604f9c4c48e98b9d77b7a1" ns2:_="" ns3:_="">
    <xsd:import namespace="d07fce95-64a3-45e0-8e78-c550b935440d"/>
    <xsd:import namespace="0b29e85d-e4df-4a6d-ba7c-01bf11944fc3"/>
    <xsd:element name="properties">
      <xsd:complexType>
        <xsd:sequence>
          <xsd:element name="documentManagement">
            <xsd:complexType>
              <xsd:all>
                <xsd:element ref="ns2:_dlc_DocId" minOccurs="0"/>
                <xsd:element ref="ns2:_dlc_DocIdUrl" minOccurs="0"/>
                <xsd:element ref="ns2:_dlc_DocIdPersistId" minOccurs="0"/>
                <xsd:element ref="ns3:TaxCatchAll" minOccurs="0"/>
                <xsd:element ref="ns3:Year" minOccurs="0"/>
                <xsd:element ref="ns3:TaxCatchAllLabel" minOccurs="0"/>
                <xsd:element ref="ns3:ISBN" minOccurs="0"/>
                <xsd:element ref="ns3:p52d2a15856145b6a82e28472153071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7fce95-64a3-45e0-8e78-c550b935440d"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b29e85d-e4df-4a6d-ba7c-01bf11944fc3" elementFormDefault="qualified">
    <xsd:import namespace="http://schemas.microsoft.com/office/2006/documentManagement/types"/>
    <xsd:import namespace="http://schemas.microsoft.com/office/infopath/2007/PartnerControls"/>
    <xsd:element name="TaxCatchAll" ma:index="7" nillable="true" ma:displayName="Taxonomy Catch All Column" ma:description="" ma:hidden="true" ma:list="{d20632ca-f775-4fe3-b87f-f592633c52d2}" ma:internalName="TaxCatchAll" ma:showField="CatchAllData" ma:web="f296afe4-7d45-40e4-b546-6287d241965f">
      <xsd:complexType>
        <xsd:complexContent>
          <xsd:extension base="dms:MultiChoiceLookup">
            <xsd:sequence>
              <xsd:element name="Value" type="dms:Lookup" maxOccurs="unbounded" minOccurs="0" nillable="true"/>
            </xsd:sequence>
          </xsd:extension>
        </xsd:complexContent>
      </xsd:complexType>
    </xsd:element>
    <xsd:element name="Year" ma:index="8" nillable="true" ma:displayName="Year" ma:format="Dropdown" ma:internalName="Year">
      <xsd:simpleType>
        <xsd:restriction base="dms:Choice">
          <xsd:enumeration value="2010"/>
          <xsd:enumeration value="2011"/>
          <xsd:enumeration value="2012"/>
          <xsd:enumeration value="2013"/>
          <xsd:enumeration value="2014"/>
          <xsd:enumeration value="2015"/>
          <xsd:enumeration value="2016"/>
          <xsd:enumeration value="2017"/>
        </xsd:restriction>
      </xsd:simpleType>
    </xsd:element>
    <xsd:element name="TaxCatchAllLabel" ma:index="9" nillable="true" ma:displayName="Taxonomy Catch All Column1" ma:description="" ma:hidden="true" ma:list="{d20632ca-f775-4fe3-b87f-f592633c52d2}" ma:internalName="TaxCatchAllLabel" ma:readOnly="true" ma:showField="CatchAllDataLabel" ma:web="f296afe4-7d45-40e4-b546-6287d241965f">
      <xsd:complexType>
        <xsd:complexContent>
          <xsd:extension base="dms:MultiChoiceLookup">
            <xsd:sequence>
              <xsd:element name="Value" type="dms:Lookup" maxOccurs="unbounded" minOccurs="0" nillable="true"/>
            </xsd:sequence>
          </xsd:extension>
        </xsd:complexContent>
      </xsd:complexType>
    </xsd:element>
    <xsd:element name="ISBN" ma:index="10" nillable="true" ma:displayName="ISBN" ma:internalName="ISBN" ma:readOnly="false">
      <xsd:simpleType>
        <xsd:restriction base="dms:Text">
          <xsd:maxLength value="255"/>
        </xsd:restriction>
      </xsd:simpleType>
    </xsd:element>
    <xsd:element name="p52d2a15856145b6a82e28472153071d" ma:index="11" nillable="true" ma:taxonomy="true" ma:internalName="p52d2a15856145b6a82e28472153071d" ma:taxonomyFieldName="PublishingDocType" ma:displayName="Book Project Doc Type" ma:default="" ma:fieldId="{952d2a15-8561-45b6-a82e-28472153071d}" ma:sspId="d8dd7c1c-4333-446f-aac1-2085e198f311" ma:termSetId="7ee2d5cf-4748-4b50-b9ae-598449825a5b" ma:anchorId="57dac553-970f-4487-b972-f5cd8d3241ce"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3" ma:displayName="Author"/>
        <xsd:element ref="dcterms:created" minOccurs="0" maxOccurs="1"/>
        <xsd:element ref="dc:identifier" minOccurs="0" maxOccurs="1"/>
        <xsd:element name="contentType" minOccurs="0" maxOccurs="1" type="xsd:string" ma:index="1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ISBN xmlns="0b29e85d-e4df-4a6d-ba7c-01bf11944fc3" xsi:nil="true"/>
    <p52d2a15856145b6a82e28472153071d xmlns="0b29e85d-e4df-4a6d-ba7c-01bf11944fc3">
      <Terms xmlns="http://schemas.microsoft.com/office/infopath/2007/PartnerControls"/>
    </p52d2a15856145b6a82e28472153071d>
    <Year xmlns="0b29e85d-e4df-4a6d-ba7c-01bf11944fc3">2016</Year>
    <TaxCatchAll xmlns="0b29e85d-e4df-4a6d-ba7c-01bf11944fc3"/>
    <_dlc_DocId xmlns="d07fce95-64a3-45e0-8e78-c550b935440d">EDRFEEQ4MS6M-13-11705</_dlc_DocId>
    <_dlc_DocIdUrl xmlns="d07fce95-64a3-45e0-8e78-c550b935440d">
      <Url>http://teams.cabi.org/function/editorial/books/_layouts/15/DocIdRedir.aspx?ID=EDRFEEQ4MS6M-13-11705</Url>
      <Description>EDRFEEQ4MS6M-13-11705</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d8dd7c1c-4333-446f-aac1-2085e198f311" ContentTypeId="0x010100B73AEB2BC9FE5343B1F3C335A1578D9438" PreviousValue="false"/>
</file>

<file path=customXml/itemProps1.xml><?xml version="1.0" encoding="utf-8"?>
<ds:datastoreItem xmlns:ds="http://schemas.openxmlformats.org/officeDocument/2006/customXml" ds:itemID="{CDA3B108-B990-4CC3-90DA-A63E2DCF45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7fce95-64a3-45e0-8e78-c550b935440d"/>
    <ds:schemaRef ds:uri="0b29e85d-e4df-4a6d-ba7c-01bf11944f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CCA640-930D-40CB-90E6-83585633B98F}">
  <ds:schemaRefs>
    <ds:schemaRef ds:uri="http://schemas.microsoft.com/office/2006/metadata/properties"/>
    <ds:schemaRef ds:uri="http://schemas.microsoft.com/office/infopath/2007/PartnerControls"/>
    <ds:schemaRef ds:uri="d07fce95-64a3-45e0-8e78-c550b935440d"/>
    <ds:schemaRef ds:uri="http://purl.org/dc/dcmitype/"/>
    <ds:schemaRef ds:uri="http://schemas.openxmlformats.org/package/2006/metadata/core-properties"/>
    <ds:schemaRef ds:uri="http://purl.org/dc/elements/1.1/"/>
    <ds:schemaRef ds:uri="http://schemas.microsoft.com/office/2006/documentManagement/types"/>
    <ds:schemaRef ds:uri="http://purl.org/dc/terms/"/>
    <ds:schemaRef ds:uri="0b29e85d-e4df-4a6d-ba7c-01bf11944fc3"/>
    <ds:schemaRef ds:uri="http://www.w3.org/XML/1998/namespace"/>
  </ds:schemaRefs>
</ds:datastoreItem>
</file>

<file path=customXml/itemProps3.xml><?xml version="1.0" encoding="utf-8"?>
<ds:datastoreItem xmlns:ds="http://schemas.openxmlformats.org/officeDocument/2006/customXml" ds:itemID="{2856268C-66FF-45B5-8B74-F56EDECDDBB9}">
  <ds:schemaRefs>
    <ds:schemaRef ds:uri="http://schemas.microsoft.com/sharepoint/v3/contenttype/forms"/>
  </ds:schemaRefs>
</ds:datastoreItem>
</file>

<file path=customXml/itemProps4.xml><?xml version="1.0" encoding="utf-8"?>
<ds:datastoreItem xmlns:ds="http://schemas.openxmlformats.org/officeDocument/2006/customXml" ds:itemID="{9BFE1F17-E9DA-4F49-AEA7-91821E4640F1}">
  <ds:schemaRefs>
    <ds:schemaRef ds:uri="http://schemas.microsoft.com/sharepoint/events"/>
  </ds:schemaRefs>
</ds:datastoreItem>
</file>

<file path=customXml/itemProps5.xml><?xml version="1.0" encoding="utf-8"?>
<ds:datastoreItem xmlns:ds="http://schemas.openxmlformats.org/officeDocument/2006/customXml" ds:itemID="{A09D32EB-CBA0-48A3-A7FA-AC73987F3CAE}">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otalTime>592</TotalTime>
  <Words>2192</Words>
  <Application>Microsoft Office PowerPoint</Application>
  <PresentationFormat>On-screen Show (4:3)</PresentationFormat>
  <Paragraphs>97</Paragraphs>
  <Slides>18</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Stewarding America’s Antiquities at Mesa Verde</vt:lpstr>
      <vt:lpstr>Mesa Verde National Park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Mesa Verde National Park</vt:lpstr>
      <vt:lpstr>Problems</vt:lpstr>
      <vt:lpstr>Strategies and Practices</vt:lpstr>
      <vt:lpstr>Rules/Regulations and Law Enforcement</vt:lpstr>
      <vt:lpstr>Facility Development/Site Design/Maintenance</vt:lpstr>
      <vt:lpstr>Rationing / Allocation and Information / Education</vt:lpstr>
      <vt:lpstr>Zoning</vt:lpstr>
      <vt:lpstr>Video</vt:lpstr>
      <vt:lpstr>PowerPoint Presentation</vt:lpstr>
    </vt:vector>
  </TitlesOfParts>
  <Company>CABI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Robert Manning</dc:creator>
  <cp:lastModifiedBy>Anthony Burns</cp:lastModifiedBy>
  <cp:revision>70</cp:revision>
  <dcterms:created xsi:type="dcterms:W3CDTF">2014-12-08T12:01:41Z</dcterms:created>
  <dcterms:modified xsi:type="dcterms:W3CDTF">2023-01-16T16:11:22Z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0x010100B73AEB2BC9FE5343B1F3C335A1578D9438003995077E1015F040B0E24329BE275DF3</vt:lpwstr>
  </property>
  <property fmtid="{D5CDD505-2E9C-101B-9397-08002B2CF9AE}" pid="3" name="PublishingDocType">
    <vt:lpwstr/>
  </property>
  <property fmtid="{D5CDD505-2E9C-101B-9397-08002B2CF9AE}" pid="4" name="_dlc_DocIdItemGuid">
    <vt:lpwstr>d9ab6b8d-4e69-40da-8a6a-8966830b36ed</vt:lpwstr>
  </property>
</Properties>
</file>