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67" r:id="rId6"/>
    <p:sldId id="273" r:id="rId7"/>
    <p:sldId id="272" r:id="rId8"/>
    <p:sldId id="276" r:id="rId9"/>
    <p:sldId id="271" r:id="rId10"/>
    <p:sldId id="270" r:id="rId11"/>
    <p:sldId id="274" r:id="rId12"/>
    <p:sldId id="275" r:id="rId13"/>
    <p:sldId id="260" r:id="rId14"/>
    <p:sldId id="258" r:id="rId15"/>
    <p:sldId id="257" r:id="rId16"/>
    <p:sldId id="259" r:id="rId17"/>
    <p:sldId id="277" r:id="rId18"/>
    <p:sldId id="261" r:id="rId19"/>
    <p:sldId id="278" r:id="rId20"/>
    <p:sldId id="280" r:id="rId21"/>
    <p:sldId id="27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2509" autoAdjust="0"/>
  </p:normalViewPr>
  <p:slideViewPr>
    <p:cSldViewPr>
      <p:cViewPr varScale="1">
        <p:scale>
          <a:sx n="60" d="100"/>
          <a:sy n="60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213ED-61EF-45AB-A82C-986F5F8F8F17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BF0DF-262F-4709-9153-9ED2A52C4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81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62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02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4181A06-E414-41DC-8024-FE46670AB391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72419-BE2A-47B9-A701-725E00FBED4A}" type="datetime1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37978-5C0B-4522-97C1-B4CEB14862AE}" type="datetime1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A07B-E7C3-476C-A7ED-A521878C9840}" type="datetime1">
              <a:rPr lang="en-GB" smtClean="0"/>
              <a:t>29/11/2016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8AEF8-D85C-4BF9-8527-CEC85E710C51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/>
              <a:t>29/11/2016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5D83-11BA-4F27-8688-7EA679ECA453}" type="datetime1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BF8F-C14E-4767-A809-9FA1BE06ACCF}" type="datetime1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70EE9-3ED4-4611-82F2-C605EC78E1B5}" type="datetime1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DC8A-60C2-4BDB-83D1-410CBAFC99B8}" type="datetime1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7594-7E7C-4195-8D10-35C944B1D3F1}" type="datetime1">
              <a:rPr lang="en-GB" smtClean="0"/>
              <a:t>29/11/2016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college.org.uk/transfer/open/2015/leadership-development-resources-for-headteachers-open-access/ldro-s2/ldro-s2-t2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ec.vcn.bc.ca/cmp/modules/mon-wht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thematic-reports/how-well-are-all-wales-core-data-sets-used-inform-self-evaluation-and-planni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resources/browse-all/teachers-guide-to-school-self-evaluation/?lang=en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thematic-reports/how-well-are-all-wales-core-data-sets-used-inform-self-evaluation-and-plan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1124744"/>
            <a:ext cx="8382000" cy="144016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Monitoring systems and processes: </a:t>
            </a:r>
            <a:br>
              <a:rPr lang="en-GB" dirty="0" smtClean="0"/>
            </a:br>
            <a:r>
              <a:rPr lang="en-GB" dirty="0" smtClean="0"/>
              <a:t>self -evaluation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4005064"/>
            <a:ext cx="3672408" cy="1464568"/>
          </a:xfrm>
        </p:spPr>
        <p:txBody>
          <a:bodyPr>
            <a:normAutofit/>
          </a:bodyPr>
          <a:lstStyle/>
          <a:p>
            <a:r>
              <a:rPr lang="en-GB" dirty="0" smtClean="0"/>
              <a:t>Sharon James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</a:t>
            </a:r>
          </a:p>
          <a:p>
            <a:r>
              <a:rPr lang="en-GB" dirty="0" smtClean="0"/>
              <a:t>Process</a:t>
            </a:r>
          </a:p>
          <a:p>
            <a:r>
              <a:rPr lang="en-GB" dirty="0" smtClean="0"/>
              <a:t>Monitoring</a:t>
            </a:r>
          </a:p>
          <a:p>
            <a:r>
              <a:rPr lang="en-GB" dirty="0" smtClean="0"/>
              <a:t>Self-evaluation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809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521243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system is the overall “thing”, or a core element, you’re looking to have and/or implement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processes are </a:t>
            </a:r>
            <a:r>
              <a:rPr lang="en-GB" dirty="0" smtClean="0"/>
              <a:t>all the </a:t>
            </a:r>
            <a:r>
              <a:rPr lang="en-GB" dirty="0"/>
              <a:t>things you do in order to make any given system work most efficiently.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386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876800"/>
            <a:ext cx="8229600" cy="792162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www.nationalcollege.org.uk/transfer/open/2015/leadership-development-resources-for-headteachers-open-access/ldro-s2/ldro-s2-t2.html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10600" cy="45720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For any school to be successful, its work must be underpinned by efficient and effective systems, structures and processes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These </a:t>
            </a:r>
            <a:r>
              <a:rPr lang="en-GB" dirty="0"/>
              <a:t>will ensure strong strategic and operational management.</a:t>
            </a:r>
          </a:p>
          <a:p>
            <a:pPr marL="0" indent="0">
              <a:buNone/>
            </a:pPr>
            <a:r>
              <a:rPr lang="en-GB" dirty="0" smtClean="0"/>
              <a:t>Successful </a:t>
            </a:r>
            <a:r>
              <a:rPr lang="en-GB" dirty="0"/>
              <a:t>strategic leaders commonly carry out five critical activities</a:t>
            </a:r>
            <a:r>
              <a:rPr lang="en-GB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Setting the direction of the school</a:t>
            </a:r>
            <a:r>
              <a:rPr lang="en-GB" dirty="0"/>
              <a:t> – 'seeing ahead' and defining where the school needs to be in the future.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Translating strategy into action</a:t>
            </a:r>
            <a:r>
              <a:rPr lang="en-GB" dirty="0"/>
              <a:t> – 'seeing it through' by making sure that talk turns into action.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Aligning people, organisation and strategy</a:t>
            </a:r>
            <a:r>
              <a:rPr lang="en-GB" dirty="0"/>
              <a:t> – building a common understanding of what is possible and defining desired outcomes.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Determining effective strategic intervention points</a:t>
            </a:r>
            <a:r>
              <a:rPr lang="en-GB" dirty="0"/>
              <a:t> – knowing when to make a significant strategic change.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Developing strategic capabilities in the school</a:t>
            </a:r>
            <a:r>
              <a:rPr lang="en-GB" dirty="0"/>
              <a:t> – for example, by developing a fundamental understanding of teaching and learning rather than the ability to deliver the latest curriculum innovation.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246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/>
              <a:t>29/11/2016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4098" name="Picture 2" descr="https://lh4.googleusercontent.com/2XVCgwmfHnAN3pvxhvH44dvIKMUL60WvXvRHViK9kHoR0ZIafaIK0vs8w51csKCkVnLBPR81XbGttd6qeaEIHDqurl3ahdpb4dcNZlSZeh25lFQPRhUCe7iX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6" y="0"/>
            <a:ext cx="9144000" cy="579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62000" y="292902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 system?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781800" y="3858032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 process?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24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Purpose of 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Monitoring is very important in project planning and implementation.</a:t>
            </a:r>
          </a:p>
          <a:p>
            <a:r>
              <a:rPr lang="en-GB" dirty="0"/>
              <a:t>It is like watching where you are going while riding a bicycle; you can adjust as you go along and ensure that you are on the right track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http://</a:t>
            </a:r>
            <a:r>
              <a:rPr lang="en-GB" sz="2400" dirty="0" smtClean="0">
                <a:hlinkClick r:id="rId2"/>
              </a:rPr>
              <a:t>cec.vcn.bc.ca/cmp/modules/mon-wht.htm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12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5486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Monitoring provides information that will be useful in</a:t>
            </a:r>
            <a:r>
              <a:rPr lang="en-GB" sz="2400" dirty="0" smtClean="0"/>
              <a:t>:</a:t>
            </a:r>
          </a:p>
          <a:p>
            <a:r>
              <a:rPr lang="en-GB" sz="2400" b="1" dirty="0" smtClean="0"/>
              <a:t>Analysing</a:t>
            </a:r>
            <a:r>
              <a:rPr lang="en-GB" sz="2400" dirty="0" smtClean="0"/>
              <a:t> </a:t>
            </a:r>
            <a:r>
              <a:rPr lang="en-GB" sz="2400" dirty="0"/>
              <a:t>the situation in the </a:t>
            </a:r>
            <a:r>
              <a:rPr lang="en-GB" sz="2400" dirty="0" smtClean="0"/>
              <a:t>school community and the projects;</a:t>
            </a:r>
            <a:endParaRPr lang="en-GB" sz="2400" dirty="0"/>
          </a:p>
          <a:p>
            <a:r>
              <a:rPr lang="en-GB" sz="2400" dirty="0"/>
              <a:t>Determining whether the </a:t>
            </a:r>
            <a:r>
              <a:rPr lang="en-GB" sz="2400" b="1" dirty="0"/>
              <a:t>inputs</a:t>
            </a:r>
            <a:r>
              <a:rPr lang="en-GB" sz="2400" dirty="0"/>
              <a:t> in the </a:t>
            </a:r>
            <a:r>
              <a:rPr lang="en-GB" sz="2400" dirty="0" smtClean="0"/>
              <a:t>projects </a:t>
            </a:r>
            <a:r>
              <a:rPr lang="en-GB" sz="2400" dirty="0"/>
              <a:t>are </a:t>
            </a:r>
            <a:r>
              <a:rPr lang="en-GB" sz="2400" b="1" dirty="0"/>
              <a:t>well </a:t>
            </a:r>
            <a:r>
              <a:rPr lang="en-GB" sz="2400" b="1" dirty="0" smtClean="0"/>
              <a:t>used</a:t>
            </a:r>
            <a:r>
              <a:rPr lang="en-GB" sz="2400" dirty="0" smtClean="0"/>
              <a:t>;</a:t>
            </a:r>
            <a:endParaRPr lang="en-GB" sz="2400" dirty="0"/>
          </a:p>
          <a:p>
            <a:r>
              <a:rPr lang="en-GB" sz="2400" b="1" dirty="0"/>
              <a:t>Identifying problems </a:t>
            </a:r>
            <a:r>
              <a:rPr lang="en-GB" sz="2400" dirty="0"/>
              <a:t>facing the community or project and </a:t>
            </a:r>
            <a:r>
              <a:rPr lang="en-GB" sz="2400" b="1" dirty="0"/>
              <a:t>finding solutions</a:t>
            </a:r>
            <a:r>
              <a:rPr lang="en-GB" sz="2400" dirty="0"/>
              <a:t>;</a:t>
            </a:r>
          </a:p>
          <a:p>
            <a:r>
              <a:rPr lang="en-GB" sz="2400" dirty="0">
                <a:solidFill>
                  <a:srgbClr val="FF0000"/>
                </a:solidFill>
              </a:rPr>
              <a:t>Ensuring all activities are </a:t>
            </a:r>
            <a:r>
              <a:rPr lang="en-GB" sz="2400" b="1" dirty="0">
                <a:solidFill>
                  <a:srgbClr val="FF0000"/>
                </a:solidFill>
              </a:rPr>
              <a:t>carried out properly by the right people and in time;</a:t>
            </a:r>
          </a:p>
          <a:p>
            <a:r>
              <a:rPr lang="en-GB" sz="2400" b="1" dirty="0"/>
              <a:t>Using lessons </a:t>
            </a:r>
            <a:r>
              <a:rPr lang="en-GB" sz="2400" dirty="0"/>
              <a:t>from one project experience on to another</a:t>
            </a:r>
            <a:r>
              <a:rPr lang="en-GB" sz="2400" dirty="0" smtClean="0"/>
              <a:t>;</a:t>
            </a:r>
            <a:endParaRPr lang="en-GB" sz="2400" dirty="0"/>
          </a:p>
          <a:p>
            <a:r>
              <a:rPr lang="en-GB" sz="2400" dirty="0"/>
              <a:t>Determining </a:t>
            </a:r>
            <a:r>
              <a:rPr lang="en-GB" sz="2400" b="1" dirty="0"/>
              <a:t>whether</a:t>
            </a:r>
            <a:r>
              <a:rPr lang="en-GB" sz="2400" dirty="0"/>
              <a:t> the way the project was planned </a:t>
            </a:r>
            <a:r>
              <a:rPr lang="en-GB" sz="2400" b="1" dirty="0"/>
              <a:t>is the most appropriate way </a:t>
            </a:r>
            <a:r>
              <a:rPr lang="en-GB" sz="2400" dirty="0"/>
              <a:t>of solving the problem at hand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562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2050" name="Picture 2" descr="people processes syste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"/>
            <a:ext cx="7772400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0369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/>
              <a:t>29/11/2016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3074" name="Picture 2" descr="http://investorsinpeople.bm/images/pdr_whe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52400"/>
            <a:ext cx="64008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525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228600"/>
            <a:ext cx="8915400" cy="54864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‘All Wales Core Data Set’ is designed to provide analyses of key stage and </a:t>
            </a:r>
            <a:r>
              <a:rPr lang="en-GB" dirty="0" smtClean="0"/>
              <a:t>external examination </a:t>
            </a:r>
            <a:r>
              <a:rPr lang="en-GB" dirty="0"/>
              <a:t>results in fixed formats.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also provides performance comparisons using </a:t>
            </a:r>
            <a:r>
              <a:rPr lang="en-GB" dirty="0" smtClean="0"/>
              <a:t>a range </a:t>
            </a:r>
            <a:r>
              <a:rPr lang="en-GB" dirty="0"/>
              <a:t>of contextual factors.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format of the reports is designed to be accessible to </a:t>
            </a:r>
            <a:r>
              <a:rPr lang="en-GB" dirty="0" smtClean="0"/>
              <a:t>all those </a:t>
            </a:r>
            <a:r>
              <a:rPr lang="en-GB" dirty="0"/>
              <a:t>involved in the school self evaluation process.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reports also support the </a:t>
            </a:r>
            <a:r>
              <a:rPr lang="en-GB" dirty="0" smtClean="0"/>
              <a:t>School Effectiveness </a:t>
            </a:r>
            <a:r>
              <a:rPr lang="en-GB" dirty="0"/>
              <a:t>Framework by contributing to the development of a high performance </a:t>
            </a:r>
            <a:r>
              <a:rPr lang="en-GB" dirty="0" smtClean="0"/>
              <a:t>culture and </a:t>
            </a:r>
            <a:r>
              <a:rPr lang="en-GB" dirty="0"/>
              <a:t>by facilitating the sharing of good practice.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also support Estyn’s 2010 </a:t>
            </a:r>
            <a:r>
              <a:rPr lang="en-GB" dirty="0" smtClean="0"/>
              <a:t>inspection framework </a:t>
            </a:r>
            <a:r>
              <a:rPr lang="en-GB" dirty="0"/>
              <a:t>by contributing to school self evaluation procedures and by providing </a:t>
            </a:r>
            <a:r>
              <a:rPr lang="en-GB" dirty="0" smtClean="0"/>
              <a:t>consistent data </a:t>
            </a:r>
            <a:r>
              <a:rPr lang="en-GB" dirty="0"/>
              <a:t>sets for both schools and inspection teams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2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610600" cy="1325562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How well are the All-Wales Core </a:t>
            </a:r>
            <a:r>
              <a:rPr lang="en-GB" sz="2800" dirty="0" smtClean="0"/>
              <a:t>Data Sets </a:t>
            </a:r>
            <a:r>
              <a:rPr lang="en-GB" sz="2800" dirty="0"/>
              <a:t>used to inform self-evaluation </a:t>
            </a:r>
            <a:r>
              <a:rPr lang="en-GB" sz="2800" dirty="0" smtClean="0"/>
              <a:t>and planning for improvement – June 2012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610600" cy="31241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Recommendations:                       Schools </a:t>
            </a:r>
            <a:r>
              <a:rPr lang="en-GB" b="1" dirty="0"/>
              <a:t>should:</a:t>
            </a:r>
          </a:p>
          <a:p>
            <a:r>
              <a:rPr lang="en-GB" dirty="0"/>
              <a:t>use the core data sets to challenge themselves to do as well as the best practice identified in other similar schools, including those in their family of schools;</a:t>
            </a:r>
          </a:p>
          <a:p>
            <a:r>
              <a:rPr lang="en-GB" dirty="0"/>
              <a:t>make more effective use of ‘modelled expected performance’ charts;</a:t>
            </a:r>
          </a:p>
          <a:p>
            <a:r>
              <a:rPr lang="en-GB" dirty="0"/>
              <a:t>analyse the performance of pupils entitled to free school meals more thoroughly and base improvement strategies on the findings; and</a:t>
            </a:r>
          </a:p>
          <a:p>
            <a:r>
              <a:rPr lang="en-GB" dirty="0"/>
              <a:t>make sure that governors understand fully the school’s performance data, including position in the family and the free-school-meal benchmark quarters, and that they play a key role in self-evaluation and planning for improvement.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4800" y="5029200"/>
            <a:ext cx="861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www.estyn.gov.wales/thematic-reports/how-well-are-all-wales-core-data-sets-used-inform-self-evaluation-and-planning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69649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Teachers’ guide to self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http://learning.gov.wales/resources/browse-all/teachers-guide-to-school-self-evaluation/?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016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teacher’s guide to self-evaluation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2218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Effective self evaluation requires schools to pose 3 main questions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How well are we doing?</a:t>
            </a:r>
          </a:p>
          <a:p>
            <a:pPr marL="0" indent="0">
              <a:buNone/>
            </a:pPr>
            <a:r>
              <a:rPr lang="en-GB" dirty="0"/>
              <a:t>2. What needs to be improved?</a:t>
            </a:r>
          </a:p>
          <a:p>
            <a:pPr marL="0" indent="0">
              <a:buNone/>
            </a:pPr>
            <a:r>
              <a:rPr lang="en-GB" dirty="0"/>
              <a:t>3. What must we do to improve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r>
              <a:rPr lang="en-GB" dirty="0" smtClean="0"/>
              <a:t>Pg 3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8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teacher’s guide to self-evaluation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4504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What does the graph show? </a:t>
            </a:r>
            <a:r>
              <a:rPr lang="en-GB" dirty="0" smtClean="0"/>
              <a:t> </a:t>
            </a:r>
            <a:r>
              <a:rPr lang="en-GB" dirty="0"/>
              <a:t>To expand on the title of the graph to </a:t>
            </a:r>
            <a:r>
              <a:rPr lang="en-GB" dirty="0" smtClean="0"/>
              <a:t>aid understanding </a:t>
            </a:r>
            <a:r>
              <a:rPr lang="en-GB" dirty="0"/>
              <a:t>and interpretation.</a:t>
            </a:r>
          </a:p>
          <a:p>
            <a:pPr marL="0" indent="0">
              <a:buNone/>
            </a:pPr>
            <a:r>
              <a:rPr lang="en-GB" b="1" dirty="0" smtClean="0"/>
              <a:t>Why </a:t>
            </a:r>
            <a:r>
              <a:rPr lang="en-GB" b="1" dirty="0"/>
              <a:t>is this important? </a:t>
            </a:r>
            <a:r>
              <a:rPr lang="en-GB" dirty="0"/>
              <a:t>– To indicate the main purpose of the data.</a:t>
            </a:r>
          </a:p>
          <a:p>
            <a:pPr marL="0" indent="0">
              <a:buNone/>
            </a:pPr>
            <a:r>
              <a:rPr lang="en-GB" b="1" dirty="0" smtClean="0"/>
              <a:t>Querying </a:t>
            </a:r>
            <a:r>
              <a:rPr lang="en-GB" b="1" dirty="0"/>
              <a:t>the data? - </a:t>
            </a:r>
            <a:r>
              <a:rPr lang="en-GB" dirty="0"/>
              <a:t>To suggest questions to interrogate the data. </a:t>
            </a:r>
            <a:r>
              <a:rPr lang="en-GB" dirty="0" smtClean="0"/>
              <a:t>Typical questions </a:t>
            </a:r>
            <a:r>
              <a:rPr lang="en-GB" dirty="0"/>
              <a:t>include:</a:t>
            </a:r>
          </a:p>
          <a:p>
            <a:r>
              <a:rPr lang="en-GB" dirty="0" smtClean="0"/>
              <a:t>What </a:t>
            </a:r>
            <a:r>
              <a:rPr lang="en-GB" dirty="0"/>
              <a:t>are the trends for subjects or other performance indicators?</a:t>
            </a:r>
          </a:p>
          <a:p>
            <a:r>
              <a:rPr lang="en-GB" dirty="0" smtClean="0"/>
              <a:t>In </a:t>
            </a:r>
            <a:r>
              <a:rPr lang="en-GB" dirty="0"/>
              <a:t>which subjects or performance indicators do pupils do best?</a:t>
            </a:r>
          </a:p>
          <a:p>
            <a:r>
              <a:rPr lang="en-GB" dirty="0" smtClean="0"/>
              <a:t>In </a:t>
            </a:r>
            <a:r>
              <a:rPr lang="en-GB" dirty="0"/>
              <a:t>which subjects or performance indicators do pupils do less well?</a:t>
            </a:r>
          </a:p>
          <a:p>
            <a:r>
              <a:rPr lang="en-GB" dirty="0" smtClean="0"/>
              <a:t>How </a:t>
            </a:r>
            <a:r>
              <a:rPr lang="en-GB" dirty="0"/>
              <a:t>do we compare against local averages</a:t>
            </a:r>
            <a:r>
              <a:rPr lang="en-GB" dirty="0" smtClean="0"/>
              <a:t>?</a:t>
            </a:r>
          </a:p>
          <a:p>
            <a:r>
              <a:rPr lang="en-GB" dirty="0"/>
              <a:t>How do we compare against national averages?</a:t>
            </a:r>
          </a:p>
          <a:p>
            <a:r>
              <a:rPr lang="en-GB" dirty="0" smtClean="0"/>
              <a:t>How </a:t>
            </a:r>
            <a:r>
              <a:rPr lang="en-GB" dirty="0"/>
              <a:t>do we compare with similar schools (i.e. benchmarking)?</a:t>
            </a:r>
          </a:p>
          <a:p>
            <a:r>
              <a:rPr lang="en-GB" dirty="0" smtClean="0"/>
              <a:t>What </a:t>
            </a:r>
            <a:r>
              <a:rPr lang="en-GB" dirty="0"/>
              <a:t>contextual factors may have impacted on pupil school outcomes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Pg 3 &amp; 4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521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528863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Reading task:   </a:t>
            </a:r>
            <a:r>
              <a:rPr lang="en-GB" b="1" dirty="0" smtClean="0"/>
              <a:t>Health Warnings:</a:t>
            </a:r>
          </a:p>
          <a:p>
            <a:pPr marL="0" indent="0">
              <a:buNone/>
            </a:pPr>
            <a:r>
              <a:rPr lang="en-GB" dirty="0" smtClean="0"/>
              <a:t>Missing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Missing </a:t>
            </a:r>
            <a:r>
              <a:rPr lang="en-GB" dirty="0"/>
              <a:t>family </a:t>
            </a:r>
            <a:r>
              <a:rPr lang="en-GB" dirty="0" smtClean="0"/>
              <a:t>schools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Schools </a:t>
            </a:r>
            <a:r>
              <a:rPr lang="en-GB" dirty="0"/>
              <a:t>with Local Authority designated SEN </a:t>
            </a:r>
            <a:r>
              <a:rPr lang="en-GB" dirty="0" smtClean="0"/>
              <a:t>classes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Decimal </a:t>
            </a:r>
            <a:r>
              <a:rPr lang="en-GB" dirty="0"/>
              <a:t>places on </a:t>
            </a:r>
            <a:r>
              <a:rPr lang="en-GB" dirty="0" smtClean="0"/>
              <a:t>charts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Welsh </a:t>
            </a:r>
            <a:r>
              <a:rPr lang="en-GB" dirty="0"/>
              <a:t>Language </a:t>
            </a:r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860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610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Practical task:</a:t>
            </a:r>
            <a:br>
              <a:rPr lang="en-GB" dirty="0" smtClean="0"/>
            </a:br>
            <a:r>
              <a:rPr lang="en-GB" dirty="0" smtClean="0"/>
              <a:t>Looking at the data 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828800"/>
            <a:ext cx="868680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747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Final task: Questions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responsible for data collection?</a:t>
            </a:r>
          </a:p>
          <a:p>
            <a:r>
              <a:rPr lang="en-GB" dirty="0"/>
              <a:t>Who is responsible for data analysis?</a:t>
            </a:r>
          </a:p>
          <a:p>
            <a:r>
              <a:rPr lang="en-GB" dirty="0"/>
              <a:t>Who is responsible for data sharing?</a:t>
            </a:r>
          </a:p>
          <a:p>
            <a:r>
              <a:rPr lang="en-GB" dirty="0"/>
              <a:t>Who is responsible for data evaluation?</a:t>
            </a:r>
          </a:p>
          <a:p>
            <a:r>
              <a:rPr lang="en-GB" dirty="0"/>
              <a:t>Who is responsible for next steps planning?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285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610600" cy="1325562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How well are the All-Wales Core </a:t>
            </a:r>
            <a:r>
              <a:rPr lang="en-GB" sz="2800" dirty="0" smtClean="0"/>
              <a:t>Data Sets </a:t>
            </a:r>
            <a:r>
              <a:rPr lang="en-GB" sz="2800" dirty="0"/>
              <a:t>used to inform self-evaluation </a:t>
            </a:r>
            <a:r>
              <a:rPr lang="en-GB" sz="2800" dirty="0" smtClean="0"/>
              <a:t>and planning for improvement – June 2012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610600" cy="31241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Recommendations:                       Schools </a:t>
            </a:r>
            <a:r>
              <a:rPr lang="en-GB" b="1" dirty="0"/>
              <a:t>should:</a:t>
            </a:r>
          </a:p>
          <a:p>
            <a:r>
              <a:rPr lang="en-GB" dirty="0"/>
              <a:t>use the core data sets to challenge themselves to do as well as the best practice identified in other similar schools, including those in their family of schools;</a:t>
            </a:r>
          </a:p>
          <a:p>
            <a:r>
              <a:rPr lang="en-GB" dirty="0"/>
              <a:t>make more effective use of ‘modelled expected performance’ charts;</a:t>
            </a:r>
          </a:p>
          <a:p>
            <a:r>
              <a:rPr lang="en-GB" dirty="0"/>
              <a:t>analyse the performance of pupils entitled to free school meals more thoroughly and base improvement strategies on the findings; and</a:t>
            </a:r>
          </a:p>
          <a:p>
            <a:r>
              <a:rPr lang="en-GB" dirty="0"/>
              <a:t>make sure that governors understand fully the school’s performance data, including position in the family and the free-school-meal benchmark quarters, and that they play a key role in self-evaluation and planning for improvement.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4800" y="5029200"/>
            <a:ext cx="861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www.estyn.gov.wales/thematic-reports/how-well-are-all-wales-core-data-sets-used-inform-self-evaluation-and-planning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44092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day 1ERW module assessment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day 1ERW module assessment</Template>
  <TotalTime>85</TotalTime>
  <Words>890</Words>
  <Application>Microsoft Office PowerPoint</Application>
  <PresentationFormat>On-screen Show (4:3)</PresentationFormat>
  <Paragraphs>130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UWTSD day 1ERW module assessment</vt:lpstr>
      <vt:lpstr>Monitoring systems and processes:  self -evaluation</vt:lpstr>
      <vt:lpstr>Discussion point 1</vt:lpstr>
      <vt:lpstr>PowerPoint Presentation</vt:lpstr>
      <vt:lpstr>https://www.nationalcollege.org.uk/transfer/open/2015/leadership-development-resources-for-headteachers-open-access/ldro-s2/ldro-s2-t2.html</vt:lpstr>
      <vt:lpstr>PowerPoint Presentation</vt:lpstr>
      <vt:lpstr>Purpose of monitoring</vt:lpstr>
      <vt:lpstr>PowerPoint Presentation</vt:lpstr>
      <vt:lpstr>PowerPoint Presentation</vt:lpstr>
      <vt:lpstr>PowerPoint Presentation</vt:lpstr>
      <vt:lpstr>PowerPoint Presentation</vt:lpstr>
      <vt:lpstr>How well are the All-Wales Core Data Sets used to inform self-evaluation and planning for improvement – June 2012</vt:lpstr>
      <vt:lpstr>Teachers’ guide to self evaluation</vt:lpstr>
      <vt:lpstr>A teacher’s guide to self-evaluation</vt:lpstr>
      <vt:lpstr>A teacher’s guide to self-evaluation</vt:lpstr>
      <vt:lpstr>PowerPoint Presentation</vt:lpstr>
      <vt:lpstr>Practical task: Looking at the data sets</vt:lpstr>
      <vt:lpstr>Final task: Questions </vt:lpstr>
      <vt:lpstr>How well are the All-Wales Core Data Sets used to inform self-evaluation and planning for improvement – June 2012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assessment: The Professional Learning Journey</dc:title>
  <dc:creator>Sharon</dc:creator>
  <cp:lastModifiedBy>Sharon James</cp:lastModifiedBy>
  <cp:revision>12</cp:revision>
  <dcterms:created xsi:type="dcterms:W3CDTF">2016-11-13T08:34:12Z</dcterms:created>
  <dcterms:modified xsi:type="dcterms:W3CDTF">2016-11-29T08:52:49Z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