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9" r:id="rId3"/>
    <p:sldId id="260" r:id="rId4"/>
    <p:sldId id="258" r:id="rId5"/>
    <p:sldId id="269" r:id="rId6"/>
    <p:sldId id="261" r:id="rId7"/>
    <p:sldId id="262" r:id="rId8"/>
    <p:sldId id="268" r:id="rId9"/>
    <p:sldId id="263" r:id="rId10"/>
    <p:sldId id="264" r:id="rId11"/>
    <p:sldId id="266" r:id="rId12"/>
    <p:sldId id="267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7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8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476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263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215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992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594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977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634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159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327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0104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288574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7826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9079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4685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2476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500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066FD37-D6D1-482E-84DA-D9631E9D37D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E51A66-01AD-4D47-AB1E-5FABA2A93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3991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ov"/><Relationship Id="rId1" Type="http://schemas.openxmlformats.org/officeDocument/2006/relationships/video" Target="NULL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png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sound.org/people/jwsounddesign/sounds/611475/" TargetMode="External"/><Relationship Id="rId3" Type="http://schemas.openxmlformats.org/officeDocument/2006/relationships/hyperlink" Target="https://freesound.org/people/ReflektWave/sounds/848957/" TargetMode="External"/><Relationship Id="rId7" Type="http://schemas.openxmlformats.org/officeDocument/2006/relationships/hyperlink" Target="https://freesound.org/people/Lonofi/sounds/446950/" TargetMode="External"/><Relationship Id="rId2" Type="http://schemas.openxmlformats.org/officeDocument/2006/relationships/hyperlink" Target="https://freesound.org/people/kyles/sounds/406295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reesound.org/people/Robinhood76/sounds/584119/" TargetMode="External"/><Relationship Id="rId5" Type="http://schemas.openxmlformats.org/officeDocument/2006/relationships/hyperlink" Target="https://freesound.org/people/jiaying330/sounds/634775/" TargetMode="External"/><Relationship Id="rId4" Type="http://schemas.openxmlformats.org/officeDocument/2006/relationships/hyperlink" Target="https://freesound.org/people/klinkenstecker/sounds/850004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D409E-6605-93C5-CC67-4CAA6CB0B5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6880" y="1214438"/>
            <a:ext cx="9144000" cy="2387600"/>
          </a:xfrm>
        </p:spPr>
        <p:txBody>
          <a:bodyPr/>
          <a:lstStyle/>
          <a:p>
            <a:r>
              <a:rPr lang="en-GB" dirty="0"/>
              <a:t>Sound Design 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F48D8B-D5CD-3FEC-08CE-84730F3C97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Samuel Albrighton</a:t>
            </a:r>
          </a:p>
        </p:txBody>
      </p:sp>
    </p:spTree>
    <p:extLst>
      <p:ext uri="{BB962C8B-B14F-4D97-AF65-F5344CB8AC3E}">
        <p14:creationId xmlns:p14="http://schemas.microsoft.com/office/powerpoint/2010/main" val="2547532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419C5-D0A2-0959-5143-C945F9937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245249"/>
          </a:xfrm>
        </p:spPr>
        <p:txBody>
          <a:bodyPr/>
          <a:lstStyle/>
          <a:p>
            <a:r>
              <a:rPr lang="en-GB" dirty="0"/>
              <a:t>Original scene overview</a:t>
            </a:r>
          </a:p>
        </p:txBody>
      </p:sp>
      <p:pic>
        <p:nvPicPr>
          <p:cNvPr id="4" name="Margit the fell omen">
            <a:hlinkClick r:id="" action="ppaction://media"/>
            <a:extLst>
              <a:ext uri="{FF2B5EF4-FFF2-40B4-BE49-F238E27FC236}">
                <a16:creationId xmlns:a16="http://schemas.microsoft.com/office/drawing/2014/main" id="{3547958B-F60A-40D8-9BB9-8A7993D4F40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4256" y="1912332"/>
            <a:ext cx="7696118" cy="43290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E2C9FE-1727-AF74-D274-065E7E50087E}"/>
              </a:ext>
            </a:extLst>
          </p:cNvPr>
          <p:cNvSpPr txBox="1"/>
          <p:nvPr/>
        </p:nvSpPr>
        <p:spPr>
          <a:xfrm>
            <a:off x="8586216" y="1531852"/>
            <a:ext cx="29260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Slow cinematic pacing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Introduction of Margit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Atmospheric focus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Pre-combat tension</a:t>
            </a:r>
          </a:p>
        </p:txBody>
      </p:sp>
    </p:spTree>
    <p:extLst>
      <p:ext uri="{BB962C8B-B14F-4D97-AF65-F5344CB8AC3E}">
        <p14:creationId xmlns:p14="http://schemas.microsoft.com/office/powerpoint/2010/main" val="710662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78788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69286-95BE-2A73-D025-A738C3C1F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Creative intent and emotional goals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71A37-1AF4-47FB-E424-02EB990147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Fear</a:t>
            </a:r>
          </a:p>
          <a:p>
            <a:r>
              <a:rPr lang="en-GB" dirty="0"/>
              <a:t>Suspense </a:t>
            </a:r>
          </a:p>
          <a:p>
            <a:r>
              <a:rPr lang="en-GB" dirty="0"/>
              <a:t>unease</a:t>
            </a:r>
          </a:p>
          <a:p>
            <a:r>
              <a:rPr lang="en-GB" dirty="0"/>
              <a:t>Power </a:t>
            </a:r>
          </a:p>
          <a:p>
            <a:r>
              <a:rPr lang="en-GB" dirty="0"/>
              <a:t>Supernatural atmosphere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D799DE-6743-7670-E5BB-1C556D1AD2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0" y="1690688"/>
            <a:ext cx="5051115" cy="2823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69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8AB08-3503-C1AB-DE30-342F41662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Sound effects needed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A8B26-D6C0-0632-004F-5BBBAA0D2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2819400" cy="3754560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/>
              <a:t>Walking         Foley                                                                                               </a:t>
            </a:r>
          </a:p>
          <a:p>
            <a:r>
              <a:rPr lang="en-GB" sz="1800" dirty="0"/>
              <a:t>Wind </a:t>
            </a:r>
          </a:p>
          <a:p>
            <a:r>
              <a:rPr lang="en-GB" sz="1800" dirty="0"/>
              <a:t>Fabric blowing   Foley </a:t>
            </a:r>
          </a:p>
          <a:p>
            <a:r>
              <a:rPr lang="en-GB" sz="1800" dirty="0"/>
              <a:t>Trees/leaves blowing softly</a:t>
            </a:r>
          </a:p>
          <a:p>
            <a:r>
              <a:rPr lang="en-GB" sz="1800" dirty="0"/>
              <a:t>Torch flames</a:t>
            </a:r>
          </a:p>
          <a:p>
            <a:r>
              <a:rPr lang="en-GB" sz="1800" dirty="0"/>
              <a:t>Magic sounds Foley wine glass </a:t>
            </a:r>
          </a:p>
          <a:p>
            <a:r>
              <a:rPr lang="en-GB" sz="1800" dirty="0"/>
              <a:t> leaves being blown</a:t>
            </a:r>
          </a:p>
          <a:p>
            <a:r>
              <a:rPr lang="en-GB" sz="1800" dirty="0"/>
              <a:t>More fabric</a:t>
            </a:r>
          </a:p>
          <a:p>
            <a:r>
              <a:rPr lang="en-GB" sz="1800" dirty="0"/>
              <a:t>Stick slam on concrete  Foley 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0C1297-4610-A653-FDA6-1895E60F44AE}"/>
              </a:ext>
            </a:extLst>
          </p:cNvPr>
          <p:cNvSpPr txBox="1"/>
          <p:nvPr/>
        </p:nvSpPr>
        <p:spPr>
          <a:xfrm>
            <a:off x="3979281" y="1825625"/>
            <a:ext cx="344658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Rocks cracking</a:t>
            </a:r>
          </a:p>
          <a:p>
            <a:r>
              <a:rPr lang="en-GB" dirty="0"/>
              <a:t>Jump effect</a:t>
            </a:r>
          </a:p>
          <a:p>
            <a:r>
              <a:rPr lang="en-GB" dirty="0"/>
              <a:t>Rocks flying</a:t>
            </a:r>
          </a:p>
          <a:p>
            <a:r>
              <a:rPr lang="en-GB" dirty="0"/>
              <a:t>Rocks hitting the ground   Foley </a:t>
            </a:r>
          </a:p>
          <a:p>
            <a:r>
              <a:rPr lang="en-GB" dirty="0"/>
              <a:t>Slam effect maybe explosion</a:t>
            </a:r>
          </a:p>
          <a:p>
            <a:r>
              <a:rPr lang="en-GB" dirty="0"/>
              <a:t>Wind into screen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5500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65951-88BB-7436-162A-AA4B3E108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Storyboard and planning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C747931-69E7-CDC8-6882-2B71251B28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885521"/>
              </p:ext>
            </p:extLst>
          </p:nvPr>
        </p:nvGraphicFramePr>
        <p:xfrm>
          <a:off x="1103313" y="2052638"/>
          <a:ext cx="8947146" cy="2931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2382">
                  <a:extLst>
                    <a:ext uri="{9D8B030D-6E8A-4147-A177-3AD203B41FA5}">
                      <a16:colId xmlns:a16="http://schemas.microsoft.com/office/drawing/2014/main" val="3883745690"/>
                    </a:ext>
                  </a:extLst>
                </a:gridCol>
                <a:gridCol w="2982382">
                  <a:extLst>
                    <a:ext uri="{9D8B030D-6E8A-4147-A177-3AD203B41FA5}">
                      <a16:colId xmlns:a16="http://schemas.microsoft.com/office/drawing/2014/main" val="2961774936"/>
                    </a:ext>
                  </a:extLst>
                </a:gridCol>
                <a:gridCol w="2982382">
                  <a:extLst>
                    <a:ext uri="{9D8B030D-6E8A-4147-A177-3AD203B41FA5}">
                      <a16:colId xmlns:a16="http://schemas.microsoft.com/office/drawing/2014/main" val="29332553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Visual moment</a:t>
                      </a:r>
                    </a:p>
                  </a:txBody>
                  <a:tcPr marL="77801" marR="7780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Sound element</a:t>
                      </a:r>
                    </a:p>
                  </a:txBody>
                  <a:tcPr marL="77801" marR="7780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Purpose/Emotion </a:t>
                      </a:r>
                    </a:p>
                  </a:txBody>
                  <a:tcPr marL="77801" marR="77801"/>
                </a:tc>
                <a:extLst>
                  <a:ext uri="{0D108BD9-81ED-4DB2-BD59-A6C34878D82A}">
                    <a16:rowId xmlns:a16="http://schemas.microsoft.com/office/drawing/2014/main" val="24325748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Player enters scene </a:t>
                      </a:r>
                    </a:p>
                  </a:txBody>
                  <a:tcPr marL="77801" marR="7780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wind ambience, low drone</a:t>
                      </a:r>
                    </a:p>
                  </a:txBody>
                  <a:tcPr marL="77801" marR="7780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Build suspense </a:t>
                      </a:r>
                    </a:p>
                  </a:txBody>
                  <a:tcPr marL="77801" marR="77801"/>
                </a:tc>
                <a:extLst>
                  <a:ext uri="{0D108BD9-81ED-4DB2-BD59-A6C34878D82A}">
                    <a16:rowId xmlns:a16="http://schemas.microsoft.com/office/drawing/2014/main" val="7507654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Margit close up</a:t>
                      </a:r>
                    </a:p>
                  </a:txBody>
                  <a:tcPr marL="77801" marR="7780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Deep woosh, heavy cloth </a:t>
                      </a:r>
                    </a:p>
                  </a:txBody>
                  <a:tcPr marL="77801" marR="7780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Emphasize power </a:t>
                      </a:r>
                    </a:p>
                  </a:txBody>
                  <a:tcPr marL="77801" marR="77801"/>
                </a:tc>
                <a:extLst>
                  <a:ext uri="{0D108BD9-81ED-4DB2-BD59-A6C34878D82A}">
                    <a16:rowId xmlns:a16="http://schemas.microsoft.com/office/drawing/2014/main" val="35843150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Footsteps</a:t>
                      </a:r>
                    </a:p>
                  </a:txBody>
                  <a:tcPr marL="77801" marR="7780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Light impacts. Subtle cloth movement </a:t>
                      </a:r>
                    </a:p>
                  </a:txBody>
                  <a:tcPr marL="77801" marR="7780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Builds tension and realism </a:t>
                      </a:r>
                    </a:p>
                  </a:txBody>
                  <a:tcPr marL="77801" marR="77801"/>
                </a:tc>
                <a:extLst>
                  <a:ext uri="{0D108BD9-81ED-4DB2-BD59-A6C34878D82A}">
                    <a16:rowId xmlns:a16="http://schemas.microsoft.com/office/drawing/2014/main" val="483624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Stick slam</a:t>
                      </a:r>
                    </a:p>
                  </a:txBody>
                  <a:tcPr marL="77801" marR="7780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 item/stick hitting ground</a:t>
                      </a:r>
                    </a:p>
                  </a:txBody>
                  <a:tcPr marL="77801" marR="7780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Shows scale and power </a:t>
                      </a:r>
                    </a:p>
                  </a:txBody>
                  <a:tcPr marL="77801" marR="77801"/>
                </a:tc>
                <a:extLst>
                  <a:ext uri="{0D108BD9-81ED-4DB2-BD59-A6C34878D82A}">
                    <a16:rowId xmlns:a16="http://schemas.microsoft.com/office/drawing/2014/main" val="35624441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5194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E28FB-6965-5DE4-69C9-203B74BE5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Ambience and atmosphere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A1B2C-5278-B6D1-D72E-F6B935CC9B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Wind ambience</a:t>
            </a:r>
          </a:p>
          <a:p>
            <a:r>
              <a:rPr lang="en-GB" dirty="0"/>
              <a:t>Low drones</a:t>
            </a:r>
          </a:p>
          <a:p>
            <a:r>
              <a:rPr lang="en-GB" dirty="0"/>
              <a:t>Environmental layers </a:t>
            </a:r>
          </a:p>
          <a:p>
            <a:r>
              <a:rPr lang="en-GB" dirty="0"/>
              <a:t>Reverb textures </a:t>
            </a:r>
          </a:p>
          <a:p>
            <a:r>
              <a:rPr lang="en-GB" dirty="0"/>
              <a:t>Tension through silence</a:t>
            </a:r>
          </a:p>
        </p:txBody>
      </p:sp>
      <p:pic>
        <p:nvPicPr>
          <p:cNvPr id="4" name="Desktop 2026.05.17 - 00.56.58.03">
            <a:hlinkClick r:id="" action="ppaction://media"/>
            <a:extLst>
              <a:ext uri="{FF2B5EF4-FFF2-40B4-BE49-F238E27FC236}">
                <a16:creationId xmlns:a16="http://schemas.microsoft.com/office/drawing/2014/main" id="{F3975D18-92B2-8576-3FC4-42897A030531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449" end="3206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27493" y="1311339"/>
            <a:ext cx="7243516" cy="407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506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CD05C-A818-B3D7-0FE3-4AC141CBF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Foley recording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B1C21-AD25-449F-9142-B5E7837DCA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Footsteps used large shoe with hard sole </a:t>
            </a:r>
          </a:p>
          <a:p>
            <a:r>
              <a:rPr lang="en-GB" dirty="0"/>
              <a:t>Magic sounds used water and wine glass</a:t>
            </a:r>
          </a:p>
          <a:p>
            <a:r>
              <a:rPr lang="en-GB" dirty="0"/>
              <a:t>Stick slamming used a large piece of wood on concrete</a:t>
            </a:r>
          </a:p>
          <a:p>
            <a:r>
              <a:rPr lang="en-GB" dirty="0"/>
              <a:t>Rock dropping sound effect using large stones on concrete</a:t>
            </a:r>
          </a:p>
          <a:p>
            <a:r>
              <a:rPr lang="en-GB" dirty="0"/>
              <a:t>Clothes rustling used large jumper  	 </a:t>
            </a:r>
          </a:p>
          <a:p>
            <a:r>
              <a:rPr lang="en-GB" dirty="0"/>
              <a:t>Layering pitch shifting</a:t>
            </a:r>
          </a:p>
          <a:p>
            <a:pPr lvl="1"/>
            <a:r>
              <a:rPr lang="en-GB" dirty="0"/>
              <a:t>Margits clothes pitch shifted to emphasize size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563215-7841-BDA4-390A-F7CB9824FA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8614" y="489622"/>
            <a:ext cx="1921890" cy="2561109"/>
          </a:xfrm>
          <a:prstGeom prst="rect">
            <a:avLst/>
          </a:prstGeom>
        </p:spPr>
      </p:pic>
      <p:pic>
        <p:nvPicPr>
          <p:cNvPr id="6" name="f0f97783-af31-488c-92c4-7732fa5523cf">
            <a:hlinkClick r:id="" action="ppaction://media"/>
            <a:extLst>
              <a:ext uri="{FF2B5EF4-FFF2-40B4-BE49-F238E27FC236}">
                <a16:creationId xmlns:a16="http://schemas.microsoft.com/office/drawing/2014/main" id="{989BD169-3AE3-804A-29B8-983E0E96EFD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172" end="1102.333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818084" y="3321837"/>
            <a:ext cx="2092420" cy="312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482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5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42424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FE30E-8238-10B7-3C1D-2FB678D5A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718"/>
            <a:ext cx="4165580" cy="1400530"/>
          </a:xfrm>
        </p:spPr>
        <p:txBody>
          <a:bodyPr>
            <a:normAutofit/>
          </a:bodyPr>
          <a:lstStyle/>
          <a:p>
            <a:r>
              <a:rPr lang="en-GB"/>
              <a:t>Editing and synchronisation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14D8C-C4C2-ED64-D422-C58FF36C7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3" y="2052918"/>
            <a:ext cx="4165146" cy="4195481"/>
          </a:xfrm>
        </p:spPr>
        <p:txBody>
          <a:bodyPr>
            <a:normAutofit/>
          </a:bodyPr>
          <a:lstStyle/>
          <a:p>
            <a:r>
              <a:rPr lang="en-GB"/>
              <a:t>Frame by frame synchronisation </a:t>
            </a:r>
          </a:p>
          <a:p>
            <a:r>
              <a:rPr lang="en-GB"/>
              <a:t>trimming and timing adjustments</a:t>
            </a:r>
          </a:p>
          <a:p>
            <a:r>
              <a:rPr lang="en-GB"/>
              <a:t>EQ and pitch shifting</a:t>
            </a:r>
          </a:p>
          <a:p>
            <a:r>
              <a:rPr lang="en-GB"/>
              <a:t>Layering multiple sound effects</a:t>
            </a:r>
          </a:p>
          <a:p>
            <a:r>
              <a:rPr lang="en-GB"/>
              <a:t>Fade ins and fade outs 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ECB6127-87EB-CE80-92F6-3223714309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1259" y="57746"/>
            <a:ext cx="2366187" cy="2957736"/>
          </a:xfrm>
          <a:prstGeom prst="rect">
            <a:avLst/>
          </a:prstGeom>
          <a:effectLst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103229E-5696-8BAB-2E5F-DF49257202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1848" y="3661813"/>
            <a:ext cx="4221328" cy="2962935"/>
          </a:xfrm>
          <a:prstGeom prst="rect">
            <a:avLst/>
          </a:prstGeom>
          <a:effectLst/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023A4D4-E7AF-606E-B1B4-63BE0CEDB828}"/>
              </a:ext>
            </a:extLst>
          </p:cNvPr>
          <p:cNvSpPr txBox="1"/>
          <p:nvPr/>
        </p:nvSpPr>
        <p:spPr>
          <a:xfrm>
            <a:off x="9951532" y="4462447"/>
            <a:ext cx="12588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Mixing board of my work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1762B28-3C01-CDAC-2F1B-B22D2AA28624}"/>
              </a:ext>
            </a:extLst>
          </p:cNvPr>
          <p:cNvSpPr txBox="1"/>
          <p:nvPr/>
        </p:nvSpPr>
        <p:spPr>
          <a:xfrm>
            <a:off x="4589108" y="2950267"/>
            <a:ext cx="30137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Footsteps pitch adjusted to sound lighter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DAA2A25-323B-0256-D598-F0AC6C6380BB}"/>
              </a:ext>
            </a:extLst>
          </p:cNvPr>
          <p:cNvSpPr txBox="1"/>
          <p:nvPr/>
        </p:nvSpPr>
        <p:spPr>
          <a:xfrm>
            <a:off x="7825042" y="2988050"/>
            <a:ext cx="4120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Footsteps synchronized with video</a:t>
            </a:r>
          </a:p>
        </p:txBody>
      </p:sp>
      <p:pic>
        <p:nvPicPr>
          <p:cNvPr id="4" name="Desktop 2026.05.17 - 00.44.22.01">
            <a:hlinkClick r:id="" action="ppaction://media"/>
            <a:extLst>
              <a:ext uri="{FF2B5EF4-FFF2-40B4-BE49-F238E27FC236}">
                <a16:creationId xmlns:a16="http://schemas.microsoft.com/office/drawing/2014/main" id="{ECAFE031-C8B3-7D58-B5DD-B108DDD2528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524" end="2976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323604" y="233252"/>
            <a:ext cx="4721063" cy="2655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302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650A0-BF50-3B11-10EC-5119BBD55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718"/>
            <a:ext cx="4165580" cy="14005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/>
              <a:t>Mixing and layering techniques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DAA46B9-B7E8-4487-B28E-C63A6EB7A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7191 h 6985200"/>
              <a:gd name="connsiteX6" fmla="*/ 1 w 6858001"/>
              <a:gd name="connsiteY6" fmla="*/ 887191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7191"/>
                </a:lnTo>
                <a:lnTo>
                  <a:pt x="1" y="887191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 23">
            <a:extLst>
              <a:ext uri="{FF2B5EF4-FFF2-40B4-BE49-F238E27FC236}">
                <a16:creationId xmlns:a16="http://schemas.microsoft.com/office/drawing/2014/main" id="{C866818C-1E5F-475A-B310-3C06B555F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Desktop 2026.05.17 - 00.52.16.02">
            <a:hlinkClick r:id="" action="ppaction://media"/>
            <a:extLst>
              <a:ext uri="{FF2B5EF4-FFF2-40B4-BE49-F238E27FC236}">
                <a16:creationId xmlns:a16="http://schemas.microsoft.com/office/drawing/2014/main" id="{D5EB6890-798D-7162-63B7-EA674153B5B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30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24863" y="230445"/>
            <a:ext cx="5769966" cy="3245605"/>
          </a:xfrm>
          <a:prstGeom prst="rect">
            <a:avLst/>
          </a:prstGeom>
          <a:effectLst/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2AFDE8-E1ED-4A49-B8B3-4953F4B8A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4C4D4-D357-A7B4-1B85-AA8D82E11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3" y="2052918"/>
            <a:ext cx="4165146" cy="4195481"/>
          </a:xfrm>
        </p:spPr>
        <p:txBody>
          <a:bodyPr>
            <a:normAutofit/>
          </a:bodyPr>
          <a:lstStyle/>
          <a:p>
            <a:r>
              <a:rPr lang="en-GB" dirty="0"/>
              <a:t>Volume balancing</a:t>
            </a:r>
          </a:p>
          <a:p>
            <a:r>
              <a:rPr lang="en-GB" dirty="0"/>
              <a:t>Frequency control</a:t>
            </a:r>
          </a:p>
          <a:p>
            <a:r>
              <a:rPr lang="en-GB" dirty="0"/>
              <a:t>Reverb </a:t>
            </a:r>
          </a:p>
          <a:p>
            <a:r>
              <a:rPr lang="en-GB" dirty="0"/>
              <a:t>Spatial depth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FBA3C3-BBAF-3478-AA45-C8BC9639D5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57639" y="3331029"/>
            <a:ext cx="4123011" cy="3159579"/>
          </a:xfrm>
          <a:prstGeom prst="rect">
            <a:avLst/>
          </a:prstGeom>
          <a:effectLst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C4EDE18-06CE-CDCB-750D-968362073337}"/>
              </a:ext>
            </a:extLst>
          </p:cNvPr>
          <p:cNvSpPr txBox="1"/>
          <p:nvPr/>
        </p:nvSpPr>
        <p:spPr>
          <a:xfrm>
            <a:off x="6433963" y="3062696"/>
            <a:ext cx="4770365" cy="26833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50">
                <a:solidFill>
                  <a:srgbClr val="FFFFFF"/>
                </a:solidFill>
              </a:rPr>
              <a:t>layered rocks falling effect and explosion with dust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895ABA-A899-1104-4BF9-4F1D360DFDC6}"/>
              </a:ext>
            </a:extLst>
          </p:cNvPr>
          <p:cNvSpPr txBox="1"/>
          <p:nvPr/>
        </p:nvSpPr>
        <p:spPr>
          <a:xfrm>
            <a:off x="7122626" y="6153756"/>
            <a:ext cx="3551256" cy="272142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50" dirty="0">
                <a:solidFill>
                  <a:srgbClr val="FFFFFF"/>
                </a:solidFill>
              </a:rPr>
              <a:t>Mixing sound board showing depth in A2 being far away voice </a:t>
            </a:r>
          </a:p>
        </p:txBody>
      </p:sp>
    </p:spTree>
    <p:extLst>
      <p:ext uri="{BB962C8B-B14F-4D97-AF65-F5344CB8AC3E}">
        <p14:creationId xmlns:p14="http://schemas.microsoft.com/office/powerpoint/2010/main" val="1862730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88B7F-DD6C-450E-D1D3-81CA870B5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and reflection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23AC6F-B101-C1E5-6393-AD08DD69FE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050549"/>
              </p:ext>
            </p:extLst>
          </p:nvPr>
        </p:nvGraphicFramePr>
        <p:xfrm>
          <a:off x="1103313" y="2052638"/>
          <a:ext cx="894715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73575">
                  <a:extLst>
                    <a:ext uri="{9D8B030D-6E8A-4147-A177-3AD203B41FA5}">
                      <a16:colId xmlns:a16="http://schemas.microsoft.com/office/drawing/2014/main" val="2312900131"/>
                    </a:ext>
                  </a:extLst>
                </a:gridCol>
                <a:gridCol w="4473575">
                  <a:extLst>
                    <a:ext uri="{9D8B030D-6E8A-4147-A177-3AD203B41FA5}">
                      <a16:colId xmlns:a16="http://schemas.microsoft.com/office/drawing/2014/main" val="241646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Challenge</a:t>
                      </a:r>
                    </a:p>
                  </a:txBody>
                  <a:tcPr marL="77801" marR="7780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Solution</a:t>
                      </a:r>
                    </a:p>
                  </a:txBody>
                  <a:tcPr marL="77801" marR="77801"/>
                </a:tc>
                <a:extLst>
                  <a:ext uri="{0D108BD9-81ED-4DB2-BD59-A6C34878D82A}">
                    <a16:rowId xmlns:a16="http://schemas.microsoft.com/office/drawing/2014/main" val="3227627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Scene felt empty</a:t>
                      </a:r>
                    </a:p>
                  </a:txBody>
                  <a:tcPr marL="77801" marR="7780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Added subtle ambience</a:t>
                      </a:r>
                    </a:p>
                  </a:txBody>
                  <a:tcPr marL="77801" marR="77801"/>
                </a:tc>
                <a:extLst>
                  <a:ext uri="{0D108BD9-81ED-4DB2-BD59-A6C34878D82A}">
                    <a16:rowId xmlns:a16="http://schemas.microsoft.com/office/drawing/2014/main" val="13029917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Sounds overlapping</a:t>
                      </a:r>
                    </a:p>
                  </a:txBody>
                  <a:tcPr marL="77801" marR="7780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EQ</a:t>
                      </a:r>
                    </a:p>
                  </a:txBody>
                  <a:tcPr marL="77801" marR="77801"/>
                </a:tc>
                <a:extLst>
                  <a:ext uri="{0D108BD9-81ED-4DB2-BD59-A6C34878D82A}">
                    <a16:rowId xmlns:a16="http://schemas.microsoft.com/office/drawing/2014/main" val="21754281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Maintaining tension</a:t>
                      </a:r>
                    </a:p>
                  </a:txBody>
                  <a:tcPr marL="77801" marR="7780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Controlled pacing carefully</a:t>
                      </a:r>
                    </a:p>
                  </a:txBody>
                  <a:tcPr marL="77801" marR="77801"/>
                </a:tc>
                <a:extLst>
                  <a:ext uri="{0D108BD9-81ED-4DB2-BD59-A6C34878D82A}">
                    <a16:rowId xmlns:a16="http://schemas.microsoft.com/office/drawing/2014/main" val="1661508891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BEF82361-7145-C4F0-D792-9BA01F6A3D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9827" y="3535998"/>
            <a:ext cx="4167028" cy="24551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380627-CB5E-505A-6C4F-BBBAA87BA1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661" y="4058590"/>
            <a:ext cx="6502874" cy="61278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49301FB-43A9-9198-E604-54F38CC5A815}"/>
              </a:ext>
            </a:extLst>
          </p:cNvPr>
          <p:cNvSpPr txBox="1"/>
          <p:nvPr/>
        </p:nvSpPr>
        <p:spPr>
          <a:xfrm>
            <a:off x="474661" y="4857750"/>
            <a:ext cx="6502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Low drone I created from the hum of my pc using pitch shifter and parametric equalizer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6C838C-358D-A59D-69EF-2ECF9B653EF9}"/>
              </a:ext>
            </a:extLst>
          </p:cNvPr>
          <p:cNvSpPr txBox="1"/>
          <p:nvPr/>
        </p:nvSpPr>
        <p:spPr>
          <a:xfrm>
            <a:off x="7324282" y="5934670"/>
            <a:ext cx="42581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Wind effect lowered mid points were speaking or other sound effects occurred</a:t>
            </a:r>
          </a:p>
        </p:txBody>
      </p:sp>
    </p:spTree>
    <p:extLst>
      <p:ext uri="{BB962C8B-B14F-4D97-AF65-F5344CB8AC3E}">
        <p14:creationId xmlns:p14="http://schemas.microsoft.com/office/powerpoint/2010/main" val="22460318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6CB21-1A81-C35D-C364-922E1E4C4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playback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300C1-B28E-B609-737B-8F1AC81E23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3522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C8BE-050A-C681-8A96-71D37234C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and key takeaways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71DB3-FA17-68A3-9FF2-C3CC5E39C1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Enhanced atmosphere </a:t>
            </a:r>
          </a:p>
          <a:p>
            <a:r>
              <a:rPr lang="en-GB" dirty="0"/>
              <a:t>Stronger emotional impact </a:t>
            </a:r>
          </a:p>
          <a:p>
            <a:r>
              <a:rPr lang="en-GB" dirty="0"/>
              <a:t>Improved technical skills </a:t>
            </a:r>
          </a:p>
          <a:p>
            <a:r>
              <a:rPr lang="en-GB" dirty="0"/>
              <a:t>Better understanding of cinematic sound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2CECF0-02F8-72D6-FD11-34E13FB404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7040" y="1604778"/>
            <a:ext cx="4648849" cy="2638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010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601D3-277A-8FE0-1726-7FDDDF9E5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72B95-7620-14FC-71DD-191700956A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531710"/>
            <a:ext cx="8946541" cy="419548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[1] “heavy wind battering hotel room curtains rattle against window and ceiling beams vibrate and grains of sand on roof3 facing balcony window Gaza 2016.wav by kyles,” </a:t>
            </a:r>
            <a:r>
              <a:rPr lang="en-GB" dirty="0" err="1"/>
              <a:t>Freesound</a:t>
            </a:r>
            <a:r>
              <a:rPr lang="en-GB" dirty="0"/>
              <a:t>, 2016. </a:t>
            </a:r>
            <a:r>
              <a:rPr lang="en-GB" u="sng" dirty="0">
                <a:hlinkClick r:id="rId2"/>
              </a:rPr>
              <a:t>https://freesound.org/people/kyles/sounds/406295/</a:t>
            </a:r>
            <a:r>
              <a:rPr lang="en-GB" dirty="0"/>
              <a:t> </a:t>
            </a:r>
          </a:p>
          <a:p>
            <a:r>
              <a:rPr lang="en-GB" dirty="0"/>
              <a:t>[2] “Put on clothes by </a:t>
            </a:r>
            <a:r>
              <a:rPr lang="en-GB" dirty="0" err="1"/>
              <a:t>ReflektWave</a:t>
            </a:r>
            <a:r>
              <a:rPr lang="en-GB" dirty="0"/>
              <a:t>,” </a:t>
            </a:r>
            <a:r>
              <a:rPr lang="en-GB" i="1" dirty="0" err="1"/>
              <a:t>Freesound</a:t>
            </a:r>
            <a:r>
              <a:rPr lang="en-GB" dirty="0"/>
              <a:t>, 2026. </a:t>
            </a:r>
            <a:r>
              <a:rPr lang="en-GB" u="sng" dirty="0">
                <a:hlinkClick r:id="rId3"/>
              </a:rPr>
              <a:t>https://freesound.org/people/ReflektWave/sounds/848957/</a:t>
            </a:r>
            <a:r>
              <a:rPr lang="en-GB" dirty="0"/>
              <a:t> </a:t>
            </a:r>
          </a:p>
          <a:p>
            <a:r>
              <a:rPr lang="en-GB" dirty="0"/>
              <a:t>‌ [3] “10-WindAndLeaves by </a:t>
            </a:r>
            <a:r>
              <a:rPr lang="en-GB" dirty="0" err="1"/>
              <a:t>klinkenstecker</a:t>
            </a:r>
            <a:r>
              <a:rPr lang="en-GB" dirty="0"/>
              <a:t>,” </a:t>
            </a:r>
            <a:r>
              <a:rPr lang="en-GB" i="1" dirty="0" err="1"/>
              <a:t>Freesound</a:t>
            </a:r>
            <a:r>
              <a:rPr lang="en-GB" dirty="0"/>
              <a:t>, 2026. </a:t>
            </a:r>
            <a:r>
              <a:rPr lang="en-GB" u="sng" dirty="0">
                <a:hlinkClick r:id="rId4"/>
              </a:rPr>
              <a:t>https://freesound.org/people/klinkenstecker/sounds/850004/</a:t>
            </a:r>
            <a:r>
              <a:rPr lang="en-GB" dirty="0"/>
              <a:t> </a:t>
            </a:r>
          </a:p>
          <a:p>
            <a:r>
              <a:rPr lang="en-GB" dirty="0"/>
              <a:t>[4] “torch.wav by jiaying330,” </a:t>
            </a:r>
            <a:r>
              <a:rPr lang="en-GB" i="1" dirty="0" err="1"/>
              <a:t>Freesound</a:t>
            </a:r>
            <a:r>
              <a:rPr lang="en-GB" dirty="0"/>
              <a:t>, 2022. </a:t>
            </a:r>
            <a:r>
              <a:rPr lang="en-GB" u="sng" dirty="0">
                <a:hlinkClick r:id="rId5"/>
              </a:rPr>
              <a:t>https://freesound.org/people/jiaying330/sounds/634775/</a:t>
            </a:r>
            <a:r>
              <a:rPr lang="en-GB" dirty="0"/>
              <a:t> </a:t>
            </a:r>
          </a:p>
          <a:p>
            <a:r>
              <a:rPr lang="en-GB" dirty="0"/>
              <a:t>‌ [5] “</a:t>
            </a:r>
            <a:r>
              <a:rPr lang="en-GB" dirty="0" err="1"/>
              <a:t>Freesound</a:t>
            </a:r>
            <a:r>
              <a:rPr lang="en-GB" dirty="0"/>
              <a:t> - 10167 small explode blast.wav by Robinhood76,” </a:t>
            </a:r>
            <a:r>
              <a:rPr lang="en-GB" i="1" dirty="0"/>
              <a:t>Freesound.org</a:t>
            </a:r>
            <a:r>
              <a:rPr lang="en-GB" dirty="0"/>
              <a:t>, 2021. </a:t>
            </a:r>
            <a:r>
              <a:rPr lang="en-GB" u="sng" dirty="0">
                <a:hlinkClick r:id="rId6"/>
              </a:rPr>
              <a:t>https://freesound.org/people/Robinhood76/sounds/584119/</a:t>
            </a:r>
            <a:r>
              <a:rPr lang="en-GB" dirty="0"/>
              <a:t> </a:t>
            </a:r>
          </a:p>
          <a:p>
            <a:r>
              <a:rPr lang="en-GB" dirty="0"/>
              <a:t>‌ [6] “Sand blown by the wind by </a:t>
            </a:r>
            <a:r>
              <a:rPr lang="en-GB" dirty="0" err="1"/>
              <a:t>Lonofi</a:t>
            </a:r>
            <a:r>
              <a:rPr lang="en-GB" dirty="0"/>
              <a:t>,” </a:t>
            </a:r>
            <a:r>
              <a:rPr lang="en-GB" i="1" dirty="0" err="1"/>
              <a:t>Freesound</a:t>
            </a:r>
            <a:r>
              <a:rPr lang="en-GB" dirty="0"/>
              <a:t>, 2018. </a:t>
            </a:r>
            <a:r>
              <a:rPr lang="en-GB" u="sng" dirty="0">
                <a:hlinkClick r:id="rId7"/>
              </a:rPr>
              <a:t>https://freesound.org/people/Lonofi/sounds/446950/</a:t>
            </a:r>
            <a:r>
              <a:rPr lang="en-GB" dirty="0"/>
              <a:t> </a:t>
            </a:r>
          </a:p>
          <a:p>
            <a:r>
              <a:rPr lang="en-GB" dirty="0"/>
              <a:t>[7] “</a:t>
            </a:r>
            <a:r>
              <a:rPr lang="en-GB" dirty="0" err="1"/>
              <a:t>Freesound</a:t>
            </a:r>
            <a:r>
              <a:rPr lang="en-GB" dirty="0"/>
              <a:t> - Woosh - Long Cinematic by </a:t>
            </a:r>
            <a:r>
              <a:rPr lang="en-GB" dirty="0" err="1"/>
              <a:t>jwsounddesign</a:t>
            </a:r>
            <a:r>
              <a:rPr lang="en-GB" dirty="0"/>
              <a:t>,” </a:t>
            </a:r>
            <a:r>
              <a:rPr lang="en-GB" i="1" dirty="0"/>
              <a:t>freesound.org</a:t>
            </a:r>
            <a:r>
              <a:rPr lang="en-GB" dirty="0"/>
              <a:t>. </a:t>
            </a:r>
            <a:r>
              <a:rPr lang="en-GB" u="sng" dirty="0">
                <a:hlinkClick r:id="rId8"/>
              </a:rPr>
              <a:t>https://freesound.org/people/jwsounddesign/sounds/611475/</a:t>
            </a:r>
            <a:endParaRPr lang="en-GB" dirty="0"/>
          </a:p>
          <a:p>
            <a:r>
              <a:rPr lang="en-GB" dirty="0"/>
              <a:t>[8] Fromsoftware, Elden Ring, Bandai Namco Entertainment, 2022.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59854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AA81E-EAFE-9EFF-99DE-AF1E2E1EE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883" y="2459736"/>
            <a:ext cx="9822234" cy="1243584"/>
          </a:xfrm>
        </p:spPr>
        <p:txBody>
          <a:bodyPr/>
          <a:lstStyle/>
          <a:p>
            <a:r>
              <a:rPr lang="en-GB" sz="6000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3189003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1136</TotalTime>
  <Words>585</Words>
  <Application>Microsoft Office PowerPoint</Application>
  <PresentationFormat>Widescreen</PresentationFormat>
  <Paragraphs>102</Paragraphs>
  <Slides>14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Ion</vt:lpstr>
      <vt:lpstr>Sound Design  </vt:lpstr>
      <vt:lpstr>Original scene overview</vt:lpstr>
      <vt:lpstr>Creative intent and emotional goals </vt:lpstr>
      <vt:lpstr>Sound effects needed</vt:lpstr>
      <vt:lpstr>Storyboard and planning </vt:lpstr>
      <vt:lpstr>Ambience and atmosphere</vt:lpstr>
      <vt:lpstr>Foley recording </vt:lpstr>
      <vt:lpstr>Editing and synchronisation</vt:lpstr>
      <vt:lpstr>Mixing and layering techniques</vt:lpstr>
      <vt:lpstr>Challenges and reflection</vt:lpstr>
      <vt:lpstr>Final playback</vt:lpstr>
      <vt:lpstr>Conclusion and key takeaways </vt:lpstr>
      <vt:lpstr>Bibliography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 Albrighton (2404921)</dc:creator>
  <cp:lastModifiedBy>Sam Albrighton (2404921)</cp:lastModifiedBy>
  <cp:revision>8</cp:revision>
  <dcterms:created xsi:type="dcterms:W3CDTF">2026-03-06T21:05:04Z</dcterms:created>
  <dcterms:modified xsi:type="dcterms:W3CDTF">2026-05-18T19:21:26Z</dcterms:modified>
</cp:coreProperties>
</file>