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902" r:id="rId4"/>
  </p:sldMasterIdLst>
  <p:notesMasterIdLst>
    <p:notesMasterId r:id="rId40"/>
  </p:notesMasterIdLst>
  <p:sldIdLst>
    <p:sldId id="267" r:id="rId5"/>
    <p:sldId id="269" r:id="rId6"/>
    <p:sldId id="268" r:id="rId7"/>
    <p:sldId id="271" r:id="rId8"/>
    <p:sldId id="282" r:id="rId9"/>
    <p:sldId id="306" r:id="rId10"/>
    <p:sldId id="278" r:id="rId11"/>
    <p:sldId id="272" r:id="rId12"/>
    <p:sldId id="274" r:id="rId13"/>
    <p:sldId id="276" r:id="rId14"/>
    <p:sldId id="277" r:id="rId15"/>
    <p:sldId id="279" r:id="rId16"/>
    <p:sldId id="284" r:id="rId17"/>
    <p:sldId id="280" r:id="rId18"/>
    <p:sldId id="307" r:id="rId19"/>
    <p:sldId id="303" r:id="rId20"/>
    <p:sldId id="283" r:id="rId21"/>
    <p:sldId id="309" r:id="rId22"/>
    <p:sldId id="287" r:id="rId23"/>
    <p:sldId id="295" r:id="rId24"/>
    <p:sldId id="301" r:id="rId25"/>
    <p:sldId id="293" r:id="rId26"/>
    <p:sldId id="304" r:id="rId27"/>
    <p:sldId id="291" r:id="rId28"/>
    <p:sldId id="281" r:id="rId29"/>
    <p:sldId id="285" r:id="rId30"/>
    <p:sldId id="308" r:id="rId31"/>
    <p:sldId id="286" r:id="rId32"/>
    <p:sldId id="289" r:id="rId33"/>
    <p:sldId id="292" r:id="rId34"/>
    <p:sldId id="310" r:id="rId35"/>
    <p:sldId id="300" r:id="rId36"/>
    <p:sldId id="297" r:id="rId37"/>
    <p:sldId id="298" r:id="rId38"/>
    <p:sldId id="299" r:id="rId3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259001-24F9-4B61-95F4-EE2843E9E1F3}" v="7" dt="2023-03-23T10:13:11.6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1669" autoAdjust="0"/>
  </p:normalViewPr>
  <p:slideViewPr>
    <p:cSldViewPr snapToGrid="0">
      <p:cViewPr>
        <p:scale>
          <a:sx n="81" d="100"/>
          <a:sy n="81" d="100"/>
        </p:scale>
        <p:origin x="636" y="68"/>
      </p:cViewPr>
      <p:guideLst/>
    </p:cSldViewPr>
  </p:slideViewPr>
  <p:notesTextViewPr>
    <p:cViewPr>
      <p:scale>
        <a:sx n="1" d="1"/>
        <a:sy n="1" d="1"/>
      </p:scale>
      <p:origin x="0" y="-484"/>
    </p:cViewPr>
  </p:notesTextViewPr>
  <p:sorterViewPr>
    <p:cViewPr varScale="1">
      <p:scale>
        <a:sx n="100" d="100"/>
        <a:sy n="100" d="100"/>
      </p:scale>
      <p:origin x="0" y="-1024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FB28BB-785D-4DBB-B3B4-A1F7F66037C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F116C59-11D9-4A4F-924E-A5AD8E781FCB}">
      <dgm:prSet/>
      <dgm:spPr/>
      <dgm:t>
        <a:bodyPr/>
        <a:lstStyle/>
        <a:p>
          <a:r>
            <a:rPr lang="en-GB"/>
            <a:t>Seeking</a:t>
          </a:r>
          <a:endParaRPr lang="en-US"/>
        </a:p>
      </dgm:t>
    </dgm:pt>
    <dgm:pt modelId="{31F9AEDD-912B-4FD2-ABB1-6BAC3F27FA57}" type="parTrans" cxnId="{A90B996A-B989-441E-BC59-B308F8604631}">
      <dgm:prSet/>
      <dgm:spPr/>
      <dgm:t>
        <a:bodyPr/>
        <a:lstStyle/>
        <a:p>
          <a:endParaRPr lang="en-US"/>
        </a:p>
      </dgm:t>
    </dgm:pt>
    <dgm:pt modelId="{B426344D-83ED-468F-816C-E60892DA2255}" type="sibTrans" cxnId="{A90B996A-B989-441E-BC59-B308F8604631}">
      <dgm:prSet/>
      <dgm:spPr/>
      <dgm:t>
        <a:bodyPr/>
        <a:lstStyle/>
        <a:p>
          <a:endParaRPr lang="en-US"/>
        </a:p>
      </dgm:t>
    </dgm:pt>
    <dgm:pt modelId="{B65EB58B-292B-4588-BBCE-4B68318A79D1}">
      <dgm:prSet/>
      <dgm:spPr/>
      <dgm:t>
        <a:bodyPr/>
        <a:lstStyle/>
        <a:p>
          <a:r>
            <a:rPr lang="en-GB"/>
            <a:t>Sensemaking</a:t>
          </a:r>
          <a:endParaRPr lang="en-US"/>
        </a:p>
      </dgm:t>
    </dgm:pt>
    <dgm:pt modelId="{76B1BAA9-BBB8-43AB-9C34-6B354E68565E}" type="parTrans" cxnId="{C5A9AE90-8D1A-4DC6-A68A-A726BBB8136E}">
      <dgm:prSet/>
      <dgm:spPr/>
      <dgm:t>
        <a:bodyPr/>
        <a:lstStyle/>
        <a:p>
          <a:endParaRPr lang="en-US"/>
        </a:p>
      </dgm:t>
    </dgm:pt>
    <dgm:pt modelId="{AE95E3CD-699B-4B70-81EA-255AD818A701}" type="sibTrans" cxnId="{C5A9AE90-8D1A-4DC6-A68A-A726BBB8136E}">
      <dgm:prSet/>
      <dgm:spPr/>
      <dgm:t>
        <a:bodyPr/>
        <a:lstStyle/>
        <a:p>
          <a:endParaRPr lang="en-US"/>
        </a:p>
      </dgm:t>
    </dgm:pt>
    <dgm:pt modelId="{E060136A-8821-4715-B822-C53B82733060}">
      <dgm:prSet/>
      <dgm:spPr/>
      <dgm:t>
        <a:bodyPr/>
        <a:lstStyle/>
        <a:p>
          <a:r>
            <a:rPr lang="en-GB"/>
            <a:t>Internalising </a:t>
          </a:r>
          <a:endParaRPr lang="en-US"/>
        </a:p>
      </dgm:t>
    </dgm:pt>
    <dgm:pt modelId="{D63356B0-E31C-496C-85F6-3424B25FC535}" type="parTrans" cxnId="{678FB65F-B9E0-4AED-8B4E-52E732B6609F}">
      <dgm:prSet/>
      <dgm:spPr/>
      <dgm:t>
        <a:bodyPr/>
        <a:lstStyle/>
        <a:p>
          <a:endParaRPr lang="en-US"/>
        </a:p>
      </dgm:t>
    </dgm:pt>
    <dgm:pt modelId="{0E807A5A-C076-41B0-BD0E-ADD1EB5FC509}" type="sibTrans" cxnId="{678FB65F-B9E0-4AED-8B4E-52E732B6609F}">
      <dgm:prSet/>
      <dgm:spPr/>
      <dgm:t>
        <a:bodyPr/>
        <a:lstStyle/>
        <a:p>
          <a:endParaRPr lang="en-US"/>
        </a:p>
      </dgm:t>
    </dgm:pt>
    <dgm:pt modelId="{E70B87F3-5B18-47EA-A81B-1D7E814BBDEC}">
      <dgm:prSet/>
      <dgm:spPr/>
      <dgm:t>
        <a:bodyPr/>
        <a:lstStyle/>
        <a:p>
          <a:r>
            <a:rPr lang="en-GB"/>
            <a:t>Applying</a:t>
          </a:r>
          <a:endParaRPr lang="en-US"/>
        </a:p>
      </dgm:t>
    </dgm:pt>
    <dgm:pt modelId="{8B8A8B3E-6A14-4B39-A54F-30D8CB8981FE}" type="parTrans" cxnId="{6AB21CD8-761E-4308-8578-996539F5BEA8}">
      <dgm:prSet/>
      <dgm:spPr/>
      <dgm:t>
        <a:bodyPr/>
        <a:lstStyle/>
        <a:p>
          <a:endParaRPr lang="en-US"/>
        </a:p>
      </dgm:t>
    </dgm:pt>
    <dgm:pt modelId="{F6C37491-3323-421D-86E3-FB0B53C36C1C}" type="sibTrans" cxnId="{6AB21CD8-761E-4308-8578-996539F5BEA8}">
      <dgm:prSet/>
      <dgm:spPr/>
      <dgm:t>
        <a:bodyPr/>
        <a:lstStyle/>
        <a:p>
          <a:endParaRPr lang="en-US"/>
        </a:p>
      </dgm:t>
    </dgm:pt>
    <dgm:pt modelId="{96D55E11-2A7A-4E04-9403-E728308D428D}" type="pres">
      <dgm:prSet presAssocID="{ACFB28BB-785D-4DBB-B3B4-A1F7F66037C4}" presName="hierChild1" presStyleCnt="0">
        <dgm:presLayoutVars>
          <dgm:chPref val="1"/>
          <dgm:dir/>
          <dgm:animOne val="branch"/>
          <dgm:animLvl val="lvl"/>
          <dgm:resizeHandles/>
        </dgm:presLayoutVars>
      </dgm:prSet>
      <dgm:spPr/>
    </dgm:pt>
    <dgm:pt modelId="{EF731B41-C7A6-46A8-8DFC-1EA21FC73E92}" type="pres">
      <dgm:prSet presAssocID="{EF116C59-11D9-4A4F-924E-A5AD8E781FCB}" presName="hierRoot1" presStyleCnt="0"/>
      <dgm:spPr/>
    </dgm:pt>
    <dgm:pt modelId="{1D8D9B9B-E70B-45C2-B214-24101B1D1A94}" type="pres">
      <dgm:prSet presAssocID="{EF116C59-11D9-4A4F-924E-A5AD8E781FCB}" presName="composite" presStyleCnt="0"/>
      <dgm:spPr/>
    </dgm:pt>
    <dgm:pt modelId="{40FF0116-7E16-4880-8CBC-076B914329C3}" type="pres">
      <dgm:prSet presAssocID="{EF116C59-11D9-4A4F-924E-A5AD8E781FCB}" presName="background" presStyleLbl="node0" presStyleIdx="0" presStyleCnt="4"/>
      <dgm:spPr/>
    </dgm:pt>
    <dgm:pt modelId="{81105031-8245-4094-96E7-D207DB86168E}" type="pres">
      <dgm:prSet presAssocID="{EF116C59-11D9-4A4F-924E-A5AD8E781FCB}" presName="text" presStyleLbl="fgAcc0" presStyleIdx="0" presStyleCnt="4">
        <dgm:presLayoutVars>
          <dgm:chPref val="3"/>
        </dgm:presLayoutVars>
      </dgm:prSet>
      <dgm:spPr/>
    </dgm:pt>
    <dgm:pt modelId="{BBD1D004-D60C-459B-BA04-03A27D7C1A0B}" type="pres">
      <dgm:prSet presAssocID="{EF116C59-11D9-4A4F-924E-A5AD8E781FCB}" presName="hierChild2" presStyleCnt="0"/>
      <dgm:spPr/>
    </dgm:pt>
    <dgm:pt modelId="{7C995E70-77F2-4628-84E0-32253F62246A}" type="pres">
      <dgm:prSet presAssocID="{B65EB58B-292B-4588-BBCE-4B68318A79D1}" presName="hierRoot1" presStyleCnt="0"/>
      <dgm:spPr/>
    </dgm:pt>
    <dgm:pt modelId="{D5025E14-795B-4856-AB31-EEA41BB3582C}" type="pres">
      <dgm:prSet presAssocID="{B65EB58B-292B-4588-BBCE-4B68318A79D1}" presName="composite" presStyleCnt="0"/>
      <dgm:spPr/>
    </dgm:pt>
    <dgm:pt modelId="{10E5E657-17E8-40AB-9E95-14C79AA29C03}" type="pres">
      <dgm:prSet presAssocID="{B65EB58B-292B-4588-BBCE-4B68318A79D1}" presName="background" presStyleLbl="node0" presStyleIdx="1" presStyleCnt="4"/>
      <dgm:spPr/>
    </dgm:pt>
    <dgm:pt modelId="{4EE328A1-9445-48B0-A542-977D2F86007A}" type="pres">
      <dgm:prSet presAssocID="{B65EB58B-292B-4588-BBCE-4B68318A79D1}" presName="text" presStyleLbl="fgAcc0" presStyleIdx="1" presStyleCnt="4">
        <dgm:presLayoutVars>
          <dgm:chPref val="3"/>
        </dgm:presLayoutVars>
      </dgm:prSet>
      <dgm:spPr/>
    </dgm:pt>
    <dgm:pt modelId="{C5AC4440-2EF4-4BD4-AB76-D5EC9C2DC0A3}" type="pres">
      <dgm:prSet presAssocID="{B65EB58B-292B-4588-BBCE-4B68318A79D1}" presName="hierChild2" presStyleCnt="0"/>
      <dgm:spPr/>
    </dgm:pt>
    <dgm:pt modelId="{956338E9-2BE9-4077-A98F-85D16151FCEE}" type="pres">
      <dgm:prSet presAssocID="{E060136A-8821-4715-B822-C53B82733060}" presName="hierRoot1" presStyleCnt="0"/>
      <dgm:spPr/>
    </dgm:pt>
    <dgm:pt modelId="{837DCC30-D47A-4A7F-B8ED-137ADB2285EF}" type="pres">
      <dgm:prSet presAssocID="{E060136A-8821-4715-B822-C53B82733060}" presName="composite" presStyleCnt="0"/>
      <dgm:spPr/>
    </dgm:pt>
    <dgm:pt modelId="{ACCE1111-43D3-40D1-93B3-D45BF409E24A}" type="pres">
      <dgm:prSet presAssocID="{E060136A-8821-4715-B822-C53B82733060}" presName="background" presStyleLbl="node0" presStyleIdx="2" presStyleCnt="4"/>
      <dgm:spPr/>
    </dgm:pt>
    <dgm:pt modelId="{84DEE51B-194A-4217-9ED7-039DC80D8794}" type="pres">
      <dgm:prSet presAssocID="{E060136A-8821-4715-B822-C53B82733060}" presName="text" presStyleLbl="fgAcc0" presStyleIdx="2" presStyleCnt="4">
        <dgm:presLayoutVars>
          <dgm:chPref val="3"/>
        </dgm:presLayoutVars>
      </dgm:prSet>
      <dgm:spPr/>
    </dgm:pt>
    <dgm:pt modelId="{BECE44FE-F7F8-47D9-8675-EFE2ECB7CD8D}" type="pres">
      <dgm:prSet presAssocID="{E060136A-8821-4715-B822-C53B82733060}" presName="hierChild2" presStyleCnt="0"/>
      <dgm:spPr/>
    </dgm:pt>
    <dgm:pt modelId="{3591EF51-B764-48D6-8633-BF137E898A18}" type="pres">
      <dgm:prSet presAssocID="{E70B87F3-5B18-47EA-A81B-1D7E814BBDEC}" presName="hierRoot1" presStyleCnt="0"/>
      <dgm:spPr/>
    </dgm:pt>
    <dgm:pt modelId="{C7ECDEEB-C2B3-4D03-AC71-52DACD10EF59}" type="pres">
      <dgm:prSet presAssocID="{E70B87F3-5B18-47EA-A81B-1D7E814BBDEC}" presName="composite" presStyleCnt="0"/>
      <dgm:spPr/>
    </dgm:pt>
    <dgm:pt modelId="{AF3FED80-6EE3-47C6-83C0-1A629CC57D2A}" type="pres">
      <dgm:prSet presAssocID="{E70B87F3-5B18-47EA-A81B-1D7E814BBDEC}" presName="background" presStyleLbl="node0" presStyleIdx="3" presStyleCnt="4"/>
      <dgm:spPr/>
    </dgm:pt>
    <dgm:pt modelId="{D711C899-48DF-4AD4-B3FE-08221702BA15}" type="pres">
      <dgm:prSet presAssocID="{E70B87F3-5B18-47EA-A81B-1D7E814BBDEC}" presName="text" presStyleLbl="fgAcc0" presStyleIdx="3" presStyleCnt="4">
        <dgm:presLayoutVars>
          <dgm:chPref val="3"/>
        </dgm:presLayoutVars>
      </dgm:prSet>
      <dgm:spPr/>
    </dgm:pt>
    <dgm:pt modelId="{5E410791-79C1-4621-A265-F4C42AFA6E1A}" type="pres">
      <dgm:prSet presAssocID="{E70B87F3-5B18-47EA-A81B-1D7E814BBDEC}" presName="hierChild2" presStyleCnt="0"/>
      <dgm:spPr/>
    </dgm:pt>
  </dgm:ptLst>
  <dgm:cxnLst>
    <dgm:cxn modelId="{C7898A06-E02B-4EEB-87C0-A39DC3B695D4}" type="presOf" srcId="{B65EB58B-292B-4588-BBCE-4B68318A79D1}" destId="{4EE328A1-9445-48B0-A542-977D2F86007A}" srcOrd="0" destOrd="0" presId="urn:microsoft.com/office/officeart/2005/8/layout/hierarchy1"/>
    <dgm:cxn modelId="{678FB65F-B9E0-4AED-8B4E-52E732B6609F}" srcId="{ACFB28BB-785D-4DBB-B3B4-A1F7F66037C4}" destId="{E060136A-8821-4715-B822-C53B82733060}" srcOrd="2" destOrd="0" parTransId="{D63356B0-E31C-496C-85F6-3424B25FC535}" sibTransId="{0E807A5A-C076-41B0-BD0E-ADD1EB5FC509}"/>
    <dgm:cxn modelId="{A90B996A-B989-441E-BC59-B308F8604631}" srcId="{ACFB28BB-785D-4DBB-B3B4-A1F7F66037C4}" destId="{EF116C59-11D9-4A4F-924E-A5AD8E781FCB}" srcOrd="0" destOrd="0" parTransId="{31F9AEDD-912B-4FD2-ABB1-6BAC3F27FA57}" sibTransId="{B426344D-83ED-468F-816C-E60892DA2255}"/>
    <dgm:cxn modelId="{C5A9AE90-8D1A-4DC6-A68A-A726BBB8136E}" srcId="{ACFB28BB-785D-4DBB-B3B4-A1F7F66037C4}" destId="{B65EB58B-292B-4588-BBCE-4B68318A79D1}" srcOrd="1" destOrd="0" parTransId="{76B1BAA9-BBB8-43AB-9C34-6B354E68565E}" sibTransId="{AE95E3CD-699B-4B70-81EA-255AD818A701}"/>
    <dgm:cxn modelId="{AF21D9A6-B397-4F17-8ADA-D88D98483A39}" type="presOf" srcId="{E060136A-8821-4715-B822-C53B82733060}" destId="{84DEE51B-194A-4217-9ED7-039DC80D8794}" srcOrd="0" destOrd="0" presId="urn:microsoft.com/office/officeart/2005/8/layout/hierarchy1"/>
    <dgm:cxn modelId="{EFC081BF-2F96-4E8D-B343-07A8A5B6C799}" type="presOf" srcId="{EF116C59-11D9-4A4F-924E-A5AD8E781FCB}" destId="{81105031-8245-4094-96E7-D207DB86168E}" srcOrd="0" destOrd="0" presId="urn:microsoft.com/office/officeart/2005/8/layout/hierarchy1"/>
    <dgm:cxn modelId="{B4BD31CE-EB9C-4B38-A252-B97C57906578}" type="presOf" srcId="{ACFB28BB-785D-4DBB-B3B4-A1F7F66037C4}" destId="{96D55E11-2A7A-4E04-9403-E728308D428D}" srcOrd="0" destOrd="0" presId="urn:microsoft.com/office/officeart/2005/8/layout/hierarchy1"/>
    <dgm:cxn modelId="{EF1E9DD1-FCFF-44F7-A6C4-F564F0ADBB6A}" type="presOf" srcId="{E70B87F3-5B18-47EA-A81B-1D7E814BBDEC}" destId="{D711C899-48DF-4AD4-B3FE-08221702BA15}" srcOrd="0" destOrd="0" presId="urn:microsoft.com/office/officeart/2005/8/layout/hierarchy1"/>
    <dgm:cxn modelId="{6AB21CD8-761E-4308-8578-996539F5BEA8}" srcId="{ACFB28BB-785D-4DBB-B3B4-A1F7F66037C4}" destId="{E70B87F3-5B18-47EA-A81B-1D7E814BBDEC}" srcOrd="3" destOrd="0" parTransId="{8B8A8B3E-6A14-4B39-A54F-30D8CB8981FE}" sibTransId="{F6C37491-3323-421D-86E3-FB0B53C36C1C}"/>
    <dgm:cxn modelId="{E262D732-163D-46BF-8EF0-DB0FFAFD535C}" type="presParOf" srcId="{96D55E11-2A7A-4E04-9403-E728308D428D}" destId="{EF731B41-C7A6-46A8-8DFC-1EA21FC73E92}" srcOrd="0" destOrd="0" presId="urn:microsoft.com/office/officeart/2005/8/layout/hierarchy1"/>
    <dgm:cxn modelId="{B9DB5BAE-6182-4B6F-A1AC-E0B578268FB2}" type="presParOf" srcId="{EF731B41-C7A6-46A8-8DFC-1EA21FC73E92}" destId="{1D8D9B9B-E70B-45C2-B214-24101B1D1A94}" srcOrd="0" destOrd="0" presId="urn:microsoft.com/office/officeart/2005/8/layout/hierarchy1"/>
    <dgm:cxn modelId="{1533B734-0490-468D-9B3A-610412971A75}" type="presParOf" srcId="{1D8D9B9B-E70B-45C2-B214-24101B1D1A94}" destId="{40FF0116-7E16-4880-8CBC-076B914329C3}" srcOrd="0" destOrd="0" presId="urn:microsoft.com/office/officeart/2005/8/layout/hierarchy1"/>
    <dgm:cxn modelId="{25B50EA3-AA12-4719-9715-1AE50D29B9E6}" type="presParOf" srcId="{1D8D9B9B-E70B-45C2-B214-24101B1D1A94}" destId="{81105031-8245-4094-96E7-D207DB86168E}" srcOrd="1" destOrd="0" presId="urn:microsoft.com/office/officeart/2005/8/layout/hierarchy1"/>
    <dgm:cxn modelId="{CEA0FC48-0E12-47AA-9B45-FB41C42798B3}" type="presParOf" srcId="{EF731B41-C7A6-46A8-8DFC-1EA21FC73E92}" destId="{BBD1D004-D60C-459B-BA04-03A27D7C1A0B}" srcOrd="1" destOrd="0" presId="urn:microsoft.com/office/officeart/2005/8/layout/hierarchy1"/>
    <dgm:cxn modelId="{E918493C-F815-43F3-81B4-737D2089D1ED}" type="presParOf" srcId="{96D55E11-2A7A-4E04-9403-E728308D428D}" destId="{7C995E70-77F2-4628-84E0-32253F62246A}" srcOrd="1" destOrd="0" presId="urn:microsoft.com/office/officeart/2005/8/layout/hierarchy1"/>
    <dgm:cxn modelId="{51EEE11C-F574-451D-BCAD-04DAE008111B}" type="presParOf" srcId="{7C995E70-77F2-4628-84E0-32253F62246A}" destId="{D5025E14-795B-4856-AB31-EEA41BB3582C}" srcOrd="0" destOrd="0" presId="urn:microsoft.com/office/officeart/2005/8/layout/hierarchy1"/>
    <dgm:cxn modelId="{17346573-CAA5-41E5-BC3C-1325EE349DB4}" type="presParOf" srcId="{D5025E14-795B-4856-AB31-EEA41BB3582C}" destId="{10E5E657-17E8-40AB-9E95-14C79AA29C03}" srcOrd="0" destOrd="0" presId="urn:microsoft.com/office/officeart/2005/8/layout/hierarchy1"/>
    <dgm:cxn modelId="{C940F78E-3274-4055-9A13-AB286A0D35DE}" type="presParOf" srcId="{D5025E14-795B-4856-AB31-EEA41BB3582C}" destId="{4EE328A1-9445-48B0-A542-977D2F86007A}" srcOrd="1" destOrd="0" presId="urn:microsoft.com/office/officeart/2005/8/layout/hierarchy1"/>
    <dgm:cxn modelId="{6C7771DC-CDB5-4FF1-B05E-77CB550268DF}" type="presParOf" srcId="{7C995E70-77F2-4628-84E0-32253F62246A}" destId="{C5AC4440-2EF4-4BD4-AB76-D5EC9C2DC0A3}" srcOrd="1" destOrd="0" presId="urn:microsoft.com/office/officeart/2005/8/layout/hierarchy1"/>
    <dgm:cxn modelId="{E16F5C71-EC75-4FFD-A1FD-170100D443BB}" type="presParOf" srcId="{96D55E11-2A7A-4E04-9403-E728308D428D}" destId="{956338E9-2BE9-4077-A98F-85D16151FCEE}" srcOrd="2" destOrd="0" presId="urn:microsoft.com/office/officeart/2005/8/layout/hierarchy1"/>
    <dgm:cxn modelId="{ACB4BC38-D516-40C6-98DE-FC24EFC9E5F2}" type="presParOf" srcId="{956338E9-2BE9-4077-A98F-85D16151FCEE}" destId="{837DCC30-D47A-4A7F-B8ED-137ADB2285EF}" srcOrd="0" destOrd="0" presId="urn:microsoft.com/office/officeart/2005/8/layout/hierarchy1"/>
    <dgm:cxn modelId="{7F934AD2-2AC0-43A5-BB41-22387C5C43D5}" type="presParOf" srcId="{837DCC30-D47A-4A7F-B8ED-137ADB2285EF}" destId="{ACCE1111-43D3-40D1-93B3-D45BF409E24A}" srcOrd="0" destOrd="0" presId="urn:microsoft.com/office/officeart/2005/8/layout/hierarchy1"/>
    <dgm:cxn modelId="{9907D8AF-ADF4-405D-A470-A0D6104F0600}" type="presParOf" srcId="{837DCC30-D47A-4A7F-B8ED-137ADB2285EF}" destId="{84DEE51B-194A-4217-9ED7-039DC80D8794}" srcOrd="1" destOrd="0" presId="urn:microsoft.com/office/officeart/2005/8/layout/hierarchy1"/>
    <dgm:cxn modelId="{253459D9-1FA6-430F-8ABC-72165F3568B3}" type="presParOf" srcId="{956338E9-2BE9-4077-A98F-85D16151FCEE}" destId="{BECE44FE-F7F8-47D9-8675-EFE2ECB7CD8D}" srcOrd="1" destOrd="0" presId="urn:microsoft.com/office/officeart/2005/8/layout/hierarchy1"/>
    <dgm:cxn modelId="{E3B408D0-A796-485D-837B-A352135A0650}" type="presParOf" srcId="{96D55E11-2A7A-4E04-9403-E728308D428D}" destId="{3591EF51-B764-48D6-8633-BF137E898A18}" srcOrd="3" destOrd="0" presId="urn:microsoft.com/office/officeart/2005/8/layout/hierarchy1"/>
    <dgm:cxn modelId="{5018422F-01E2-4AD7-A02F-DFB7A22D188A}" type="presParOf" srcId="{3591EF51-B764-48D6-8633-BF137E898A18}" destId="{C7ECDEEB-C2B3-4D03-AC71-52DACD10EF59}" srcOrd="0" destOrd="0" presId="urn:microsoft.com/office/officeart/2005/8/layout/hierarchy1"/>
    <dgm:cxn modelId="{B797B5ED-A8CC-4E38-A68B-3CF5F2E5FDC1}" type="presParOf" srcId="{C7ECDEEB-C2B3-4D03-AC71-52DACD10EF59}" destId="{AF3FED80-6EE3-47C6-83C0-1A629CC57D2A}" srcOrd="0" destOrd="0" presId="urn:microsoft.com/office/officeart/2005/8/layout/hierarchy1"/>
    <dgm:cxn modelId="{C9BACE36-6281-4850-AAD5-2EF6C4F34A71}" type="presParOf" srcId="{C7ECDEEB-C2B3-4D03-AC71-52DACD10EF59}" destId="{D711C899-48DF-4AD4-B3FE-08221702BA15}" srcOrd="1" destOrd="0" presId="urn:microsoft.com/office/officeart/2005/8/layout/hierarchy1"/>
    <dgm:cxn modelId="{E666D11E-2AD3-412C-8B6B-B0A16893C330}" type="presParOf" srcId="{3591EF51-B764-48D6-8633-BF137E898A18}" destId="{5E410791-79C1-4621-A265-F4C42AFA6E1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E15BC0-796E-475D-9748-9EAF7BDA374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47AEB7-2A99-42F4-8C98-86FED54DD54E}">
      <dgm:prSet/>
      <dgm:spPr/>
      <dgm:t>
        <a:bodyPr/>
        <a:lstStyle/>
        <a:p>
          <a:r>
            <a:rPr lang="en-GB"/>
            <a:t>unafraid to challenge the status quo.</a:t>
          </a:r>
          <a:endParaRPr lang="en-US"/>
        </a:p>
      </dgm:t>
    </dgm:pt>
    <dgm:pt modelId="{16ACC648-C6D1-4B70-A7AC-CF2F4B9AE112}" type="parTrans" cxnId="{7BEE94D3-2DBF-4B1E-9357-B6313905E632}">
      <dgm:prSet/>
      <dgm:spPr/>
      <dgm:t>
        <a:bodyPr/>
        <a:lstStyle/>
        <a:p>
          <a:endParaRPr lang="en-US"/>
        </a:p>
      </dgm:t>
    </dgm:pt>
    <dgm:pt modelId="{721F703F-A6F6-43D0-A52A-E4EE1C415FED}" type="sibTrans" cxnId="{7BEE94D3-2DBF-4B1E-9357-B6313905E632}">
      <dgm:prSet/>
      <dgm:spPr/>
      <dgm:t>
        <a:bodyPr/>
        <a:lstStyle/>
        <a:p>
          <a:endParaRPr lang="en-US"/>
        </a:p>
      </dgm:t>
    </dgm:pt>
    <dgm:pt modelId="{FEDBC9AF-990D-4FA5-8E59-AC622529EBC8}">
      <dgm:prSet/>
      <dgm:spPr/>
      <dgm:t>
        <a:bodyPr/>
        <a:lstStyle/>
        <a:p>
          <a:r>
            <a:rPr lang="en-GB"/>
            <a:t>remains calm in the face of difficulty.</a:t>
          </a:r>
          <a:endParaRPr lang="en-US"/>
        </a:p>
      </dgm:t>
    </dgm:pt>
    <dgm:pt modelId="{63AF52F8-C4DE-4336-9A43-17B3CF1AB784}" type="parTrans" cxnId="{CE35B470-0125-41D9-8663-68B150088985}">
      <dgm:prSet/>
      <dgm:spPr/>
      <dgm:t>
        <a:bodyPr/>
        <a:lstStyle/>
        <a:p>
          <a:endParaRPr lang="en-US"/>
        </a:p>
      </dgm:t>
    </dgm:pt>
    <dgm:pt modelId="{8F41D43F-55E1-4705-8B35-C61BC6E7362C}" type="sibTrans" cxnId="{CE35B470-0125-41D9-8663-68B150088985}">
      <dgm:prSet/>
      <dgm:spPr/>
      <dgm:t>
        <a:bodyPr/>
        <a:lstStyle/>
        <a:p>
          <a:endParaRPr lang="en-US"/>
        </a:p>
      </dgm:t>
    </dgm:pt>
    <dgm:pt modelId="{8A629624-7D6C-4CA6-8F4E-19E842F8B5E1}">
      <dgm:prSet/>
      <dgm:spPr/>
      <dgm:t>
        <a:bodyPr/>
        <a:lstStyle/>
        <a:p>
          <a:r>
            <a:rPr lang="en-GB"/>
            <a:t>takes time to reflect on their experiences.</a:t>
          </a:r>
          <a:endParaRPr lang="en-US"/>
        </a:p>
      </dgm:t>
    </dgm:pt>
    <dgm:pt modelId="{A564B3CA-F6EE-45ED-B5FF-8325C035CD18}" type="parTrans" cxnId="{284B21B6-9201-4851-892A-8C5D2CD05663}">
      <dgm:prSet/>
      <dgm:spPr/>
      <dgm:t>
        <a:bodyPr/>
        <a:lstStyle/>
        <a:p>
          <a:endParaRPr lang="en-US"/>
        </a:p>
      </dgm:t>
    </dgm:pt>
    <dgm:pt modelId="{26781E84-C81D-4ED9-B11D-F1682E32B1FC}" type="sibTrans" cxnId="{284B21B6-9201-4851-892A-8C5D2CD05663}">
      <dgm:prSet/>
      <dgm:spPr/>
      <dgm:t>
        <a:bodyPr/>
        <a:lstStyle/>
        <a:p>
          <a:endParaRPr lang="en-US"/>
        </a:p>
      </dgm:t>
    </dgm:pt>
    <dgm:pt modelId="{83FC23E2-C97D-4BB7-85E7-3DCDD03D3047}">
      <dgm:prSet/>
      <dgm:spPr/>
      <dgm:t>
        <a:bodyPr/>
        <a:lstStyle/>
        <a:p>
          <a:r>
            <a:rPr lang="en-GB"/>
            <a:t>purposefully puts themselves in challenging situations.</a:t>
          </a:r>
          <a:endParaRPr lang="en-US"/>
        </a:p>
      </dgm:t>
    </dgm:pt>
    <dgm:pt modelId="{CDF404B4-D3C8-4B17-A600-1F027C929B25}" type="parTrans" cxnId="{720F68A1-BDF6-45FF-97FF-B3C7F12B1A01}">
      <dgm:prSet/>
      <dgm:spPr/>
      <dgm:t>
        <a:bodyPr/>
        <a:lstStyle/>
        <a:p>
          <a:endParaRPr lang="en-US"/>
        </a:p>
      </dgm:t>
    </dgm:pt>
    <dgm:pt modelId="{8A8BD3C0-0D56-49D0-B268-618FA8445334}" type="sibTrans" cxnId="{720F68A1-BDF6-45FF-97FF-B3C7F12B1A01}">
      <dgm:prSet/>
      <dgm:spPr/>
      <dgm:t>
        <a:bodyPr/>
        <a:lstStyle/>
        <a:p>
          <a:endParaRPr lang="en-US"/>
        </a:p>
      </dgm:t>
    </dgm:pt>
    <dgm:pt modelId="{0B3CAE1F-A6CB-4FE5-8DEC-8EAE9F0C88E5}">
      <dgm:prSet/>
      <dgm:spPr/>
      <dgm:t>
        <a:bodyPr/>
        <a:lstStyle/>
        <a:p>
          <a:r>
            <a:rPr lang="en-GB"/>
            <a:t>open to </a:t>
          </a:r>
          <a:r>
            <a:rPr lang="en-GB" b="1"/>
            <a:t>learning</a:t>
          </a:r>
          <a:r>
            <a:rPr lang="en-GB"/>
            <a:t>.</a:t>
          </a:r>
          <a:endParaRPr lang="en-US"/>
        </a:p>
      </dgm:t>
    </dgm:pt>
    <dgm:pt modelId="{65EBF371-F1DB-4F2C-9E96-4608360DB1A3}" type="parTrans" cxnId="{F79B5576-3043-4C78-88A0-49E6F11D193F}">
      <dgm:prSet/>
      <dgm:spPr/>
      <dgm:t>
        <a:bodyPr/>
        <a:lstStyle/>
        <a:p>
          <a:endParaRPr lang="en-US"/>
        </a:p>
      </dgm:t>
    </dgm:pt>
    <dgm:pt modelId="{97C260E3-7263-489E-A2E0-A9165AAAE482}" type="sibTrans" cxnId="{F79B5576-3043-4C78-88A0-49E6F11D193F}">
      <dgm:prSet/>
      <dgm:spPr/>
      <dgm:t>
        <a:bodyPr/>
        <a:lstStyle/>
        <a:p>
          <a:endParaRPr lang="en-US"/>
        </a:p>
      </dgm:t>
    </dgm:pt>
    <dgm:pt modelId="{36CD5794-76FF-4868-8318-E8A8A6593AB6}">
      <dgm:prSet/>
      <dgm:spPr/>
      <dgm:t>
        <a:bodyPr/>
        <a:lstStyle/>
        <a:p>
          <a:r>
            <a:rPr lang="en-GB"/>
            <a:t>resists the temptation to become defensive in the face of adversity.</a:t>
          </a:r>
          <a:endParaRPr lang="en-US"/>
        </a:p>
      </dgm:t>
    </dgm:pt>
    <dgm:pt modelId="{FE4201F9-6B55-43F3-B1D1-CA88793B52DD}" type="parTrans" cxnId="{358AA8BB-D38B-4204-917C-09B3E9A5D5D1}">
      <dgm:prSet/>
      <dgm:spPr/>
      <dgm:t>
        <a:bodyPr/>
        <a:lstStyle/>
        <a:p>
          <a:endParaRPr lang="en-US"/>
        </a:p>
      </dgm:t>
    </dgm:pt>
    <dgm:pt modelId="{D88ACE68-F859-49F4-B46F-B9A1A6A3CFEF}" type="sibTrans" cxnId="{358AA8BB-D38B-4204-917C-09B3E9A5D5D1}">
      <dgm:prSet/>
      <dgm:spPr/>
      <dgm:t>
        <a:bodyPr/>
        <a:lstStyle/>
        <a:p>
          <a:endParaRPr lang="en-US"/>
        </a:p>
      </dgm:t>
    </dgm:pt>
    <dgm:pt modelId="{491DA1BD-1287-4A88-811D-EE6BF8DA20BA}" type="pres">
      <dgm:prSet presAssocID="{5AE15BC0-796E-475D-9748-9EAF7BDA3740}" presName="root" presStyleCnt="0">
        <dgm:presLayoutVars>
          <dgm:dir/>
          <dgm:resizeHandles val="exact"/>
        </dgm:presLayoutVars>
      </dgm:prSet>
      <dgm:spPr/>
    </dgm:pt>
    <dgm:pt modelId="{DF314C93-82AE-485B-9ABF-888C8A096D71}" type="pres">
      <dgm:prSet presAssocID="{7F47AEB7-2A99-42F4-8C98-86FED54DD54E}" presName="compNode" presStyleCnt="0"/>
      <dgm:spPr/>
    </dgm:pt>
    <dgm:pt modelId="{2C9814E4-FF72-43F0-A36E-B4814FF985AE}" type="pres">
      <dgm:prSet presAssocID="{7F47AEB7-2A99-42F4-8C98-86FED54DD54E}" presName="bgRect" presStyleLbl="bgShp" presStyleIdx="0" presStyleCnt="6"/>
      <dgm:spPr/>
    </dgm:pt>
    <dgm:pt modelId="{4C515C36-A28A-43B1-82FB-640373196930}" type="pres">
      <dgm:prSet presAssocID="{7F47AEB7-2A99-42F4-8C98-86FED54DD54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et"/>
        </a:ext>
      </dgm:extLst>
    </dgm:pt>
    <dgm:pt modelId="{02F6C488-8E13-48B8-B370-ECD48E4E2896}" type="pres">
      <dgm:prSet presAssocID="{7F47AEB7-2A99-42F4-8C98-86FED54DD54E}" presName="spaceRect" presStyleCnt="0"/>
      <dgm:spPr/>
    </dgm:pt>
    <dgm:pt modelId="{A319683B-0E6B-4CB1-B515-B539D8FAB553}" type="pres">
      <dgm:prSet presAssocID="{7F47AEB7-2A99-42F4-8C98-86FED54DD54E}" presName="parTx" presStyleLbl="revTx" presStyleIdx="0" presStyleCnt="6">
        <dgm:presLayoutVars>
          <dgm:chMax val="0"/>
          <dgm:chPref val="0"/>
        </dgm:presLayoutVars>
      </dgm:prSet>
      <dgm:spPr/>
    </dgm:pt>
    <dgm:pt modelId="{3008767A-02B6-4E51-BA44-F6120BA22A56}" type="pres">
      <dgm:prSet presAssocID="{721F703F-A6F6-43D0-A52A-E4EE1C415FED}" presName="sibTrans" presStyleCnt="0"/>
      <dgm:spPr/>
    </dgm:pt>
    <dgm:pt modelId="{7F939C57-63C6-469C-942D-ADDCE1289E9D}" type="pres">
      <dgm:prSet presAssocID="{FEDBC9AF-990D-4FA5-8E59-AC622529EBC8}" presName="compNode" presStyleCnt="0"/>
      <dgm:spPr/>
    </dgm:pt>
    <dgm:pt modelId="{ED14C504-6BA5-4767-9F40-FB84138AAD1A}" type="pres">
      <dgm:prSet presAssocID="{FEDBC9AF-990D-4FA5-8E59-AC622529EBC8}" presName="bgRect" presStyleLbl="bgShp" presStyleIdx="1" presStyleCnt="6"/>
      <dgm:spPr/>
    </dgm:pt>
    <dgm:pt modelId="{4C79D4D4-A6A9-4D62-97E5-B5D338CB9555}" type="pres">
      <dgm:prSet presAssocID="{FEDBC9AF-990D-4FA5-8E59-AC622529EBC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rvous Face with Solid Fill"/>
        </a:ext>
      </dgm:extLst>
    </dgm:pt>
    <dgm:pt modelId="{9FE03A1C-CA70-45CD-8E2C-EFEADA517074}" type="pres">
      <dgm:prSet presAssocID="{FEDBC9AF-990D-4FA5-8E59-AC622529EBC8}" presName="spaceRect" presStyleCnt="0"/>
      <dgm:spPr/>
    </dgm:pt>
    <dgm:pt modelId="{CA5595F4-3EC8-498D-9B4C-EA3E868BC8B2}" type="pres">
      <dgm:prSet presAssocID="{FEDBC9AF-990D-4FA5-8E59-AC622529EBC8}" presName="parTx" presStyleLbl="revTx" presStyleIdx="1" presStyleCnt="6">
        <dgm:presLayoutVars>
          <dgm:chMax val="0"/>
          <dgm:chPref val="0"/>
        </dgm:presLayoutVars>
      </dgm:prSet>
      <dgm:spPr/>
    </dgm:pt>
    <dgm:pt modelId="{F4EB61C9-20E4-4F1E-969C-C3CE1835C319}" type="pres">
      <dgm:prSet presAssocID="{8F41D43F-55E1-4705-8B35-C61BC6E7362C}" presName="sibTrans" presStyleCnt="0"/>
      <dgm:spPr/>
    </dgm:pt>
    <dgm:pt modelId="{0829089E-6672-4A5C-B215-E8E25E59D772}" type="pres">
      <dgm:prSet presAssocID="{8A629624-7D6C-4CA6-8F4E-19E842F8B5E1}" presName="compNode" presStyleCnt="0"/>
      <dgm:spPr/>
    </dgm:pt>
    <dgm:pt modelId="{38F6131B-C4D0-42CC-B099-8FD914BB2480}" type="pres">
      <dgm:prSet presAssocID="{8A629624-7D6C-4CA6-8F4E-19E842F8B5E1}" presName="bgRect" presStyleLbl="bgShp" presStyleIdx="2" presStyleCnt="6"/>
      <dgm:spPr/>
    </dgm:pt>
    <dgm:pt modelId="{2560DAFA-652B-466F-B941-00FD711F8D7A}" type="pres">
      <dgm:prSet presAssocID="{8A629624-7D6C-4CA6-8F4E-19E842F8B5E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CCBE4B6A-B7A7-4FC2-AC24-6D28DC9DEB15}" type="pres">
      <dgm:prSet presAssocID="{8A629624-7D6C-4CA6-8F4E-19E842F8B5E1}" presName="spaceRect" presStyleCnt="0"/>
      <dgm:spPr/>
    </dgm:pt>
    <dgm:pt modelId="{8AE4718C-EBCB-42E8-9F8A-1474B58325FB}" type="pres">
      <dgm:prSet presAssocID="{8A629624-7D6C-4CA6-8F4E-19E842F8B5E1}" presName="parTx" presStyleLbl="revTx" presStyleIdx="2" presStyleCnt="6">
        <dgm:presLayoutVars>
          <dgm:chMax val="0"/>
          <dgm:chPref val="0"/>
        </dgm:presLayoutVars>
      </dgm:prSet>
      <dgm:spPr/>
    </dgm:pt>
    <dgm:pt modelId="{DCF76DCC-93F9-4F95-B7BD-B27FEC2053BF}" type="pres">
      <dgm:prSet presAssocID="{26781E84-C81D-4ED9-B11D-F1682E32B1FC}" presName="sibTrans" presStyleCnt="0"/>
      <dgm:spPr/>
    </dgm:pt>
    <dgm:pt modelId="{382B3647-4B0E-43E5-BD85-237767D93DA5}" type="pres">
      <dgm:prSet presAssocID="{83FC23E2-C97D-4BB7-85E7-3DCDD03D3047}" presName="compNode" presStyleCnt="0"/>
      <dgm:spPr/>
    </dgm:pt>
    <dgm:pt modelId="{413C68A9-CC02-4EC4-AFD3-60304B5F4852}" type="pres">
      <dgm:prSet presAssocID="{83FC23E2-C97D-4BB7-85E7-3DCDD03D3047}" presName="bgRect" presStyleLbl="bgShp" presStyleIdx="3" presStyleCnt="6"/>
      <dgm:spPr/>
    </dgm:pt>
    <dgm:pt modelId="{36122E8E-ABEB-4C9B-BBED-70C184256755}" type="pres">
      <dgm:prSet presAssocID="{83FC23E2-C97D-4BB7-85E7-3DCDD03D304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fused Person"/>
        </a:ext>
      </dgm:extLst>
    </dgm:pt>
    <dgm:pt modelId="{7929C9B3-F232-466D-9F6E-0012DB4A5A0C}" type="pres">
      <dgm:prSet presAssocID="{83FC23E2-C97D-4BB7-85E7-3DCDD03D3047}" presName="spaceRect" presStyleCnt="0"/>
      <dgm:spPr/>
    </dgm:pt>
    <dgm:pt modelId="{4EC6D06D-9E9A-40BC-9315-B8EBB4D741BF}" type="pres">
      <dgm:prSet presAssocID="{83FC23E2-C97D-4BB7-85E7-3DCDD03D3047}" presName="parTx" presStyleLbl="revTx" presStyleIdx="3" presStyleCnt="6">
        <dgm:presLayoutVars>
          <dgm:chMax val="0"/>
          <dgm:chPref val="0"/>
        </dgm:presLayoutVars>
      </dgm:prSet>
      <dgm:spPr/>
    </dgm:pt>
    <dgm:pt modelId="{570ED00F-3EF5-4B97-A408-7B92425100ED}" type="pres">
      <dgm:prSet presAssocID="{8A8BD3C0-0D56-49D0-B268-618FA8445334}" presName="sibTrans" presStyleCnt="0"/>
      <dgm:spPr/>
    </dgm:pt>
    <dgm:pt modelId="{AB062CEF-E338-4FA2-ADD4-481E1A6CDB79}" type="pres">
      <dgm:prSet presAssocID="{0B3CAE1F-A6CB-4FE5-8DEC-8EAE9F0C88E5}" presName="compNode" presStyleCnt="0"/>
      <dgm:spPr/>
    </dgm:pt>
    <dgm:pt modelId="{3395158C-DFE2-43C7-92C1-A34138697F03}" type="pres">
      <dgm:prSet presAssocID="{0B3CAE1F-A6CB-4FE5-8DEC-8EAE9F0C88E5}" presName="bgRect" presStyleLbl="bgShp" presStyleIdx="4" presStyleCnt="6"/>
      <dgm:spPr/>
    </dgm:pt>
    <dgm:pt modelId="{F67C50E1-F9E1-4736-810A-F301560221EB}" type="pres">
      <dgm:prSet presAssocID="{0B3CAE1F-A6CB-4FE5-8DEC-8EAE9F0C88E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90F636A2-58B4-4B11-A6C7-43583E7350A5}" type="pres">
      <dgm:prSet presAssocID="{0B3CAE1F-A6CB-4FE5-8DEC-8EAE9F0C88E5}" presName="spaceRect" presStyleCnt="0"/>
      <dgm:spPr/>
    </dgm:pt>
    <dgm:pt modelId="{4A0E4919-F20D-4580-B7FC-7E9680E6C398}" type="pres">
      <dgm:prSet presAssocID="{0B3CAE1F-A6CB-4FE5-8DEC-8EAE9F0C88E5}" presName="parTx" presStyleLbl="revTx" presStyleIdx="4" presStyleCnt="6">
        <dgm:presLayoutVars>
          <dgm:chMax val="0"/>
          <dgm:chPref val="0"/>
        </dgm:presLayoutVars>
      </dgm:prSet>
      <dgm:spPr/>
    </dgm:pt>
    <dgm:pt modelId="{1CDD27D9-DD1E-4358-A077-7194846D986A}" type="pres">
      <dgm:prSet presAssocID="{97C260E3-7263-489E-A2E0-A9165AAAE482}" presName="sibTrans" presStyleCnt="0"/>
      <dgm:spPr/>
    </dgm:pt>
    <dgm:pt modelId="{DDD513AB-4819-4F35-9E1F-A4A26436AF5C}" type="pres">
      <dgm:prSet presAssocID="{36CD5794-76FF-4868-8318-E8A8A6593AB6}" presName="compNode" presStyleCnt="0"/>
      <dgm:spPr/>
    </dgm:pt>
    <dgm:pt modelId="{D14C9A64-FA1F-4090-BD6E-278482185293}" type="pres">
      <dgm:prSet presAssocID="{36CD5794-76FF-4868-8318-E8A8A6593AB6}" presName="bgRect" presStyleLbl="bgShp" presStyleIdx="5" presStyleCnt="6"/>
      <dgm:spPr/>
    </dgm:pt>
    <dgm:pt modelId="{D3B6AFE2-A54D-4A08-8B50-C9E9E7955DDB}" type="pres">
      <dgm:prSet presAssocID="{36CD5794-76FF-4868-8318-E8A8A6593AB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rt Lock"/>
        </a:ext>
      </dgm:extLst>
    </dgm:pt>
    <dgm:pt modelId="{6E276EBF-C741-4337-B306-42E613933031}" type="pres">
      <dgm:prSet presAssocID="{36CD5794-76FF-4868-8318-E8A8A6593AB6}" presName="spaceRect" presStyleCnt="0"/>
      <dgm:spPr/>
    </dgm:pt>
    <dgm:pt modelId="{1593B883-B2CC-4082-A4BE-318E8FC8A929}" type="pres">
      <dgm:prSet presAssocID="{36CD5794-76FF-4868-8318-E8A8A6593AB6}" presName="parTx" presStyleLbl="revTx" presStyleIdx="5" presStyleCnt="6">
        <dgm:presLayoutVars>
          <dgm:chMax val="0"/>
          <dgm:chPref val="0"/>
        </dgm:presLayoutVars>
      </dgm:prSet>
      <dgm:spPr/>
    </dgm:pt>
  </dgm:ptLst>
  <dgm:cxnLst>
    <dgm:cxn modelId="{F625A63E-1A07-4D33-9AA7-FA7B69177D3B}" type="presOf" srcId="{83FC23E2-C97D-4BB7-85E7-3DCDD03D3047}" destId="{4EC6D06D-9E9A-40BC-9315-B8EBB4D741BF}" srcOrd="0" destOrd="0" presId="urn:microsoft.com/office/officeart/2018/2/layout/IconVerticalSolidList"/>
    <dgm:cxn modelId="{350D9444-4282-44AF-BF4C-0DD310D224E5}" type="presOf" srcId="{FEDBC9AF-990D-4FA5-8E59-AC622529EBC8}" destId="{CA5595F4-3EC8-498D-9B4C-EA3E868BC8B2}" srcOrd="0" destOrd="0" presId="urn:microsoft.com/office/officeart/2018/2/layout/IconVerticalSolidList"/>
    <dgm:cxn modelId="{CE35B470-0125-41D9-8663-68B150088985}" srcId="{5AE15BC0-796E-475D-9748-9EAF7BDA3740}" destId="{FEDBC9AF-990D-4FA5-8E59-AC622529EBC8}" srcOrd="1" destOrd="0" parTransId="{63AF52F8-C4DE-4336-9A43-17B3CF1AB784}" sibTransId="{8F41D43F-55E1-4705-8B35-C61BC6E7362C}"/>
    <dgm:cxn modelId="{E2FCA773-4DEE-4A06-81C5-B59D1D1F5363}" type="presOf" srcId="{8A629624-7D6C-4CA6-8F4E-19E842F8B5E1}" destId="{8AE4718C-EBCB-42E8-9F8A-1474B58325FB}" srcOrd="0" destOrd="0" presId="urn:microsoft.com/office/officeart/2018/2/layout/IconVerticalSolidList"/>
    <dgm:cxn modelId="{0450B254-3922-4E99-B568-5B67D0B8F26B}" type="presOf" srcId="{0B3CAE1F-A6CB-4FE5-8DEC-8EAE9F0C88E5}" destId="{4A0E4919-F20D-4580-B7FC-7E9680E6C398}" srcOrd="0" destOrd="0" presId="urn:microsoft.com/office/officeart/2018/2/layout/IconVerticalSolidList"/>
    <dgm:cxn modelId="{F79B5576-3043-4C78-88A0-49E6F11D193F}" srcId="{5AE15BC0-796E-475D-9748-9EAF7BDA3740}" destId="{0B3CAE1F-A6CB-4FE5-8DEC-8EAE9F0C88E5}" srcOrd="4" destOrd="0" parTransId="{65EBF371-F1DB-4F2C-9E96-4608360DB1A3}" sibTransId="{97C260E3-7263-489E-A2E0-A9165AAAE482}"/>
    <dgm:cxn modelId="{720F68A1-BDF6-45FF-97FF-B3C7F12B1A01}" srcId="{5AE15BC0-796E-475D-9748-9EAF7BDA3740}" destId="{83FC23E2-C97D-4BB7-85E7-3DCDD03D3047}" srcOrd="3" destOrd="0" parTransId="{CDF404B4-D3C8-4B17-A600-1F027C929B25}" sibTransId="{8A8BD3C0-0D56-49D0-B268-618FA8445334}"/>
    <dgm:cxn modelId="{AF9318AF-68DF-43CB-A67B-2F911F4CFCCE}" type="presOf" srcId="{7F47AEB7-2A99-42F4-8C98-86FED54DD54E}" destId="{A319683B-0E6B-4CB1-B515-B539D8FAB553}" srcOrd="0" destOrd="0" presId="urn:microsoft.com/office/officeart/2018/2/layout/IconVerticalSolidList"/>
    <dgm:cxn modelId="{284B21B6-9201-4851-892A-8C5D2CD05663}" srcId="{5AE15BC0-796E-475D-9748-9EAF7BDA3740}" destId="{8A629624-7D6C-4CA6-8F4E-19E842F8B5E1}" srcOrd="2" destOrd="0" parTransId="{A564B3CA-F6EE-45ED-B5FF-8325C035CD18}" sibTransId="{26781E84-C81D-4ED9-B11D-F1682E32B1FC}"/>
    <dgm:cxn modelId="{358AA8BB-D38B-4204-917C-09B3E9A5D5D1}" srcId="{5AE15BC0-796E-475D-9748-9EAF7BDA3740}" destId="{36CD5794-76FF-4868-8318-E8A8A6593AB6}" srcOrd="5" destOrd="0" parTransId="{FE4201F9-6B55-43F3-B1D1-CA88793B52DD}" sibTransId="{D88ACE68-F859-49F4-B46F-B9A1A6A3CFEF}"/>
    <dgm:cxn modelId="{E9117BC7-A57F-470B-ADB3-B75D9103651D}" type="presOf" srcId="{36CD5794-76FF-4868-8318-E8A8A6593AB6}" destId="{1593B883-B2CC-4082-A4BE-318E8FC8A929}" srcOrd="0" destOrd="0" presId="urn:microsoft.com/office/officeart/2018/2/layout/IconVerticalSolidList"/>
    <dgm:cxn modelId="{7BEE94D3-2DBF-4B1E-9357-B6313905E632}" srcId="{5AE15BC0-796E-475D-9748-9EAF7BDA3740}" destId="{7F47AEB7-2A99-42F4-8C98-86FED54DD54E}" srcOrd="0" destOrd="0" parTransId="{16ACC648-C6D1-4B70-A7AC-CF2F4B9AE112}" sibTransId="{721F703F-A6F6-43D0-A52A-E4EE1C415FED}"/>
    <dgm:cxn modelId="{E2D64AF0-00A4-45B7-914F-0032690825A3}" type="presOf" srcId="{5AE15BC0-796E-475D-9748-9EAF7BDA3740}" destId="{491DA1BD-1287-4A88-811D-EE6BF8DA20BA}" srcOrd="0" destOrd="0" presId="urn:microsoft.com/office/officeart/2018/2/layout/IconVerticalSolidList"/>
    <dgm:cxn modelId="{0959F234-F2FE-4A9E-AB9D-730E5E68BB80}" type="presParOf" srcId="{491DA1BD-1287-4A88-811D-EE6BF8DA20BA}" destId="{DF314C93-82AE-485B-9ABF-888C8A096D71}" srcOrd="0" destOrd="0" presId="urn:microsoft.com/office/officeart/2018/2/layout/IconVerticalSolidList"/>
    <dgm:cxn modelId="{1537A2FC-5077-4D08-8069-CF153C185ACE}" type="presParOf" srcId="{DF314C93-82AE-485B-9ABF-888C8A096D71}" destId="{2C9814E4-FF72-43F0-A36E-B4814FF985AE}" srcOrd="0" destOrd="0" presId="urn:microsoft.com/office/officeart/2018/2/layout/IconVerticalSolidList"/>
    <dgm:cxn modelId="{4E5D9CDB-2763-46D0-8E78-E3831E5C592C}" type="presParOf" srcId="{DF314C93-82AE-485B-9ABF-888C8A096D71}" destId="{4C515C36-A28A-43B1-82FB-640373196930}" srcOrd="1" destOrd="0" presId="urn:microsoft.com/office/officeart/2018/2/layout/IconVerticalSolidList"/>
    <dgm:cxn modelId="{9AEFA2F3-F2DF-491A-AED1-01367225CE83}" type="presParOf" srcId="{DF314C93-82AE-485B-9ABF-888C8A096D71}" destId="{02F6C488-8E13-48B8-B370-ECD48E4E2896}" srcOrd="2" destOrd="0" presId="urn:microsoft.com/office/officeart/2018/2/layout/IconVerticalSolidList"/>
    <dgm:cxn modelId="{BE6B8DA1-D931-4BDF-9270-5D7C3582A1D7}" type="presParOf" srcId="{DF314C93-82AE-485B-9ABF-888C8A096D71}" destId="{A319683B-0E6B-4CB1-B515-B539D8FAB553}" srcOrd="3" destOrd="0" presId="urn:microsoft.com/office/officeart/2018/2/layout/IconVerticalSolidList"/>
    <dgm:cxn modelId="{806D7AB6-F9FE-4470-8712-B41413EA0781}" type="presParOf" srcId="{491DA1BD-1287-4A88-811D-EE6BF8DA20BA}" destId="{3008767A-02B6-4E51-BA44-F6120BA22A56}" srcOrd="1" destOrd="0" presId="urn:microsoft.com/office/officeart/2018/2/layout/IconVerticalSolidList"/>
    <dgm:cxn modelId="{AE39BE07-BD64-480F-A629-E5A17E8D4D8C}" type="presParOf" srcId="{491DA1BD-1287-4A88-811D-EE6BF8DA20BA}" destId="{7F939C57-63C6-469C-942D-ADDCE1289E9D}" srcOrd="2" destOrd="0" presId="urn:microsoft.com/office/officeart/2018/2/layout/IconVerticalSolidList"/>
    <dgm:cxn modelId="{A1737F59-6470-453A-A0D7-29B9818D873E}" type="presParOf" srcId="{7F939C57-63C6-469C-942D-ADDCE1289E9D}" destId="{ED14C504-6BA5-4767-9F40-FB84138AAD1A}" srcOrd="0" destOrd="0" presId="urn:microsoft.com/office/officeart/2018/2/layout/IconVerticalSolidList"/>
    <dgm:cxn modelId="{B08855D1-CB70-417B-8AAC-1A62FA0D5FD3}" type="presParOf" srcId="{7F939C57-63C6-469C-942D-ADDCE1289E9D}" destId="{4C79D4D4-A6A9-4D62-97E5-B5D338CB9555}" srcOrd="1" destOrd="0" presId="urn:microsoft.com/office/officeart/2018/2/layout/IconVerticalSolidList"/>
    <dgm:cxn modelId="{52D1FED9-48C8-4392-823C-EC8561DDBA16}" type="presParOf" srcId="{7F939C57-63C6-469C-942D-ADDCE1289E9D}" destId="{9FE03A1C-CA70-45CD-8E2C-EFEADA517074}" srcOrd="2" destOrd="0" presId="urn:microsoft.com/office/officeart/2018/2/layout/IconVerticalSolidList"/>
    <dgm:cxn modelId="{8AAC2414-34E1-447C-8952-788C64963EC7}" type="presParOf" srcId="{7F939C57-63C6-469C-942D-ADDCE1289E9D}" destId="{CA5595F4-3EC8-498D-9B4C-EA3E868BC8B2}" srcOrd="3" destOrd="0" presId="urn:microsoft.com/office/officeart/2018/2/layout/IconVerticalSolidList"/>
    <dgm:cxn modelId="{F8F2A015-0483-4BB6-88D8-A1F9FBF53C94}" type="presParOf" srcId="{491DA1BD-1287-4A88-811D-EE6BF8DA20BA}" destId="{F4EB61C9-20E4-4F1E-969C-C3CE1835C319}" srcOrd="3" destOrd="0" presId="urn:microsoft.com/office/officeart/2018/2/layout/IconVerticalSolidList"/>
    <dgm:cxn modelId="{06435914-052F-4756-868F-EB1A87CE8E05}" type="presParOf" srcId="{491DA1BD-1287-4A88-811D-EE6BF8DA20BA}" destId="{0829089E-6672-4A5C-B215-E8E25E59D772}" srcOrd="4" destOrd="0" presId="urn:microsoft.com/office/officeart/2018/2/layout/IconVerticalSolidList"/>
    <dgm:cxn modelId="{9FD9451E-08FE-441C-8344-CB01DFD3DEDE}" type="presParOf" srcId="{0829089E-6672-4A5C-B215-E8E25E59D772}" destId="{38F6131B-C4D0-42CC-B099-8FD914BB2480}" srcOrd="0" destOrd="0" presId="urn:microsoft.com/office/officeart/2018/2/layout/IconVerticalSolidList"/>
    <dgm:cxn modelId="{EED09D22-7EC2-4F3F-B938-CC549ADDBFD9}" type="presParOf" srcId="{0829089E-6672-4A5C-B215-E8E25E59D772}" destId="{2560DAFA-652B-466F-B941-00FD711F8D7A}" srcOrd="1" destOrd="0" presId="urn:microsoft.com/office/officeart/2018/2/layout/IconVerticalSolidList"/>
    <dgm:cxn modelId="{E026EA72-2541-4D77-AD77-00A89E421230}" type="presParOf" srcId="{0829089E-6672-4A5C-B215-E8E25E59D772}" destId="{CCBE4B6A-B7A7-4FC2-AC24-6D28DC9DEB15}" srcOrd="2" destOrd="0" presId="urn:microsoft.com/office/officeart/2018/2/layout/IconVerticalSolidList"/>
    <dgm:cxn modelId="{B56BB901-71A5-48FF-BD20-E008630A1DB8}" type="presParOf" srcId="{0829089E-6672-4A5C-B215-E8E25E59D772}" destId="{8AE4718C-EBCB-42E8-9F8A-1474B58325FB}" srcOrd="3" destOrd="0" presId="urn:microsoft.com/office/officeart/2018/2/layout/IconVerticalSolidList"/>
    <dgm:cxn modelId="{1E658ADF-D249-4ABE-93A3-DD5C8CC50F04}" type="presParOf" srcId="{491DA1BD-1287-4A88-811D-EE6BF8DA20BA}" destId="{DCF76DCC-93F9-4F95-B7BD-B27FEC2053BF}" srcOrd="5" destOrd="0" presId="urn:microsoft.com/office/officeart/2018/2/layout/IconVerticalSolidList"/>
    <dgm:cxn modelId="{6568E8B3-0A36-4223-AF8D-B066AB0B568E}" type="presParOf" srcId="{491DA1BD-1287-4A88-811D-EE6BF8DA20BA}" destId="{382B3647-4B0E-43E5-BD85-237767D93DA5}" srcOrd="6" destOrd="0" presId="urn:microsoft.com/office/officeart/2018/2/layout/IconVerticalSolidList"/>
    <dgm:cxn modelId="{32F7809D-9D3A-478F-85C7-B44E420EFE99}" type="presParOf" srcId="{382B3647-4B0E-43E5-BD85-237767D93DA5}" destId="{413C68A9-CC02-4EC4-AFD3-60304B5F4852}" srcOrd="0" destOrd="0" presId="urn:microsoft.com/office/officeart/2018/2/layout/IconVerticalSolidList"/>
    <dgm:cxn modelId="{FDB46617-F12E-4425-ABC9-614BDDCE380F}" type="presParOf" srcId="{382B3647-4B0E-43E5-BD85-237767D93DA5}" destId="{36122E8E-ABEB-4C9B-BBED-70C184256755}" srcOrd="1" destOrd="0" presId="urn:microsoft.com/office/officeart/2018/2/layout/IconVerticalSolidList"/>
    <dgm:cxn modelId="{32F2056C-8F38-41ED-928D-155A9B2A0BEC}" type="presParOf" srcId="{382B3647-4B0E-43E5-BD85-237767D93DA5}" destId="{7929C9B3-F232-466D-9F6E-0012DB4A5A0C}" srcOrd="2" destOrd="0" presId="urn:microsoft.com/office/officeart/2018/2/layout/IconVerticalSolidList"/>
    <dgm:cxn modelId="{2E060850-F1F2-411D-B6C6-CFD56952D75C}" type="presParOf" srcId="{382B3647-4B0E-43E5-BD85-237767D93DA5}" destId="{4EC6D06D-9E9A-40BC-9315-B8EBB4D741BF}" srcOrd="3" destOrd="0" presId="urn:microsoft.com/office/officeart/2018/2/layout/IconVerticalSolidList"/>
    <dgm:cxn modelId="{91FF1F64-5343-4A99-ACDE-B7B3F659A344}" type="presParOf" srcId="{491DA1BD-1287-4A88-811D-EE6BF8DA20BA}" destId="{570ED00F-3EF5-4B97-A408-7B92425100ED}" srcOrd="7" destOrd="0" presId="urn:microsoft.com/office/officeart/2018/2/layout/IconVerticalSolidList"/>
    <dgm:cxn modelId="{D929947C-6F04-45F1-862F-94C5748E3415}" type="presParOf" srcId="{491DA1BD-1287-4A88-811D-EE6BF8DA20BA}" destId="{AB062CEF-E338-4FA2-ADD4-481E1A6CDB79}" srcOrd="8" destOrd="0" presId="urn:microsoft.com/office/officeart/2018/2/layout/IconVerticalSolidList"/>
    <dgm:cxn modelId="{1EC8A48A-6FBA-454B-897B-9923409E7ABF}" type="presParOf" srcId="{AB062CEF-E338-4FA2-ADD4-481E1A6CDB79}" destId="{3395158C-DFE2-43C7-92C1-A34138697F03}" srcOrd="0" destOrd="0" presId="urn:microsoft.com/office/officeart/2018/2/layout/IconVerticalSolidList"/>
    <dgm:cxn modelId="{96112AF3-486B-485A-9EC9-D7350A9B3649}" type="presParOf" srcId="{AB062CEF-E338-4FA2-ADD4-481E1A6CDB79}" destId="{F67C50E1-F9E1-4736-810A-F301560221EB}" srcOrd="1" destOrd="0" presId="urn:microsoft.com/office/officeart/2018/2/layout/IconVerticalSolidList"/>
    <dgm:cxn modelId="{E160785B-E16E-4EF5-ACDA-D18D36836785}" type="presParOf" srcId="{AB062CEF-E338-4FA2-ADD4-481E1A6CDB79}" destId="{90F636A2-58B4-4B11-A6C7-43583E7350A5}" srcOrd="2" destOrd="0" presId="urn:microsoft.com/office/officeart/2018/2/layout/IconVerticalSolidList"/>
    <dgm:cxn modelId="{567632EA-A9E9-459F-9F93-203620945850}" type="presParOf" srcId="{AB062CEF-E338-4FA2-ADD4-481E1A6CDB79}" destId="{4A0E4919-F20D-4580-B7FC-7E9680E6C398}" srcOrd="3" destOrd="0" presId="urn:microsoft.com/office/officeart/2018/2/layout/IconVerticalSolidList"/>
    <dgm:cxn modelId="{511EA2AC-2086-45A5-8432-CB5CB9850248}" type="presParOf" srcId="{491DA1BD-1287-4A88-811D-EE6BF8DA20BA}" destId="{1CDD27D9-DD1E-4358-A077-7194846D986A}" srcOrd="9" destOrd="0" presId="urn:microsoft.com/office/officeart/2018/2/layout/IconVerticalSolidList"/>
    <dgm:cxn modelId="{76D5A8F0-5E64-4ADB-BCAD-CD016BF7A16E}" type="presParOf" srcId="{491DA1BD-1287-4A88-811D-EE6BF8DA20BA}" destId="{DDD513AB-4819-4F35-9E1F-A4A26436AF5C}" srcOrd="10" destOrd="0" presId="urn:microsoft.com/office/officeart/2018/2/layout/IconVerticalSolidList"/>
    <dgm:cxn modelId="{D7B50941-059F-4881-9338-6221FF86C523}" type="presParOf" srcId="{DDD513AB-4819-4F35-9E1F-A4A26436AF5C}" destId="{D14C9A64-FA1F-4090-BD6E-278482185293}" srcOrd="0" destOrd="0" presId="urn:microsoft.com/office/officeart/2018/2/layout/IconVerticalSolidList"/>
    <dgm:cxn modelId="{17E26A28-5838-4E5F-9826-8F00FE9EEF89}" type="presParOf" srcId="{DDD513AB-4819-4F35-9E1F-A4A26436AF5C}" destId="{D3B6AFE2-A54D-4A08-8B50-C9E9E7955DDB}" srcOrd="1" destOrd="0" presId="urn:microsoft.com/office/officeart/2018/2/layout/IconVerticalSolidList"/>
    <dgm:cxn modelId="{41FE94AD-B762-47F4-846B-1149082413B8}" type="presParOf" srcId="{DDD513AB-4819-4F35-9E1F-A4A26436AF5C}" destId="{6E276EBF-C741-4337-B306-42E613933031}" srcOrd="2" destOrd="0" presId="urn:microsoft.com/office/officeart/2018/2/layout/IconVerticalSolidList"/>
    <dgm:cxn modelId="{7A8CB1A6-322F-467E-998A-40A680F3FB08}" type="presParOf" srcId="{DDD513AB-4819-4F35-9E1F-A4A26436AF5C}" destId="{1593B883-B2CC-4082-A4BE-318E8FC8A92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429D74-C960-4B3D-B4D8-642E72BA6F2E}" type="doc">
      <dgm:prSet loTypeId="urn:microsoft.com/office/officeart/2005/8/layout/list1" loCatId="list" qsTypeId="urn:microsoft.com/office/officeart/2005/8/quickstyle/simple1" qsCatId="simple" csTypeId="urn:microsoft.com/office/officeart/2005/8/colors/accent1_2" csCatId="accent1" phldr="1"/>
      <dgm:spPr/>
    </dgm:pt>
    <dgm:pt modelId="{5CB3960F-6355-48C5-8562-1178A5F6B6CC}">
      <dgm:prSet phldrT="[Text]"/>
      <dgm:spPr/>
      <dgm:t>
        <a:bodyPr/>
        <a:lstStyle/>
        <a:p>
          <a:r>
            <a:rPr lang="en-US" b="1" dirty="0"/>
            <a:t>Vertical</a:t>
          </a:r>
          <a:r>
            <a:rPr lang="en-US" dirty="0"/>
            <a:t> – across levels and hierarchy</a:t>
          </a:r>
        </a:p>
      </dgm:t>
    </dgm:pt>
    <dgm:pt modelId="{A706E272-1DBB-42A1-ADB5-77784DA72527}" type="parTrans" cxnId="{85E3F034-7482-4F80-9CFE-72EFEC17A8DC}">
      <dgm:prSet/>
      <dgm:spPr/>
      <dgm:t>
        <a:bodyPr/>
        <a:lstStyle/>
        <a:p>
          <a:endParaRPr lang="en-US"/>
        </a:p>
      </dgm:t>
    </dgm:pt>
    <dgm:pt modelId="{DF443327-1C19-4F44-BF9F-9BA184DA3404}" type="sibTrans" cxnId="{85E3F034-7482-4F80-9CFE-72EFEC17A8DC}">
      <dgm:prSet/>
      <dgm:spPr/>
      <dgm:t>
        <a:bodyPr/>
        <a:lstStyle/>
        <a:p>
          <a:endParaRPr lang="en-US"/>
        </a:p>
      </dgm:t>
    </dgm:pt>
    <dgm:pt modelId="{443C0595-C77A-4356-A41E-DB6CF8BE82F1}">
      <dgm:prSet phldrT="[Text]"/>
      <dgm:spPr/>
      <dgm:t>
        <a:bodyPr/>
        <a:lstStyle/>
        <a:p>
          <a:r>
            <a:rPr lang="en-US" b="1" dirty="0"/>
            <a:t>Horizontal</a:t>
          </a:r>
          <a:r>
            <a:rPr lang="en-US" dirty="0"/>
            <a:t> – across functions and expertise </a:t>
          </a:r>
        </a:p>
      </dgm:t>
    </dgm:pt>
    <dgm:pt modelId="{791E0E30-EF11-4ACC-A446-56994D6378FE}" type="parTrans" cxnId="{3479C7FC-9347-4E78-BA39-D7DB38F03B8F}">
      <dgm:prSet/>
      <dgm:spPr/>
      <dgm:t>
        <a:bodyPr/>
        <a:lstStyle/>
        <a:p>
          <a:endParaRPr lang="en-US"/>
        </a:p>
      </dgm:t>
    </dgm:pt>
    <dgm:pt modelId="{1EDE19A9-B1DB-45B2-B152-5CFE4A7308CE}" type="sibTrans" cxnId="{3479C7FC-9347-4E78-BA39-D7DB38F03B8F}">
      <dgm:prSet/>
      <dgm:spPr/>
      <dgm:t>
        <a:bodyPr/>
        <a:lstStyle/>
        <a:p>
          <a:endParaRPr lang="en-US"/>
        </a:p>
      </dgm:t>
    </dgm:pt>
    <dgm:pt modelId="{554BD5DC-B41A-49A5-81DD-10558F1AA017}">
      <dgm:prSet phldrT="[Text]"/>
      <dgm:spPr/>
      <dgm:t>
        <a:bodyPr/>
        <a:lstStyle/>
        <a:p>
          <a:r>
            <a:rPr lang="en-US" b="1" dirty="0"/>
            <a:t>Stakeholder</a:t>
          </a:r>
          <a:r>
            <a:rPr lang="en-US" dirty="0"/>
            <a:t> – beyond the boundaries of the firm</a:t>
          </a:r>
        </a:p>
      </dgm:t>
    </dgm:pt>
    <dgm:pt modelId="{478DFFDF-2FC1-43C2-B785-BC0161692678}" type="parTrans" cxnId="{715CA4F8-9515-40DE-AC62-03F0A79588E5}">
      <dgm:prSet/>
      <dgm:spPr/>
      <dgm:t>
        <a:bodyPr/>
        <a:lstStyle/>
        <a:p>
          <a:endParaRPr lang="en-US"/>
        </a:p>
      </dgm:t>
    </dgm:pt>
    <dgm:pt modelId="{70FE665C-BE48-4671-B52C-E201FFF98E38}" type="sibTrans" cxnId="{715CA4F8-9515-40DE-AC62-03F0A79588E5}">
      <dgm:prSet/>
      <dgm:spPr/>
      <dgm:t>
        <a:bodyPr/>
        <a:lstStyle/>
        <a:p>
          <a:endParaRPr lang="en-US"/>
        </a:p>
      </dgm:t>
    </dgm:pt>
    <dgm:pt modelId="{5461E8C2-6E9A-4167-B984-A7CCD68CC57D}">
      <dgm:prSet/>
      <dgm:spPr/>
      <dgm:t>
        <a:bodyPr/>
        <a:lstStyle/>
        <a:p>
          <a:r>
            <a:rPr lang="en-US" b="1" dirty="0"/>
            <a:t>Demographic</a:t>
          </a:r>
          <a:r>
            <a:rPr lang="en-US" dirty="0"/>
            <a:t> – across diverse groups</a:t>
          </a:r>
        </a:p>
      </dgm:t>
    </dgm:pt>
    <dgm:pt modelId="{1FE6E4F5-74FA-42BE-B6A4-D074CB36FDB7}" type="parTrans" cxnId="{C1D1CC72-FAB3-4D1F-AEFD-CFC36CBF5BF4}">
      <dgm:prSet/>
      <dgm:spPr/>
      <dgm:t>
        <a:bodyPr/>
        <a:lstStyle/>
        <a:p>
          <a:endParaRPr lang="en-US"/>
        </a:p>
      </dgm:t>
    </dgm:pt>
    <dgm:pt modelId="{51A73F6F-0415-471B-BDD5-66688994E272}" type="sibTrans" cxnId="{C1D1CC72-FAB3-4D1F-AEFD-CFC36CBF5BF4}">
      <dgm:prSet/>
      <dgm:spPr/>
      <dgm:t>
        <a:bodyPr/>
        <a:lstStyle/>
        <a:p>
          <a:endParaRPr lang="en-US"/>
        </a:p>
      </dgm:t>
    </dgm:pt>
    <dgm:pt modelId="{524A737A-205D-4EB8-8B39-5F0A066E09B9}">
      <dgm:prSet/>
      <dgm:spPr/>
      <dgm:t>
        <a:bodyPr/>
        <a:lstStyle/>
        <a:p>
          <a:r>
            <a:rPr lang="en-US" b="1" dirty="0"/>
            <a:t>Geographic</a:t>
          </a:r>
          <a:r>
            <a:rPr lang="en-US" dirty="0"/>
            <a:t> – across regions and locality</a:t>
          </a:r>
        </a:p>
      </dgm:t>
    </dgm:pt>
    <dgm:pt modelId="{24CD0494-9D43-43E4-A1A3-045B894569EB}" type="parTrans" cxnId="{875B173B-BFA7-4D27-9A72-DD76A5532E71}">
      <dgm:prSet/>
      <dgm:spPr/>
      <dgm:t>
        <a:bodyPr/>
        <a:lstStyle/>
        <a:p>
          <a:endParaRPr lang="en-US"/>
        </a:p>
      </dgm:t>
    </dgm:pt>
    <dgm:pt modelId="{78B24D4F-059C-4800-B947-4040D71B22F3}" type="sibTrans" cxnId="{875B173B-BFA7-4D27-9A72-DD76A5532E71}">
      <dgm:prSet/>
      <dgm:spPr/>
      <dgm:t>
        <a:bodyPr/>
        <a:lstStyle/>
        <a:p>
          <a:endParaRPr lang="en-US"/>
        </a:p>
      </dgm:t>
    </dgm:pt>
    <dgm:pt modelId="{667255C9-3661-4B7D-9D0B-B70DCF917FFC}" type="pres">
      <dgm:prSet presAssocID="{6D429D74-C960-4B3D-B4D8-642E72BA6F2E}" presName="linear" presStyleCnt="0">
        <dgm:presLayoutVars>
          <dgm:dir/>
          <dgm:animLvl val="lvl"/>
          <dgm:resizeHandles val="exact"/>
        </dgm:presLayoutVars>
      </dgm:prSet>
      <dgm:spPr/>
    </dgm:pt>
    <dgm:pt modelId="{0072DBB3-496D-4C3C-BB79-09F615C796A7}" type="pres">
      <dgm:prSet presAssocID="{5CB3960F-6355-48C5-8562-1178A5F6B6CC}" presName="parentLin" presStyleCnt="0"/>
      <dgm:spPr/>
    </dgm:pt>
    <dgm:pt modelId="{B8BFF69B-16DD-4926-8F82-73BB518316E5}" type="pres">
      <dgm:prSet presAssocID="{5CB3960F-6355-48C5-8562-1178A5F6B6CC}" presName="parentLeftMargin" presStyleLbl="node1" presStyleIdx="0" presStyleCnt="5"/>
      <dgm:spPr/>
    </dgm:pt>
    <dgm:pt modelId="{C7223BCB-5E98-4B11-8B30-77EDA212127B}" type="pres">
      <dgm:prSet presAssocID="{5CB3960F-6355-48C5-8562-1178A5F6B6CC}" presName="parentText" presStyleLbl="node1" presStyleIdx="0" presStyleCnt="5">
        <dgm:presLayoutVars>
          <dgm:chMax val="0"/>
          <dgm:bulletEnabled val="1"/>
        </dgm:presLayoutVars>
      </dgm:prSet>
      <dgm:spPr/>
    </dgm:pt>
    <dgm:pt modelId="{06400E72-2AF7-4AAA-9F0F-1EBA88C61236}" type="pres">
      <dgm:prSet presAssocID="{5CB3960F-6355-48C5-8562-1178A5F6B6CC}" presName="negativeSpace" presStyleCnt="0"/>
      <dgm:spPr/>
    </dgm:pt>
    <dgm:pt modelId="{17ECE8EF-EE9D-4577-9018-D2995F0F274D}" type="pres">
      <dgm:prSet presAssocID="{5CB3960F-6355-48C5-8562-1178A5F6B6CC}" presName="childText" presStyleLbl="conFgAcc1" presStyleIdx="0" presStyleCnt="5">
        <dgm:presLayoutVars>
          <dgm:bulletEnabled val="1"/>
        </dgm:presLayoutVars>
      </dgm:prSet>
      <dgm:spPr/>
    </dgm:pt>
    <dgm:pt modelId="{9FBE4CBD-4DEF-4F29-825A-1F72869C2101}" type="pres">
      <dgm:prSet presAssocID="{DF443327-1C19-4F44-BF9F-9BA184DA3404}" presName="spaceBetweenRectangles" presStyleCnt="0"/>
      <dgm:spPr/>
    </dgm:pt>
    <dgm:pt modelId="{7AD34630-0987-49A0-B8D7-F52B9C437E44}" type="pres">
      <dgm:prSet presAssocID="{443C0595-C77A-4356-A41E-DB6CF8BE82F1}" presName="parentLin" presStyleCnt="0"/>
      <dgm:spPr/>
    </dgm:pt>
    <dgm:pt modelId="{03ABF587-74D5-4790-BBD4-B6800A1E51C6}" type="pres">
      <dgm:prSet presAssocID="{443C0595-C77A-4356-A41E-DB6CF8BE82F1}" presName="parentLeftMargin" presStyleLbl="node1" presStyleIdx="0" presStyleCnt="5"/>
      <dgm:spPr/>
    </dgm:pt>
    <dgm:pt modelId="{21D7FF1D-FE05-432A-980E-0D494824C889}" type="pres">
      <dgm:prSet presAssocID="{443C0595-C77A-4356-A41E-DB6CF8BE82F1}" presName="parentText" presStyleLbl="node1" presStyleIdx="1" presStyleCnt="5">
        <dgm:presLayoutVars>
          <dgm:chMax val="0"/>
          <dgm:bulletEnabled val="1"/>
        </dgm:presLayoutVars>
      </dgm:prSet>
      <dgm:spPr/>
    </dgm:pt>
    <dgm:pt modelId="{62A1323B-D777-41C4-B343-8C6EA19F64FF}" type="pres">
      <dgm:prSet presAssocID="{443C0595-C77A-4356-A41E-DB6CF8BE82F1}" presName="negativeSpace" presStyleCnt="0"/>
      <dgm:spPr/>
    </dgm:pt>
    <dgm:pt modelId="{287010B8-892F-46EF-9C12-0ACE09FCEC88}" type="pres">
      <dgm:prSet presAssocID="{443C0595-C77A-4356-A41E-DB6CF8BE82F1}" presName="childText" presStyleLbl="conFgAcc1" presStyleIdx="1" presStyleCnt="5">
        <dgm:presLayoutVars>
          <dgm:bulletEnabled val="1"/>
        </dgm:presLayoutVars>
      </dgm:prSet>
      <dgm:spPr/>
    </dgm:pt>
    <dgm:pt modelId="{AFE2A02E-D82C-4340-BF04-647D7786C932}" type="pres">
      <dgm:prSet presAssocID="{1EDE19A9-B1DB-45B2-B152-5CFE4A7308CE}" presName="spaceBetweenRectangles" presStyleCnt="0"/>
      <dgm:spPr/>
    </dgm:pt>
    <dgm:pt modelId="{9A27EDD7-4A97-42D4-965B-FC1C8B1D98F1}" type="pres">
      <dgm:prSet presAssocID="{554BD5DC-B41A-49A5-81DD-10558F1AA017}" presName="parentLin" presStyleCnt="0"/>
      <dgm:spPr/>
    </dgm:pt>
    <dgm:pt modelId="{9D494908-E6FD-48B4-9346-0CF9B1260854}" type="pres">
      <dgm:prSet presAssocID="{554BD5DC-B41A-49A5-81DD-10558F1AA017}" presName="parentLeftMargin" presStyleLbl="node1" presStyleIdx="1" presStyleCnt="5"/>
      <dgm:spPr/>
    </dgm:pt>
    <dgm:pt modelId="{126FCC55-FFE8-49DD-AAF7-F62A99201011}" type="pres">
      <dgm:prSet presAssocID="{554BD5DC-B41A-49A5-81DD-10558F1AA017}" presName="parentText" presStyleLbl="node1" presStyleIdx="2" presStyleCnt="5">
        <dgm:presLayoutVars>
          <dgm:chMax val="0"/>
          <dgm:bulletEnabled val="1"/>
        </dgm:presLayoutVars>
      </dgm:prSet>
      <dgm:spPr/>
    </dgm:pt>
    <dgm:pt modelId="{76178C7A-2FFE-4823-9E7A-4A25DC2FD72C}" type="pres">
      <dgm:prSet presAssocID="{554BD5DC-B41A-49A5-81DD-10558F1AA017}" presName="negativeSpace" presStyleCnt="0"/>
      <dgm:spPr/>
    </dgm:pt>
    <dgm:pt modelId="{4D0879BC-F274-4CCB-B281-4B923ED6080D}" type="pres">
      <dgm:prSet presAssocID="{554BD5DC-B41A-49A5-81DD-10558F1AA017}" presName="childText" presStyleLbl="conFgAcc1" presStyleIdx="2" presStyleCnt="5">
        <dgm:presLayoutVars>
          <dgm:bulletEnabled val="1"/>
        </dgm:presLayoutVars>
      </dgm:prSet>
      <dgm:spPr/>
    </dgm:pt>
    <dgm:pt modelId="{AAD33D1A-4D07-4155-9509-66789F4BEC00}" type="pres">
      <dgm:prSet presAssocID="{70FE665C-BE48-4671-B52C-E201FFF98E38}" presName="spaceBetweenRectangles" presStyleCnt="0"/>
      <dgm:spPr/>
    </dgm:pt>
    <dgm:pt modelId="{BAED8489-4560-4ECE-8679-3E19F1B4F489}" type="pres">
      <dgm:prSet presAssocID="{5461E8C2-6E9A-4167-B984-A7CCD68CC57D}" presName="parentLin" presStyleCnt="0"/>
      <dgm:spPr/>
    </dgm:pt>
    <dgm:pt modelId="{4A632318-DAED-42D8-91B9-62A15118D019}" type="pres">
      <dgm:prSet presAssocID="{5461E8C2-6E9A-4167-B984-A7CCD68CC57D}" presName="parentLeftMargin" presStyleLbl="node1" presStyleIdx="2" presStyleCnt="5"/>
      <dgm:spPr/>
    </dgm:pt>
    <dgm:pt modelId="{D9DD3FFA-57A8-402B-91C5-7F6238E5835E}" type="pres">
      <dgm:prSet presAssocID="{5461E8C2-6E9A-4167-B984-A7CCD68CC57D}" presName="parentText" presStyleLbl="node1" presStyleIdx="3" presStyleCnt="5">
        <dgm:presLayoutVars>
          <dgm:chMax val="0"/>
          <dgm:bulletEnabled val="1"/>
        </dgm:presLayoutVars>
      </dgm:prSet>
      <dgm:spPr/>
    </dgm:pt>
    <dgm:pt modelId="{E541C41A-9867-42F3-8239-0E413A526514}" type="pres">
      <dgm:prSet presAssocID="{5461E8C2-6E9A-4167-B984-A7CCD68CC57D}" presName="negativeSpace" presStyleCnt="0"/>
      <dgm:spPr/>
    </dgm:pt>
    <dgm:pt modelId="{0D9199C1-D863-4F50-944F-7E7FA741C9EF}" type="pres">
      <dgm:prSet presAssocID="{5461E8C2-6E9A-4167-B984-A7CCD68CC57D}" presName="childText" presStyleLbl="conFgAcc1" presStyleIdx="3" presStyleCnt="5">
        <dgm:presLayoutVars>
          <dgm:bulletEnabled val="1"/>
        </dgm:presLayoutVars>
      </dgm:prSet>
      <dgm:spPr/>
    </dgm:pt>
    <dgm:pt modelId="{9D0DCA8D-54EC-440D-A0B3-8CAD8C34B4D5}" type="pres">
      <dgm:prSet presAssocID="{51A73F6F-0415-471B-BDD5-66688994E272}" presName="spaceBetweenRectangles" presStyleCnt="0"/>
      <dgm:spPr/>
    </dgm:pt>
    <dgm:pt modelId="{8426386B-9D8F-42FC-B795-8F54832DA58C}" type="pres">
      <dgm:prSet presAssocID="{524A737A-205D-4EB8-8B39-5F0A066E09B9}" presName="parentLin" presStyleCnt="0"/>
      <dgm:spPr/>
    </dgm:pt>
    <dgm:pt modelId="{D8E25A96-FEE3-40F9-BC04-AD765122FD6A}" type="pres">
      <dgm:prSet presAssocID="{524A737A-205D-4EB8-8B39-5F0A066E09B9}" presName="parentLeftMargin" presStyleLbl="node1" presStyleIdx="3" presStyleCnt="5"/>
      <dgm:spPr/>
    </dgm:pt>
    <dgm:pt modelId="{74A70691-F072-40A9-99C8-569D6CC95357}" type="pres">
      <dgm:prSet presAssocID="{524A737A-205D-4EB8-8B39-5F0A066E09B9}" presName="parentText" presStyleLbl="node1" presStyleIdx="4" presStyleCnt="5">
        <dgm:presLayoutVars>
          <dgm:chMax val="0"/>
          <dgm:bulletEnabled val="1"/>
        </dgm:presLayoutVars>
      </dgm:prSet>
      <dgm:spPr/>
    </dgm:pt>
    <dgm:pt modelId="{6C43670D-89C8-40ED-B011-5779E8356F84}" type="pres">
      <dgm:prSet presAssocID="{524A737A-205D-4EB8-8B39-5F0A066E09B9}" presName="negativeSpace" presStyleCnt="0"/>
      <dgm:spPr/>
    </dgm:pt>
    <dgm:pt modelId="{9C5964E3-9F0F-4662-B4A8-4A812C75E90E}" type="pres">
      <dgm:prSet presAssocID="{524A737A-205D-4EB8-8B39-5F0A066E09B9}" presName="childText" presStyleLbl="conFgAcc1" presStyleIdx="4" presStyleCnt="5">
        <dgm:presLayoutVars>
          <dgm:bulletEnabled val="1"/>
        </dgm:presLayoutVars>
      </dgm:prSet>
      <dgm:spPr/>
    </dgm:pt>
  </dgm:ptLst>
  <dgm:cxnLst>
    <dgm:cxn modelId="{1D720915-CB92-4E36-BDBE-30FF7C111E68}" type="presOf" srcId="{5461E8C2-6E9A-4167-B984-A7CCD68CC57D}" destId="{4A632318-DAED-42D8-91B9-62A15118D019}" srcOrd="0" destOrd="0" presId="urn:microsoft.com/office/officeart/2005/8/layout/list1"/>
    <dgm:cxn modelId="{9789A817-27DB-4B7A-91E7-6E71DD307E3A}" type="presOf" srcId="{443C0595-C77A-4356-A41E-DB6CF8BE82F1}" destId="{21D7FF1D-FE05-432A-980E-0D494824C889}" srcOrd="1" destOrd="0" presId="urn:microsoft.com/office/officeart/2005/8/layout/list1"/>
    <dgm:cxn modelId="{85E3F034-7482-4F80-9CFE-72EFEC17A8DC}" srcId="{6D429D74-C960-4B3D-B4D8-642E72BA6F2E}" destId="{5CB3960F-6355-48C5-8562-1178A5F6B6CC}" srcOrd="0" destOrd="0" parTransId="{A706E272-1DBB-42A1-ADB5-77784DA72527}" sibTransId="{DF443327-1C19-4F44-BF9F-9BA184DA3404}"/>
    <dgm:cxn modelId="{875B173B-BFA7-4D27-9A72-DD76A5532E71}" srcId="{6D429D74-C960-4B3D-B4D8-642E72BA6F2E}" destId="{524A737A-205D-4EB8-8B39-5F0A066E09B9}" srcOrd="4" destOrd="0" parTransId="{24CD0494-9D43-43E4-A1A3-045B894569EB}" sibTransId="{78B24D4F-059C-4800-B947-4040D71B22F3}"/>
    <dgm:cxn modelId="{CBE8715C-CE4A-4408-BF66-818B4EC962A8}" type="presOf" srcId="{5CB3960F-6355-48C5-8562-1178A5F6B6CC}" destId="{C7223BCB-5E98-4B11-8B30-77EDA212127B}" srcOrd="1" destOrd="0" presId="urn:microsoft.com/office/officeart/2005/8/layout/list1"/>
    <dgm:cxn modelId="{62600064-ED06-41C5-95A5-2189D929E5B0}" type="presOf" srcId="{5461E8C2-6E9A-4167-B984-A7CCD68CC57D}" destId="{D9DD3FFA-57A8-402B-91C5-7F6238E5835E}" srcOrd="1" destOrd="0" presId="urn:microsoft.com/office/officeart/2005/8/layout/list1"/>
    <dgm:cxn modelId="{C1D1CC72-FAB3-4D1F-AEFD-CFC36CBF5BF4}" srcId="{6D429D74-C960-4B3D-B4D8-642E72BA6F2E}" destId="{5461E8C2-6E9A-4167-B984-A7CCD68CC57D}" srcOrd="3" destOrd="0" parTransId="{1FE6E4F5-74FA-42BE-B6A4-D074CB36FDB7}" sibTransId="{51A73F6F-0415-471B-BDD5-66688994E272}"/>
    <dgm:cxn modelId="{F3DF4C5A-AD90-4E48-B4ED-6C19033CC307}" type="presOf" srcId="{554BD5DC-B41A-49A5-81DD-10558F1AA017}" destId="{126FCC55-FFE8-49DD-AAF7-F62A99201011}" srcOrd="1" destOrd="0" presId="urn:microsoft.com/office/officeart/2005/8/layout/list1"/>
    <dgm:cxn modelId="{4DEBFD7D-DCDF-4CB3-A500-8BA9E6EAE418}" type="presOf" srcId="{6D429D74-C960-4B3D-B4D8-642E72BA6F2E}" destId="{667255C9-3661-4B7D-9D0B-B70DCF917FFC}" srcOrd="0" destOrd="0" presId="urn:microsoft.com/office/officeart/2005/8/layout/list1"/>
    <dgm:cxn modelId="{ADDF1D7E-FA0A-4F00-81C7-4A6B054AD34A}" type="presOf" srcId="{554BD5DC-B41A-49A5-81DD-10558F1AA017}" destId="{9D494908-E6FD-48B4-9346-0CF9B1260854}" srcOrd="0" destOrd="0" presId="urn:microsoft.com/office/officeart/2005/8/layout/list1"/>
    <dgm:cxn modelId="{91A94181-117C-4D1E-AEBA-0E4183026F0B}" type="presOf" srcId="{524A737A-205D-4EB8-8B39-5F0A066E09B9}" destId="{74A70691-F072-40A9-99C8-569D6CC95357}" srcOrd="1" destOrd="0" presId="urn:microsoft.com/office/officeart/2005/8/layout/list1"/>
    <dgm:cxn modelId="{22519682-106C-4B83-862D-A7810D96EC62}" type="presOf" srcId="{5CB3960F-6355-48C5-8562-1178A5F6B6CC}" destId="{B8BFF69B-16DD-4926-8F82-73BB518316E5}" srcOrd="0" destOrd="0" presId="urn:microsoft.com/office/officeart/2005/8/layout/list1"/>
    <dgm:cxn modelId="{FA9BEF91-4685-4639-B0B0-2678F2D91AB7}" type="presOf" srcId="{524A737A-205D-4EB8-8B39-5F0A066E09B9}" destId="{D8E25A96-FEE3-40F9-BC04-AD765122FD6A}" srcOrd="0" destOrd="0" presId="urn:microsoft.com/office/officeart/2005/8/layout/list1"/>
    <dgm:cxn modelId="{59BF0CC2-580D-4D01-9040-FD6685DE8ABF}" type="presOf" srcId="{443C0595-C77A-4356-A41E-DB6CF8BE82F1}" destId="{03ABF587-74D5-4790-BBD4-B6800A1E51C6}" srcOrd="0" destOrd="0" presId="urn:microsoft.com/office/officeart/2005/8/layout/list1"/>
    <dgm:cxn modelId="{715CA4F8-9515-40DE-AC62-03F0A79588E5}" srcId="{6D429D74-C960-4B3D-B4D8-642E72BA6F2E}" destId="{554BD5DC-B41A-49A5-81DD-10558F1AA017}" srcOrd="2" destOrd="0" parTransId="{478DFFDF-2FC1-43C2-B785-BC0161692678}" sibTransId="{70FE665C-BE48-4671-B52C-E201FFF98E38}"/>
    <dgm:cxn modelId="{3479C7FC-9347-4E78-BA39-D7DB38F03B8F}" srcId="{6D429D74-C960-4B3D-B4D8-642E72BA6F2E}" destId="{443C0595-C77A-4356-A41E-DB6CF8BE82F1}" srcOrd="1" destOrd="0" parTransId="{791E0E30-EF11-4ACC-A446-56994D6378FE}" sibTransId="{1EDE19A9-B1DB-45B2-B152-5CFE4A7308CE}"/>
    <dgm:cxn modelId="{5FE41E92-6D1D-47BE-BBDA-C017BF5C1DDF}" type="presParOf" srcId="{667255C9-3661-4B7D-9D0B-B70DCF917FFC}" destId="{0072DBB3-496D-4C3C-BB79-09F615C796A7}" srcOrd="0" destOrd="0" presId="urn:microsoft.com/office/officeart/2005/8/layout/list1"/>
    <dgm:cxn modelId="{247B757D-107F-45C7-94AA-3870F16F0BEF}" type="presParOf" srcId="{0072DBB3-496D-4C3C-BB79-09F615C796A7}" destId="{B8BFF69B-16DD-4926-8F82-73BB518316E5}" srcOrd="0" destOrd="0" presId="urn:microsoft.com/office/officeart/2005/8/layout/list1"/>
    <dgm:cxn modelId="{7BEC5AD9-3FB9-4F04-A7F5-3C4188B5C9B7}" type="presParOf" srcId="{0072DBB3-496D-4C3C-BB79-09F615C796A7}" destId="{C7223BCB-5E98-4B11-8B30-77EDA212127B}" srcOrd="1" destOrd="0" presId="urn:microsoft.com/office/officeart/2005/8/layout/list1"/>
    <dgm:cxn modelId="{C3DD0F47-F2BA-407D-8F29-B58712164DCA}" type="presParOf" srcId="{667255C9-3661-4B7D-9D0B-B70DCF917FFC}" destId="{06400E72-2AF7-4AAA-9F0F-1EBA88C61236}" srcOrd="1" destOrd="0" presId="urn:microsoft.com/office/officeart/2005/8/layout/list1"/>
    <dgm:cxn modelId="{DB521DA8-7A7E-4757-BAD2-3F7FBDDAF7B1}" type="presParOf" srcId="{667255C9-3661-4B7D-9D0B-B70DCF917FFC}" destId="{17ECE8EF-EE9D-4577-9018-D2995F0F274D}" srcOrd="2" destOrd="0" presId="urn:microsoft.com/office/officeart/2005/8/layout/list1"/>
    <dgm:cxn modelId="{28A3DF35-417F-445E-963D-F1FF2D3C9370}" type="presParOf" srcId="{667255C9-3661-4B7D-9D0B-B70DCF917FFC}" destId="{9FBE4CBD-4DEF-4F29-825A-1F72869C2101}" srcOrd="3" destOrd="0" presId="urn:microsoft.com/office/officeart/2005/8/layout/list1"/>
    <dgm:cxn modelId="{1D0377A8-46BE-41E0-9C1B-F9C2972CFE04}" type="presParOf" srcId="{667255C9-3661-4B7D-9D0B-B70DCF917FFC}" destId="{7AD34630-0987-49A0-B8D7-F52B9C437E44}" srcOrd="4" destOrd="0" presId="urn:microsoft.com/office/officeart/2005/8/layout/list1"/>
    <dgm:cxn modelId="{95BBB939-BE58-4C5B-84DF-067B10C86765}" type="presParOf" srcId="{7AD34630-0987-49A0-B8D7-F52B9C437E44}" destId="{03ABF587-74D5-4790-BBD4-B6800A1E51C6}" srcOrd="0" destOrd="0" presId="urn:microsoft.com/office/officeart/2005/8/layout/list1"/>
    <dgm:cxn modelId="{1A937614-7072-4C4B-B1C6-029913790827}" type="presParOf" srcId="{7AD34630-0987-49A0-B8D7-F52B9C437E44}" destId="{21D7FF1D-FE05-432A-980E-0D494824C889}" srcOrd="1" destOrd="0" presId="urn:microsoft.com/office/officeart/2005/8/layout/list1"/>
    <dgm:cxn modelId="{99B79CCE-B396-439C-B049-287E721AD012}" type="presParOf" srcId="{667255C9-3661-4B7D-9D0B-B70DCF917FFC}" destId="{62A1323B-D777-41C4-B343-8C6EA19F64FF}" srcOrd="5" destOrd="0" presId="urn:microsoft.com/office/officeart/2005/8/layout/list1"/>
    <dgm:cxn modelId="{9508E359-B66D-4C4B-A072-4FE616477D6A}" type="presParOf" srcId="{667255C9-3661-4B7D-9D0B-B70DCF917FFC}" destId="{287010B8-892F-46EF-9C12-0ACE09FCEC88}" srcOrd="6" destOrd="0" presId="urn:microsoft.com/office/officeart/2005/8/layout/list1"/>
    <dgm:cxn modelId="{C4BEDB0C-2036-47F9-BBCF-FD418BAD1485}" type="presParOf" srcId="{667255C9-3661-4B7D-9D0B-B70DCF917FFC}" destId="{AFE2A02E-D82C-4340-BF04-647D7786C932}" srcOrd="7" destOrd="0" presId="urn:microsoft.com/office/officeart/2005/8/layout/list1"/>
    <dgm:cxn modelId="{32AE3ECB-9D3A-4941-8350-551291319C01}" type="presParOf" srcId="{667255C9-3661-4B7D-9D0B-B70DCF917FFC}" destId="{9A27EDD7-4A97-42D4-965B-FC1C8B1D98F1}" srcOrd="8" destOrd="0" presId="urn:microsoft.com/office/officeart/2005/8/layout/list1"/>
    <dgm:cxn modelId="{30EFFB53-0D15-4DA4-8D9C-32162F4993B7}" type="presParOf" srcId="{9A27EDD7-4A97-42D4-965B-FC1C8B1D98F1}" destId="{9D494908-E6FD-48B4-9346-0CF9B1260854}" srcOrd="0" destOrd="0" presId="urn:microsoft.com/office/officeart/2005/8/layout/list1"/>
    <dgm:cxn modelId="{FECACF44-1232-4F2E-9DC4-51DAEB54B0AB}" type="presParOf" srcId="{9A27EDD7-4A97-42D4-965B-FC1C8B1D98F1}" destId="{126FCC55-FFE8-49DD-AAF7-F62A99201011}" srcOrd="1" destOrd="0" presId="urn:microsoft.com/office/officeart/2005/8/layout/list1"/>
    <dgm:cxn modelId="{33EA8FBF-EBDC-428B-867C-D51A6526B311}" type="presParOf" srcId="{667255C9-3661-4B7D-9D0B-B70DCF917FFC}" destId="{76178C7A-2FFE-4823-9E7A-4A25DC2FD72C}" srcOrd="9" destOrd="0" presId="urn:microsoft.com/office/officeart/2005/8/layout/list1"/>
    <dgm:cxn modelId="{2B198AEC-3B25-4F1C-BA0F-B40DC84955BA}" type="presParOf" srcId="{667255C9-3661-4B7D-9D0B-B70DCF917FFC}" destId="{4D0879BC-F274-4CCB-B281-4B923ED6080D}" srcOrd="10" destOrd="0" presId="urn:microsoft.com/office/officeart/2005/8/layout/list1"/>
    <dgm:cxn modelId="{A8E5F4B9-53DA-4C7C-9769-7444DBFEA3BE}" type="presParOf" srcId="{667255C9-3661-4B7D-9D0B-B70DCF917FFC}" destId="{AAD33D1A-4D07-4155-9509-66789F4BEC00}" srcOrd="11" destOrd="0" presId="urn:microsoft.com/office/officeart/2005/8/layout/list1"/>
    <dgm:cxn modelId="{6C3CFAFE-22A6-4AA4-B6DF-BEEF3340A15D}" type="presParOf" srcId="{667255C9-3661-4B7D-9D0B-B70DCF917FFC}" destId="{BAED8489-4560-4ECE-8679-3E19F1B4F489}" srcOrd="12" destOrd="0" presId="urn:microsoft.com/office/officeart/2005/8/layout/list1"/>
    <dgm:cxn modelId="{8EFF28D5-395D-407D-AF8F-7D2510FFAB75}" type="presParOf" srcId="{BAED8489-4560-4ECE-8679-3E19F1B4F489}" destId="{4A632318-DAED-42D8-91B9-62A15118D019}" srcOrd="0" destOrd="0" presId="urn:microsoft.com/office/officeart/2005/8/layout/list1"/>
    <dgm:cxn modelId="{B72A4265-0068-4C0A-8E82-33E6DC4FB023}" type="presParOf" srcId="{BAED8489-4560-4ECE-8679-3E19F1B4F489}" destId="{D9DD3FFA-57A8-402B-91C5-7F6238E5835E}" srcOrd="1" destOrd="0" presId="urn:microsoft.com/office/officeart/2005/8/layout/list1"/>
    <dgm:cxn modelId="{D64AA27C-EEDD-4176-8A5E-0A0308B89076}" type="presParOf" srcId="{667255C9-3661-4B7D-9D0B-B70DCF917FFC}" destId="{E541C41A-9867-42F3-8239-0E413A526514}" srcOrd="13" destOrd="0" presId="urn:microsoft.com/office/officeart/2005/8/layout/list1"/>
    <dgm:cxn modelId="{642AAD7A-F86E-48BE-BA37-308741004889}" type="presParOf" srcId="{667255C9-3661-4B7D-9D0B-B70DCF917FFC}" destId="{0D9199C1-D863-4F50-944F-7E7FA741C9EF}" srcOrd="14" destOrd="0" presId="urn:microsoft.com/office/officeart/2005/8/layout/list1"/>
    <dgm:cxn modelId="{30520E6B-7D2F-44DC-8356-C1B2768940CE}" type="presParOf" srcId="{667255C9-3661-4B7D-9D0B-B70DCF917FFC}" destId="{9D0DCA8D-54EC-440D-A0B3-8CAD8C34B4D5}" srcOrd="15" destOrd="0" presId="urn:microsoft.com/office/officeart/2005/8/layout/list1"/>
    <dgm:cxn modelId="{161EBB2E-6735-4784-8CF2-E1ED9A1D8718}" type="presParOf" srcId="{667255C9-3661-4B7D-9D0B-B70DCF917FFC}" destId="{8426386B-9D8F-42FC-B795-8F54832DA58C}" srcOrd="16" destOrd="0" presId="urn:microsoft.com/office/officeart/2005/8/layout/list1"/>
    <dgm:cxn modelId="{9FEA0DFE-57F3-4D60-A591-3EA0AFA0A4D0}" type="presParOf" srcId="{8426386B-9D8F-42FC-B795-8F54832DA58C}" destId="{D8E25A96-FEE3-40F9-BC04-AD765122FD6A}" srcOrd="0" destOrd="0" presId="urn:microsoft.com/office/officeart/2005/8/layout/list1"/>
    <dgm:cxn modelId="{54FC8E8A-DA2E-485C-902C-97F50F485C64}" type="presParOf" srcId="{8426386B-9D8F-42FC-B795-8F54832DA58C}" destId="{74A70691-F072-40A9-99C8-569D6CC95357}" srcOrd="1" destOrd="0" presId="urn:microsoft.com/office/officeart/2005/8/layout/list1"/>
    <dgm:cxn modelId="{217D9918-8FDE-4D30-835A-D4EE2D484F6B}" type="presParOf" srcId="{667255C9-3661-4B7D-9D0B-B70DCF917FFC}" destId="{6C43670D-89C8-40ED-B011-5779E8356F84}" srcOrd="17" destOrd="0" presId="urn:microsoft.com/office/officeart/2005/8/layout/list1"/>
    <dgm:cxn modelId="{AA135F95-3D2B-4B33-B73F-49257D24CD41}" type="presParOf" srcId="{667255C9-3661-4B7D-9D0B-B70DCF917FFC}" destId="{9C5964E3-9F0F-4662-B4A8-4A812C75E90E}"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FF0116-7E16-4880-8CBC-076B914329C3}">
      <dsp:nvSpPr>
        <dsp:cNvPr id="0" name=""/>
        <dsp:cNvSpPr/>
      </dsp:nvSpPr>
      <dsp:spPr>
        <a:xfrm>
          <a:off x="3231" y="1052820"/>
          <a:ext cx="2307241" cy="146509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105031-8245-4094-96E7-D207DB86168E}">
      <dsp:nvSpPr>
        <dsp:cNvPr id="0" name=""/>
        <dsp:cNvSpPr/>
      </dsp:nvSpPr>
      <dsp:spPr>
        <a:xfrm>
          <a:off x="259591" y="1296362"/>
          <a:ext cx="2307241" cy="146509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Seeking</a:t>
          </a:r>
          <a:endParaRPr lang="en-US" sz="2700" kern="1200"/>
        </a:p>
      </dsp:txBody>
      <dsp:txXfrm>
        <a:off x="302502" y="1339273"/>
        <a:ext cx="2221419" cy="1379276"/>
      </dsp:txXfrm>
    </dsp:sp>
    <dsp:sp modelId="{10E5E657-17E8-40AB-9E95-14C79AA29C03}">
      <dsp:nvSpPr>
        <dsp:cNvPr id="0" name=""/>
        <dsp:cNvSpPr/>
      </dsp:nvSpPr>
      <dsp:spPr>
        <a:xfrm>
          <a:off x="2823193" y="1052820"/>
          <a:ext cx="2307241" cy="146509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E328A1-9445-48B0-A542-977D2F86007A}">
      <dsp:nvSpPr>
        <dsp:cNvPr id="0" name=""/>
        <dsp:cNvSpPr/>
      </dsp:nvSpPr>
      <dsp:spPr>
        <a:xfrm>
          <a:off x="3079553" y="1296362"/>
          <a:ext cx="2307241" cy="146509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Sensemaking</a:t>
          </a:r>
          <a:endParaRPr lang="en-US" sz="2700" kern="1200"/>
        </a:p>
      </dsp:txBody>
      <dsp:txXfrm>
        <a:off x="3122464" y="1339273"/>
        <a:ext cx="2221419" cy="1379276"/>
      </dsp:txXfrm>
    </dsp:sp>
    <dsp:sp modelId="{ACCE1111-43D3-40D1-93B3-D45BF409E24A}">
      <dsp:nvSpPr>
        <dsp:cNvPr id="0" name=""/>
        <dsp:cNvSpPr/>
      </dsp:nvSpPr>
      <dsp:spPr>
        <a:xfrm>
          <a:off x="5643155" y="1052820"/>
          <a:ext cx="2307241" cy="146509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DEE51B-194A-4217-9ED7-039DC80D8794}">
      <dsp:nvSpPr>
        <dsp:cNvPr id="0" name=""/>
        <dsp:cNvSpPr/>
      </dsp:nvSpPr>
      <dsp:spPr>
        <a:xfrm>
          <a:off x="5899515" y="1296362"/>
          <a:ext cx="2307241" cy="146509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Internalising </a:t>
          </a:r>
          <a:endParaRPr lang="en-US" sz="2700" kern="1200"/>
        </a:p>
      </dsp:txBody>
      <dsp:txXfrm>
        <a:off x="5942426" y="1339273"/>
        <a:ext cx="2221419" cy="1379276"/>
      </dsp:txXfrm>
    </dsp:sp>
    <dsp:sp modelId="{AF3FED80-6EE3-47C6-83C0-1A629CC57D2A}">
      <dsp:nvSpPr>
        <dsp:cNvPr id="0" name=""/>
        <dsp:cNvSpPr/>
      </dsp:nvSpPr>
      <dsp:spPr>
        <a:xfrm>
          <a:off x="8463116" y="1052820"/>
          <a:ext cx="2307241" cy="146509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11C899-48DF-4AD4-B3FE-08221702BA15}">
      <dsp:nvSpPr>
        <dsp:cNvPr id="0" name=""/>
        <dsp:cNvSpPr/>
      </dsp:nvSpPr>
      <dsp:spPr>
        <a:xfrm>
          <a:off x="8719477" y="1296362"/>
          <a:ext cx="2307241" cy="146509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Applying</a:t>
          </a:r>
          <a:endParaRPr lang="en-US" sz="2700" kern="1200"/>
        </a:p>
      </dsp:txBody>
      <dsp:txXfrm>
        <a:off x="8762388" y="1339273"/>
        <a:ext cx="2221419" cy="1379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9814E4-FF72-43F0-A36E-B4814FF985AE}">
      <dsp:nvSpPr>
        <dsp:cNvPr id="0" name=""/>
        <dsp:cNvSpPr/>
      </dsp:nvSpPr>
      <dsp:spPr>
        <a:xfrm>
          <a:off x="0" y="1523"/>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515C36-A28A-43B1-82FB-640373196930}">
      <dsp:nvSpPr>
        <dsp:cNvPr id="0" name=""/>
        <dsp:cNvSpPr/>
      </dsp:nvSpPr>
      <dsp:spPr>
        <a:xfrm>
          <a:off x="196357" y="147574"/>
          <a:ext cx="357013" cy="3570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19683B-0E6B-4CB1-B515-B539D8FAB553}">
      <dsp:nvSpPr>
        <dsp:cNvPr id="0" name=""/>
        <dsp:cNvSpPr/>
      </dsp:nvSpPr>
      <dsp:spPr>
        <a:xfrm>
          <a:off x="749727" y="1523"/>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711200">
            <a:lnSpc>
              <a:spcPct val="90000"/>
            </a:lnSpc>
            <a:spcBef>
              <a:spcPct val="0"/>
            </a:spcBef>
            <a:spcAft>
              <a:spcPct val="35000"/>
            </a:spcAft>
            <a:buNone/>
          </a:pPr>
          <a:r>
            <a:rPr lang="en-GB" sz="1600" kern="1200"/>
            <a:t>unafraid to challenge the status quo.</a:t>
          </a:r>
          <a:endParaRPr lang="en-US" sz="1600" kern="1200"/>
        </a:p>
      </dsp:txBody>
      <dsp:txXfrm>
        <a:off x="749727" y="1523"/>
        <a:ext cx="6262642" cy="649115"/>
      </dsp:txXfrm>
    </dsp:sp>
    <dsp:sp modelId="{ED14C504-6BA5-4767-9F40-FB84138AAD1A}">
      <dsp:nvSpPr>
        <dsp:cNvPr id="0" name=""/>
        <dsp:cNvSpPr/>
      </dsp:nvSpPr>
      <dsp:spPr>
        <a:xfrm>
          <a:off x="0" y="812917"/>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79D4D4-A6A9-4D62-97E5-B5D338CB9555}">
      <dsp:nvSpPr>
        <dsp:cNvPr id="0" name=""/>
        <dsp:cNvSpPr/>
      </dsp:nvSpPr>
      <dsp:spPr>
        <a:xfrm>
          <a:off x="196357" y="958968"/>
          <a:ext cx="357013" cy="3570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5595F4-3EC8-498D-9B4C-EA3E868BC8B2}">
      <dsp:nvSpPr>
        <dsp:cNvPr id="0" name=""/>
        <dsp:cNvSpPr/>
      </dsp:nvSpPr>
      <dsp:spPr>
        <a:xfrm>
          <a:off x="749727" y="812917"/>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711200">
            <a:lnSpc>
              <a:spcPct val="90000"/>
            </a:lnSpc>
            <a:spcBef>
              <a:spcPct val="0"/>
            </a:spcBef>
            <a:spcAft>
              <a:spcPct val="35000"/>
            </a:spcAft>
            <a:buNone/>
          </a:pPr>
          <a:r>
            <a:rPr lang="en-GB" sz="1600" kern="1200"/>
            <a:t>remains calm in the face of difficulty.</a:t>
          </a:r>
          <a:endParaRPr lang="en-US" sz="1600" kern="1200"/>
        </a:p>
      </dsp:txBody>
      <dsp:txXfrm>
        <a:off x="749727" y="812917"/>
        <a:ext cx="6262642" cy="649115"/>
      </dsp:txXfrm>
    </dsp:sp>
    <dsp:sp modelId="{38F6131B-C4D0-42CC-B099-8FD914BB2480}">
      <dsp:nvSpPr>
        <dsp:cNvPr id="0" name=""/>
        <dsp:cNvSpPr/>
      </dsp:nvSpPr>
      <dsp:spPr>
        <a:xfrm>
          <a:off x="0" y="1624311"/>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60DAFA-652B-466F-B941-00FD711F8D7A}">
      <dsp:nvSpPr>
        <dsp:cNvPr id="0" name=""/>
        <dsp:cNvSpPr/>
      </dsp:nvSpPr>
      <dsp:spPr>
        <a:xfrm>
          <a:off x="196357" y="1770361"/>
          <a:ext cx="357013" cy="3570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E4718C-EBCB-42E8-9F8A-1474B58325FB}">
      <dsp:nvSpPr>
        <dsp:cNvPr id="0" name=""/>
        <dsp:cNvSpPr/>
      </dsp:nvSpPr>
      <dsp:spPr>
        <a:xfrm>
          <a:off x="749727" y="1624311"/>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711200">
            <a:lnSpc>
              <a:spcPct val="90000"/>
            </a:lnSpc>
            <a:spcBef>
              <a:spcPct val="0"/>
            </a:spcBef>
            <a:spcAft>
              <a:spcPct val="35000"/>
            </a:spcAft>
            <a:buNone/>
          </a:pPr>
          <a:r>
            <a:rPr lang="en-GB" sz="1600" kern="1200"/>
            <a:t>takes time to reflect on their experiences.</a:t>
          </a:r>
          <a:endParaRPr lang="en-US" sz="1600" kern="1200"/>
        </a:p>
      </dsp:txBody>
      <dsp:txXfrm>
        <a:off x="749727" y="1624311"/>
        <a:ext cx="6262642" cy="649115"/>
      </dsp:txXfrm>
    </dsp:sp>
    <dsp:sp modelId="{413C68A9-CC02-4EC4-AFD3-60304B5F4852}">
      <dsp:nvSpPr>
        <dsp:cNvPr id="0" name=""/>
        <dsp:cNvSpPr/>
      </dsp:nvSpPr>
      <dsp:spPr>
        <a:xfrm>
          <a:off x="0" y="2435704"/>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122E8E-ABEB-4C9B-BBED-70C184256755}">
      <dsp:nvSpPr>
        <dsp:cNvPr id="0" name=""/>
        <dsp:cNvSpPr/>
      </dsp:nvSpPr>
      <dsp:spPr>
        <a:xfrm>
          <a:off x="196357" y="2581755"/>
          <a:ext cx="357013" cy="3570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C6D06D-9E9A-40BC-9315-B8EBB4D741BF}">
      <dsp:nvSpPr>
        <dsp:cNvPr id="0" name=""/>
        <dsp:cNvSpPr/>
      </dsp:nvSpPr>
      <dsp:spPr>
        <a:xfrm>
          <a:off x="749727" y="2435704"/>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711200">
            <a:lnSpc>
              <a:spcPct val="90000"/>
            </a:lnSpc>
            <a:spcBef>
              <a:spcPct val="0"/>
            </a:spcBef>
            <a:spcAft>
              <a:spcPct val="35000"/>
            </a:spcAft>
            <a:buNone/>
          </a:pPr>
          <a:r>
            <a:rPr lang="en-GB" sz="1600" kern="1200"/>
            <a:t>purposefully puts themselves in challenging situations.</a:t>
          </a:r>
          <a:endParaRPr lang="en-US" sz="1600" kern="1200"/>
        </a:p>
      </dsp:txBody>
      <dsp:txXfrm>
        <a:off x="749727" y="2435704"/>
        <a:ext cx="6262642" cy="649115"/>
      </dsp:txXfrm>
    </dsp:sp>
    <dsp:sp modelId="{3395158C-DFE2-43C7-92C1-A34138697F03}">
      <dsp:nvSpPr>
        <dsp:cNvPr id="0" name=""/>
        <dsp:cNvSpPr/>
      </dsp:nvSpPr>
      <dsp:spPr>
        <a:xfrm>
          <a:off x="0" y="3247098"/>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7C50E1-F9E1-4736-810A-F301560221EB}">
      <dsp:nvSpPr>
        <dsp:cNvPr id="0" name=""/>
        <dsp:cNvSpPr/>
      </dsp:nvSpPr>
      <dsp:spPr>
        <a:xfrm>
          <a:off x="196357" y="3393149"/>
          <a:ext cx="357013" cy="3570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A0E4919-F20D-4580-B7FC-7E9680E6C398}">
      <dsp:nvSpPr>
        <dsp:cNvPr id="0" name=""/>
        <dsp:cNvSpPr/>
      </dsp:nvSpPr>
      <dsp:spPr>
        <a:xfrm>
          <a:off x="749727" y="3247098"/>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711200">
            <a:lnSpc>
              <a:spcPct val="90000"/>
            </a:lnSpc>
            <a:spcBef>
              <a:spcPct val="0"/>
            </a:spcBef>
            <a:spcAft>
              <a:spcPct val="35000"/>
            </a:spcAft>
            <a:buNone/>
          </a:pPr>
          <a:r>
            <a:rPr lang="en-GB" sz="1600" kern="1200"/>
            <a:t>open to </a:t>
          </a:r>
          <a:r>
            <a:rPr lang="en-GB" sz="1600" b="1" kern="1200"/>
            <a:t>learning</a:t>
          </a:r>
          <a:r>
            <a:rPr lang="en-GB" sz="1600" kern="1200"/>
            <a:t>.</a:t>
          </a:r>
          <a:endParaRPr lang="en-US" sz="1600" kern="1200"/>
        </a:p>
      </dsp:txBody>
      <dsp:txXfrm>
        <a:off x="749727" y="3247098"/>
        <a:ext cx="6262642" cy="649115"/>
      </dsp:txXfrm>
    </dsp:sp>
    <dsp:sp modelId="{D14C9A64-FA1F-4090-BD6E-278482185293}">
      <dsp:nvSpPr>
        <dsp:cNvPr id="0" name=""/>
        <dsp:cNvSpPr/>
      </dsp:nvSpPr>
      <dsp:spPr>
        <a:xfrm>
          <a:off x="0" y="4058492"/>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B6AFE2-A54D-4A08-8B50-C9E9E7955DDB}">
      <dsp:nvSpPr>
        <dsp:cNvPr id="0" name=""/>
        <dsp:cNvSpPr/>
      </dsp:nvSpPr>
      <dsp:spPr>
        <a:xfrm>
          <a:off x="196357" y="4204543"/>
          <a:ext cx="357013" cy="35701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93B883-B2CC-4082-A4BE-318E8FC8A929}">
      <dsp:nvSpPr>
        <dsp:cNvPr id="0" name=""/>
        <dsp:cNvSpPr/>
      </dsp:nvSpPr>
      <dsp:spPr>
        <a:xfrm>
          <a:off x="749727" y="4058492"/>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711200">
            <a:lnSpc>
              <a:spcPct val="90000"/>
            </a:lnSpc>
            <a:spcBef>
              <a:spcPct val="0"/>
            </a:spcBef>
            <a:spcAft>
              <a:spcPct val="35000"/>
            </a:spcAft>
            <a:buNone/>
          </a:pPr>
          <a:r>
            <a:rPr lang="en-GB" sz="1600" kern="1200"/>
            <a:t>resists the temptation to become defensive in the face of adversity.</a:t>
          </a:r>
          <a:endParaRPr lang="en-US" sz="1600" kern="1200"/>
        </a:p>
      </dsp:txBody>
      <dsp:txXfrm>
        <a:off x="749727" y="4058492"/>
        <a:ext cx="6262642" cy="6491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CE8EF-EE9D-4577-9018-D2995F0F274D}">
      <dsp:nvSpPr>
        <dsp:cNvPr id="0" name=""/>
        <dsp:cNvSpPr/>
      </dsp:nvSpPr>
      <dsp:spPr>
        <a:xfrm>
          <a:off x="0" y="327201"/>
          <a:ext cx="10972800" cy="428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7223BCB-5E98-4B11-8B30-77EDA212127B}">
      <dsp:nvSpPr>
        <dsp:cNvPr id="0" name=""/>
        <dsp:cNvSpPr/>
      </dsp:nvSpPr>
      <dsp:spPr>
        <a:xfrm>
          <a:off x="548640" y="76281"/>
          <a:ext cx="7680960" cy="5018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755650">
            <a:lnSpc>
              <a:spcPct val="90000"/>
            </a:lnSpc>
            <a:spcBef>
              <a:spcPct val="0"/>
            </a:spcBef>
            <a:spcAft>
              <a:spcPct val="35000"/>
            </a:spcAft>
            <a:buNone/>
          </a:pPr>
          <a:r>
            <a:rPr lang="en-US" sz="1700" b="1" kern="1200" dirty="0"/>
            <a:t>Vertical</a:t>
          </a:r>
          <a:r>
            <a:rPr lang="en-US" sz="1700" kern="1200" dirty="0"/>
            <a:t> – across levels and hierarchy</a:t>
          </a:r>
        </a:p>
      </dsp:txBody>
      <dsp:txXfrm>
        <a:off x="573138" y="100779"/>
        <a:ext cx="7631964" cy="452844"/>
      </dsp:txXfrm>
    </dsp:sp>
    <dsp:sp modelId="{287010B8-892F-46EF-9C12-0ACE09FCEC88}">
      <dsp:nvSpPr>
        <dsp:cNvPr id="0" name=""/>
        <dsp:cNvSpPr/>
      </dsp:nvSpPr>
      <dsp:spPr>
        <a:xfrm>
          <a:off x="0" y="1098321"/>
          <a:ext cx="10972800" cy="428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D7FF1D-FE05-432A-980E-0D494824C889}">
      <dsp:nvSpPr>
        <dsp:cNvPr id="0" name=""/>
        <dsp:cNvSpPr/>
      </dsp:nvSpPr>
      <dsp:spPr>
        <a:xfrm>
          <a:off x="548640" y="847401"/>
          <a:ext cx="7680960" cy="5018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755650">
            <a:lnSpc>
              <a:spcPct val="90000"/>
            </a:lnSpc>
            <a:spcBef>
              <a:spcPct val="0"/>
            </a:spcBef>
            <a:spcAft>
              <a:spcPct val="35000"/>
            </a:spcAft>
            <a:buNone/>
          </a:pPr>
          <a:r>
            <a:rPr lang="en-US" sz="1700" b="1" kern="1200" dirty="0"/>
            <a:t>Horizontal</a:t>
          </a:r>
          <a:r>
            <a:rPr lang="en-US" sz="1700" kern="1200" dirty="0"/>
            <a:t> – across functions and expertise </a:t>
          </a:r>
        </a:p>
      </dsp:txBody>
      <dsp:txXfrm>
        <a:off x="573138" y="871899"/>
        <a:ext cx="7631964" cy="452844"/>
      </dsp:txXfrm>
    </dsp:sp>
    <dsp:sp modelId="{4D0879BC-F274-4CCB-B281-4B923ED6080D}">
      <dsp:nvSpPr>
        <dsp:cNvPr id="0" name=""/>
        <dsp:cNvSpPr/>
      </dsp:nvSpPr>
      <dsp:spPr>
        <a:xfrm>
          <a:off x="0" y="1869441"/>
          <a:ext cx="10972800" cy="428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6FCC55-FFE8-49DD-AAF7-F62A99201011}">
      <dsp:nvSpPr>
        <dsp:cNvPr id="0" name=""/>
        <dsp:cNvSpPr/>
      </dsp:nvSpPr>
      <dsp:spPr>
        <a:xfrm>
          <a:off x="548640" y="1618521"/>
          <a:ext cx="7680960" cy="5018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755650">
            <a:lnSpc>
              <a:spcPct val="90000"/>
            </a:lnSpc>
            <a:spcBef>
              <a:spcPct val="0"/>
            </a:spcBef>
            <a:spcAft>
              <a:spcPct val="35000"/>
            </a:spcAft>
            <a:buNone/>
          </a:pPr>
          <a:r>
            <a:rPr lang="en-US" sz="1700" b="1" kern="1200" dirty="0"/>
            <a:t>Stakeholder</a:t>
          </a:r>
          <a:r>
            <a:rPr lang="en-US" sz="1700" kern="1200" dirty="0"/>
            <a:t> – beyond the boundaries of the firm</a:t>
          </a:r>
        </a:p>
      </dsp:txBody>
      <dsp:txXfrm>
        <a:off x="573138" y="1643019"/>
        <a:ext cx="7631964" cy="452844"/>
      </dsp:txXfrm>
    </dsp:sp>
    <dsp:sp modelId="{0D9199C1-D863-4F50-944F-7E7FA741C9EF}">
      <dsp:nvSpPr>
        <dsp:cNvPr id="0" name=""/>
        <dsp:cNvSpPr/>
      </dsp:nvSpPr>
      <dsp:spPr>
        <a:xfrm>
          <a:off x="0" y="2640561"/>
          <a:ext cx="10972800" cy="428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DD3FFA-57A8-402B-91C5-7F6238E5835E}">
      <dsp:nvSpPr>
        <dsp:cNvPr id="0" name=""/>
        <dsp:cNvSpPr/>
      </dsp:nvSpPr>
      <dsp:spPr>
        <a:xfrm>
          <a:off x="548640" y="2389641"/>
          <a:ext cx="7680960" cy="5018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755650">
            <a:lnSpc>
              <a:spcPct val="90000"/>
            </a:lnSpc>
            <a:spcBef>
              <a:spcPct val="0"/>
            </a:spcBef>
            <a:spcAft>
              <a:spcPct val="35000"/>
            </a:spcAft>
            <a:buNone/>
          </a:pPr>
          <a:r>
            <a:rPr lang="en-US" sz="1700" b="1" kern="1200" dirty="0"/>
            <a:t>Demographic</a:t>
          </a:r>
          <a:r>
            <a:rPr lang="en-US" sz="1700" kern="1200" dirty="0"/>
            <a:t> – across diverse groups</a:t>
          </a:r>
        </a:p>
      </dsp:txBody>
      <dsp:txXfrm>
        <a:off x="573138" y="2414139"/>
        <a:ext cx="7631964" cy="452844"/>
      </dsp:txXfrm>
    </dsp:sp>
    <dsp:sp modelId="{9C5964E3-9F0F-4662-B4A8-4A812C75E90E}">
      <dsp:nvSpPr>
        <dsp:cNvPr id="0" name=""/>
        <dsp:cNvSpPr/>
      </dsp:nvSpPr>
      <dsp:spPr>
        <a:xfrm>
          <a:off x="0" y="3411681"/>
          <a:ext cx="10972800" cy="428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4A70691-F072-40A9-99C8-569D6CC95357}">
      <dsp:nvSpPr>
        <dsp:cNvPr id="0" name=""/>
        <dsp:cNvSpPr/>
      </dsp:nvSpPr>
      <dsp:spPr>
        <a:xfrm>
          <a:off x="548640" y="3160761"/>
          <a:ext cx="7680960" cy="5018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755650">
            <a:lnSpc>
              <a:spcPct val="90000"/>
            </a:lnSpc>
            <a:spcBef>
              <a:spcPct val="0"/>
            </a:spcBef>
            <a:spcAft>
              <a:spcPct val="35000"/>
            </a:spcAft>
            <a:buNone/>
          </a:pPr>
          <a:r>
            <a:rPr lang="en-US" sz="1700" b="1" kern="1200" dirty="0"/>
            <a:t>Geographic</a:t>
          </a:r>
          <a:r>
            <a:rPr lang="en-US" sz="1700" kern="1200" dirty="0"/>
            <a:t> – across regions and locality</a:t>
          </a:r>
        </a:p>
      </dsp:txBody>
      <dsp:txXfrm>
        <a:off x="573138" y="3185259"/>
        <a:ext cx="7631964"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6EA0533-A760-432F-87BD-515264C2976F}" type="datetimeFigureOut">
              <a:rPr lang="en-US" smtClean="0"/>
              <a:t>3/25/2025</a:t>
            </a:fld>
            <a:endParaRPr lang="en-US"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2B46F2B-1084-40BA-9F0A-B1F6847335C5}" type="slidenum">
              <a:rPr lang="en-US" smtClean="0"/>
              <a:t>‹#›</a:t>
            </a:fld>
            <a:endParaRPr lang="en-US" dirty="0"/>
          </a:p>
        </p:txBody>
      </p:sp>
    </p:spTree>
    <p:extLst>
      <p:ext uri="{BB962C8B-B14F-4D97-AF65-F5344CB8AC3E}">
        <p14:creationId xmlns:p14="http://schemas.microsoft.com/office/powerpoint/2010/main" val="381207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Starts here: How aware am I of my own emotions?</a:t>
            </a:r>
          </a:p>
        </p:txBody>
      </p:sp>
      <p:sp>
        <p:nvSpPr>
          <p:cNvPr id="4" name="Slide Number Placeholder 3"/>
          <p:cNvSpPr>
            <a:spLocks noGrp="1"/>
          </p:cNvSpPr>
          <p:nvPr>
            <p:ph type="sldNum" sz="quarter" idx="5"/>
          </p:nvPr>
        </p:nvSpPr>
        <p:spPr/>
        <p:txBody>
          <a:bodyPr/>
          <a:lstStyle/>
          <a:p>
            <a:fld id="{62B46F2B-1084-40BA-9F0A-B1F6847335C5}" type="slidenum">
              <a:rPr lang="en-US" smtClean="0"/>
              <a:t>8</a:t>
            </a:fld>
            <a:endParaRPr lang="en-US" dirty="0"/>
          </a:p>
        </p:txBody>
      </p:sp>
    </p:spTree>
    <p:extLst>
      <p:ext uri="{BB962C8B-B14F-4D97-AF65-F5344CB8AC3E}">
        <p14:creationId xmlns:p14="http://schemas.microsoft.com/office/powerpoint/2010/main" val="1381214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I do about this emotion?</a:t>
            </a:r>
          </a:p>
        </p:txBody>
      </p:sp>
      <p:sp>
        <p:nvSpPr>
          <p:cNvPr id="4" name="Slide Number Placeholder 3"/>
          <p:cNvSpPr>
            <a:spLocks noGrp="1"/>
          </p:cNvSpPr>
          <p:nvPr>
            <p:ph type="sldNum" sz="quarter" idx="5"/>
          </p:nvPr>
        </p:nvSpPr>
        <p:spPr/>
        <p:txBody>
          <a:bodyPr/>
          <a:lstStyle/>
          <a:p>
            <a:fld id="{62B46F2B-1084-40BA-9F0A-B1F6847335C5}" type="slidenum">
              <a:rPr lang="en-US" smtClean="0"/>
              <a:t>9</a:t>
            </a:fld>
            <a:endParaRPr lang="en-US" dirty="0"/>
          </a:p>
        </p:txBody>
      </p:sp>
    </p:spTree>
    <p:extLst>
      <p:ext uri="{BB962C8B-B14F-4D97-AF65-F5344CB8AC3E}">
        <p14:creationId xmlns:p14="http://schemas.microsoft.com/office/powerpoint/2010/main" val="1876097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aware am I about society and the community around me- the other person </a:t>
            </a:r>
          </a:p>
        </p:txBody>
      </p:sp>
      <p:sp>
        <p:nvSpPr>
          <p:cNvPr id="4" name="Slide Number Placeholder 3"/>
          <p:cNvSpPr>
            <a:spLocks noGrp="1"/>
          </p:cNvSpPr>
          <p:nvPr>
            <p:ph type="sldNum" sz="quarter" idx="5"/>
          </p:nvPr>
        </p:nvSpPr>
        <p:spPr/>
        <p:txBody>
          <a:bodyPr/>
          <a:lstStyle/>
          <a:p>
            <a:fld id="{62B46F2B-1084-40BA-9F0A-B1F6847335C5}" type="slidenum">
              <a:rPr lang="en-US" smtClean="0"/>
              <a:t>10</a:t>
            </a:fld>
            <a:endParaRPr lang="en-US" dirty="0"/>
          </a:p>
        </p:txBody>
      </p:sp>
    </p:spTree>
    <p:extLst>
      <p:ext uri="{BB962C8B-B14F-4D97-AF65-F5344CB8AC3E}">
        <p14:creationId xmlns:p14="http://schemas.microsoft.com/office/powerpoint/2010/main" val="3078043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this previous information is the enabler for the relationship management </a:t>
            </a:r>
          </a:p>
        </p:txBody>
      </p:sp>
      <p:sp>
        <p:nvSpPr>
          <p:cNvPr id="4" name="Slide Number Placeholder 3"/>
          <p:cNvSpPr>
            <a:spLocks noGrp="1"/>
          </p:cNvSpPr>
          <p:nvPr>
            <p:ph type="sldNum" sz="quarter" idx="5"/>
          </p:nvPr>
        </p:nvSpPr>
        <p:spPr/>
        <p:txBody>
          <a:bodyPr/>
          <a:lstStyle/>
          <a:p>
            <a:fld id="{62B46F2B-1084-40BA-9F0A-B1F6847335C5}" type="slidenum">
              <a:rPr lang="en-US" smtClean="0"/>
              <a:t>11</a:t>
            </a:fld>
            <a:endParaRPr lang="en-US" dirty="0"/>
          </a:p>
        </p:txBody>
      </p:sp>
    </p:spTree>
    <p:extLst>
      <p:ext uri="{BB962C8B-B14F-4D97-AF65-F5344CB8AC3E}">
        <p14:creationId xmlns:p14="http://schemas.microsoft.com/office/powerpoint/2010/main" val="1776590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74747"/>
                </a:solidFill>
                <a:effectLst/>
                <a:latin typeface="le-monde-livre"/>
              </a:rPr>
              <a:t>“When he hurt people, it was not because he was lacking in emotional awareness,” writes Isaacson. “Quite the contrary: He could size people up, understand their inner thoughts, and know how to relate to them, cajole them, or hurt them at will.”</a:t>
            </a:r>
          </a:p>
          <a:p>
            <a:pPr algn="l"/>
            <a:r>
              <a:rPr lang="en-GB" b="0" i="0" dirty="0">
                <a:solidFill>
                  <a:srgbClr val="474747"/>
                </a:solidFill>
                <a:effectLst/>
                <a:latin typeface="le-monde-livre"/>
              </a:rPr>
              <a:t>In other words, Jobs often got what he wanted because he knew how to use other people’s emotions against them. This, too, is emotional intelligence, but it’s what I like to call “the dark side” of EQ.</a:t>
            </a:r>
          </a:p>
          <a:p>
            <a:endParaRPr lang="en-GB" dirty="0"/>
          </a:p>
        </p:txBody>
      </p:sp>
      <p:sp>
        <p:nvSpPr>
          <p:cNvPr id="4" name="Slide Number Placeholder 3"/>
          <p:cNvSpPr>
            <a:spLocks noGrp="1"/>
          </p:cNvSpPr>
          <p:nvPr>
            <p:ph type="sldNum" sz="quarter" idx="5"/>
          </p:nvPr>
        </p:nvSpPr>
        <p:spPr/>
        <p:txBody>
          <a:bodyPr/>
          <a:lstStyle/>
          <a:p>
            <a:fld id="{62B46F2B-1084-40BA-9F0A-B1F6847335C5}" type="slidenum">
              <a:rPr lang="en-US" smtClean="0"/>
              <a:t>12</a:t>
            </a:fld>
            <a:endParaRPr lang="en-US" dirty="0"/>
          </a:p>
        </p:txBody>
      </p:sp>
    </p:spTree>
    <p:extLst>
      <p:ext uri="{BB962C8B-B14F-4D97-AF65-F5344CB8AC3E}">
        <p14:creationId xmlns:p14="http://schemas.microsoft.com/office/powerpoint/2010/main" val="8912865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0000"/>
              </a:lnSpc>
              <a:spcBef>
                <a:spcPct val="20000"/>
              </a:spcBef>
              <a:spcAft>
                <a:spcPts val="600"/>
              </a:spcAft>
            </a:pPr>
            <a:r>
              <a:rPr lang="en-GB" b="1" dirty="0"/>
              <a:t>“Continued employment no longer depends on your employer, it depends on your employability” (Owen, 2020).</a:t>
            </a:r>
            <a:r>
              <a:rPr lang="en-GB" dirty="0"/>
              <a:t> According to Owen (2020), learning agility is essential for 4 reasons: </a:t>
            </a:r>
            <a:endParaRPr lang="en-US" dirty="0">
              <a:cs typeface="Calibri"/>
            </a:endParaRPr>
          </a:p>
          <a:p>
            <a:pPr marL="305435" indent="-305435" algn="just">
              <a:lnSpc>
                <a:spcPct val="110000"/>
              </a:lnSpc>
              <a:spcBef>
                <a:spcPct val="20000"/>
              </a:spcBef>
              <a:spcAft>
                <a:spcPts val="600"/>
              </a:spcAft>
              <a:buFont typeface="Arial"/>
              <a:buChar char="•"/>
            </a:pPr>
            <a:r>
              <a:rPr lang="en-GB" dirty="0"/>
              <a:t>Industries will probably change out of all recognition.</a:t>
            </a:r>
            <a:endParaRPr lang="en-GB" dirty="0">
              <a:cs typeface="Calibri"/>
            </a:endParaRPr>
          </a:p>
          <a:p>
            <a:pPr marL="305435" indent="-305435" algn="just">
              <a:lnSpc>
                <a:spcPct val="110000"/>
              </a:lnSpc>
              <a:spcBef>
                <a:spcPct val="20000"/>
              </a:spcBef>
              <a:spcAft>
                <a:spcPts val="600"/>
              </a:spcAft>
              <a:buFont typeface="Arial"/>
              <a:buChar char="•"/>
            </a:pPr>
            <a:r>
              <a:rPr lang="en-GB" dirty="0"/>
              <a:t>Job roles will become obsolete and unrecognisable due to AI and other technologies.</a:t>
            </a:r>
            <a:endParaRPr lang="en-GB" dirty="0">
              <a:cs typeface="Calibri"/>
            </a:endParaRPr>
          </a:p>
          <a:p>
            <a:pPr marL="305435" indent="-305435" algn="just">
              <a:lnSpc>
                <a:spcPct val="110000"/>
              </a:lnSpc>
              <a:spcBef>
                <a:spcPct val="20000"/>
              </a:spcBef>
              <a:spcAft>
                <a:spcPts val="600"/>
              </a:spcAft>
              <a:buFont typeface="Arial"/>
              <a:buChar char="•"/>
            </a:pPr>
            <a:r>
              <a:rPr lang="en-GB" dirty="0"/>
              <a:t>The rules of survival and success will keep on changing.</a:t>
            </a:r>
            <a:endParaRPr lang="en-GB" dirty="0">
              <a:cs typeface="Calibri"/>
            </a:endParaRPr>
          </a:p>
          <a:p>
            <a:pPr marL="305435" indent="-305435" algn="just">
              <a:lnSpc>
                <a:spcPct val="110000"/>
              </a:lnSpc>
              <a:spcBef>
                <a:spcPct val="20000"/>
              </a:spcBef>
              <a:spcAft>
                <a:spcPts val="600"/>
              </a:spcAft>
              <a:buFont typeface="Arial"/>
              <a:buChar char="•"/>
            </a:pPr>
            <a:r>
              <a:rPr lang="en-GB" dirty="0"/>
              <a:t>There will always be younger, cheaper and hungrier people with fresher skills waiting to take our place. </a:t>
            </a:r>
            <a:endParaRPr lang="en-GB" dirty="0">
              <a:cs typeface="Calibri"/>
            </a:endParaRPr>
          </a:p>
          <a:p>
            <a:pPr>
              <a:lnSpc>
                <a:spcPct val="110000"/>
              </a:lnSpc>
              <a:spcBef>
                <a:spcPct val="20000"/>
              </a:spcBef>
              <a:spcAft>
                <a:spcPts val="600"/>
              </a:spcAft>
            </a:pPr>
            <a:r>
              <a:rPr lang="en-GB" dirty="0"/>
              <a:t>As a result, we must become comfortable with continually giving up skills, perspectives, and ideas that are no longer useful, to learn new ones that are (Mitchinson &amp; Morris, 2015).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2B46F2B-1084-40BA-9F0A-B1F6847335C5}" type="slidenum">
              <a:rPr lang="en-US" smtClean="0"/>
              <a:t>17</a:t>
            </a:fld>
            <a:endParaRPr lang="en-US" dirty="0"/>
          </a:p>
        </p:txBody>
      </p:sp>
    </p:spTree>
    <p:extLst>
      <p:ext uri="{BB962C8B-B14F-4D97-AF65-F5344CB8AC3E}">
        <p14:creationId xmlns:p14="http://schemas.microsoft.com/office/powerpoint/2010/main" val="2752169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t>
            </a:r>
            <a:r>
              <a:rPr lang="en-US" dirty="0" err="1"/>
              <a:t>organisations</a:t>
            </a:r>
            <a:r>
              <a:rPr lang="en-US" dirty="0"/>
              <a:t> strive for effective collaboration across boundaries, leaders must look beyond the </a:t>
            </a:r>
            <a:r>
              <a:rPr lang="en-US" dirty="0" err="1"/>
              <a:t>organisational</a:t>
            </a:r>
            <a:r>
              <a:rPr lang="en-US" dirty="0"/>
              <a:t> chart to the invisible informal networks supporting the </a:t>
            </a:r>
            <a:r>
              <a:rPr lang="en-US" dirty="0" err="1"/>
              <a:t>organisation</a:t>
            </a:r>
            <a:r>
              <a:rPr lang="en-US" dirty="0"/>
              <a:t> (Cross, et al., 2013; Cullen, et al., 2014).  Research by MIT found that getting people to collaborate across boundaries was the biggest barrier to collaboration in </a:t>
            </a:r>
            <a:r>
              <a:rPr lang="en-US" dirty="0" err="1"/>
              <a:t>organisations</a:t>
            </a:r>
            <a:r>
              <a:rPr lang="en-US" dirty="0"/>
              <a:t> (Kane, et al., 2018). </a:t>
            </a:r>
            <a:endParaRPr lang="en-US"/>
          </a:p>
        </p:txBody>
      </p:sp>
      <p:sp>
        <p:nvSpPr>
          <p:cNvPr id="4" name="Slide Number Placeholder 3"/>
          <p:cNvSpPr>
            <a:spLocks noGrp="1"/>
          </p:cNvSpPr>
          <p:nvPr>
            <p:ph type="sldNum" sz="quarter" idx="5"/>
          </p:nvPr>
        </p:nvSpPr>
        <p:spPr/>
        <p:txBody>
          <a:bodyPr/>
          <a:lstStyle/>
          <a:p>
            <a:fld id="{62B46F2B-1084-40BA-9F0A-B1F6847335C5}" type="slidenum">
              <a:rPr lang="en-US" smtClean="0"/>
              <a:t>26</a:t>
            </a:fld>
            <a:endParaRPr lang="en-US" dirty="0"/>
          </a:p>
        </p:txBody>
      </p:sp>
    </p:spTree>
    <p:extLst>
      <p:ext uri="{BB962C8B-B14F-4D97-AF65-F5344CB8AC3E}">
        <p14:creationId xmlns:p14="http://schemas.microsoft.com/office/powerpoint/2010/main" val="36710436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46F2B-1084-40BA-9F0A-B1F6847335C5}" type="slidenum">
              <a:rPr lang="en-US" smtClean="0"/>
              <a:t>29</a:t>
            </a:fld>
            <a:endParaRPr lang="en-US" dirty="0"/>
          </a:p>
        </p:txBody>
      </p:sp>
    </p:spTree>
    <p:extLst>
      <p:ext uri="{BB962C8B-B14F-4D97-AF65-F5344CB8AC3E}">
        <p14:creationId xmlns:p14="http://schemas.microsoft.com/office/powerpoint/2010/main" val="446106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Open Sans" panose="020B0606030504020204" pitchFamily="34" charset="0"/>
              </a:rPr>
              <a:t>Five ‘boundary spanning’ steps for leaders:</a:t>
            </a:r>
            <a:endParaRPr lang="en-GB" b="0" i="0" dirty="0">
              <a:solidFill>
                <a:srgbClr val="000000"/>
              </a:solidFill>
              <a:effectLst/>
              <a:latin typeface="Open Sans" panose="020B0606030504020204" pitchFamily="34" charset="0"/>
            </a:endParaRPr>
          </a:p>
          <a:p>
            <a:pPr algn="l"/>
            <a:r>
              <a:rPr lang="en-GB" b="0" i="0" dirty="0">
                <a:solidFill>
                  <a:srgbClr val="000000"/>
                </a:solidFill>
                <a:effectLst/>
                <a:latin typeface="Open Sans" panose="020B0606030504020204" pitchFamily="34" charset="0"/>
              </a:rPr>
              <a:t>We suggest some steps leaders can take to start enhancing boundary spanning:</a:t>
            </a:r>
          </a:p>
          <a:p>
            <a:pPr algn="l">
              <a:buFont typeface="+mj-lt"/>
              <a:buAutoNum type="arabicPeriod"/>
            </a:pPr>
            <a:r>
              <a:rPr lang="en-GB" b="1" i="0" dirty="0">
                <a:solidFill>
                  <a:srgbClr val="000000"/>
                </a:solidFill>
                <a:effectLst/>
                <a:latin typeface="Open Sans" panose="020B0606030504020204" pitchFamily="34" charset="0"/>
              </a:rPr>
              <a:t>Understand how knowledge currently flows</a:t>
            </a:r>
            <a:r>
              <a:rPr lang="en-GB" b="0" i="0" dirty="0">
                <a:solidFill>
                  <a:srgbClr val="000000"/>
                </a:solidFill>
                <a:effectLst/>
                <a:latin typeface="Open Sans" panose="020B0606030504020204" pitchFamily="34" charset="0"/>
              </a:rPr>
              <a:t> within your organisation and in the service of which goals. Understand where gaps and opportunities may lie when teams are both virtual and face-to-face.</a:t>
            </a:r>
          </a:p>
          <a:p>
            <a:pPr algn="l">
              <a:buFont typeface="+mj-lt"/>
              <a:buAutoNum type="arabicPeriod"/>
            </a:pPr>
            <a:r>
              <a:rPr lang="en-GB" b="1" i="0" dirty="0">
                <a:solidFill>
                  <a:srgbClr val="000000"/>
                </a:solidFill>
                <a:effectLst/>
                <a:latin typeface="Open Sans" panose="020B0606030504020204" pitchFamily="34" charset="0"/>
              </a:rPr>
              <a:t>Encourage and cultivate employees to contribute</a:t>
            </a:r>
            <a:r>
              <a:rPr lang="en-GB" b="0" i="0" dirty="0">
                <a:solidFill>
                  <a:srgbClr val="000000"/>
                </a:solidFill>
                <a:effectLst/>
                <a:latin typeface="Open Sans" panose="020B0606030504020204" pitchFamily="34" charset="0"/>
              </a:rPr>
              <a:t> to the organisation through boundary-spanning behaviour both virtually and face-to-face, through training, incentives, and promotion. Ensure that boundary spanning can be prioritised as an enabler within roles and not a stressful ‘extra’ thing to do.</a:t>
            </a:r>
          </a:p>
          <a:p>
            <a:pPr algn="l">
              <a:buFont typeface="+mj-lt"/>
              <a:buAutoNum type="arabicPeriod"/>
            </a:pPr>
            <a:r>
              <a:rPr lang="en-GB" b="1" i="0" dirty="0">
                <a:solidFill>
                  <a:srgbClr val="000000"/>
                </a:solidFill>
                <a:effectLst/>
                <a:latin typeface="Open Sans" panose="020B0606030504020204" pitchFamily="34" charset="0"/>
              </a:rPr>
              <a:t>Recognise that boundary spanning is a competence</a:t>
            </a:r>
            <a:r>
              <a:rPr lang="en-GB" b="0" i="0" dirty="0">
                <a:solidFill>
                  <a:srgbClr val="000000"/>
                </a:solidFill>
                <a:effectLst/>
                <a:latin typeface="Open Sans" panose="020B0606030504020204" pitchFamily="34" charset="0"/>
              </a:rPr>
              <a:t> to be developed, not a static one-off practice. What new rituals can be created both virtually and face-to-face to embed this competence across teams and the organisation?</a:t>
            </a:r>
          </a:p>
          <a:p>
            <a:pPr algn="l">
              <a:buFont typeface="+mj-lt"/>
              <a:buAutoNum type="arabicPeriod"/>
            </a:pPr>
            <a:r>
              <a:rPr lang="en-GB" b="1" i="0" dirty="0">
                <a:solidFill>
                  <a:srgbClr val="000000"/>
                </a:solidFill>
                <a:effectLst/>
                <a:latin typeface="Open Sans" panose="020B0606030504020204" pitchFamily="34" charset="0"/>
              </a:rPr>
              <a:t>Create interdependent goals</a:t>
            </a:r>
            <a:r>
              <a:rPr lang="en-GB" b="0" i="0" dirty="0">
                <a:solidFill>
                  <a:srgbClr val="000000"/>
                </a:solidFill>
                <a:effectLst/>
                <a:latin typeface="Open Sans" panose="020B0606030504020204" pitchFamily="34" charset="0"/>
              </a:rPr>
              <a:t> that encourage boundary spanning behaviour across teams and harness virtual and augmented reality to build and support the creation of new networks. Leaders are likely to have greater visibility and understanding of the bigger picture, and how disparate groups may be interlinked.</a:t>
            </a:r>
          </a:p>
          <a:p>
            <a:pPr algn="l">
              <a:buFont typeface="+mj-lt"/>
              <a:buAutoNum type="arabicPeriod"/>
            </a:pPr>
            <a:r>
              <a:rPr lang="en-GB" b="1" i="0" dirty="0">
                <a:solidFill>
                  <a:srgbClr val="000000"/>
                </a:solidFill>
                <a:effectLst/>
                <a:latin typeface="Open Sans" panose="020B0606030504020204" pitchFamily="34" charset="0"/>
              </a:rPr>
              <a:t>Follow-up and continue to learn</a:t>
            </a:r>
            <a:r>
              <a:rPr lang="en-GB" b="0" i="0" dirty="0">
                <a:solidFill>
                  <a:srgbClr val="000000"/>
                </a:solidFill>
                <a:effectLst/>
                <a:latin typeface="Open Sans" panose="020B0606030504020204" pitchFamily="34" charset="0"/>
              </a:rPr>
              <a:t> and experiment to identify best practices and meaningful results of boundary spanning behaviour.</a:t>
            </a:r>
          </a:p>
          <a:p>
            <a:endParaRPr lang="en-GB" dirty="0"/>
          </a:p>
        </p:txBody>
      </p:sp>
      <p:sp>
        <p:nvSpPr>
          <p:cNvPr id="4" name="Slide Number Placeholder 3"/>
          <p:cNvSpPr>
            <a:spLocks noGrp="1"/>
          </p:cNvSpPr>
          <p:nvPr>
            <p:ph type="sldNum" sz="quarter" idx="5"/>
          </p:nvPr>
        </p:nvSpPr>
        <p:spPr/>
        <p:txBody>
          <a:bodyPr/>
          <a:lstStyle/>
          <a:p>
            <a:fld id="{62B46F2B-1084-40BA-9F0A-B1F6847335C5}" type="slidenum">
              <a:rPr lang="en-US" smtClean="0"/>
              <a:t>31</a:t>
            </a:fld>
            <a:endParaRPr lang="en-US" dirty="0"/>
          </a:p>
        </p:txBody>
      </p:sp>
    </p:spTree>
    <p:extLst>
      <p:ext uri="{BB962C8B-B14F-4D97-AF65-F5344CB8AC3E}">
        <p14:creationId xmlns:p14="http://schemas.microsoft.com/office/powerpoint/2010/main" val="23564433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D291B17-9318-49DB-B28B-6E5994AE9581}" type="datetime1">
              <a:rPr lang="en-US" smtClean="0"/>
              <a:t>3/25/2025</a:t>
            </a:fld>
            <a:endParaRPr lang="en-US"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62810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8DD82B9-B8EE-4375-B6FF-88FA6ABB15D9}" type="datetime1">
              <a:rPr lang="en-US" smtClean="0"/>
              <a:t>3/25/2025</a:t>
            </a:fld>
            <a:endParaRPr lang="en-US"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434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97495-0637-405E-AE64-5CC7506D51F5}" type="datetime1">
              <a:rPr lang="en-US" smtClean="0"/>
              <a:t>3/25/2025</a:t>
            </a:fld>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7663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BFFD690-9426-415D-8B65-26881E07B2D4}" type="datetime1">
              <a:rPr lang="en-US" smtClean="0"/>
              <a:t>3/25/2025</a:t>
            </a:fld>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4781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4C4989A-474C-40DE-95B9-011C28B71673}" type="datetime1">
              <a:rPr lang="en-US" smtClean="0"/>
              <a:t>3/25/2025</a:t>
            </a:fld>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13436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DB4ED54-5B5E-4A04-93D3-5772E3CE3818}" type="datetime1">
              <a:rPr lang="en-US" smtClean="0"/>
              <a:t>3/25/2025</a:t>
            </a:fld>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72805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3/25/2025</a:t>
            </a:fld>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6673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2884F1-FFEA-405F-9602-3DCA865EDA4E}" type="datetime1">
              <a:rPr lang="en-US" smtClean="0"/>
              <a:t>3/25/2025</a:t>
            </a:fld>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842612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3/25/2025</a:t>
            </a:fld>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29366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ED4963-E985-44C4-B8C4-FDD613B7C2F8}" type="datetime1">
              <a:rPr lang="en-US" smtClean="0"/>
              <a:t>3/25/2025</a:t>
            </a:fld>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67469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291B17-9318-49DB-B28B-6E5994AE9581}" type="datetime1">
              <a:rPr lang="en-US" smtClean="0"/>
              <a:t>3/25/2025</a:t>
            </a:fld>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80829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D291B17-9318-49DB-B28B-6E5994AE9581}" type="datetime1">
              <a:rPr lang="en-US" smtClean="0"/>
              <a:t>3/25/2025</a:t>
            </a:fld>
            <a:endParaRPr lang="en-US"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4019357347"/>
      </p:ext>
    </p:extLst>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eb.sonoma.edu/users/s/swijtink/teaching/philosophy_101/paper1/listemotions.ht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ceriomarketing.com/2016/02/13/discurso-de-steve-jobs-en-la-universidad-de-stanford-en-2005/"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peoplematters.in/article/training-development/imbibing-agility-through-learning-makemytrip-14597"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courses.lumenlearning.com/atd-tc3-management/chapter/case-in-point-indra-nooyi-draws-on-vision-and-values-to-lead/" TargetMode="External"/><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hbr.org/2015/06/improve-your-ability-to-learn" TargetMode="External"/><Relationship Id="rId2" Type="http://schemas.openxmlformats.org/officeDocument/2006/relationships/hyperlink" Target="https://www.forbes.com/sites/kevincashman/2013/04/03/the-five-dimensions-of-learning-agile-leaders/#3e22b6f47457" TargetMode="External"/><Relationship Id="rId1" Type="http://schemas.openxmlformats.org/officeDocument/2006/relationships/slideLayout" Target="../slideLayouts/slideLayout2.xml"/><Relationship Id="rId6" Type="http://schemas.openxmlformats.org/officeDocument/2006/relationships/hyperlink" Target="https://www.weforum.org/reports/the-future-of-jobs-report-2018" TargetMode="External"/><Relationship Id="rId5" Type="http://schemas.openxmlformats.org/officeDocument/2006/relationships/hyperlink" Target="https://www.ccl.org/wp-content/uploads/2015/04/LearningAgility.pdf" TargetMode="External"/><Relationship Id="rId4" Type="http://schemas.openxmlformats.org/officeDocument/2006/relationships/hyperlink" Target="https://www.kornferry.com/media/lominger_pdf/Seven_faces_of_learning_agility.pdf"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92AED05-CE03-4017-91A7-1CB221B81A20}"/>
              </a:ext>
            </a:extLst>
          </p:cNvPr>
          <p:cNvPicPr>
            <a:picLocks noChangeAspect="1"/>
          </p:cNvPicPr>
          <p:nvPr/>
        </p:nvPicPr>
        <p:blipFill rotWithShape="1">
          <a:blip r:embed="rId2">
            <a:extLst>
              <a:ext uri="{28A0092B-C50C-407E-A947-70E740481C1C}">
                <a14:useLocalDpi xmlns:a14="http://schemas.microsoft.com/office/drawing/2010/main" val="0"/>
              </a:ext>
            </a:extLst>
          </a:blip>
          <a:srcRect l="27227" r="-1" b="-1"/>
          <a:stretch/>
        </p:blipFill>
        <p:spPr>
          <a:xfrm>
            <a:off x="2343716" y="325721"/>
            <a:ext cx="7498616" cy="5796043"/>
          </a:xfrm>
          <a:prstGeom prst="rect">
            <a:avLst/>
          </a:prstGeom>
        </p:spPr>
      </p:pic>
      <p:sp>
        <p:nvSpPr>
          <p:cNvPr id="2" name="Title 1">
            <a:extLst>
              <a:ext uri="{FF2B5EF4-FFF2-40B4-BE49-F238E27FC236}">
                <a16:creationId xmlns:a16="http://schemas.microsoft.com/office/drawing/2014/main" id="{C36A1A43-B750-4259-AA02-68777493B108}"/>
              </a:ext>
            </a:extLst>
          </p:cNvPr>
          <p:cNvSpPr>
            <a:spLocks noGrp="1"/>
          </p:cNvSpPr>
          <p:nvPr>
            <p:ph type="ctrTitle"/>
          </p:nvPr>
        </p:nvSpPr>
        <p:spPr/>
        <p:txBody>
          <a:bodyPr>
            <a:normAutofit/>
          </a:bodyPr>
          <a:lstStyle/>
          <a:p>
            <a:r>
              <a:rPr lang="en-US" sz="4000" b="1" dirty="0"/>
              <a:t>Leadership</a:t>
            </a:r>
            <a:r>
              <a:rPr lang="en-US" sz="3600" b="1" dirty="0"/>
              <a:t> Skills</a:t>
            </a:r>
          </a:p>
        </p:txBody>
      </p:sp>
      <p:sp>
        <p:nvSpPr>
          <p:cNvPr id="3" name="Subtitle 2">
            <a:extLst>
              <a:ext uri="{FF2B5EF4-FFF2-40B4-BE49-F238E27FC236}">
                <a16:creationId xmlns:a16="http://schemas.microsoft.com/office/drawing/2014/main" id="{01F61DBF-2C3F-4F06-BAE0-5C6A7317D5C9}"/>
              </a:ext>
            </a:extLst>
          </p:cNvPr>
          <p:cNvSpPr>
            <a:spLocks noGrp="1"/>
          </p:cNvSpPr>
          <p:nvPr>
            <p:ph type="subTitle" idx="1"/>
          </p:nvPr>
        </p:nvSpPr>
        <p:spPr>
          <a:xfrm>
            <a:off x="2343716" y="4245686"/>
            <a:ext cx="8534400" cy="1752600"/>
          </a:xfrm>
        </p:spPr>
        <p:txBody>
          <a:bodyPr>
            <a:normAutofit/>
          </a:bodyPr>
          <a:lstStyle/>
          <a:p>
            <a:r>
              <a:rPr lang="en-US" b="1" dirty="0">
                <a:solidFill>
                  <a:schemeClr val="tx1">
                    <a:alpha val="75000"/>
                  </a:schemeClr>
                </a:solidFill>
                <a:effectLst>
                  <a:outerShdw blurRad="38100" dist="38100" dir="2700000" algn="tl">
                    <a:srgbClr val="000000">
                      <a:alpha val="43137"/>
                    </a:srgbClr>
                  </a:outerShdw>
                </a:effectLst>
              </a:rPr>
              <a:t>Leading</a:t>
            </a:r>
            <a:r>
              <a:rPr lang="en-US" b="1" dirty="0">
                <a:solidFill>
                  <a:srgbClr val="FFFFFF">
                    <a:alpha val="75000"/>
                  </a:srgbClr>
                </a:solidFill>
                <a:effectLst>
                  <a:outerShdw blurRad="38100" dist="38100" dir="2700000" algn="tl">
                    <a:srgbClr val="000000">
                      <a:alpha val="43137"/>
                    </a:srgbClr>
                  </a:outerShdw>
                </a:effectLst>
              </a:rPr>
              <a:t> </a:t>
            </a:r>
            <a:r>
              <a:rPr lang="en-US" b="1" dirty="0">
                <a:solidFill>
                  <a:schemeClr val="tx1">
                    <a:alpha val="75000"/>
                  </a:schemeClr>
                </a:solidFill>
                <a:effectLst>
                  <a:outerShdw blurRad="38100" dist="38100" dir="2700000" algn="tl">
                    <a:srgbClr val="000000">
                      <a:alpha val="43137"/>
                    </a:srgbClr>
                  </a:outerShdw>
                </a:effectLst>
              </a:rPr>
              <a:t>&amp; Developing People</a:t>
            </a:r>
          </a:p>
        </p:txBody>
      </p:sp>
    </p:spTree>
    <p:extLst>
      <p:ext uri="{BB962C8B-B14F-4D97-AF65-F5344CB8AC3E}">
        <p14:creationId xmlns:p14="http://schemas.microsoft.com/office/powerpoint/2010/main" val="2718279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0D640-2CE4-46F6-808F-ED2D9A2DC850}"/>
              </a:ext>
            </a:extLst>
          </p:cNvPr>
          <p:cNvSpPr>
            <a:spLocks noGrp="1"/>
          </p:cNvSpPr>
          <p:nvPr>
            <p:ph type="title"/>
          </p:nvPr>
        </p:nvSpPr>
        <p:spPr/>
        <p:txBody>
          <a:bodyPr anchor="ctr">
            <a:normAutofit/>
          </a:bodyPr>
          <a:lstStyle/>
          <a:p>
            <a:r>
              <a:rPr lang="en-GB" b="1" dirty="0"/>
              <a:t>Essential Leadership Skills</a:t>
            </a:r>
          </a:p>
        </p:txBody>
      </p:sp>
      <p:sp>
        <p:nvSpPr>
          <p:cNvPr id="3" name="Content Placeholder 2">
            <a:extLst>
              <a:ext uri="{FF2B5EF4-FFF2-40B4-BE49-F238E27FC236}">
                <a16:creationId xmlns:a16="http://schemas.microsoft.com/office/drawing/2014/main" id="{F04AD8B7-60F8-41D0-95B2-241CD0A11F2D}"/>
              </a:ext>
            </a:extLst>
          </p:cNvPr>
          <p:cNvSpPr>
            <a:spLocks noGrp="1"/>
          </p:cNvSpPr>
          <p:nvPr>
            <p:ph idx="1"/>
          </p:nvPr>
        </p:nvSpPr>
        <p:spPr/>
        <p:txBody>
          <a:bodyPr>
            <a:normAutofit/>
          </a:bodyPr>
          <a:lstStyle/>
          <a:p>
            <a:pPr marL="0" indent="0">
              <a:lnSpc>
                <a:spcPct val="90000"/>
              </a:lnSpc>
              <a:buNone/>
            </a:pPr>
            <a:r>
              <a:rPr lang="en-GB" sz="2600" dirty="0"/>
              <a:t>A quick search of the Internet will point you to a plethora of leadership skills which are thought to be essential to organisational success. </a:t>
            </a:r>
          </a:p>
          <a:p>
            <a:pPr marL="305435" indent="-305435">
              <a:lnSpc>
                <a:spcPct val="90000"/>
              </a:lnSpc>
            </a:pPr>
            <a:endParaRPr lang="en-GB" sz="2600" dirty="0"/>
          </a:p>
          <a:p>
            <a:pPr marL="0" indent="0">
              <a:lnSpc>
                <a:spcPct val="90000"/>
              </a:lnSpc>
              <a:buNone/>
            </a:pPr>
            <a:r>
              <a:rPr lang="en-GB" sz="2600" dirty="0"/>
              <a:t>These skills are not independent of one another but work together to enable leaders to respond appropriately in a given situation. </a:t>
            </a:r>
          </a:p>
        </p:txBody>
      </p:sp>
    </p:spTree>
    <p:extLst>
      <p:ext uri="{BB962C8B-B14F-4D97-AF65-F5344CB8AC3E}">
        <p14:creationId xmlns:p14="http://schemas.microsoft.com/office/powerpoint/2010/main" val="2253799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E56C1-1357-40AC-9A4B-D5B90CD24C1D}"/>
              </a:ext>
            </a:extLst>
          </p:cNvPr>
          <p:cNvSpPr>
            <a:spLocks noGrp="1"/>
          </p:cNvSpPr>
          <p:nvPr>
            <p:ph type="title"/>
          </p:nvPr>
        </p:nvSpPr>
        <p:spPr/>
        <p:txBody>
          <a:bodyPr anchor="ctr">
            <a:normAutofit/>
          </a:bodyPr>
          <a:lstStyle/>
          <a:p>
            <a:r>
              <a:rPr lang="en-GB"/>
              <a:t>Leadership Skills for the 21st Century</a:t>
            </a:r>
          </a:p>
        </p:txBody>
      </p:sp>
      <p:sp>
        <p:nvSpPr>
          <p:cNvPr id="3" name="Content Placeholder 2">
            <a:extLst>
              <a:ext uri="{FF2B5EF4-FFF2-40B4-BE49-F238E27FC236}">
                <a16:creationId xmlns:a16="http://schemas.microsoft.com/office/drawing/2014/main" id="{ACBD43E2-32B7-4024-855C-3213110B2D03}"/>
              </a:ext>
            </a:extLst>
          </p:cNvPr>
          <p:cNvSpPr>
            <a:spLocks noGrp="1"/>
          </p:cNvSpPr>
          <p:nvPr>
            <p:ph idx="1"/>
          </p:nvPr>
        </p:nvSpPr>
        <p:spPr/>
        <p:txBody>
          <a:bodyPr>
            <a:normAutofit/>
          </a:bodyPr>
          <a:lstStyle/>
          <a:p>
            <a:pPr marL="0" indent="0">
              <a:lnSpc>
                <a:spcPct val="90000"/>
              </a:lnSpc>
              <a:buNone/>
            </a:pPr>
            <a:r>
              <a:rPr lang="en-GB"/>
              <a:t>What are the essential skills leaders require to reduce complexity and encourage innovation, adaption and high performance?</a:t>
            </a:r>
          </a:p>
          <a:p>
            <a:pPr marL="305435" indent="-305435">
              <a:lnSpc>
                <a:spcPct val="90000"/>
              </a:lnSpc>
            </a:pPr>
            <a:r>
              <a:rPr lang="en-GB"/>
              <a:t>Emotional and Social Intelligence</a:t>
            </a:r>
          </a:p>
          <a:p>
            <a:pPr marL="305435" indent="-305435">
              <a:lnSpc>
                <a:spcPct val="90000"/>
              </a:lnSpc>
            </a:pPr>
            <a:r>
              <a:rPr lang="en-GB"/>
              <a:t>Learning Agility</a:t>
            </a:r>
          </a:p>
          <a:p>
            <a:pPr marL="305435" indent="-305435">
              <a:lnSpc>
                <a:spcPct val="90000"/>
              </a:lnSpc>
            </a:pPr>
            <a:r>
              <a:rPr lang="en-GB"/>
              <a:t>Boundary Spanning</a:t>
            </a:r>
          </a:p>
        </p:txBody>
      </p:sp>
    </p:spTree>
    <p:extLst>
      <p:ext uri="{BB962C8B-B14F-4D97-AF65-F5344CB8AC3E}">
        <p14:creationId xmlns:p14="http://schemas.microsoft.com/office/powerpoint/2010/main" val="1448913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BAE02-2099-4A95-8DC3-9820FDB41097}"/>
              </a:ext>
            </a:extLst>
          </p:cNvPr>
          <p:cNvSpPr>
            <a:spLocks noGrp="1"/>
          </p:cNvSpPr>
          <p:nvPr>
            <p:ph type="title" idx="4294967295"/>
          </p:nvPr>
        </p:nvSpPr>
        <p:spPr>
          <a:xfrm>
            <a:off x="-113608" y="144368"/>
            <a:ext cx="12419215" cy="1045355"/>
          </a:xfrm>
        </p:spPr>
        <p:txBody>
          <a:bodyPr vert="horz" lIns="91440" tIns="45720" rIns="91440" bIns="45720" rtlCol="0" anchor="b">
            <a:normAutofit/>
          </a:bodyPr>
          <a:lstStyle/>
          <a:p>
            <a:r>
              <a:rPr lang="en-US" sz="4000" b="1" dirty="0"/>
              <a:t>Emotional &amp; Social Intelligence</a:t>
            </a:r>
          </a:p>
        </p:txBody>
      </p:sp>
      <p:pic>
        <p:nvPicPr>
          <p:cNvPr id="12" name="Picture 13">
            <a:extLst>
              <a:ext uri="{FF2B5EF4-FFF2-40B4-BE49-F238E27FC236}">
                <a16:creationId xmlns:a16="http://schemas.microsoft.com/office/drawing/2014/main" id="{BA9A7DE7-7CCD-44E9-A71A-EF38EE000099}"/>
              </a:ext>
            </a:extLst>
          </p:cNvPr>
          <p:cNvPicPr>
            <a:picLocks noChangeAspect="1"/>
          </p:cNvPicPr>
          <p:nvPr/>
        </p:nvPicPr>
        <p:blipFill rotWithShape="1">
          <a:blip r:embed="rId2"/>
          <a:srcRect l="862" t="-13966" r="-1035" b="13965"/>
          <a:stretch/>
        </p:blipFill>
        <p:spPr>
          <a:xfrm>
            <a:off x="527856" y="1103980"/>
            <a:ext cx="10228093" cy="5286459"/>
          </a:xfrm>
          <a:prstGeom prst="rect">
            <a:avLst/>
          </a:prstGeom>
        </p:spPr>
      </p:pic>
    </p:spTree>
    <p:extLst>
      <p:ext uri="{BB962C8B-B14F-4D97-AF65-F5344CB8AC3E}">
        <p14:creationId xmlns:p14="http://schemas.microsoft.com/office/powerpoint/2010/main" val="3635717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0406E-C404-4980-ADC7-48B9F18B5494}"/>
              </a:ext>
            </a:extLst>
          </p:cNvPr>
          <p:cNvSpPr>
            <a:spLocks noGrp="1"/>
          </p:cNvSpPr>
          <p:nvPr>
            <p:ph type="title"/>
          </p:nvPr>
        </p:nvSpPr>
        <p:spPr>
          <a:xfrm>
            <a:off x="609600" y="274638"/>
            <a:ext cx="10972800" cy="1143000"/>
          </a:xfrm>
        </p:spPr>
        <p:txBody>
          <a:bodyPr anchor="ctr">
            <a:normAutofit/>
          </a:bodyPr>
          <a:lstStyle/>
          <a:p>
            <a:r>
              <a:rPr lang="en-GB"/>
              <a:t>What is it?</a:t>
            </a:r>
          </a:p>
        </p:txBody>
      </p:sp>
      <p:sp>
        <p:nvSpPr>
          <p:cNvPr id="3" name="Content Placeholder 2">
            <a:extLst>
              <a:ext uri="{FF2B5EF4-FFF2-40B4-BE49-F238E27FC236}">
                <a16:creationId xmlns:a16="http://schemas.microsoft.com/office/drawing/2014/main" id="{E2302B80-366C-4A32-B56E-13143DC0DB07}"/>
              </a:ext>
            </a:extLst>
          </p:cNvPr>
          <p:cNvSpPr>
            <a:spLocks noGrp="1"/>
          </p:cNvSpPr>
          <p:nvPr>
            <p:ph idx="1"/>
          </p:nvPr>
        </p:nvSpPr>
        <p:spPr>
          <a:xfrm>
            <a:off x="609600" y="1600201"/>
            <a:ext cx="10972800" cy="3917032"/>
          </a:xfrm>
        </p:spPr>
        <p:txBody>
          <a:bodyPr>
            <a:normAutofit/>
          </a:bodyPr>
          <a:lstStyle/>
          <a:p>
            <a:pPr marL="305435" indent="-305435">
              <a:lnSpc>
                <a:spcPct val="90000"/>
              </a:lnSpc>
            </a:pPr>
            <a:r>
              <a:rPr lang="en-GB" dirty="0"/>
              <a:t>Emotional Intelligence, as a psychological theory, was developed by Peter Salovey and John Mayer. </a:t>
            </a:r>
            <a:endParaRPr lang="en-US" dirty="0"/>
          </a:p>
          <a:p>
            <a:pPr marL="305435" indent="-305435">
              <a:lnSpc>
                <a:spcPct val="90000"/>
              </a:lnSpc>
            </a:pPr>
            <a:r>
              <a:rPr lang="en-GB" dirty="0"/>
              <a:t>They describe it as the ability to perceive emotions, to access and generate emotions to assist thought, to understand emotions and emotional knowledge, and to reflectively regulate emotions to promote emotional and intellectual growth.</a:t>
            </a:r>
          </a:p>
          <a:p>
            <a:pPr marL="0" indent="0">
              <a:lnSpc>
                <a:spcPct val="90000"/>
              </a:lnSpc>
              <a:buNone/>
            </a:pPr>
            <a:r>
              <a:rPr lang="en-GB" dirty="0"/>
              <a:t>(Mayer &amp; Salovey, 1997)</a:t>
            </a:r>
          </a:p>
          <a:p>
            <a:pPr marL="305435" indent="-305435">
              <a:lnSpc>
                <a:spcPct val="90000"/>
              </a:lnSpc>
            </a:pPr>
            <a:endParaRPr lang="en-GB" dirty="0"/>
          </a:p>
        </p:txBody>
      </p:sp>
    </p:spTree>
    <p:extLst>
      <p:ext uri="{BB962C8B-B14F-4D97-AF65-F5344CB8AC3E}">
        <p14:creationId xmlns:p14="http://schemas.microsoft.com/office/powerpoint/2010/main" val="4239630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82B95-81C3-C1D1-C131-467A356360CC}"/>
              </a:ext>
            </a:extLst>
          </p:cNvPr>
          <p:cNvSpPr>
            <a:spLocks noGrp="1"/>
          </p:cNvSpPr>
          <p:nvPr>
            <p:ph type="title"/>
          </p:nvPr>
        </p:nvSpPr>
        <p:spPr>
          <a:xfrm>
            <a:off x="609600" y="274638"/>
            <a:ext cx="10972800" cy="1143000"/>
          </a:xfrm>
        </p:spPr>
        <p:txBody>
          <a:bodyPr vert="horz" lIns="91440" tIns="45720" rIns="91440" bIns="45720" rtlCol="0" anchor="ctr">
            <a:normAutofit/>
          </a:bodyPr>
          <a:lstStyle/>
          <a:p>
            <a:pPr>
              <a:lnSpc>
                <a:spcPct val="90000"/>
              </a:lnSpc>
            </a:pPr>
            <a:r>
              <a:rPr lang="en-US" sz="3700" dirty="0"/>
              <a:t>Activity- why is emotional and social intelligence important in leadership?</a:t>
            </a:r>
          </a:p>
        </p:txBody>
      </p:sp>
      <p:pic>
        <p:nvPicPr>
          <p:cNvPr id="4" name="Picture 3" descr="One glowing light bulb among other light bulbs">
            <a:extLst>
              <a:ext uri="{FF2B5EF4-FFF2-40B4-BE49-F238E27FC236}">
                <a16:creationId xmlns:a16="http://schemas.microsoft.com/office/drawing/2014/main" id="{3D999B77-3C3E-3B70-655C-826AEE911D5C}"/>
              </a:ext>
            </a:extLst>
          </p:cNvPr>
          <p:cNvPicPr>
            <a:picLocks noChangeAspect="1"/>
          </p:cNvPicPr>
          <p:nvPr/>
        </p:nvPicPr>
        <p:blipFill rotWithShape="1">
          <a:blip r:embed="rId2"/>
          <a:srcRect r="10666" b="-1"/>
          <a:stretch/>
        </p:blipFill>
        <p:spPr>
          <a:xfrm>
            <a:off x="2614203" y="1600201"/>
            <a:ext cx="6963594" cy="3917032"/>
          </a:xfrm>
          <a:prstGeom prst="rect">
            <a:avLst/>
          </a:prstGeom>
          <a:noFill/>
        </p:spPr>
      </p:pic>
    </p:spTree>
    <p:extLst>
      <p:ext uri="{BB962C8B-B14F-4D97-AF65-F5344CB8AC3E}">
        <p14:creationId xmlns:p14="http://schemas.microsoft.com/office/powerpoint/2010/main" val="1667066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E683C-DB41-4B55-A176-4E964822C170}"/>
              </a:ext>
            </a:extLst>
          </p:cNvPr>
          <p:cNvSpPr>
            <a:spLocks noGrp="1"/>
          </p:cNvSpPr>
          <p:nvPr>
            <p:ph type="title"/>
          </p:nvPr>
        </p:nvSpPr>
        <p:spPr/>
        <p:txBody>
          <a:bodyPr anchor="ctr">
            <a:normAutofit/>
          </a:bodyPr>
          <a:lstStyle/>
          <a:p>
            <a:r>
              <a:rPr lang="en-GB" dirty="0">
                <a:effectLst>
                  <a:outerShdw blurRad="38100" dist="38100" dir="2700000" algn="tl">
                    <a:srgbClr val="000000">
                      <a:alpha val="43137"/>
                    </a:srgbClr>
                  </a:outerShdw>
                </a:effectLst>
              </a:rPr>
              <a:t>Why it matters?</a:t>
            </a:r>
          </a:p>
        </p:txBody>
      </p:sp>
      <p:sp>
        <p:nvSpPr>
          <p:cNvPr id="3" name="Content Placeholder 2">
            <a:extLst>
              <a:ext uri="{FF2B5EF4-FFF2-40B4-BE49-F238E27FC236}">
                <a16:creationId xmlns:a16="http://schemas.microsoft.com/office/drawing/2014/main" id="{51B3853C-CA12-4E11-AE03-990BAE6EF93F}"/>
              </a:ext>
            </a:extLst>
          </p:cNvPr>
          <p:cNvSpPr>
            <a:spLocks noGrp="1"/>
          </p:cNvSpPr>
          <p:nvPr>
            <p:ph idx="1"/>
          </p:nvPr>
        </p:nvSpPr>
        <p:spPr/>
        <p:txBody>
          <a:bodyPr>
            <a:normAutofit fontScale="92500"/>
          </a:bodyPr>
          <a:lstStyle/>
          <a:p>
            <a:pPr marL="305435" indent="-305435">
              <a:lnSpc>
                <a:spcPct val="90000"/>
              </a:lnSpc>
            </a:pPr>
            <a:r>
              <a:rPr lang="en-GB" sz="2800" dirty="0"/>
              <a:t>Since the publication of Goleman’s (2009) ‘Emotional Intelligence: Why it can matter more than IQ’, there has been increased interest in the role emotions play in our actions and, as such, performance at work. </a:t>
            </a:r>
          </a:p>
          <a:p>
            <a:pPr marL="305435" indent="-305435">
              <a:lnSpc>
                <a:spcPct val="90000"/>
              </a:lnSpc>
            </a:pPr>
            <a:r>
              <a:rPr lang="en-GB" sz="2800" dirty="0"/>
              <a:t>Due to the complexity of organisational change and the role emotions play in changes such as global expansion, job eliminations, leadership changes, and the stressors of day-to-day responsibilities, the EI and SI of leaders and how they interact with multiple stakeholders is something that organisations should be interested in (Goleman, 1995). </a:t>
            </a:r>
            <a:endParaRPr lang="en-US" sz="2800" dirty="0"/>
          </a:p>
          <a:p>
            <a:pPr marL="305435" indent="-305435">
              <a:lnSpc>
                <a:spcPct val="90000"/>
              </a:lnSpc>
            </a:pPr>
            <a:r>
              <a:rPr lang="en-GB" sz="2800" dirty="0"/>
              <a:t>Thought to be more significant than General Intelligence (IQ vs EQ).</a:t>
            </a:r>
          </a:p>
        </p:txBody>
      </p:sp>
    </p:spTree>
    <p:extLst>
      <p:ext uri="{BB962C8B-B14F-4D97-AF65-F5344CB8AC3E}">
        <p14:creationId xmlns:p14="http://schemas.microsoft.com/office/powerpoint/2010/main" val="2601386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D4691-9557-4530-967D-6B9E15DA1704}"/>
              </a:ext>
            </a:extLst>
          </p:cNvPr>
          <p:cNvSpPr>
            <a:spLocks noGrp="1"/>
          </p:cNvSpPr>
          <p:nvPr>
            <p:ph type="title"/>
          </p:nvPr>
        </p:nvSpPr>
        <p:spPr>
          <a:xfrm>
            <a:off x="609600" y="274638"/>
            <a:ext cx="10972800" cy="1143000"/>
          </a:xfrm>
        </p:spPr>
        <p:txBody>
          <a:bodyPr anchor="ctr">
            <a:normAutofit/>
          </a:bodyPr>
          <a:lstStyle/>
          <a:p>
            <a:r>
              <a:rPr lang="en-GB"/>
              <a:t>Goleman's Model</a:t>
            </a:r>
          </a:p>
        </p:txBody>
      </p:sp>
      <p:pic>
        <p:nvPicPr>
          <p:cNvPr id="4" name="Picture 4" descr="Diagram&#10;&#10;Description automatically generated">
            <a:extLst>
              <a:ext uri="{FF2B5EF4-FFF2-40B4-BE49-F238E27FC236}">
                <a16:creationId xmlns:a16="http://schemas.microsoft.com/office/drawing/2014/main" id="{15C8AC2D-2524-43EF-9D60-7E1A2DBA3B66}"/>
              </a:ext>
            </a:extLst>
          </p:cNvPr>
          <p:cNvPicPr>
            <a:picLocks noChangeAspect="1"/>
          </p:cNvPicPr>
          <p:nvPr/>
        </p:nvPicPr>
        <p:blipFill>
          <a:blip r:embed="rId3"/>
          <a:srcRect t="12214" r="-2" b="11181"/>
          <a:stretch/>
        </p:blipFill>
        <p:spPr>
          <a:xfrm>
            <a:off x="357447" y="1330036"/>
            <a:ext cx="5636953" cy="4347557"/>
          </a:xfrm>
          <a:prstGeom prst="rect">
            <a:avLst/>
          </a:prstGeom>
          <a:noFill/>
        </p:spPr>
      </p:pic>
      <p:sp>
        <p:nvSpPr>
          <p:cNvPr id="18" name="Content Placeholder 17">
            <a:extLst>
              <a:ext uri="{FF2B5EF4-FFF2-40B4-BE49-F238E27FC236}">
                <a16:creationId xmlns:a16="http://schemas.microsoft.com/office/drawing/2014/main" id="{2F4C2C04-C5FD-4BA0-85DC-F4BF14994281}"/>
              </a:ext>
            </a:extLst>
          </p:cNvPr>
          <p:cNvSpPr>
            <a:spLocks noGrp="1"/>
          </p:cNvSpPr>
          <p:nvPr>
            <p:ph sz="half" idx="2"/>
          </p:nvPr>
        </p:nvSpPr>
        <p:spPr>
          <a:xfrm>
            <a:off x="6197600" y="1600201"/>
            <a:ext cx="5384800" cy="3989040"/>
          </a:xfrm>
        </p:spPr>
        <p:txBody>
          <a:bodyPr>
            <a:normAutofit/>
          </a:bodyPr>
          <a:lstStyle/>
          <a:p>
            <a:pPr marL="305435" indent="-305435">
              <a:lnSpc>
                <a:spcPct val="90000"/>
              </a:lnSpc>
            </a:pPr>
            <a:r>
              <a:rPr lang="en-GB" sz="2200" b="1" dirty="0"/>
              <a:t>Self-awareness:</a:t>
            </a:r>
            <a:r>
              <a:rPr lang="en-GB" sz="2200" dirty="0"/>
              <a:t> The ability to recognise and understand personal moods and emotions and drives, as well as their effect on others. </a:t>
            </a:r>
          </a:p>
          <a:p>
            <a:pPr marL="305435" indent="-305435">
              <a:lnSpc>
                <a:spcPct val="90000"/>
              </a:lnSpc>
            </a:pPr>
            <a:r>
              <a:rPr lang="en-GB" sz="2200" dirty="0"/>
              <a:t>Hallmarks of self-awareness include self-confidence, realistic self-assessment, and a self-deprecating sense of humour. </a:t>
            </a:r>
          </a:p>
          <a:p>
            <a:pPr marL="305435" indent="-305435">
              <a:lnSpc>
                <a:spcPct val="90000"/>
              </a:lnSpc>
            </a:pPr>
            <a:r>
              <a:rPr lang="en-GB" sz="2200" dirty="0"/>
              <a:t>Self-awareness depend on one's ability to monitor one's own emotion state and to correctly identify and</a:t>
            </a:r>
            <a:r>
              <a:rPr lang="en-GB" sz="2200" b="1" dirty="0"/>
              <a:t> </a:t>
            </a:r>
            <a:r>
              <a:rPr lang="en-GB" sz="2200" b="1" dirty="0">
                <a:hlinkClick r:id="rId4"/>
              </a:rPr>
              <a:t>name one's emotions</a:t>
            </a:r>
            <a:r>
              <a:rPr lang="en-GB" sz="2200" b="1" dirty="0"/>
              <a:t>.</a:t>
            </a:r>
          </a:p>
        </p:txBody>
      </p:sp>
    </p:spTree>
    <p:extLst>
      <p:ext uri="{BB962C8B-B14F-4D97-AF65-F5344CB8AC3E}">
        <p14:creationId xmlns:p14="http://schemas.microsoft.com/office/powerpoint/2010/main" val="3007674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D4691-9557-4530-967D-6B9E15DA1704}"/>
              </a:ext>
            </a:extLst>
          </p:cNvPr>
          <p:cNvSpPr>
            <a:spLocks noGrp="1"/>
          </p:cNvSpPr>
          <p:nvPr>
            <p:ph type="title"/>
          </p:nvPr>
        </p:nvSpPr>
        <p:spPr>
          <a:xfrm>
            <a:off x="609600" y="274638"/>
            <a:ext cx="10972800" cy="1143000"/>
          </a:xfrm>
        </p:spPr>
        <p:txBody>
          <a:bodyPr anchor="ctr">
            <a:normAutofit/>
          </a:bodyPr>
          <a:lstStyle/>
          <a:p>
            <a:r>
              <a:rPr lang="en-GB"/>
              <a:t>Goleman's Model</a:t>
            </a:r>
          </a:p>
        </p:txBody>
      </p:sp>
      <p:sp>
        <p:nvSpPr>
          <p:cNvPr id="18" name="Content Placeholder 17">
            <a:extLst>
              <a:ext uri="{FF2B5EF4-FFF2-40B4-BE49-F238E27FC236}">
                <a16:creationId xmlns:a16="http://schemas.microsoft.com/office/drawing/2014/main" id="{2F4C2C04-C5FD-4BA0-85DC-F4BF14994281}"/>
              </a:ext>
            </a:extLst>
          </p:cNvPr>
          <p:cNvSpPr>
            <a:spLocks noGrp="1"/>
          </p:cNvSpPr>
          <p:nvPr>
            <p:ph sz="half" idx="1"/>
          </p:nvPr>
        </p:nvSpPr>
        <p:spPr>
          <a:xfrm>
            <a:off x="609600" y="1600201"/>
            <a:ext cx="5384800" cy="3989040"/>
          </a:xfrm>
        </p:spPr>
        <p:txBody>
          <a:bodyPr>
            <a:normAutofit fontScale="92500"/>
          </a:bodyPr>
          <a:lstStyle/>
          <a:p>
            <a:pPr marL="305435" indent="-305435"/>
            <a:r>
              <a:rPr lang="en-GB" b="1" dirty="0"/>
              <a:t>Self-Management: </a:t>
            </a:r>
            <a:r>
              <a:rPr lang="en-GB" dirty="0"/>
              <a:t>The ability to control or redirect disruptive impulses and moods, and the propensity to suspend judgment and to think before acting. </a:t>
            </a:r>
          </a:p>
          <a:p>
            <a:pPr marL="305435" indent="-305435"/>
            <a:r>
              <a:rPr lang="en-GB" dirty="0"/>
              <a:t>Hallmarks include trustworthiness and integrity; comfort with ambiguity; and openness to change.</a:t>
            </a:r>
          </a:p>
        </p:txBody>
      </p:sp>
      <p:pic>
        <p:nvPicPr>
          <p:cNvPr id="4" name="Picture 4" descr="Diagram&#10;&#10;Description automatically generated">
            <a:extLst>
              <a:ext uri="{FF2B5EF4-FFF2-40B4-BE49-F238E27FC236}">
                <a16:creationId xmlns:a16="http://schemas.microsoft.com/office/drawing/2014/main" id="{15C8AC2D-2524-43EF-9D60-7E1A2DBA3B66}"/>
              </a:ext>
            </a:extLst>
          </p:cNvPr>
          <p:cNvPicPr>
            <a:picLocks noChangeAspect="1"/>
          </p:cNvPicPr>
          <p:nvPr/>
        </p:nvPicPr>
        <p:blipFill>
          <a:blip r:embed="rId3"/>
          <a:stretch>
            <a:fillRect/>
          </a:stretch>
        </p:blipFill>
        <p:spPr>
          <a:xfrm>
            <a:off x="6638741" y="1417638"/>
            <a:ext cx="4816197" cy="4171603"/>
          </a:xfrm>
          <a:prstGeom prst="rect">
            <a:avLst/>
          </a:prstGeom>
          <a:noFill/>
        </p:spPr>
      </p:pic>
    </p:spTree>
    <p:extLst>
      <p:ext uri="{BB962C8B-B14F-4D97-AF65-F5344CB8AC3E}">
        <p14:creationId xmlns:p14="http://schemas.microsoft.com/office/powerpoint/2010/main" val="2370668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D4691-9557-4530-967D-6B9E15DA1704}"/>
              </a:ext>
            </a:extLst>
          </p:cNvPr>
          <p:cNvSpPr>
            <a:spLocks noGrp="1"/>
          </p:cNvSpPr>
          <p:nvPr>
            <p:ph type="title"/>
          </p:nvPr>
        </p:nvSpPr>
        <p:spPr>
          <a:xfrm>
            <a:off x="609600" y="274638"/>
            <a:ext cx="10972800" cy="1143000"/>
          </a:xfrm>
        </p:spPr>
        <p:txBody>
          <a:bodyPr anchor="ctr">
            <a:normAutofit/>
          </a:bodyPr>
          <a:lstStyle/>
          <a:p>
            <a:r>
              <a:rPr lang="en-GB"/>
              <a:t>Goleman's Model</a:t>
            </a:r>
          </a:p>
        </p:txBody>
      </p:sp>
      <p:pic>
        <p:nvPicPr>
          <p:cNvPr id="4" name="Picture 4" descr="Diagram&#10;&#10;Description automatically generated">
            <a:extLst>
              <a:ext uri="{FF2B5EF4-FFF2-40B4-BE49-F238E27FC236}">
                <a16:creationId xmlns:a16="http://schemas.microsoft.com/office/drawing/2014/main" id="{15C8AC2D-2524-43EF-9D60-7E1A2DBA3B66}"/>
              </a:ext>
            </a:extLst>
          </p:cNvPr>
          <p:cNvPicPr>
            <a:picLocks noChangeAspect="1"/>
          </p:cNvPicPr>
          <p:nvPr/>
        </p:nvPicPr>
        <p:blipFill>
          <a:blip r:embed="rId3"/>
          <a:stretch>
            <a:fillRect/>
          </a:stretch>
        </p:blipFill>
        <p:spPr>
          <a:xfrm>
            <a:off x="1239524" y="1600201"/>
            <a:ext cx="4124952" cy="3989040"/>
          </a:xfrm>
          <a:prstGeom prst="rect">
            <a:avLst/>
          </a:prstGeom>
          <a:noFill/>
        </p:spPr>
      </p:pic>
      <p:sp>
        <p:nvSpPr>
          <p:cNvPr id="18" name="Content Placeholder 17">
            <a:extLst>
              <a:ext uri="{FF2B5EF4-FFF2-40B4-BE49-F238E27FC236}">
                <a16:creationId xmlns:a16="http://schemas.microsoft.com/office/drawing/2014/main" id="{2F4C2C04-C5FD-4BA0-85DC-F4BF14994281}"/>
              </a:ext>
            </a:extLst>
          </p:cNvPr>
          <p:cNvSpPr>
            <a:spLocks noGrp="1"/>
          </p:cNvSpPr>
          <p:nvPr>
            <p:ph sz="half" idx="2"/>
          </p:nvPr>
        </p:nvSpPr>
        <p:spPr>
          <a:xfrm>
            <a:off x="6197600" y="1600201"/>
            <a:ext cx="5384800" cy="3989040"/>
          </a:xfrm>
        </p:spPr>
        <p:txBody>
          <a:bodyPr>
            <a:normAutofit lnSpcReduction="10000"/>
          </a:bodyPr>
          <a:lstStyle/>
          <a:p>
            <a:pPr marL="305435" indent="-305435">
              <a:lnSpc>
                <a:spcPct val="90000"/>
              </a:lnSpc>
            </a:pPr>
            <a:r>
              <a:rPr lang="en-GB" sz="1800" b="1" dirty="0"/>
              <a:t>Social Awareness:</a:t>
            </a:r>
            <a:r>
              <a:rPr lang="en-GB" sz="1800" dirty="0"/>
              <a:t> The ability to understand the emotional makeup of other people. A skill in treating people according to their emotional reactions. </a:t>
            </a:r>
          </a:p>
          <a:p>
            <a:pPr marL="305435" indent="-305435">
              <a:lnSpc>
                <a:spcPct val="90000"/>
              </a:lnSpc>
            </a:pPr>
            <a:r>
              <a:rPr lang="en-GB" sz="1800" dirty="0"/>
              <a:t>Hallmarks include expertise in building and retaining talent, cross-cultural sensitivity, and service to clients and customers. (In an educational context, empathy is often thought to include, or lead to, sympathy, which implies concern, or care or a wish to soften negative emotions or experiences in others.) </a:t>
            </a:r>
          </a:p>
          <a:p>
            <a:pPr marL="305435" indent="-305435">
              <a:lnSpc>
                <a:spcPct val="90000"/>
              </a:lnSpc>
            </a:pPr>
            <a:r>
              <a:rPr lang="en-GB" sz="1800" dirty="0"/>
              <a:t>It is important to note that empathy does not necessarily imply compassion. Empathy can be 'used' for compassionate or cruel behaviour. Even serial killers can have great emphatic skills!</a:t>
            </a:r>
            <a:endParaRPr lang="en-US" sz="1800" dirty="0"/>
          </a:p>
        </p:txBody>
      </p:sp>
    </p:spTree>
    <p:extLst>
      <p:ext uri="{BB962C8B-B14F-4D97-AF65-F5344CB8AC3E}">
        <p14:creationId xmlns:p14="http://schemas.microsoft.com/office/powerpoint/2010/main" val="793554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D4691-9557-4530-967D-6B9E15DA1704}"/>
              </a:ext>
            </a:extLst>
          </p:cNvPr>
          <p:cNvSpPr>
            <a:spLocks noGrp="1"/>
          </p:cNvSpPr>
          <p:nvPr>
            <p:ph type="title"/>
          </p:nvPr>
        </p:nvSpPr>
        <p:spPr>
          <a:xfrm>
            <a:off x="609600" y="274638"/>
            <a:ext cx="10972800" cy="1143000"/>
          </a:xfrm>
        </p:spPr>
        <p:txBody>
          <a:bodyPr anchor="ctr">
            <a:normAutofit/>
          </a:bodyPr>
          <a:lstStyle/>
          <a:p>
            <a:r>
              <a:rPr lang="en-GB"/>
              <a:t>Goleman's Model</a:t>
            </a:r>
          </a:p>
        </p:txBody>
      </p:sp>
      <p:sp>
        <p:nvSpPr>
          <p:cNvPr id="18" name="Content Placeholder 17">
            <a:extLst>
              <a:ext uri="{FF2B5EF4-FFF2-40B4-BE49-F238E27FC236}">
                <a16:creationId xmlns:a16="http://schemas.microsoft.com/office/drawing/2014/main" id="{2F4C2C04-C5FD-4BA0-85DC-F4BF14994281}"/>
              </a:ext>
            </a:extLst>
          </p:cNvPr>
          <p:cNvSpPr>
            <a:spLocks noGrp="1"/>
          </p:cNvSpPr>
          <p:nvPr>
            <p:ph sz="half" idx="1"/>
          </p:nvPr>
        </p:nvSpPr>
        <p:spPr>
          <a:xfrm>
            <a:off x="609600" y="1600201"/>
            <a:ext cx="5384800" cy="3989040"/>
          </a:xfrm>
        </p:spPr>
        <p:txBody>
          <a:bodyPr>
            <a:normAutofit lnSpcReduction="10000"/>
          </a:bodyPr>
          <a:lstStyle/>
          <a:p>
            <a:pPr marL="305435" indent="-305435">
              <a:lnSpc>
                <a:spcPct val="90000"/>
              </a:lnSpc>
            </a:pPr>
            <a:r>
              <a:rPr lang="en-GB" b="1" dirty="0"/>
              <a:t>Relationship Management:</a:t>
            </a:r>
            <a:r>
              <a:rPr lang="en-GB" dirty="0"/>
              <a:t> Proficiency in managing relationships and building networks, and an ability to find common ground and build rapport. </a:t>
            </a:r>
          </a:p>
          <a:p>
            <a:pPr marL="305435" indent="-305435">
              <a:lnSpc>
                <a:spcPct val="90000"/>
              </a:lnSpc>
            </a:pPr>
            <a:r>
              <a:rPr lang="en-GB" dirty="0"/>
              <a:t>Hallmarks of social skills include effectiveness in leading change, persuasiveness, and expertise building and leading teams.</a:t>
            </a:r>
            <a:endParaRPr lang="en-US" dirty="0"/>
          </a:p>
        </p:txBody>
      </p:sp>
      <p:pic>
        <p:nvPicPr>
          <p:cNvPr id="4" name="Picture 4" descr="Diagram&#10;&#10;Description automatically generated">
            <a:extLst>
              <a:ext uri="{FF2B5EF4-FFF2-40B4-BE49-F238E27FC236}">
                <a16:creationId xmlns:a16="http://schemas.microsoft.com/office/drawing/2014/main" id="{15C8AC2D-2524-43EF-9D60-7E1A2DBA3B66}"/>
              </a:ext>
            </a:extLst>
          </p:cNvPr>
          <p:cNvPicPr>
            <a:picLocks noChangeAspect="1"/>
          </p:cNvPicPr>
          <p:nvPr/>
        </p:nvPicPr>
        <p:blipFill>
          <a:blip r:embed="rId3"/>
          <a:stretch>
            <a:fillRect/>
          </a:stretch>
        </p:blipFill>
        <p:spPr>
          <a:xfrm>
            <a:off x="6827524" y="1600201"/>
            <a:ext cx="4124952" cy="3989040"/>
          </a:xfrm>
          <a:prstGeom prst="rect">
            <a:avLst/>
          </a:prstGeom>
          <a:noFill/>
        </p:spPr>
      </p:pic>
    </p:spTree>
    <p:extLst>
      <p:ext uri="{BB962C8B-B14F-4D97-AF65-F5344CB8AC3E}">
        <p14:creationId xmlns:p14="http://schemas.microsoft.com/office/powerpoint/2010/main" val="29746084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19613-27D9-4452-A6BC-D011370F0E32}"/>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dirty="0"/>
              <a:t>Was Steve Jobs emotionally and socially intelligent?</a:t>
            </a:r>
          </a:p>
        </p:txBody>
      </p:sp>
      <p:pic>
        <p:nvPicPr>
          <p:cNvPr id="4" name="Picture 4" descr="A picture containing person, person, glasses, indoor&#10;&#10;Description automatically generated">
            <a:extLst>
              <a:ext uri="{FF2B5EF4-FFF2-40B4-BE49-F238E27FC236}">
                <a16:creationId xmlns:a16="http://schemas.microsoft.com/office/drawing/2014/main" id="{BD51035D-8A66-43F4-92F2-668F3A472E5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1555"/>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17058D25-58C1-4000-9B8E-409AFAD299AD}"/>
              </a:ext>
            </a:extLst>
          </p:cNvPr>
          <p:cNvSpPr>
            <a:spLocks noGrp="1"/>
          </p:cNvSpPr>
          <p:nvPr>
            <p:ph sz="half" idx="2"/>
          </p:nvPr>
        </p:nvSpPr>
        <p:spPr>
          <a:xfrm>
            <a:off x="6197600" y="1600201"/>
            <a:ext cx="5384800" cy="3989040"/>
          </a:xfrm>
        </p:spPr>
        <p:txBody>
          <a:bodyPr>
            <a:normAutofit/>
          </a:bodyPr>
          <a:lstStyle/>
          <a:p>
            <a:pPr marL="305435" indent="-305435"/>
            <a:r>
              <a:rPr lang="en-GB" b="1"/>
              <a:t>Self-management:</a:t>
            </a:r>
            <a:r>
              <a:rPr lang="en-GB"/>
              <a:t> Many people who worked at Apple “were afraid of Jobs “because of his spontaneous temper tantrums and his proclivity to tell everyone exactly what he thought, which often wasn’t very favorable”” (Isaacson, 2011, p. 113).</a:t>
            </a:r>
          </a:p>
        </p:txBody>
      </p:sp>
    </p:spTree>
    <p:extLst>
      <p:ext uri="{BB962C8B-B14F-4D97-AF65-F5344CB8AC3E}">
        <p14:creationId xmlns:p14="http://schemas.microsoft.com/office/powerpoint/2010/main" val="26026962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BAE02-2099-4A95-8DC3-9820FDB41097}"/>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US"/>
              <a:t>Learning Agility</a:t>
            </a:r>
          </a:p>
        </p:txBody>
      </p:sp>
      <p:pic>
        <p:nvPicPr>
          <p:cNvPr id="12" name="Picture 13" descr="A picture containing sky, LEGO, toy, several&#10;&#10;Description automatically generated">
            <a:extLst>
              <a:ext uri="{FF2B5EF4-FFF2-40B4-BE49-F238E27FC236}">
                <a16:creationId xmlns:a16="http://schemas.microsoft.com/office/drawing/2014/main" id="{BA9A7DE7-7CCD-44E9-A71A-EF38EE00009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6267" b="20270"/>
          <a:stretch/>
        </p:blipFill>
        <p:spPr>
          <a:xfrm>
            <a:off x="609600" y="1600201"/>
            <a:ext cx="10972800" cy="3917032"/>
          </a:xfrm>
          <a:prstGeom prst="rect">
            <a:avLst/>
          </a:prstGeom>
          <a:noFill/>
        </p:spPr>
      </p:pic>
    </p:spTree>
    <p:extLst>
      <p:ext uri="{BB962C8B-B14F-4D97-AF65-F5344CB8AC3E}">
        <p14:creationId xmlns:p14="http://schemas.microsoft.com/office/powerpoint/2010/main" val="1444937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EE71D-1383-4E5B-A849-F02E6DB557D7}"/>
              </a:ext>
            </a:extLst>
          </p:cNvPr>
          <p:cNvSpPr>
            <a:spLocks noGrp="1"/>
          </p:cNvSpPr>
          <p:nvPr>
            <p:ph type="title"/>
          </p:nvPr>
        </p:nvSpPr>
        <p:spPr/>
        <p:txBody>
          <a:bodyPr/>
          <a:lstStyle/>
          <a:p>
            <a:r>
              <a:rPr lang="en-GB" dirty="0"/>
              <a:t>What is it?</a:t>
            </a:r>
          </a:p>
        </p:txBody>
      </p:sp>
      <p:sp>
        <p:nvSpPr>
          <p:cNvPr id="3" name="Content Placeholder 2">
            <a:extLst>
              <a:ext uri="{FF2B5EF4-FFF2-40B4-BE49-F238E27FC236}">
                <a16:creationId xmlns:a16="http://schemas.microsoft.com/office/drawing/2014/main" id="{E63D56F3-7AEC-4C77-BD72-1C91630BA2D6}"/>
              </a:ext>
            </a:extLst>
          </p:cNvPr>
          <p:cNvSpPr>
            <a:spLocks noGrp="1"/>
          </p:cNvSpPr>
          <p:nvPr>
            <p:ph idx="1"/>
          </p:nvPr>
        </p:nvSpPr>
        <p:spPr/>
        <p:txBody>
          <a:bodyPr>
            <a:normAutofit fontScale="55000" lnSpcReduction="20000"/>
          </a:bodyPr>
          <a:lstStyle/>
          <a:p>
            <a:pPr algn="just"/>
            <a:r>
              <a:rPr lang="en-GB" dirty="0">
                <a:ea typeface="+mn-lt"/>
                <a:cs typeface="+mn-lt"/>
              </a:rPr>
              <a:t>Centre for Creative Leadership (CCL) learning agility is a mind-set and corresponding collection of practices that allows development, growth and the utilisation of new strategies to solve increasingly complex problems </a:t>
            </a:r>
          </a:p>
          <a:p>
            <a:pPr marL="0" indent="0" algn="r">
              <a:buNone/>
            </a:pPr>
            <a:r>
              <a:rPr lang="en-GB" dirty="0">
                <a:ea typeface="+mn-lt"/>
                <a:cs typeface="+mn-lt"/>
              </a:rPr>
              <a:t>(Mitchinson &amp; Morris, 2015). </a:t>
            </a:r>
          </a:p>
          <a:p>
            <a:pPr algn="just"/>
            <a:r>
              <a:rPr lang="en-GB" dirty="0">
                <a:ea typeface="+mn-lt"/>
                <a:cs typeface="+mn-lt"/>
              </a:rPr>
              <a:t>Learning agility consists of a set of qualities and attributes that allow an individual to learn, adapt, and apply themselves in constantly changing conditions. </a:t>
            </a:r>
            <a:endParaRPr lang="en-GB" dirty="0"/>
          </a:p>
          <a:p>
            <a:pPr marL="305435" indent="-305435" algn="just"/>
            <a:r>
              <a:rPr lang="en-GB" dirty="0">
                <a:ea typeface="+mn-lt"/>
                <a:cs typeface="+mn-lt"/>
              </a:rPr>
              <a:t>I.e. knowing what to do when you don’t know what to do </a:t>
            </a:r>
          </a:p>
          <a:p>
            <a:pPr marL="0" indent="0" algn="r">
              <a:buNone/>
            </a:pPr>
            <a:r>
              <a:rPr lang="en-GB" dirty="0">
                <a:ea typeface="+mn-lt"/>
                <a:cs typeface="+mn-lt"/>
              </a:rPr>
              <a:t>(Hallenbeck, Swisher &amp; Orr, 2011).</a:t>
            </a:r>
          </a:p>
          <a:p>
            <a:pPr marL="305435" indent="-305435" algn="just"/>
            <a:r>
              <a:rPr lang="en-GB" dirty="0">
                <a:ea typeface="+mn-lt"/>
                <a:cs typeface="+mn-lt"/>
              </a:rPr>
              <a:t>Absorbing information from experience and gathering patterns from one context, you can then then apply it in a completely different situation </a:t>
            </a:r>
          </a:p>
          <a:p>
            <a:pPr marL="0" indent="0" algn="r">
              <a:buNone/>
            </a:pPr>
            <a:r>
              <a:rPr lang="en-GB" dirty="0">
                <a:ea typeface="+mn-lt"/>
                <a:cs typeface="+mn-lt"/>
              </a:rPr>
              <a:t>(Cashman, 2013). </a:t>
            </a:r>
          </a:p>
          <a:p>
            <a:pPr marL="0" indent="0" algn="just">
              <a:buNone/>
            </a:pPr>
            <a:endParaRPr lang="en-GB" dirty="0"/>
          </a:p>
          <a:p>
            <a:pPr marL="305435" indent="-305435"/>
            <a:r>
              <a:rPr lang="en-GB" dirty="0">
                <a:ea typeface="+mn-lt"/>
                <a:cs typeface="+mn-lt"/>
              </a:rPr>
              <a:t>Other definitions refer to the ability to learn, unlearn and relearn; the giving up of skills, perceptions, and thinking that are no longer relevant in order to learn new ones that are </a:t>
            </a:r>
          </a:p>
          <a:p>
            <a:pPr marL="0" indent="0" algn="r">
              <a:buNone/>
            </a:pPr>
            <a:r>
              <a:rPr lang="en-GB" dirty="0">
                <a:ea typeface="+mn-lt"/>
                <a:cs typeface="+mn-lt"/>
              </a:rPr>
              <a:t>(Flaum &amp; Winkler, 2015; Hallenbeck, Swisher &amp; Orr, 2011). </a:t>
            </a:r>
            <a:endParaRPr lang="en-GB" dirty="0"/>
          </a:p>
        </p:txBody>
      </p:sp>
    </p:spTree>
    <p:extLst>
      <p:ext uri="{BB962C8B-B14F-4D97-AF65-F5344CB8AC3E}">
        <p14:creationId xmlns:p14="http://schemas.microsoft.com/office/powerpoint/2010/main" val="1221992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3B7D5-70E1-B378-B8AE-A7637FC48D3A}"/>
              </a:ext>
            </a:extLst>
          </p:cNvPr>
          <p:cNvSpPr>
            <a:spLocks noGrp="1"/>
          </p:cNvSpPr>
          <p:nvPr>
            <p:ph type="title"/>
          </p:nvPr>
        </p:nvSpPr>
        <p:spPr>
          <a:xfrm>
            <a:off x="609600" y="274638"/>
            <a:ext cx="10972800" cy="1143000"/>
          </a:xfrm>
        </p:spPr>
        <p:txBody>
          <a:bodyPr vert="horz" lIns="91440" tIns="45720" rIns="91440" bIns="45720" rtlCol="0" anchor="ctr">
            <a:normAutofit/>
          </a:bodyPr>
          <a:lstStyle/>
          <a:p>
            <a:pPr>
              <a:lnSpc>
                <a:spcPct val="90000"/>
              </a:lnSpc>
            </a:pPr>
            <a:r>
              <a:rPr lang="en-US" sz="3700" dirty="0"/>
              <a:t>Activity- </a:t>
            </a:r>
            <a:br>
              <a:rPr lang="en-US" sz="3700" dirty="0"/>
            </a:br>
            <a:r>
              <a:rPr lang="en-US" sz="3700" dirty="0"/>
              <a:t>why is learning agility important in leadership?</a:t>
            </a:r>
          </a:p>
        </p:txBody>
      </p:sp>
      <p:pic>
        <p:nvPicPr>
          <p:cNvPr id="6" name="Graphic 5" descr="Head with Gears">
            <a:extLst>
              <a:ext uri="{FF2B5EF4-FFF2-40B4-BE49-F238E27FC236}">
                <a16:creationId xmlns:a16="http://schemas.microsoft.com/office/drawing/2014/main" id="{3C3CB595-0F64-2040-F572-27C79D5AC7E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37484" y="1600201"/>
            <a:ext cx="3917032" cy="3917032"/>
          </a:xfrm>
          <a:prstGeom prst="rect">
            <a:avLst/>
          </a:prstGeom>
        </p:spPr>
      </p:pic>
    </p:spTree>
    <p:extLst>
      <p:ext uri="{BB962C8B-B14F-4D97-AF65-F5344CB8AC3E}">
        <p14:creationId xmlns:p14="http://schemas.microsoft.com/office/powerpoint/2010/main" val="3184843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75857-7B15-B5D4-207B-49AA9A0418CC}"/>
              </a:ext>
            </a:extLst>
          </p:cNvPr>
          <p:cNvSpPr>
            <a:spLocks noGrp="1"/>
          </p:cNvSpPr>
          <p:nvPr>
            <p:ph type="title"/>
          </p:nvPr>
        </p:nvSpPr>
        <p:spPr/>
        <p:txBody>
          <a:bodyPr anchor="ctr">
            <a:normAutofit/>
          </a:bodyPr>
          <a:lstStyle/>
          <a:p>
            <a:pPr>
              <a:lnSpc>
                <a:spcPct val="90000"/>
              </a:lnSpc>
            </a:pPr>
            <a:r>
              <a:rPr lang="en-GB" sz="2700" b="1" dirty="0"/>
              <a:t>“Continued employment no longer depends on your employer, it depends on your employability” (Owen, 2020).</a:t>
            </a:r>
            <a:r>
              <a:rPr lang="en-GB" sz="2700" dirty="0"/>
              <a:t> </a:t>
            </a:r>
            <a:br>
              <a:rPr lang="en-US" sz="1800" dirty="0"/>
            </a:br>
            <a:endParaRPr lang="en-GB" sz="1800" dirty="0"/>
          </a:p>
        </p:txBody>
      </p:sp>
      <p:sp>
        <p:nvSpPr>
          <p:cNvPr id="3" name="Content Placeholder 2">
            <a:extLst>
              <a:ext uri="{FF2B5EF4-FFF2-40B4-BE49-F238E27FC236}">
                <a16:creationId xmlns:a16="http://schemas.microsoft.com/office/drawing/2014/main" id="{E601D62B-F5A2-B655-6173-3D788A33EA66}"/>
              </a:ext>
            </a:extLst>
          </p:cNvPr>
          <p:cNvSpPr>
            <a:spLocks noGrp="1"/>
          </p:cNvSpPr>
          <p:nvPr>
            <p:ph idx="1"/>
          </p:nvPr>
        </p:nvSpPr>
        <p:spPr/>
        <p:txBody>
          <a:bodyPr>
            <a:normAutofit fontScale="77500" lnSpcReduction="20000"/>
          </a:bodyPr>
          <a:lstStyle/>
          <a:p>
            <a:pPr marL="305435" indent="-305435">
              <a:lnSpc>
                <a:spcPct val="90000"/>
              </a:lnSpc>
              <a:spcBef>
                <a:spcPct val="20000"/>
              </a:spcBef>
              <a:spcAft>
                <a:spcPts val="600"/>
              </a:spcAft>
              <a:buFont typeface="Arial"/>
              <a:buChar char="•"/>
            </a:pPr>
            <a:endParaRPr lang="en-GB" dirty="0"/>
          </a:p>
          <a:p>
            <a:pPr marL="305435" indent="-305435">
              <a:lnSpc>
                <a:spcPct val="90000"/>
              </a:lnSpc>
              <a:spcBef>
                <a:spcPct val="20000"/>
              </a:spcBef>
              <a:spcAft>
                <a:spcPts val="600"/>
              </a:spcAft>
              <a:buFont typeface="Arial"/>
              <a:buChar char="•"/>
            </a:pPr>
            <a:r>
              <a:rPr lang="en-GB" dirty="0"/>
              <a:t>LA e</a:t>
            </a:r>
            <a:r>
              <a:rPr lang="en-GB" sz="3200" dirty="0"/>
              <a:t>ssential for 4 reasons: </a:t>
            </a:r>
          </a:p>
          <a:p>
            <a:pPr marL="705485" lvl="1" indent="-305435">
              <a:lnSpc>
                <a:spcPct val="90000"/>
              </a:lnSpc>
              <a:spcAft>
                <a:spcPts val="600"/>
              </a:spcAft>
              <a:buFont typeface="Arial"/>
              <a:buChar char="•"/>
            </a:pPr>
            <a:r>
              <a:rPr lang="en-GB" dirty="0"/>
              <a:t>Industries will probably change out of all recognition.</a:t>
            </a:r>
          </a:p>
          <a:p>
            <a:pPr marL="705485" lvl="1" indent="-305435">
              <a:lnSpc>
                <a:spcPct val="90000"/>
              </a:lnSpc>
              <a:spcAft>
                <a:spcPts val="600"/>
              </a:spcAft>
              <a:buFont typeface="Arial"/>
              <a:buChar char="•"/>
            </a:pPr>
            <a:r>
              <a:rPr lang="en-GB" dirty="0"/>
              <a:t>Job roles will become obsolete and unrecognisable due to AI and other technologies.</a:t>
            </a:r>
          </a:p>
          <a:p>
            <a:pPr marL="705485" lvl="1" indent="-305435">
              <a:lnSpc>
                <a:spcPct val="90000"/>
              </a:lnSpc>
              <a:spcAft>
                <a:spcPts val="600"/>
              </a:spcAft>
              <a:buFont typeface="Arial"/>
              <a:buChar char="•"/>
            </a:pPr>
            <a:r>
              <a:rPr lang="en-GB" dirty="0"/>
              <a:t>The rules of survival and success will keep on changing.</a:t>
            </a:r>
          </a:p>
          <a:p>
            <a:pPr marL="705485" lvl="1" indent="-305435">
              <a:lnSpc>
                <a:spcPct val="90000"/>
              </a:lnSpc>
              <a:spcAft>
                <a:spcPts val="600"/>
              </a:spcAft>
              <a:buFont typeface="Arial"/>
              <a:buChar char="•"/>
            </a:pPr>
            <a:r>
              <a:rPr lang="en-GB" dirty="0"/>
              <a:t>There will always be younger, cheaper and hungrier people with fresher skills waiting to take our place. </a:t>
            </a:r>
          </a:p>
          <a:p>
            <a:pPr lvl="1">
              <a:lnSpc>
                <a:spcPct val="90000"/>
              </a:lnSpc>
              <a:spcAft>
                <a:spcPts val="600"/>
              </a:spcAft>
            </a:pPr>
            <a:r>
              <a:rPr lang="en-GB" dirty="0"/>
              <a:t>As a result, we must become comfortable with continually giving up skills, perspectives, and ideas that are no longer useful, to learn new ones that are </a:t>
            </a:r>
          </a:p>
          <a:p>
            <a:pPr marL="457200" lvl="1" indent="0" algn="r">
              <a:lnSpc>
                <a:spcPct val="90000"/>
              </a:lnSpc>
              <a:spcAft>
                <a:spcPts val="600"/>
              </a:spcAft>
              <a:buNone/>
            </a:pPr>
            <a:r>
              <a:rPr lang="en-GB" dirty="0"/>
              <a:t>(</a:t>
            </a:r>
            <a:r>
              <a:rPr lang="en-GB" dirty="0" err="1"/>
              <a:t>Mitchinson</a:t>
            </a:r>
            <a:r>
              <a:rPr lang="en-GB" dirty="0"/>
              <a:t> &amp; Morris, 2015). </a:t>
            </a:r>
            <a:endParaRPr lang="en-US" dirty="0"/>
          </a:p>
          <a:p>
            <a:pPr>
              <a:lnSpc>
                <a:spcPct val="90000"/>
              </a:lnSpc>
            </a:pPr>
            <a:endParaRPr lang="en-GB" sz="1500" dirty="0"/>
          </a:p>
        </p:txBody>
      </p:sp>
    </p:spTree>
    <p:extLst>
      <p:ext uri="{BB962C8B-B14F-4D97-AF65-F5344CB8AC3E}">
        <p14:creationId xmlns:p14="http://schemas.microsoft.com/office/powerpoint/2010/main" val="3119374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B40FD-FD67-468A-9528-4F292A41FC9B}"/>
              </a:ext>
            </a:extLst>
          </p:cNvPr>
          <p:cNvSpPr>
            <a:spLocks noGrp="1"/>
          </p:cNvSpPr>
          <p:nvPr>
            <p:ph type="title"/>
          </p:nvPr>
        </p:nvSpPr>
        <p:spPr/>
        <p:txBody>
          <a:bodyPr anchor="ctr">
            <a:normAutofit/>
          </a:bodyPr>
          <a:lstStyle/>
          <a:p>
            <a:r>
              <a:rPr lang="en-GB"/>
              <a:t>Why it matters?</a:t>
            </a:r>
          </a:p>
        </p:txBody>
      </p:sp>
      <p:sp>
        <p:nvSpPr>
          <p:cNvPr id="3" name="Content Placeholder 2">
            <a:extLst>
              <a:ext uri="{FF2B5EF4-FFF2-40B4-BE49-F238E27FC236}">
                <a16:creationId xmlns:a16="http://schemas.microsoft.com/office/drawing/2014/main" id="{66698D3D-EA90-4A45-83B0-838757D7E65B}"/>
              </a:ext>
            </a:extLst>
          </p:cNvPr>
          <p:cNvSpPr>
            <a:spLocks noGrp="1"/>
          </p:cNvSpPr>
          <p:nvPr>
            <p:ph idx="1"/>
          </p:nvPr>
        </p:nvSpPr>
        <p:spPr/>
        <p:txBody>
          <a:bodyPr>
            <a:normAutofit/>
          </a:bodyPr>
          <a:lstStyle/>
          <a:p>
            <a:pPr marL="305435" indent="-305435">
              <a:lnSpc>
                <a:spcPct val="90000"/>
              </a:lnSpc>
            </a:pPr>
            <a:r>
              <a:rPr lang="en-GB" sz="2400" dirty="0"/>
              <a:t>Workers need to shift from the routines of today’s jobs to new and previously unimagined futures, an agile mindset and lifelong learning which will enable us to navigate the unknown, cope with complexity and maintain performance under first-time conditions (WEF, 2018; Miller 2019). </a:t>
            </a:r>
            <a:endParaRPr lang="en-US" sz="2400" dirty="0"/>
          </a:p>
          <a:p>
            <a:pPr marL="305435" indent="-305435">
              <a:lnSpc>
                <a:spcPct val="90000"/>
              </a:lnSpc>
            </a:pPr>
            <a:r>
              <a:rPr lang="en-GB" sz="2400" dirty="0"/>
              <a:t>A wide range of occupations will require a higher degree of cognitive abilities – such as creativity, logical reasoning and problem sensitivity – as part of their core skill set. </a:t>
            </a:r>
          </a:p>
          <a:p>
            <a:pPr marL="305435" indent="-305435">
              <a:lnSpc>
                <a:spcPct val="90000"/>
              </a:lnSpc>
            </a:pPr>
            <a:r>
              <a:rPr lang="en-GB" sz="2400" dirty="0"/>
              <a:t>More than 52% of all jobs expected to require these cognitive abilities as part of their core skill set in 2020 do not yet do so today, or only to a much smaller extent (WEF, 2018). </a:t>
            </a:r>
          </a:p>
        </p:txBody>
      </p:sp>
    </p:spTree>
    <p:extLst>
      <p:ext uri="{BB962C8B-B14F-4D97-AF65-F5344CB8AC3E}">
        <p14:creationId xmlns:p14="http://schemas.microsoft.com/office/powerpoint/2010/main" val="24810405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5969F-B825-499B-8990-E44FC6CFF5C9}"/>
              </a:ext>
            </a:extLst>
          </p:cNvPr>
          <p:cNvSpPr>
            <a:spLocks noGrp="1"/>
          </p:cNvSpPr>
          <p:nvPr>
            <p:ph type="title"/>
          </p:nvPr>
        </p:nvSpPr>
        <p:spPr/>
        <p:txBody>
          <a:bodyPr/>
          <a:lstStyle/>
          <a:p>
            <a:r>
              <a:rPr lang="en-US" sz="4400" dirty="0"/>
              <a:t>VUCA</a:t>
            </a:r>
            <a:endParaRPr lang="en-GB" dirty="0"/>
          </a:p>
        </p:txBody>
      </p:sp>
      <p:sp>
        <p:nvSpPr>
          <p:cNvPr id="3" name="Content Placeholder 2">
            <a:extLst>
              <a:ext uri="{FF2B5EF4-FFF2-40B4-BE49-F238E27FC236}">
                <a16:creationId xmlns:a16="http://schemas.microsoft.com/office/drawing/2014/main" id="{CE88599E-3139-439B-ABFA-D891F3A3B6E0}"/>
              </a:ext>
            </a:extLst>
          </p:cNvPr>
          <p:cNvSpPr>
            <a:spLocks noGrp="1"/>
          </p:cNvSpPr>
          <p:nvPr>
            <p:ph idx="1"/>
          </p:nvPr>
        </p:nvSpPr>
        <p:spPr/>
        <p:txBody>
          <a:bodyPr>
            <a:normAutofit fontScale="85000" lnSpcReduction="10000"/>
          </a:bodyPr>
          <a:lstStyle/>
          <a:p>
            <a:r>
              <a:rPr lang="en-GB" sz="3200" dirty="0"/>
              <a:t>We need to become increasingly comfortable with uncertainty and change, which is a constant feature of the world we live in. </a:t>
            </a:r>
          </a:p>
          <a:p>
            <a:r>
              <a:rPr lang="en-US" sz="3200" dirty="0"/>
              <a:t>Where there is volatility, uncertainty, complexity and ambiguity (VUCA), outcomes cannot be foreseen, and the past cannot predict the future.  </a:t>
            </a:r>
          </a:p>
          <a:p>
            <a:r>
              <a:rPr lang="en-GB" sz="3200" dirty="0"/>
              <a:t>Success in this VUCA world, requires the mastery of our ability to adapt and learn. In this new world, our current skill-set is of secondary importance to our ability to learn new knowledge, skills, and behaviours to equip us to respond to future challenges. </a:t>
            </a:r>
          </a:p>
          <a:p>
            <a:endParaRPr lang="en-GB" dirty="0"/>
          </a:p>
        </p:txBody>
      </p:sp>
    </p:spTree>
    <p:extLst>
      <p:ext uri="{BB962C8B-B14F-4D97-AF65-F5344CB8AC3E}">
        <p14:creationId xmlns:p14="http://schemas.microsoft.com/office/powerpoint/2010/main" val="12694134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A2B3A-32A1-4663-89B0-17D4AEA62945}"/>
              </a:ext>
            </a:extLst>
          </p:cNvPr>
          <p:cNvSpPr>
            <a:spLocks noGrp="1"/>
          </p:cNvSpPr>
          <p:nvPr>
            <p:ph type="title"/>
          </p:nvPr>
        </p:nvSpPr>
        <p:spPr/>
        <p:txBody>
          <a:bodyPr>
            <a:normAutofit/>
          </a:bodyPr>
          <a:lstStyle/>
          <a:p>
            <a:r>
              <a:rPr lang="en-GB">
                <a:solidFill>
                  <a:schemeClr val="tx1">
                    <a:lumMod val="85000"/>
                    <a:lumOff val="15000"/>
                  </a:schemeClr>
                </a:solidFill>
              </a:rPr>
              <a:t>4 components of Learning agility</a:t>
            </a:r>
          </a:p>
        </p:txBody>
      </p:sp>
      <p:graphicFrame>
        <p:nvGraphicFramePr>
          <p:cNvPr id="31" name="Content Placeholder 2">
            <a:extLst>
              <a:ext uri="{FF2B5EF4-FFF2-40B4-BE49-F238E27FC236}">
                <a16:creationId xmlns:a16="http://schemas.microsoft.com/office/drawing/2014/main" id="{5CC35C20-92BC-4B80-9958-B7CD27C6D5F4}"/>
              </a:ext>
            </a:extLst>
          </p:cNvPr>
          <p:cNvGraphicFramePr>
            <a:graphicFrameLocks noGrp="1"/>
          </p:cNvGraphicFramePr>
          <p:nvPr>
            <p:ph idx="1"/>
            <p:extLst>
              <p:ext uri="{D42A27DB-BD31-4B8C-83A1-F6EECF244321}">
                <p14:modId xmlns:p14="http://schemas.microsoft.com/office/powerpoint/2010/main" val="1717401925"/>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 name="TextBox 21">
            <a:extLst>
              <a:ext uri="{FF2B5EF4-FFF2-40B4-BE49-F238E27FC236}">
                <a16:creationId xmlns:a16="http://schemas.microsoft.com/office/drawing/2014/main" id="{CF655F00-313B-4E74-83D4-E626FFAE71EC}"/>
              </a:ext>
            </a:extLst>
          </p:cNvPr>
          <p:cNvSpPr txBox="1"/>
          <p:nvPr/>
        </p:nvSpPr>
        <p:spPr>
          <a:xfrm>
            <a:off x="582561" y="2192594"/>
            <a:ext cx="8384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Hallenbeck (2016) identifies Four Practices of Learning Agility: </a:t>
            </a:r>
            <a:endParaRPr lang="en-GB"/>
          </a:p>
        </p:txBody>
      </p:sp>
    </p:spTree>
    <p:extLst>
      <p:ext uri="{BB962C8B-B14F-4D97-AF65-F5344CB8AC3E}">
        <p14:creationId xmlns:p14="http://schemas.microsoft.com/office/powerpoint/2010/main" val="1453916225"/>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D24F2-BD61-4911-B5F1-D781BD344530}"/>
              </a:ext>
            </a:extLst>
          </p:cNvPr>
          <p:cNvSpPr>
            <a:spLocks noGrp="1"/>
          </p:cNvSpPr>
          <p:nvPr>
            <p:ph type="title" idx="4294967295"/>
          </p:nvPr>
        </p:nvSpPr>
        <p:spPr>
          <a:xfrm>
            <a:off x="0" y="274638"/>
            <a:ext cx="10972800" cy="1143000"/>
          </a:xfrm>
        </p:spPr>
        <p:txBody>
          <a:bodyPr anchor="ctr">
            <a:normAutofit/>
          </a:bodyPr>
          <a:lstStyle/>
          <a:p>
            <a:r>
              <a:rPr lang="en-GB">
                <a:solidFill>
                  <a:srgbClr val="FFFEFF"/>
                </a:solidFill>
                <a:ea typeface="+mj-lt"/>
                <a:cs typeface="+mj-lt"/>
              </a:rPr>
              <a:t>4 components of Learning agility</a:t>
            </a:r>
            <a:endParaRPr lang="en-US">
              <a:solidFill>
                <a:srgbClr val="FFFEFF"/>
              </a:solidFill>
            </a:endParaRPr>
          </a:p>
        </p:txBody>
      </p:sp>
      <p:sp>
        <p:nvSpPr>
          <p:cNvPr id="3" name="Content Placeholder 2">
            <a:extLst>
              <a:ext uri="{FF2B5EF4-FFF2-40B4-BE49-F238E27FC236}">
                <a16:creationId xmlns:a16="http://schemas.microsoft.com/office/drawing/2014/main" id="{2895D817-CB8C-4923-A711-E778A0B617F9}"/>
              </a:ext>
            </a:extLst>
          </p:cNvPr>
          <p:cNvSpPr>
            <a:spLocks noGrp="1"/>
          </p:cNvSpPr>
          <p:nvPr>
            <p:ph idx="4294967295"/>
          </p:nvPr>
        </p:nvSpPr>
        <p:spPr>
          <a:xfrm>
            <a:off x="548640" y="531813"/>
            <a:ext cx="10743248" cy="4984750"/>
          </a:xfrm>
        </p:spPr>
        <p:txBody>
          <a:bodyPr>
            <a:normAutofit/>
          </a:bodyPr>
          <a:lstStyle/>
          <a:p>
            <a:pPr marL="0" indent="0">
              <a:lnSpc>
                <a:spcPct val="100000"/>
              </a:lnSpc>
              <a:spcBef>
                <a:spcPts val="1000"/>
              </a:spcBef>
              <a:spcAft>
                <a:spcPts val="0"/>
              </a:spcAft>
              <a:buNone/>
            </a:pPr>
            <a:r>
              <a:rPr lang="x-none" sz="1400" b="1" i="1" dirty="0">
                <a:latin typeface="Calibri"/>
                <a:cs typeface="Calibri"/>
              </a:rPr>
              <a:t>Seeking:</a:t>
            </a:r>
            <a:endParaRPr lang="en-US" sz="1400" dirty="0">
              <a:ea typeface="+mn-lt"/>
              <a:cs typeface="+mn-lt"/>
            </a:endParaRPr>
          </a:p>
          <a:p>
            <a:pPr marL="305435" indent="-305435">
              <a:lnSpc>
                <a:spcPct val="100000"/>
              </a:lnSpc>
              <a:spcBef>
                <a:spcPts val="1000"/>
              </a:spcBef>
              <a:spcAft>
                <a:spcPts val="0"/>
              </a:spcAft>
            </a:pPr>
            <a:r>
              <a:rPr lang="x-none" sz="1400" dirty="0">
                <a:latin typeface="Calibri"/>
                <a:cs typeface="Calibri"/>
              </a:rPr>
              <a:t>Experiences and quality and quantity of experience play a key role in developing learing agility. Life begins at the edge of your comfort zone. </a:t>
            </a:r>
            <a:endParaRPr lang="en-US" sz="1400" dirty="0">
              <a:ea typeface="+mn-lt"/>
              <a:cs typeface="+mn-lt"/>
            </a:endParaRPr>
          </a:p>
          <a:p>
            <a:pPr marL="305435" indent="-305435">
              <a:lnSpc>
                <a:spcPct val="100000"/>
              </a:lnSpc>
              <a:spcBef>
                <a:spcPts val="1000"/>
              </a:spcBef>
              <a:spcAft>
                <a:spcPts val="0"/>
              </a:spcAft>
            </a:pPr>
            <a:r>
              <a:rPr lang="x-none" sz="1400" dirty="0">
                <a:latin typeface="Calibri"/>
                <a:cs typeface="Calibri"/>
              </a:rPr>
              <a:t>Experinces</a:t>
            </a:r>
            <a:r>
              <a:rPr lang="x-none" sz="1400" b="1" dirty="0">
                <a:latin typeface="Calibri"/>
                <a:cs typeface="Calibri"/>
              </a:rPr>
              <a:t> </a:t>
            </a:r>
            <a:r>
              <a:rPr lang="x-none" sz="1400" dirty="0">
                <a:latin typeface="Calibri"/>
                <a:cs typeface="Calibri"/>
              </a:rPr>
              <a:t>with characteristics such as novelty, complexity and high stakes offer greater opportunity for learning than those that are straight forward and low risk. Diversity of experience matters.  The more we encounter new types of situations that require different skills for success the more we learn.  </a:t>
            </a:r>
            <a:endParaRPr lang="en-US" sz="1400" dirty="0">
              <a:latin typeface="Avenir Next LT Pro" panose="020B0502020104020203"/>
              <a:cs typeface="Calibri"/>
            </a:endParaRPr>
          </a:p>
          <a:p>
            <a:pPr marL="0" indent="0">
              <a:lnSpc>
                <a:spcPct val="100000"/>
              </a:lnSpc>
              <a:spcBef>
                <a:spcPts val="1000"/>
              </a:spcBef>
              <a:spcAft>
                <a:spcPts val="0"/>
              </a:spcAft>
              <a:buNone/>
            </a:pPr>
            <a:r>
              <a:rPr lang="x-none" sz="1400" b="1" i="1" dirty="0">
                <a:latin typeface="Calibri"/>
                <a:cs typeface="Calibri"/>
              </a:rPr>
              <a:t>Sensemaking:</a:t>
            </a:r>
            <a:endParaRPr lang="en-US" sz="1400" dirty="0">
              <a:ea typeface="+mn-lt"/>
              <a:cs typeface="+mn-lt"/>
            </a:endParaRPr>
          </a:p>
          <a:p>
            <a:pPr marL="305435" indent="-305435">
              <a:lnSpc>
                <a:spcPct val="100000"/>
              </a:lnSpc>
              <a:spcBef>
                <a:spcPts val="1000"/>
              </a:spcBef>
              <a:spcAft>
                <a:spcPts val="0"/>
              </a:spcAft>
            </a:pPr>
            <a:r>
              <a:rPr lang="x-none" sz="1400" dirty="0">
                <a:latin typeface="Calibri"/>
                <a:cs typeface="Calibri"/>
              </a:rPr>
              <a:t>Learning agile people recognise the best way to learn is to forget what they already know and demonstrate the courage to be curious. Learning is active, involving effort, intention and willingness. It is important to accept errors and mistakes as part of the learning experience.</a:t>
            </a:r>
            <a:endParaRPr lang="x-none" sz="1400" dirty="0">
              <a:highlight>
                <a:srgbClr val="00FF00"/>
              </a:highlight>
              <a:latin typeface="Calibri"/>
              <a:ea typeface="+mn-lt"/>
              <a:cs typeface="Calibri"/>
            </a:endParaRPr>
          </a:p>
          <a:p>
            <a:pPr marL="0" indent="0">
              <a:lnSpc>
                <a:spcPct val="100000"/>
              </a:lnSpc>
              <a:spcBef>
                <a:spcPts val="1000"/>
              </a:spcBef>
              <a:spcAft>
                <a:spcPts val="0"/>
              </a:spcAft>
              <a:buNone/>
            </a:pPr>
            <a:r>
              <a:rPr lang="x-none" sz="1400" b="1" i="1" dirty="0">
                <a:latin typeface="Calibri"/>
                <a:cs typeface="Calibri"/>
              </a:rPr>
              <a:t>Internalsing</a:t>
            </a:r>
            <a:endParaRPr lang="en-US" sz="1400" dirty="0">
              <a:ea typeface="+mn-lt"/>
              <a:cs typeface="+mn-lt"/>
            </a:endParaRPr>
          </a:p>
          <a:p>
            <a:pPr marL="305435" indent="-305435">
              <a:lnSpc>
                <a:spcPct val="100000"/>
              </a:lnSpc>
              <a:spcBef>
                <a:spcPts val="1000"/>
              </a:spcBef>
              <a:spcAft>
                <a:spcPts val="0"/>
              </a:spcAft>
            </a:pPr>
            <a:r>
              <a:rPr lang="x-none" sz="1400" dirty="0">
                <a:latin typeface="Calibri"/>
                <a:cs typeface="Calibri"/>
              </a:rPr>
              <a:t>Yeilding insights from what has already happened can be challenging and requires some deliberate effort. Practices such as reflecting, seeking feedback and embracing criticism take us out of our comfort zone and are therefor learning expereinces in themselves. </a:t>
            </a:r>
            <a:endParaRPr lang="x-none" sz="1400" dirty="0">
              <a:highlight>
                <a:srgbClr val="00FF00"/>
              </a:highlight>
              <a:latin typeface="Calibri"/>
              <a:ea typeface="+mn-lt"/>
              <a:cs typeface="Calibri"/>
            </a:endParaRPr>
          </a:p>
          <a:p>
            <a:pPr marL="0" indent="0">
              <a:lnSpc>
                <a:spcPct val="100000"/>
              </a:lnSpc>
              <a:spcBef>
                <a:spcPts val="1000"/>
              </a:spcBef>
              <a:spcAft>
                <a:spcPts val="0"/>
              </a:spcAft>
              <a:buNone/>
            </a:pPr>
            <a:r>
              <a:rPr lang="x-none" sz="1400" b="1" i="1" dirty="0">
                <a:latin typeface="Calibri"/>
                <a:cs typeface="Calibri"/>
              </a:rPr>
              <a:t>Applying</a:t>
            </a:r>
            <a:endParaRPr lang="en-US" sz="1400" dirty="0">
              <a:ea typeface="+mn-lt"/>
              <a:cs typeface="+mn-lt"/>
            </a:endParaRPr>
          </a:p>
          <a:p>
            <a:pPr marL="305435" indent="-305435">
              <a:lnSpc>
                <a:spcPct val="100000"/>
              </a:lnSpc>
              <a:spcBef>
                <a:spcPts val="1000"/>
              </a:spcBef>
              <a:spcAft>
                <a:spcPts val="0"/>
              </a:spcAft>
            </a:pPr>
            <a:r>
              <a:rPr lang="x-none" sz="1400" dirty="0">
                <a:latin typeface="Calibri"/>
                <a:cs typeface="Calibri"/>
              </a:rPr>
              <a:t>In new situations, you don't have direct experince to guide you. Instead you must reference indirect or seemingly unrelated experinces.  New and challenging experiences are charactersied by ambiguity where solutions are not clear, focus on the what you've done in the past that is somehow like the new experience and might help you.  First solutions rarely work so be prepared to generate alternatives and focus on learning from the failures.</a:t>
            </a:r>
            <a:endParaRPr lang="x-none" sz="1400" dirty="0">
              <a:highlight>
                <a:srgbClr val="00FF00"/>
              </a:highlight>
              <a:latin typeface="Calibri"/>
              <a:ea typeface="+mn-lt"/>
              <a:cs typeface="Calibri"/>
            </a:endParaRPr>
          </a:p>
          <a:p>
            <a:pPr marL="305435" indent="-305435">
              <a:lnSpc>
                <a:spcPct val="100000"/>
              </a:lnSpc>
              <a:spcBef>
                <a:spcPts val="1000"/>
              </a:spcBef>
              <a:spcAft>
                <a:spcPts val="0"/>
              </a:spcAft>
            </a:pPr>
            <a:endParaRPr lang="x-none" sz="1400" dirty="0">
              <a:ea typeface="+mn-lt"/>
              <a:cs typeface="+mn-lt"/>
            </a:endParaRPr>
          </a:p>
          <a:p>
            <a:pPr marL="305435" indent="-305435">
              <a:lnSpc>
                <a:spcPct val="100000"/>
              </a:lnSpc>
            </a:pPr>
            <a:endParaRPr lang="en-GB" sz="1400" dirty="0"/>
          </a:p>
        </p:txBody>
      </p:sp>
    </p:spTree>
    <p:extLst>
      <p:ext uri="{BB962C8B-B14F-4D97-AF65-F5344CB8AC3E}">
        <p14:creationId xmlns:p14="http://schemas.microsoft.com/office/powerpoint/2010/main" val="14383029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4F2F9-646F-41DB-BD1C-D17FE4A552EB}"/>
              </a:ext>
            </a:extLst>
          </p:cNvPr>
          <p:cNvSpPr>
            <a:spLocks noGrp="1"/>
          </p:cNvSpPr>
          <p:nvPr>
            <p:ph type="title"/>
          </p:nvPr>
        </p:nvSpPr>
        <p:spPr>
          <a:xfrm>
            <a:off x="746228" y="1037967"/>
            <a:ext cx="3054091" cy="4709131"/>
          </a:xfrm>
        </p:spPr>
        <p:txBody>
          <a:bodyPr anchor="ctr">
            <a:normAutofit/>
          </a:bodyPr>
          <a:lstStyle/>
          <a:p>
            <a:r>
              <a:rPr lang="en-GB" sz="2500" dirty="0"/>
              <a:t>Characteristics of a Learning Agile Leader</a:t>
            </a:r>
          </a:p>
        </p:txBody>
      </p:sp>
      <p:graphicFrame>
        <p:nvGraphicFramePr>
          <p:cNvPr id="5" name="Content Placeholder 2">
            <a:extLst>
              <a:ext uri="{FF2B5EF4-FFF2-40B4-BE49-F238E27FC236}">
                <a16:creationId xmlns:a16="http://schemas.microsoft.com/office/drawing/2014/main" id="{6F641333-5AEE-4623-9C6F-E680DF52A5A8}"/>
              </a:ext>
            </a:extLst>
          </p:cNvPr>
          <p:cNvGraphicFramePr>
            <a:graphicFrameLocks noGrp="1"/>
          </p:cNvGraphicFramePr>
          <p:nvPr>
            <p:ph idx="1"/>
            <p:extLst>
              <p:ext uri="{D42A27DB-BD31-4B8C-83A1-F6EECF244321}">
                <p14:modId xmlns:p14="http://schemas.microsoft.com/office/powerpoint/2010/main" val="194334376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70976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
            <a:extLst>
              <a:ext uri="{FF2B5EF4-FFF2-40B4-BE49-F238E27FC236}">
                <a16:creationId xmlns:a16="http://schemas.microsoft.com/office/drawing/2014/main" id="{16032B64-FB56-D3C8-EBE5-C2A37333C9E6}"/>
              </a:ext>
            </a:extLst>
          </p:cNvPr>
          <p:cNvSpPr>
            <a:spLocks noChangeArrowheads="1"/>
          </p:cNvSpPr>
          <p:nvPr/>
        </p:nvSpPr>
        <p:spPr bwMode="auto">
          <a:xfrm>
            <a:off x="609600" y="274638"/>
            <a:ext cx="10972800" cy="11430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eaLnBrk="1" fontAlgn="base" hangingPunct="1">
              <a:lnSpc>
                <a:spcPct val="90000"/>
              </a:lnSpc>
              <a:spcAft>
                <a:spcPts val="600"/>
              </a:spcAft>
              <a:buClrTx/>
              <a:buSzTx/>
              <a:tabLst/>
            </a:pPr>
            <a:r>
              <a:rPr kumimoji="0" lang="en-US" altLang="en-US" sz="1400" i="0" u="none" strike="noStrike" cap="all" normalizeH="0" baseline="0" dirty="0">
                <a:ln>
                  <a:noFill/>
                </a:ln>
                <a:effectLst/>
                <a:latin typeface="+mj-lt"/>
                <a:ea typeface="+mj-ea"/>
                <a:cs typeface="+mj-cs"/>
              </a:rPr>
              <a:t>How Learning Agile Are You?</a:t>
            </a:r>
          </a:p>
          <a:p>
            <a:pPr marL="0" marR="0" lvl="0" indent="0" algn="ctr" eaLnBrk="1" fontAlgn="base" hangingPunct="1">
              <a:lnSpc>
                <a:spcPct val="90000"/>
              </a:lnSpc>
              <a:spcAft>
                <a:spcPts val="600"/>
              </a:spcAft>
              <a:buClrTx/>
              <a:buSzTx/>
              <a:tabLst/>
            </a:pPr>
            <a:r>
              <a:rPr kumimoji="0" lang="en-US" altLang="en-US" sz="1400" i="0" u="none" strike="noStrike" cap="all" normalizeH="0" baseline="0" dirty="0">
                <a:ln>
                  <a:noFill/>
                </a:ln>
                <a:effectLst/>
                <a:latin typeface="+mj-lt"/>
                <a:ea typeface="+mj-ea"/>
                <a:cs typeface="+mj-cs"/>
              </a:rPr>
              <a:t>Take this brief quiz. Give yourself 1, 2, or 3 points for each question, depending on your answer.</a:t>
            </a:r>
          </a:p>
          <a:p>
            <a:pPr marL="0" marR="0" lvl="0" indent="0" algn="ctr" eaLnBrk="1" fontAlgn="base" hangingPunct="1">
              <a:lnSpc>
                <a:spcPct val="90000"/>
              </a:lnSpc>
              <a:spcAft>
                <a:spcPts val="600"/>
              </a:spcAft>
              <a:buClrTx/>
              <a:buSzTx/>
              <a:tabLst/>
            </a:pPr>
            <a:r>
              <a:rPr kumimoji="0" lang="en-US" altLang="en-US" sz="1400" i="0" u="none" strike="noStrike" cap="all" normalizeH="0" baseline="0" dirty="0">
                <a:ln>
                  <a:noFill/>
                </a:ln>
                <a:effectLst/>
                <a:latin typeface="+mj-lt"/>
                <a:ea typeface="+mj-ea"/>
                <a:cs typeface="+mj-cs"/>
              </a:rPr>
              <a:t>          </a:t>
            </a:r>
          </a:p>
        </p:txBody>
      </p:sp>
      <p:pic>
        <p:nvPicPr>
          <p:cNvPr id="1026" name="Picture 2">
            <a:extLst>
              <a:ext uri="{FF2B5EF4-FFF2-40B4-BE49-F238E27FC236}">
                <a16:creationId xmlns:a16="http://schemas.microsoft.com/office/drawing/2014/main" id="{8CE0A355-3ACD-6D27-92F1-98854B16AAE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25194" y="1417638"/>
            <a:ext cx="6852358" cy="4244150"/>
          </a:xfrm>
          <a:prstGeom prst="rect">
            <a:avLst/>
          </a:prstGeom>
          <a:solidFill>
            <a:srgbClr val="FFFFFF"/>
          </a:solidFill>
        </p:spPr>
      </p:pic>
    </p:spTree>
    <p:extLst>
      <p:ext uri="{BB962C8B-B14F-4D97-AF65-F5344CB8AC3E}">
        <p14:creationId xmlns:p14="http://schemas.microsoft.com/office/powerpoint/2010/main" val="3851532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97FA3E-3217-76BD-3687-03058545EEB4}"/>
              </a:ext>
            </a:extLst>
          </p:cNvPr>
          <p:cNvSpPr txBox="1"/>
          <p:nvPr/>
        </p:nvSpPr>
        <p:spPr>
          <a:xfrm>
            <a:off x="1095895" y="609889"/>
            <a:ext cx="10000210" cy="4832092"/>
          </a:xfrm>
          <a:prstGeom prst="rect">
            <a:avLst/>
          </a:prstGeom>
          <a:noFill/>
        </p:spPr>
        <p:txBody>
          <a:bodyPr wrap="square">
            <a:spAutoFit/>
          </a:bodyPr>
          <a:lstStyle/>
          <a:p>
            <a:pPr algn="ctr"/>
            <a:r>
              <a:rPr lang="en-GB" sz="2800" b="0" i="0" dirty="0">
                <a:solidFill>
                  <a:srgbClr val="00634F"/>
                </a:solidFill>
                <a:effectLst/>
                <a:latin typeface="Gotham A"/>
              </a:rPr>
              <a:t>Now add up your score.</a:t>
            </a:r>
            <a:endParaRPr lang="en-GB" sz="2800" b="0" i="0" dirty="0">
              <a:effectLst/>
              <a:latin typeface="Gotham A"/>
            </a:endParaRPr>
          </a:p>
          <a:p>
            <a:pPr algn="ctr"/>
            <a:r>
              <a:rPr lang="en-GB" sz="2800" b="0" i="0" dirty="0">
                <a:solidFill>
                  <a:srgbClr val="00634F"/>
                </a:solidFill>
                <a:effectLst/>
                <a:latin typeface="Gotham A"/>
              </a:rPr>
              <a:t>10-20 Points = </a:t>
            </a:r>
            <a:r>
              <a:rPr lang="en-GB" sz="2800" b="0" i="0" dirty="0">
                <a:effectLst/>
                <a:latin typeface="Gotham A"/>
              </a:rPr>
              <a:t>Your pattern of scores indicates a predisposition toward "learning agility," especially change and mental agility. The ability to deal with uncertainty and change, while having the capacity to tolerate a lack of details, is a hallmark of the agile approach to work.</a:t>
            </a:r>
          </a:p>
          <a:p>
            <a:pPr algn="ctr"/>
            <a:r>
              <a:rPr lang="en-GB" sz="2800" b="0" i="0" dirty="0">
                <a:solidFill>
                  <a:srgbClr val="00634F"/>
                </a:solidFill>
                <a:effectLst/>
                <a:latin typeface="Gotham A"/>
              </a:rPr>
              <a:t>21-30 Points = </a:t>
            </a:r>
            <a:r>
              <a:rPr lang="en-GB" sz="2800" b="0" i="0" dirty="0">
                <a:effectLst/>
                <a:latin typeface="Gotham A"/>
              </a:rPr>
              <a:t>Your pattern of scores indicates a predisposition toward diligence and dutifulness. Detail orientation and a need for certainty are hallmarks of </a:t>
            </a:r>
            <a:r>
              <a:rPr lang="en-GB" sz="2800" b="0" i="0" dirty="0" err="1">
                <a:effectLst/>
                <a:latin typeface="Gotham A"/>
              </a:rPr>
              <a:t>of</a:t>
            </a:r>
            <a:r>
              <a:rPr lang="en-GB" sz="2800" b="0" i="0" dirty="0">
                <a:effectLst/>
                <a:latin typeface="Gotham A"/>
              </a:rPr>
              <a:t> a strong contributing employee, but they can impede promotion and are in many ways the opposite of the agile approach to work. </a:t>
            </a:r>
          </a:p>
        </p:txBody>
      </p:sp>
    </p:spTree>
    <p:extLst>
      <p:ext uri="{BB962C8B-B14F-4D97-AF65-F5344CB8AC3E}">
        <p14:creationId xmlns:p14="http://schemas.microsoft.com/office/powerpoint/2010/main" val="5226866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19613-27D9-4452-A6BC-D011370F0E32}"/>
              </a:ext>
            </a:extLst>
          </p:cNvPr>
          <p:cNvSpPr>
            <a:spLocks noGrp="1"/>
          </p:cNvSpPr>
          <p:nvPr>
            <p:ph type="title"/>
          </p:nvPr>
        </p:nvSpPr>
        <p:spPr>
          <a:xfrm>
            <a:off x="581193" y="702156"/>
            <a:ext cx="6309003" cy="1013800"/>
          </a:xfrm>
        </p:spPr>
        <p:txBody>
          <a:bodyPr>
            <a:normAutofit/>
          </a:bodyPr>
          <a:lstStyle/>
          <a:p>
            <a:r>
              <a:rPr lang="en-GB" sz="2300" dirty="0">
                <a:solidFill>
                  <a:schemeClr val="tx2"/>
                </a:solidFill>
              </a:rPr>
              <a:t> How does Indra Nooyi demonstrate learning agility?</a:t>
            </a:r>
          </a:p>
        </p:txBody>
      </p:sp>
      <p:sp>
        <p:nvSpPr>
          <p:cNvPr id="3" name="Content Placeholder 2">
            <a:extLst>
              <a:ext uri="{FF2B5EF4-FFF2-40B4-BE49-F238E27FC236}">
                <a16:creationId xmlns:a16="http://schemas.microsoft.com/office/drawing/2014/main" id="{17058D25-58C1-4000-9B8E-409AFAD299AD}"/>
              </a:ext>
            </a:extLst>
          </p:cNvPr>
          <p:cNvSpPr>
            <a:spLocks noGrp="1"/>
          </p:cNvSpPr>
          <p:nvPr>
            <p:ph idx="1"/>
          </p:nvPr>
        </p:nvSpPr>
        <p:spPr>
          <a:xfrm>
            <a:off x="581194" y="1896533"/>
            <a:ext cx="6309003" cy="3962266"/>
          </a:xfrm>
        </p:spPr>
        <p:txBody>
          <a:bodyPr>
            <a:normAutofit/>
          </a:bodyPr>
          <a:lstStyle/>
          <a:p>
            <a:pPr marL="305435" indent="-305435"/>
            <a:r>
              <a:rPr lang="en-GB" sz="2400" b="1" dirty="0">
                <a:solidFill>
                  <a:schemeClr val="tx2"/>
                </a:solidFill>
                <a:ea typeface="+mn-lt"/>
                <a:cs typeface="+mn-lt"/>
              </a:rPr>
              <a:t>Open to learning:</a:t>
            </a:r>
            <a:r>
              <a:rPr lang="en-GB" sz="2400" dirty="0">
                <a:solidFill>
                  <a:schemeClr val="tx2"/>
                </a:solidFill>
                <a:ea typeface="+mn-lt"/>
                <a:cs typeface="+mn-lt"/>
              </a:rPr>
              <a:t> “The distance between number one and number two is always a constant. If you want to improve the organization, you have to improve yourself and the organization gets pulled up with you. That is a big lesson. I cannot just expect the organization to improve if I don’t improve myself and lift the organization, because that distance is a constant” (</a:t>
            </a:r>
            <a:r>
              <a:rPr lang="en-GB" sz="2400" dirty="0" err="1">
                <a:solidFill>
                  <a:schemeClr val="tx2"/>
                </a:solidFill>
                <a:ea typeface="+mn-lt"/>
                <a:cs typeface="+mn-lt"/>
              </a:rPr>
              <a:t>Burnison</a:t>
            </a:r>
            <a:r>
              <a:rPr lang="en-GB" sz="2400" dirty="0">
                <a:solidFill>
                  <a:schemeClr val="tx2"/>
                </a:solidFill>
                <a:ea typeface="+mn-lt"/>
                <a:cs typeface="+mn-lt"/>
              </a:rPr>
              <a:t>, 2011).</a:t>
            </a:r>
            <a:endParaRPr lang="en-GB" sz="2400" dirty="0">
              <a:solidFill>
                <a:schemeClr val="tx2"/>
              </a:solidFill>
            </a:endParaRPr>
          </a:p>
        </p:txBody>
      </p:sp>
      <p:pic>
        <p:nvPicPr>
          <p:cNvPr id="4" name="Picture 4">
            <a:extLst>
              <a:ext uri="{FF2B5EF4-FFF2-40B4-BE49-F238E27FC236}">
                <a16:creationId xmlns:a16="http://schemas.microsoft.com/office/drawing/2014/main" id="{BD51035D-8A66-43F4-92F2-668F3A472E5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7965"/>
          <a:stretch/>
        </p:blipFill>
        <p:spPr>
          <a:xfrm>
            <a:off x="8267016" y="1030777"/>
            <a:ext cx="3119478" cy="4580313"/>
          </a:xfrm>
          <a:prstGeom prst="rect">
            <a:avLst/>
          </a:prstGeom>
        </p:spPr>
      </p:pic>
      <p:sp>
        <p:nvSpPr>
          <p:cNvPr id="5" name="TextBox 4">
            <a:extLst>
              <a:ext uri="{FF2B5EF4-FFF2-40B4-BE49-F238E27FC236}">
                <a16:creationId xmlns:a16="http://schemas.microsoft.com/office/drawing/2014/main" id="{6746BC27-BC7A-8646-243F-8CECB66E0880}"/>
              </a:ext>
            </a:extLst>
          </p:cNvPr>
          <p:cNvSpPr txBox="1"/>
          <p:nvPr/>
        </p:nvSpPr>
        <p:spPr>
          <a:xfrm>
            <a:off x="8342699" y="6023586"/>
            <a:ext cx="5514807" cy="369332"/>
          </a:xfrm>
          <a:prstGeom prst="rect">
            <a:avLst/>
          </a:prstGeom>
          <a:noFill/>
        </p:spPr>
        <p:txBody>
          <a:bodyPr wrap="square" rtlCol="0">
            <a:spAutoFit/>
          </a:bodyPr>
          <a:lstStyle/>
          <a:p>
            <a:r>
              <a:rPr lang="en-GB" dirty="0"/>
              <a:t>Former CEO of PepsiCo</a:t>
            </a:r>
          </a:p>
        </p:txBody>
      </p:sp>
    </p:spTree>
    <p:extLst>
      <p:ext uri="{BB962C8B-B14F-4D97-AF65-F5344CB8AC3E}">
        <p14:creationId xmlns:p14="http://schemas.microsoft.com/office/powerpoint/2010/main" val="26271066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BAE02-2099-4A95-8DC3-9820FDB41097}"/>
              </a:ext>
            </a:extLst>
          </p:cNvPr>
          <p:cNvSpPr>
            <a:spLocks noGrp="1"/>
          </p:cNvSpPr>
          <p:nvPr>
            <p:ph type="title"/>
          </p:nvPr>
        </p:nvSpPr>
        <p:spPr/>
        <p:txBody>
          <a:bodyPr vert="horz" lIns="91440" tIns="45720" rIns="91440" bIns="45720" rtlCol="0" anchor="ctr">
            <a:normAutofit/>
          </a:bodyPr>
          <a:lstStyle/>
          <a:p>
            <a:r>
              <a:rPr lang="en-US"/>
              <a:t>Boundary spanning</a:t>
            </a:r>
          </a:p>
        </p:txBody>
      </p:sp>
      <p:pic>
        <p:nvPicPr>
          <p:cNvPr id="6" name="Picture 6" descr="Map&#10;&#10;Description automatically generated">
            <a:extLst>
              <a:ext uri="{FF2B5EF4-FFF2-40B4-BE49-F238E27FC236}">
                <a16:creationId xmlns:a16="http://schemas.microsoft.com/office/drawing/2014/main" id="{767096F5-D7CB-4EB7-965F-58B889C9F266}"/>
              </a:ext>
            </a:extLst>
          </p:cNvPr>
          <p:cNvPicPr>
            <a:picLocks noChangeAspect="1"/>
          </p:cNvPicPr>
          <p:nvPr/>
        </p:nvPicPr>
        <p:blipFill>
          <a:blip r:embed="rId2"/>
          <a:srcRect l="4098" r="31324" b="1"/>
          <a:stretch/>
        </p:blipFill>
        <p:spPr>
          <a:xfrm>
            <a:off x="3192087" y="1425434"/>
            <a:ext cx="5769956" cy="4274362"/>
          </a:xfrm>
          <a:prstGeom prst="rect">
            <a:avLst/>
          </a:prstGeom>
          <a:noFill/>
        </p:spPr>
      </p:pic>
    </p:spTree>
    <p:extLst>
      <p:ext uri="{BB962C8B-B14F-4D97-AF65-F5344CB8AC3E}">
        <p14:creationId xmlns:p14="http://schemas.microsoft.com/office/powerpoint/2010/main" val="1166038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EE71D-1383-4E5B-A849-F02E6DB557D7}"/>
              </a:ext>
            </a:extLst>
          </p:cNvPr>
          <p:cNvSpPr>
            <a:spLocks noGrp="1"/>
          </p:cNvSpPr>
          <p:nvPr>
            <p:ph type="title"/>
          </p:nvPr>
        </p:nvSpPr>
        <p:spPr/>
        <p:txBody>
          <a:bodyPr anchor="ctr">
            <a:normAutofit/>
          </a:bodyPr>
          <a:lstStyle/>
          <a:p>
            <a:r>
              <a:rPr lang="en-GB"/>
              <a:t>What is it?</a:t>
            </a:r>
          </a:p>
        </p:txBody>
      </p:sp>
      <p:sp>
        <p:nvSpPr>
          <p:cNvPr id="3" name="Content Placeholder 2">
            <a:extLst>
              <a:ext uri="{FF2B5EF4-FFF2-40B4-BE49-F238E27FC236}">
                <a16:creationId xmlns:a16="http://schemas.microsoft.com/office/drawing/2014/main" id="{E63D56F3-7AEC-4C77-BD72-1C91630BA2D6}"/>
              </a:ext>
            </a:extLst>
          </p:cNvPr>
          <p:cNvSpPr>
            <a:spLocks noGrp="1"/>
          </p:cNvSpPr>
          <p:nvPr>
            <p:ph idx="1"/>
          </p:nvPr>
        </p:nvSpPr>
        <p:spPr/>
        <p:txBody>
          <a:bodyPr>
            <a:normAutofit/>
          </a:bodyPr>
          <a:lstStyle/>
          <a:p>
            <a:pPr marL="305435" indent="-305435">
              <a:lnSpc>
                <a:spcPct val="90000"/>
              </a:lnSpc>
            </a:pPr>
            <a:r>
              <a:rPr lang="en-GB" sz="2200" dirty="0"/>
              <a:t>Boundary spanners are individuals who are skilled at bridging interests and transferring information from disparate parts of the organisation and beyond </a:t>
            </a:r>
          </a:p>
          <a:p>
            <a:pPr marL="0" indent="0" algn="r">
              <a:lnSpc>
                <a:spcPct val="90000"/>
              </a:lnSpc>
              <a:buNone/>
            </a:pPr>
            <a:r>
              <a:rPr lang="en-GB" sz="2200" dirty="0"/>
              <a:t>(Cullen, et al., 2014; Williams, 2002).</a:t>
            </a:r>
          </a:p>
          <a:p>
            <a:pPr marL="0" indent="0" algn="r">
              <a:lnSpc>
                <a:spcPct val="90000"/>
              </a:lnSpc>
              <a:buNone/>
            </a:pPr>
            <a:r>
              <a:rPr lang="en-GB" sz="2200" dirty="0"/>
              <a:t> </a:t>
            </a:r>
          </a:p>
          <a:p>
            <a:pPr marL="305435" indent="-305435">
              <a:lnSpc>
                <a:spcPct val="90000"/>
              </a:lnSpc>
            </a:pPr>
            <a:r>
              <a:rPr lang="en-GB" sz="2200" dirty="0"/>
              <a:t>In reaching across boundaries, leaders learn to broaden their perspectives and generate more diverse and alternative ways of problem-solving, fostering cross-organisational innovation and transformation </a:t>
            </a:r>
          </a:p>
          <a:p>
            <a:pPr marL="0" indent="0" algn="r">
              <a:lnSpc>
                <a:spcPct val="90000"/>
              </a:lnSpc>
              <a:buNone/>
            </a:pPr>
            <a:r>
              <a:rPr lang="en-GB" sz="2200" dirty="0"/>
              <a:t>(Clarke, 2013; Ibarra &amp; Hunter, 2007; Yip, et al., 2016). </a:t>
            </a:r>
          </a:p>
        </p:txBody>
      </p:sp>
    </p:spTree>
    <p:extLst>
      <p:ext uri="{BB962C8B-B14F-4D97-AF65-F5344CB8AC3E}">
        <p14:creationId xmlns:p14="http://schemas.microsoft.com/office/powerpoint/2010/main" val="29773979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B6166-C181-EC92-C7FB-87A225D144BF}"/>
              </a:ext>
            </a:extLst>
          </p:cNvPr>
          <p:cNvSpPr>
            <a:spLocks noGrp="1"/>
          </p:cNvSpPr>
          <p:nvPr>
            <p:ph type="title"/>
          </p:nvPr>
        </p:nvSpPr>
        <p:spPr>
          <a:xfrm>
            <a:off x="4387490" y="2402997"/>
            <a:ext cx="6798608" cy="2346136"/>
          </a:xfrm>
        </p:spPr>
        <p:txBody>
          <a:bodyPr vert="horz" lIns="91440" tIns="45720" rIns="91440" bIns="45720" rtlCol="0" anchor="b">
            <a:normAutofit fontScale="90000"/>
          </a:bodyPr>
          <a:lstStyle/>
          <a:p>
            <a:r>
              <a:rPr lang="en-US" sz="4100" dirty="0"/>
              <a:t>Activity- </a:t>
            </a:r>
            <a:br>
              <a:rPr lang="en-US" sz="4100" dirty="0"/>
            </a:br>
            <a:br>
              <a:rPr lang="en-US" sz="4100" dirty="0"/>
            </a:br>
            <a:r>
              <a:rPr lang="en-US" sz="4100" dirty="0"/>
              <a:t>why is boundary spanning important ion leadership?</a:t>
            </a:r>
          </a:p>
        </p:txBody>
      </p:sp>
      <p:pic>
        <p:nvPicPr>
          <p:cNvPr id="6" name="Graphic 5" descr="Cycle with People">
            <a:extLst>
              <a:ext uri="{FF2B5EF4-FFF2-40B4-BE49-F238E27FC236}">
                <a16:creationId xmlns:a16="http://schemas.microsoft.com/office/drawing/2014/main" id="{13AECF6D-5474-7DC6-6F63-E1DCC6907F8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700" y="2049354"/>
            <a:ext cx="3053422" cy="3053422"/>
          </a:xfrm>
          <a:prstGeom prst="rect">
            <a:avLst/>
          </a:prstGeom>
        </p:spPr>
      </p:pic>
    </p:spTree>
    <p:extLst>
      <p:ext uri="{BB962C8B-B14F-4D97-AF65-F5344CB8AC3E}">
        <p14:creationId xmlns:p14="http://schemas.microsoft.com/office/powerpoint/2010/main" val="24506691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B40FD-FD67-468A-9528-4F292A41FC9B}"/>
              </a:ext>
            </a:extLst>
          </p:cNvPr>
          <p:cNvSpPr>
            <a:spLocks noGrp="1"/>
          </p:cNvSpPr>
          <p:nvPr>
            <p:ph type="title"/>
          </p:nvPr>
        </p:nvSpPr>
        <p:spPr>
          <a:xfrm>
            <a:off x="609600" y="274638"/>
            <a:ext cx="10972800" cy="1143000"/>
          </a:xfrm>
        </p:spPr>
        <p:txBody>
          <a:bodyPr anchor="ctr">
            <a:normAutofit/>
          </a:bodyPr>
          <a:lstStyle/>
          <a:p>
            <a:r>
              <a:rPr lang="en-GB"/>
              <a:t>Why it matters?</a:t>
            </a:r>
          </a:p>
        </p:txBody>
      </p:sp>
      <p:sp>
        <p:nvSpPr>
          <p:cNvPr id="3" name="Content Placeholder 2">
            <a:extLst>
              <a:ext uri="{FF2B5EF4-FFF2-40B4-BE49-F238E27FC236}">
                <a16:creationId xmlns:a16="http://schemas.microsoft.com/office/drawing/2014/main" id="{66698D3D-EA90-4A45-83B0-838757D7E65B}"/>
              </a:ext>
            </a:extLst>
          </p:cNvPr>
          <p:cNvSpPr>
            <a:spLocks noGrp="1"/>
          </p:cNvSpPr>
          <p:nvPr>
            <p:ph idx="1"/>
          </p:nvPr>
        </p:nvSpPr>
        <p:spPr>
          <a:xfrm>
            <a:off x="609600" y="1600201"/>
            <a:ext cx="10972800" cy="3917032"/>
          </a:xfrm>
        </p:spPr>
        <p:txBody>
          <a:bodyPr>
            <a:normAutofit/>
          </a:bodyPr>
          <a:lstStyle/>
          <a:p>
            <a:pPr marL="305435" indent="-305435">
              <a:lnSpc>
                <a:spcPct val="90000"/>
              </a:lnSpc>
            </a:pPr>
            <a:r>
              <a:rPr lang="en-GB" sz="2200" i="1"/>
              <a:t>“Complexity leadership requires leaders to develop their skills in effectively managing and developing networks</a:t>
            </a:r>
            <a:r>
              <a:rPr lang="en-GB" sz="2200"/>
              <a:t>” (Clarke, 2013, p. 141). However, a study by Ibarra &amp; Hunter (2007, p. 101) found networking is </a:t>
            </a:r>
            <a:r>
              <a:rPr lang="en-GB" sz="2200" i="1"/>
              <a:t>“simultaneously one of the most self-evident and one of the most dreaded developmental challenges that aspiring leaders must address.’</a:t>
            </a:r>
            <a:r>
              <a:rPr lang="en-GB" sz="2200"/>
              <a:t> </a:t>
            </a:r>
          </a:p>
          <a:p>
            <a:pPr marL="305435" indent="-305435">
              <a:lnSpc>
                <a:spcPct val="90000"/>
              </a:lnSpc>
            </a:pPr>
            <a:r>
              <a:rPr lang="en-GB" sz="2200"/>
              <a:t>As organisations strive for effective collaboration across boundaries, leaders must look beyond the organisational chart to the invisible informal networks supporting the organisation (Cross, et al., 2013; Cullen, et al., 2014). </a:t>
            </a:r>
          </a:p>
          <a:p>
            <a:pPr marL="305435" indent="-305435">
              <a:lnSpc>
                <a:spcPct val="90000"/>
              </a:lnSpc>
            </a:pPr>
            <a:r>
              <a:rPr lang="en-GB" sz="2200"/>
              <a:t>Research by MIT found that getting people to collaborate across boundaries was the biggest barrier to collaboration in organisations (Kane, et al., 2018).  </a:t>
            </a:r>
          </a:p>
        </p:txBody>
      </p:sp>
    </p:spTree>
    <p:extLst>
      <p:ext uri="{BB962C8B-B14F-4D97-AF65-F5344CB8AC3E}">
        <p14:creationId xmlns:p14="http://schemas.microsoft.com/office/powerpoint/2010/main" val="21142375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98FD0-B877-4ECA-9B36-9E83D696C8AE}"/>
              </a:ext>
            </a:extLst>
          </p:cNvPr>
          <p:cNvSpPr>
            <a:spLocks noGrp="1"/>
          </p:cNvSpPr>
          <p:nvPr>
            <p:ph type="title"/>
          </p:nvPr>
        </p:nvSpPr>
        <p:spPr/>
        <p:txBody>
          <a:bodyPr/>
          <a:lstStyle/>
          <a:p>
            <a:r>
              <a:rPr lang="en-GB" dirty="0"/>
              <a:t>5 types of boundary spanning</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848409556"/>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01915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17CBF-9F98-4A66-A489-7DD2293BDB6D}"/>
              </a:ext>
            </a:extLst>
          </p:cNvPr>
          <p:cNvSpPr>
            <a:spLocks noGrp="1"/>
          </p:cNvSpPr>
          <p:nvPr>
            <p:ph type="title"/>
          </p:nvPr>
        </p:nvSpPr>
        <p:spPr/>
        <p:txBody>
          <a:bodyPr anchor="ctr">
            <a:normAutofit/>
          </a:bodyPr>
          <a:lstStyle/>
          <a:p>
            <a:r>
              <a:rPr lang="en-GB"/>
              <a:t>Characteristics of Boundary spanners</a:t>
            </a:r>
          </a:p>
        </p:txBody>
      </p:sp>
      <p:sp>
        <p:nvSpPr>
          <p:cNvPr id="3" name="Content Placeholder 2">
            <a:extLst>
              <a:ext uri="{FF2B5EF4-FFF2-40B4-BE49-F238E27FC236}">
                <a16:creationId xmlns:a16="http://schemas.microsoft.com/office/drawing/2014/main" id="{078D0475-831D-4009-AD11-F371A25266E6}"/>
              </a:ext>
            </a:extLst>
          </p:cNvPr>
          <p:cNvSpPr>
            <a:spLocks noGrp="1"/>
          </p:cNvSpPr>
          <p:nvPr>
            <p:ph idx="1"/>
          </p:nvPr>
        </p:nvSpPr>
        <p:spPr/>
        <p:txBody>
          <a:bodyPr>
            <a:normAutofit/>
          </a:bodyPr>
          <a:lstStyle/>
          <a:p>
            <a:pPr marL="0" indent="0">
              <a:lnSpc>
                <a:spcPct val="90000"/>
              </a:lnSpc>
              <a:buNone/>
            </a:pPr>
            <a:r>
              <a:rPr lang="en-GB" sz="2000" dirty="0"/>
              <a:t>Williams (2002) identified the following traits that characterise boundary spanners: </a:t>
            </a:r>
          </a:p>
          <a:p>
            <a:pPr marL="305435" indent="-305435">
              <a:lnSpc>
                <a:spcPct val="90000"/>
              </a:lnSpc>
            </a:pPr>
            <a:r>
              <a:rPr lang="en-GB" sz="2000" dirty="0"/>
              <a:t>Can communicate effectively without jargon and listen actively </a:t>
            </a:r>
          </a:p>
          <a:p>
            <a:pPr marL="305435" indent="-305435">
              <a:lnSpc>
                <a:spcPct val="90000"/>
              </a:lnSpc>
            </a:pPr>
            <a:r>
              <a:rPr lang="en-GB" sz="2000" dirty="0"/>
              <a:t>Empathy and the ability to disagree and move on without harming the relationship</a:t>
            </a:r>
          </a:p>
          <a:p>
            <a:pPr marL="305435" indent="-305435">
              <a:lnSpc>
                <a:spcPct val="90000"/>
              </a:lnSpc>
            </a:pPr>
            <a:r>
              <a:rPr lang="en-GB" sz="2000" dirty="0"/>
              <a:t>An easy and inviting personality that fosters honesty and openness</a:t>
            </a:r>
          </a:p>
          <a:p>
            <a:pPr marL="305435" indent="-305435">
              <a:lnSpc>
                <a:spcPct val="90000"/>
              </a:lnSpc>
            </a:pPr>
            <a:r>
              <a:rPr lang="en-GB" sz="2000" dirty="0"/>
              <a:t>Politically sensitive </a:t>
            </a:r>
          </a:p>
          <a:p>
            <a:pPr marL="305435" indent="-305435">
              <a:lnSpc>
                <a:spcPct val="90000"/>
              </a:lnSpc>
            </a:pPr>
            <a:r>
              <a:rPr lang="en-GB" sz="2000" dirty="0"/>
              <a:t>Ability to manage interdependencies (complexity) – contributing factors: inter-organisational experience, transdisciplinary knowledge and cognitive ability</a:t>
            </a:r>
          </a:p>
          <a:p>
            <a:pPr marL="305435" indent="-305435">
              <a:lnSpc>
                <a:spcPct val="90000"/>
              </a:lnSpc>
            </a:pPr>
            <a:r>
              <a:rPr lang="en-GB" sz="2000" dirty="0"/>
              <a:t>Have a large quantity of social capital </a:t>
            </a:r>
          </a:p>
          <a:p>
            <a:pPr marL="305435" indent="-305435">
              <a:lnSpc>
                <a:spcPct val="90000"/>
              </a:lnSpc>
            </a:pPr>
            <a:r>
              <a:rPr lang="en-GB" sz="2000" dirty="0"/>
              <a:t>Influencing and negotiating skills </a:t>
            </a:r>
          </a:p>
          <a:p>
            <a:pPr marL="305435" indent="-305435">
              <a:lnSpc>
                <a:spcPct val="90000"/>
              </a:lnSpc>
            </a:pPr>
            <a:r>
              <a:rPr lang="en-GB" sz="2000" dirty="0"/>
              <a:t>Is a trusted colleague </a:t>
            </a:r>
          </a:p>
          <a:p>
            <a:pPr marL="305435" indent="-305435">
              <a:lnSpc>
                <a:spcPct val="90000"/>
              </a:lnSpc>
            </a:pPr>
            <a:endParaRPr lang="en-GB" sz="1500" dirty="0"/>
          </a:p>
        </p:txBody>
      </p:sp>
    </p:spTree>
    <p:extLst>
      <p:ext uri="{BB962C8B-B14F-4D97-AF65-F5344CB8AC3E}">
        <p14:creationId xmlns:p14="http://schemas.microsoft.com/office/powerpoint/2010/main" val="12986725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9899-B7E0-4DD0-9DED-C9788468B0BD}"/>
              </a:ext>
            </a:extLst>
          </p:cNvPr>
          <p:cNvSpPr>
            <a:spLocks noGrp="1"/>
          </p:cNvSpPr>
          <p:nvPr>
            <p:ph type="title"/>
          </p:nvPr>
        </p:nvSpPr>
        <p:spPr/>
        <p:txBody>
          <a:bodyPr>
            <a:normAutofit fontScale="90000"/>
          </a:bodyPr>
          <a:lstStyle/>
          <a:p>
            <a:r>
              <a:rPr lang="en-GB" dirty="0"/>
              <a:t>Boundary spanning leadership: Breaking down siloes in a hybrid world</a:t>
            </a:r>
          </a:p>
        </p:txBody>
      </p:sp>
      <p:sp>
        <p:nvSpPr>
          <p:cNvPr id="3" name="Content Placeholder 2">
            <a:extLst>
              <a:ext uri="{FF2B5EF4-FFF2-40B4-BE49-F238E27FC236}">
                <a16:creationId xmlns:a16="http://schemas.microsoft.com/office/drawing/2014/main" id="{E4CD1EFA-936E-4636-BB60-A703F6A9AA66}"/>
              </a:ext>
            </a:extLst>
          </p:cNvPr>
          <p:cNvSpPr>
            <a:spLocks noGrp="1"/>
          </p:cNvSpPr>
          <p:nvPr>
            <p:ph idx="1"/>
          </p:nvPr>
        </p:nvSpPr>
        <p:spPr/>
        <p:txBody>
          <a:bodyPr>
            <a:normAutofit fontScale="85000" lnSpcReduction="20000"/>
          </a:bodyPr>
          <a:lstStyle/>
          <a:p>
            <a:pPr marL="0" indent="0">
              <a:buNone/>
            </a:pPr>
            <a:r>
              <a:rPr lang="en-GB" b="0" i="0" dirty="0">
                <a:solidFill>
                  <a:srgbClr val="000000"/>
                </a:solidFill>
                <a:effectLst/>
                <a:latin typeface="Open Sans" panose="020B0606030504020204" pitchFamily="34" charset="0"/>
              </a:rPr>
              <a:t>Erosion of organisational networks = feelings of isolation, less effective flows of knowledge and less innovation.</a:t>
            </a:r>
          </a:p>
          <a:p>
            <a:pPr marL="0" indent="0">
              <a:buNone/>
            </a:pPr>
            <a:endParaRPr lang="en-GB" dirty="0">
              <a:solidFill>
                <a:srgbClr val="000000"/>
              </a:solidFill>
              <a:latin typeface="Open Sans" panose="020B0606030504020204" pitchFamily="34" charset="0"/>
            </a:endParaRPr>
          </a:p>
          <a:p>
            <a:pPr marL="0" indent="0">
              <a:buNone/>
            </a:pPr>
            <a:r>
              <a:rPr lang="en-GB" b="1" i="0">
                <a:solidFill>
                  <a:srgbClr val="000000"/>
                </a:solidFill>
                <a:effectLst/>
                <a:latin typeface="Open Sans" panose="020B0606030504020204" pitchFamily="34" charset="0"/>
              </a:rPr>
              <a:t>Five </a:t>
            </a:r>
            <a:r>
              <a:rPr lang="en-GB" b="1" i="0" dirty="0">
                <a:solidFill>
                  <a:srgbClr val="000000"/>
                </a:solidFill>
                <a:effectLst/>
                <a:latin typeface="Open Sans" panose="020B0606030504020204" pitchFamily="34" charset="0"/>
              </a:rPr>
              <a:t>‘boundary spanning’ steps for leaders:</a:t>
            </a:r>
            <a:endParaRPr lang="en-GB" b="0" i="0" dirty="0">
              <a:solidFill>
                <a:srgbClr val="000000"/>
              </a:solidFill>
              <a:effectLst/>
              <a:latin typeface="Open Sans" panose="020B0606030504020204" pitchFamily="34" charset="0"/>
            </a:endParaRPr>
          </a:p>
          <a:p>
            <a:pPr marL="0" indent="0" algn="l">
              <a:buNone/>
            </a:pPr>
            <a:r>
              <a:rPr lang="en-GB" b="0" i="0" dirty="0">
                <a:solidFill>
                  <a:srgbClr val="000000"/>
                </a:solidFill>
                <a:effectLst/>
                <a:latin typeface="Open Sans" panose="020B0606030504020204" pitchFamily="34" charset="0"/>
              </a:rPr>
              <a:t>We suggest some steps leaders can take to start enhancing boundary spanning:</a:t>
            </a:r>
          </a:p>
          <a:p>
            <a:pPr lvl="1">
              <a:buFont typeface="+mj-lt"/>
              <a:buAutoNum type="arabicPeriod"/>
            </a:pPr>
            <a:r>
              <a:rPr lang="en-GB" b="1" i="0" dirty="0">
                <a:solidFill>
                  <a:srgbClr val="000000"/>
                </a:solidFill>
                <a:effectLst/>
                <a:latin typeface="Open Sans" panose="020B0606030504020204" pitchFamily="34" charset="0"/>
              </a:rPr>
              <a:t>Understand how knowledge currently flows</a:t>
            </a:r>
            <a:r>
              <a:rPr lang="en-GB" b="0" i="0" dirty="0">
                <a:solidFill>
                  <a:srgbClr val="000000"/>
                </a:solidFill>
                <a:effectLst/>
                <a:latin typeface="Open Sans" panose="020B0606030504020204" pitchFamily="34" charset="0"/>
              </a:rPr>
              <a:t> </a:t>
            </a:r>
          </a:p>
          <a:p>
            <a:pPr lvl="1">
              <a:buFont typeface="+mj-lt"/>
              <a:buAutoNum type="arabicPeriod"/>
            </a:pPr>
            <a:r>
              <a:rPr lang="en-GB" b="1" i="0" dirty="0">
                <a:solidFill>
                  <a:srgbClr val="000000"/>
                </a:solidFill>
                <a:effectLst/>
                <a:latin typeface="Open Sans" panose="020B0606030504020204" pitchFamily="34" charset="0"/>
              </a:rPr>
              <a:t>Encourage and cultivate employees to contribute</a:t>
            </a:r>
            <a:r>
              <a:rPr lang="en-GB" b="0" i="0" dirty="0">
                <a:solidFill>
                  <a:srgbClr val="000000"/>
                </a:solidFill>
                <a:effectLst/>
                <a:latin typeface="Open Sans" panose="020B0606030504020204" pitchFamily="34" charset="0"/>
              </a:rPr>
              <a:t> </a:t>
            </a:r>
          </a:p>
          <a:p>
            <a:pPr lvl="1">
              <a:buFont typeface="+mj-lt"/>
              <a:buAutoNum type="arabicPeriod"/>
            </a:pPr>
            <a:r>
              <a:rPr lang="en-GB" b="1" i="0" dirty="0">
                <a:solidFill>
                  <a:srgbClr val="000000"/>
                </a:solidFill>
                <a:effectLst/>
                <a:latin typeface="Open Sans" panose="020B0606030504020204" pitchFamily="34" charset="0"/>
              </a:rPr>
              <a:t>Recognise that boundary spanning is a competence</a:t>
            </a:r>
            <a:endParaRPr lang="en-GB" b="0" i="0" dirty="0">
              <a:solidFill>
                <a:srgbClr val="000000"/>
              </a:solidFill>
              <a:effectLst/>
              <a:latin typeface="Open Sans" panose="020B0606030504020204" pitchFamily="34" charset="0"/>
            </a:endParaRPr>
          </a:p>
          <a:p>
            <a:pPr lvl="1">
              <a:buFont typeface="+mj-lt"/>
              <a:buAutoNum type="arabicPeriod"/>
            </a:pPr>
            <a:r>
              <a:rPr lang="en-GB" b="1" i="0" dirty="0">
                <a:solidFill>
                  <a:srgbClr val="000000"/>
                </a:solidFill>
                <a:effectLst/>
                <a:latin typeface="Open Sans" panose="020B0606030504020204" pitchFamily="34" charset="0"/>
              </a:rPr>
              <a:t>Create interdependent goals</a:t>
            </a:r>
            <a:r>
              <a:rPr lang="en-GB" b="0" i="0" dirty="0">
                <a:solidFill>
                  <a:srgbClr val="000000"/>
                </a:solidFill>
                <a:effectLst/>
                <a:latin typeface="Open Sans" panose="020B0606030504020204" pitchFamily="34" charset="0"/>
              </a:rPr>
              <a:t> </a:t>
            </a:r>
            <a:r>
              <a:rPr lang="en-GB" b="1" i="0" dirty="0">
                <a:solidFill>
                  <a:srgbClr val="000000"/>
                </a:solidFill>
                <a:effectLst/>
                <a:latin typeface="Open Sans" panose="020B0606030504020204" pitchFamily="34" charset="0"/>
              </a:rPr>
              <a:t>Follow-up and continue to learn</a:t>
            </a:r>
            <a:r>
              <a:rPr lang="en-GB" b="0" i="0" dirty="0">
                <a:solidFill>
                  <a:srgbClr val="000000"/>
                </a:solidFill>
                <a:effectLst/>
                <a:latin typeface="Open Sans" panose="020B0606030504020204" pitchFamily="34" charset="0"/>
              </a:rPr>
              <a:t> </a:t>
            </a:r>
            <a:endParaRPr lang="en-GB" dirty="0"/>
          </a:p>
        </p:txBody>
      </p:sp>
    </p:spTree>
    <p:extLst>
      <p:ext uri="{BB962C8B-B14F-4D97-AF65-F5344CB8AC3E}">
        <p14:creationId xmlns:p14="http://schemas.microsoft.com/office/powerpoint/2010/main" val="32635284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DC14-1DF0-439D-84F6-9D82C7C522B3}"/>
              </a:ext>
            </a:extLst>
          </p:cNvPr>
          <p:cNvSpPr>
            <a:spLocks noGrp="1"/>
          </p:cNvSpPr>
          <p:nvPr>
            <p:ph type="title"/>
          </p:nvPr>
        </p:nvSpPr>
        <p:spPr>
          <a:xfrm>
            <a:off x="609600" y="274638"/>
            <a:ext cx="10972800" cy="1143000"/>
          </a:xfrm>
        </p:spPr>
        <p:txBody>
          <a:bodyPr anchor="ctr">
            <a:normAutofit/>
          </a:bodyPr>
          <a:lstStyle/>
          <a:p>
            <a:r>
              <a:rPr lang="en-GB"/>
              <a:t>References</a:t>
            </a:r>
          </a:p>
        </p:txBody>
      </p:sp>
      <p:pic>
        <p:nvPicPr>
          <p:cNvPr id="4" name="Picture 4" descr="Close-up of open book against blurred bookshelf background">
            <a:extLst>
              <a:ext uri="{FF2B5EF4-FFF2-40B4-BE49-F238E27FC236}">
                <a16:creationId xmlns:a16="http://schemas.microsoft.com/office/drawing/2014/main" id="{E0D466CF-0D9F-40E5-98EC-5AFE56E3E51A}"/>
              </a:ext>
            </a:extLst>
          </p:cNvPr>
          <p:cNvPicPr>
            <a:picLocks noGrp="1" noChangeAspect="1"/>
          </p:cNvPicPr>
          <p:nvPr>
            <p:ph idx="1"/>
          </p:nvPr>
        </p:nvPicPr>
        <p:blipFill rotWithShape="1">
          <a:blip r:embed="rId2"/>
          <a:srcRect t="31125" b="15395"/>
          <a:stretch/>
        </p:blipFill>
        <p:spPr>
          <a:xfrm>
            <a:off x="609600" y="1600201"/>
            <a:ext cx="10972800" cy="3917032"/>
          </a:xfrm>
          <a:prstGeom prst="rect">
            <a:avLst/>
          </a:prstGeom>
          <a:noFill/>
        </p:spPr>
      </p:pic>
    </p:spTree>
    <p:extLst>
      <p:ext uri="{BB962C8B-B14F-4D97-AF65-F5344CB8AC3E}">
        <p14:creationId xmlns:p14="http://schemas.microsoft.com/office/powerpoint/2010/main" val="41113125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50DD-9798-4841-9FA7-5AB88DCE012D}"/>
              </a:ext>
            </a:extLst>
          </p:cNvPr>
          <p:cNvSpPr>
            <a:spLocks noGrp="1"/>
          </p:cNvSpPr>
          <p:nvPr>
            <p:ph type="title"/>
          </p:nvPr>
        </p:nvSpPr>
        <p:spPr/>
        <p:txBody>
          <a:bodyPr>
            <a:normAutofit fontScale="90000"/>
          </a:bodyPr>
          <a:lstStyle/>
          <a:p>
            <a:r>
              <a:rPr lang="en-GB" dirty="0"/>
              <a:t>References – Emotional &amp; Social Intelligence</a:t>
            </a:r>
          </a:p>
        </p:txBody>
      </p:sp>
      <p:sp>
        <p:nvSpPr>
          <p:cNvPr id="3" name="Content Placeholder 2">
            <a:extLst>
              <a:ext uri="{FF2B5EF4-FFF2-40B4-BE49-F238E27FC236}">
                <a16:creationId xmlns:a16="http://schemas.microsoft.com/office/drawing/2014/main" id="{3D7E57AC-9E4F-41CF-A1FA-9A6EAE8FBDA7}"/>
              </a:ext>
            </a:extLst>
          </p:cNvPr>
          <p:cNvSpPr>
            <a:spLocks noGrp="1"/>
          </p:cNvSpPr>
          <p:nvPr>
            <p:ph idx="1"/>
          </p:nvPr>
        </p:nvSpPr>
        <p:spPr/>
        <p:txBody>
          <a:bodyPr>
            <a:normAutofit fontScale="77500" lnSpcReduction="20000"/>
          </a:bodyPr>
          <a:lstStyle/>
          <a:p>
            <a:pPr marL="305435" indent="-305435"/>
            <a:r>
              <a:rPr lang="en-US">
                <a:ea typeface="+mn-lt"/>
                <a:cs typeface="+mn-lt"/>
              </a:rPr>
              <a:t>Goleman, D., 1995. </a:t>
            </a:r>
            <a:r>
              <a:rPr lang="en-US" i="1">
                <a:ea typeface="+mn-lt"/>
                <a:cs typeface="+mn-lt"/>
              </a:rPr>
              <a:t>Emotional Intelligence: Why it can matter more than IQ. </a:t>
            </a:r>
            <a:r>
              <a:rPr lang="en-US">
                <a:ea typeface="+mn-lt"/>
                <a:cs typeface="+mn-lt"/>
              </a:rPr>
              <a:t>London: Bloomsbury.</a:t>
            </a:r>
            <a:endParaRPr lang="en-GB" dirty="0">
              <a:ea typeface="+mn-lt"/>
              <a:cs typeface="+mn-lt"/>
            </a:endParaRPr>
          </a:p>
          <a:p>
            <a:pPr marL="305435" indent="-305435"/>
            <a:r>
              <a:rPr lang="en-US">
                <a:ea typeface="+mn-lt"/>
                <a:cs typeface="+mn-lt"/>
              </a:rPr>
              <a:t>Goleman, D. and Boyatzis, R. (2008) Social intelligence and the biology of leadership. </a:t>
            </a:r>
            <a:r>
              <a:rPr lang="en-US" i="1">
                <a:ea typeface="+mn-lt"/>
                <a:cs typeface="+mn-lt"/>
              </a:rPr>
              <a:t>Harvard business review</a:t>
            </a:r>
            <a:r>
              <a:rPr lang="en-US">
                <a:ea typeface="+mn-lt"/>
                <a:cs typeface="+mn-lt"/>
              </a:rPr>
              <a:t>, </a:t>
            </a:r>
            <a:r>
              <a:rPr lang="en-US" i="1">
                <a:ea typeface="+mn-lt"/>
                <a:cs typeface="+mn-lt"/>
              </a:rPr>
              <a:t>86</a:t>
            </a:r>
            <a:r>
              <a:rPr lang="en-US">
                <a:ea typeface="+mn-lt"/>
                <a:cs typeface="+mn-lt"/>
              </a:rPr>
              <a:t>(9), pp.74-81  </a:t>
            </a:r>
            <a:endParaRPr lang="en-GB"/>
          </a:p>
          <a:p>
            <a:pPr marL="305435" indent="-305435"/>
            <a:r>
              <a:rPr lang="en-US">
                <a:ea typeface="+mn-lt"/>
                <a:cs typeface="+mn-lt"/>
              </a:rPr>
              <a:t>Mayer, J. D., &amp; Salovey, P. (1997). What is emotional intelligence? In P. Salovey &amp; D. Sluyter (Eds.). </a:t>
            </a:r>
            <a:r>
              <a:rPr lang="en-US" i="1">
                <a:ea typeface="+mn-lt"/>
                <a:cs typeface="+mn-lt"/>
              </a:rPr>
              <a:t>Emotional development and emotional intelligence: Implications for educators</a:t>
            </a:r>
            <a:r>
              <a:rPr lang="en-US">
                <a:ea typeface="+mn-lt"/>
                <a:cs typeface="+mn-lt"/>
              </a:rPr>
              <a:t> (pp. 3– 31). New York, NY: Basic Books. </a:t>
            </a:r>
          </a:p>
          <a:p>
            <a:pPr marL="305435" indent="-305435"/>
            <a:r>
              <a:rPr lang="en-US">
                <a:ea typeface="+mn-lt"/>
                <a:cs typeface="+mn-lt"/>
              </a:rPr>
              <a:t>Njoroge, C. N. &amp; Yazdanifard, R., 2014. The impact of social and emotional intelligence on employee motivation in a multigenerational workplace. </a:t>
            </a:r>
            <a:r>
              <a:rPr lang="en-US" i="1">
                <a:ea typeface="+mn-lt"/>
                <a:cs typeface="+mn-lt"/>
              </a:rPr>
              <a:t>Global Journal of Management And Business Research., </a:t>
            </a:r>
            <a:r>
              <a:rPr lang="en-US">
                <a:ea typeface="+mn-lt"/>
                <a:cs typeface="+mn-lt"/>
              </a:rPr>
              <a:t>14(3), pp. 30-36. </a:t>
            </a:r>
            <a:endParaRPr lang="en-US" dirty="0"/>
          </a:p>
        </p:txBody>
      </p:sp>
    </p:spTree>
    <p:extLst>
      <p:ext uri="{BB962C8B-B14F-4D97-AF65-F5344CB8AC3E}">
        <p14:creationId xmlns:p14="http://schemas.microsoft.com/office/powerpoint/2010/main" val="34393297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50DD-9798-4841-9FA7-5AB88DCE012D}"/>
              </a:ext>
            </a:extLst>
          </p:cNvPr>
          <p:cNvSpPr>
            <a:spLocks noGrp="1"/>
          </p:cNvSpPr>
          <p:nvPr>
            <p:ph type="title"/>
          </p:nvPr>
        </p:nvSpPr>
        <p:spPr/>
        <p:txBody>
          <a:bodyPr/>
          <a:lstStyle/>
          <a:p>
            <a:r>
              <a:rPr lang="en-GB" dirty="0"/>
              <a:t>References – Learning Agility</a:t>
            </a:r>
          </a:p>
        </p:txBody>
      </p:sp>
      <p:sp>
        <p:nvSpPr>
          <p:cNvPr id="3" name="Content Placeholder 2">
            <a:extLst>
              <a:ext uri="{FF2B5EF4-FFF2-40B4-BE49-F238E27FC236}">
                <a16:creationId xmlns:a16="http://schemas.microsoft.com/office/drawing/2014/main" id="{3D7E57AC-9E4F-41CF-A1FA-9A6EAE8FBDA7}"/>
              </a:ext>
            </a:extLst>
          </p:cNvPr>
          <p:cNvSpPr>
            <a:spLocks noGrp="1"/>
          </p:cNvSpPr>
          <p:nvPr>
            <p:ph idx="1"/>
          </p:nvPr>
        </p:nvSpPr>
        <p:spPr/>
        <p:txBody>
          <a:bodyPr>
            <a:normAutofit fontScale="55000" lnSpcReduction="20000"/>
          </a:bodyPr>
          <a:lstStyle/>
          <a:p>
            <a:pPr marL="305435" indent="-305435"/>
            <a:r>
              <a:rPr lang="en-GB">
                <a:ea typeface="+mn-lt"/>
                <a:cs typeface="+mn-lt"/>
              </a:rPr>
              <a:t>Cashman, K. (2013). </a:t>
            </a:r>
            <a:r>
              <a:rPr lang="en-GB" i="1">
                <a:ea typeface="+mn-lt"/>
                <a:cs typeface="+mn-lt"/>
              </a:rPr>
              <a:t>The Five Dimensions of Learning-Agile Leaders. </a:t>
            </a:r>
            <a:r>
              <a:rPr lang="en-GB">
                <a:ea typeface="+mn-lt"/>
                <a:cs typeface="+mn-lt"/>
              </a:rPr>
              <a:t>Available at: </a:t>
            </a:r>
            <a:r>
              <a:rPr lang="en-GB" dirty="0">
                <a:ea typeface="+mn-lt"/>
                <a:cs typeface="+mn-lt"/>
                <a:hlinkClick r:id="rId2"/>
              </a:rPr>
              <a:t>https://www.forbes.com/sites/kevincashman/2013/04/03/the-five-dimensions-of-learning-agile-leaders/#3e22b6f47457</a:t>
            </a:r>
            <a:r>
              <a:rPr lang="en-GB" dirty="0">
                <a:ea typeface="+mn-lt"/>
                <a:cs typeface="+mn-lt"/>
              </a:rPr>
              <a:t> </a:t>
            </a:r>
            <a:r>
              <a:rPr lang="en-GB">
                <a:ea typeface="+mn-lt"/>
                <a:cs typeface="+mn-lt"/>
              </a:rPr>
              <a:t>(Accessed 24</a:t>
            </a:r>
            <a:r>
              <a:rPr lang="en-GB" baseline="30000">
                <a:ea typeface="+mn-lt"/>
                <a:cs typeface="+mn-lt"/>
              </a:rPr>
              <a:t>th</a:t>
            </a:r>
            <a:r>
              <a:rPr lang="en-GB">
                <a:ea typeface="+mn-lt"/>
                <a:cs typeface="+mn-lt"/>
              </a:rPr>
              <a:t> November 2019). </a:t>
            </a:r>
            <a:endParaRPr lang="en-GB"/>
          </a:p>
          <a:p>
            <a:pPr marL="305435" indent="-305435"/>
            <a:r>
              <a:rPr lang="en-GB">
                <a:ea typeface="+mn-lt"/>
                <a:cs typeface="+mn-lt"/>
              </a:rPr>
              <a:t>Flaum, J.P. &amp; Winkler, B. (2015) </a:t>
            </a:r>
            <a:r>
              <a:rPr lang="en-GB" i="1">
                <a:ea typeface="+mn-lt"/>
                <a:cs typeface="+mn-lt"/>
              </a:rPr>
              <a:t>Improve Your Ability to Learn. </a:t>
            </a:r>
            <a:r>
              <a:rPr lang="en-GB">
                <a:ea typeface="+mn-lt"/>
                <a:cs typeface="+mn-lt"/>
              </a:rPr>
              <a:t>Available at: </a:t>
            </a:r>
            <a:r>
              <a:rPr lang="en-GB" dirty="0">
                <a:ea typeface="+mn-lt"/>
                <a:cs typeface="+mn-lt"/>
                <a:hlinkClick r:id="rId3"/>
              </a:rPr>
              <a:t>https://hbr.org/2015/06/improve-your-ability-to-learn</a:t>
            </a:r>
            <a:r>
              <a:rPr lang="en-GB" dirty="0">
                <a:ea typeface="+mn-lt"/>
                <a:cs typeface="+mn-lt"/>
              </a:rPr>
              <a:t> </a:t>
            </a:r>
            <a:r>
              <a:rPr lang="en-GB">
                <a:ea typeface="+mn-lt"/>
                <a:cs typeface="+mn-lt"/>
              </a:rPr>
              <a:t>(Accessed 24th November 2019). </a:t>
            </a:r>
            <a:endParaRPr lang="en-GB"/>
          </a:p>
          <a:p>
            <a:pPr marL="305435" indent="-305435"/>
            <a:r>
              <a:rPr lang="en-GB">
                <a:ea typeface="+mn-lt"/>
                <a:cs typeface="+mn-lt"/>
              </a:rPr>
              <a:t>Hallenbeck, G. S., Swisher, V. &amp; Orr, J. E. (2011) The Seven Faces of Learning Agility. Available at: </a:t>
            </a:r>
            <a:r>
              <a:rPr lang="en-GB" dirty="0">
                <a:ea typeface="+mn-lt"/>
                <a:cs typeface="+mn-lt"/>
                <a:hlinkClick r:id="rId4"/>
              </a:rPr>
              <a:t>https://www.kornferry.com/media/lominger_pdf/Seven_faces_of_learning_agility.pdf</a:t>
            </a:r>
            <a:r>
              <a:rPr lang="en-GB">
                <a:ea typeface="+mn-lt"/>
                <a:cs typeface="+mn-lt"/>
              </a:rPr>
              <a:t> (Accessed 24</a:t>
            </a:r>
            <a:r>
              <a:rPr lang="en-GB" baseline="30000">
                <a:ea typeface="+mn-lt"/>
                <a:cs typeface="+mn-lt"/>
              </a:rPr>
              <a:t>th</a:t>
            </a:r>
            <a:r>
              <a:rPr lang="en-GB">
                <a:ea typeface="+mn-lt"/>
                <a:cs typeface="+mn-lt"/>
              </a:rPr>
              <a:t> November 2019) </a:t>
            </a:r>
            <a:endParaRPr lang="en-GB"/>
          </a:p>
          <a:p>
            <a:pPr marL="305435" indent="-305435"/>
            <a:r>
              <a:rPr lang="en-GB">
                <a:ea typeface="+mn-lt"/>
                <a:cs typeface="+mn-lt"/>
              </a:rPr>
              <a:t>Miller, S. (2019). Exploring the concept of learning agility. </a:t>
            </a:r>
            <a:r>
              <a:rPr lang="en-GB" i="1">
                <a:ea typeface="+mn-lt"/>
                <a:cs typeface="+mn-lt"/>
              </a:rPr>
              <a:t>Training &amp; Development</a:t>
            </a:r>
            <a:r>
              <a:rPr lang="en-GB">
                <a:ea typeface="+mn-lt"/>
                <a:cs typeface="+mn-lt"/>
              </a:rPr>
              <a:t>, 46(3), pp. 17-19. </a:t>
            </a:r>
            <a:endParaRPr lang="en-GB"/>
          </a:p>
          <a:p>
            <a:pPr marL="305435" indent="-305435"/>
            <a:r>
              <a:rPr lang="en-GB">
                <a:ea typeface="+mn-lt"/>
                <a:cs typeface="+mn-lt"/>
              </a:rPr>
              <a:t>Mitchinson, A. &amp; Morris, R. (2015). </a:t>
            </a:r>
            <a:r>
              <a:rPr lang="en-GB" i="1">
                <a:ea typeface="+mn-lt"/>
                <a:cs typeface="+mn-lt"/>
              </a:rPr>
              <a:t>Learning About Learning Agility</a:t>
            </a:r>
            <a:r>
              <a:rPr lang="en-GB">
                <a:ea typeface="+mn-lt"/>
                <a:cs typeface="+mn-lt"/>
              </a:rPr>
              <a:t>. Available at: </a:t>
            </a:r>
            <a:r>
              <a:rPr lang="en-GB" dirty="0">
                <a:ea typeface="+mn-lt"/>
                <a:cs typeface="+mn-lt"/>
                <a:hlinkClick r:id="rId5"/>
              </a:rPr>
              <a:t>https://www.ccl.org/wp-content/uploads/2015/04/LearningAgility.pdf</a:t>
            </a:r>
            <a:r>
              <a:rPr lang="en-GB">
                <a:ea typeface="+mn-lt"/>
                <a:cs typeface="+mn-lt"/>
              </a:rPr>
              <a:t> (Accessed 23rd November 2019). </a:t>
            </a:r>
            <a:endParaRPr lang="en-GB"/>
          </a:p>
          <a:p>
            <a:pPr marL="305435" indent="-305435"/>
            <a:r>
              <a:rPr lang="en-GB">
                <a:ea typeface="+mn-lt"/>
                <a:cs typeface="+mn-lt"/>
              </a:rPr>
              <a:t>Owen, J. (2020) </a:t>
            </a:r>
            <a:r>
              <a:rPr lang="en-GB" i="1">
                <a:ea typeface="+mn-lt"/>
                <a:cs typeface="+mn-lt"/>
              </a:rPr>
              <a:t>Resilience: 10 habits to thrive in life and work</a:t>
            </a:r>
            <a:r>
              <a:rPr lang="en-GB">
                <a:ea typeface="+mn-lt"/>
                <a:cs typeface="+mn-lt"/>
              </a:rPr>
              <a:t>, Harlow: Pearson Education Limited. </a:t>
            </a:r>
            <a:endParaRPr lang="en-GB"/>
          </a:p>
          <a:p>
            <a:pPr marL="305435" indent="-305435"/>
            <a:r>
              <a:rPr lang="en-GB">
                <a:ea typeface="+mn-lt"/>
                <a:cs typeface="+mn-lt"/>
              </a:rPr>
              <a:t>WEF (2018). </a:t>
            </a:r>
            <a:r>
              <a:rPr lang="en-GB" i="1">
                <a:ea typeface="+mn-lt"/>
                <a:cs typeface="+mn-lt"/>
              </a:rPr>
              <a:t>The Future of Jobs Report 2018</a:t>
            </a:r>
            <a:r>
              <a:rPr lang="en-GB">
                <a:ea typeface="+mn-lt"/>
                <a:cs typeface="+mn-lt"/>
              </a:rPr>
              <a:t>. Available at: </a:t>
            </a:r>
            <a:r>
              <a:rPr lang="en-GB" dirty="0">
                <a:ea typeface="+mn-lt"/>
                <a:cs typeface="+mn-lt"/>
                <a:hlinkClick r:id="rId6"/>
              </a:rPr>
              <a:t>https://www.weforum.org/reports/the-future-of-jobs-report-2018</a:t>
            </a:r>
            <a:r>
              <a:rPr lang="en-GB" dirty="0">
                <a:ea typeface="+mn-lt"/>
                <a:cs typeface="+mn-lt"/>
              </a:rPr>
              <a:t> </a:t>
            </a:r>
            <a:r>
              <a:rPr lang="en-GB">
                <a:ea typeface="+mn-lt"/>
                <a:cs typeface="+mn-lt"/>
              </a:rPr>
              <a:t>(Accessed 23rd November 2019). </a:t>
            </a:r>
            <a:endParaRPr lang="en-GB"/>
          </a:p>
        </p:txBody>
      </p:sp>
    </p:spTree>
    <p:extLst>
      <p:ext uri="{BB962C8B-B14F-4D97-AF65-F5344CB8AC3E}">
        <p14:creationId xmlns:p14="http://schemas.microsoft.com/office/powerpoint/2010/main" val="27211305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50DD-9798-4841-9FA7-5AB88DCE012D}"/>
              </a:ext>
            </a:extLst>
          </p:cNvPr>
          <p:cNvSpPr>
            <a:spLocks noGrp="1"/>
          </p:cNvSpPr>
          <p:nvPr>
            <p:ph type="title"/>
          </p:nvPr>
        </p:nvSpPr>
        <p:spPr/>
        <p:txBody>
          <a:bodyPr/>
          <a:lstStyle/>
          <a:p>
            <a:r>
              <a:rPr lang="en-GB" dirty="0"/>
              <a:t>References – Boundary Spanning</a:t>
            </a:r>
          </a:p>
        </p:txBody>
      </p:sp>
      <p:sp>
        <p:nvSpPr>
          <p:cNvPr id="3" name="Content Placeholder 2">
            <a:extLst>
              <a:ext uri="{FF2B5EF4-FFF2-40B4-BE49-F238E27FC236}">
                <a16:creationId xmlns:a16="http://schemas.microsoft.com/office/drawing/2014/main" id="{3D7E57AC-9E4F-41CF-A1FA-9A6EAE8FBDA7}"/>
              </a:ext>
            </a:extLst>
          </p:cNvPr>
          <p:cNvSpPr>
            <a:spLocks noGrp="1"/>
          </p:cNvSpPr>
          <p:nvPr>
            <p:ph idx="1"/>
          </p:nvPr>
        </p:nvSpPr>
        <p:spPr/>
        <p:txBody>
          <a:bodyPr>
            <a:normAutofit fontScale="55000" lnSpcReduction="20000"/>
          </a:bodyPr>
          <a:lstStyle/>
          <a:p>
            <a:pPr marL="305435" indent="-305435"/>
            <a:r>
              <a:rPr lang="en-US">
                <a:ea typeface="+mn-lt"/>
                <a:cs typeface="+mn-lt"/>
              </a:rPr>
              <a:t>Clarke, N., 2013. Model of complexity leadership development. </a:t>
            </a:r>
            <a:r>
              <a:rPr lang="en-US" i="1">
                <a:ea typeface="+mn-lt"/>
                <a:cs typeface="+mn-lt"/>
              </a:rPr>
              <a:t>Human Resource Development International, </a:t>
            </a:r>
            <a:r>
              <a:rPr lang="en-US">
                <a:ea typeface="+mn-lt"/>
                <a:cs typeface="+mn-lt"/>
              </a:rPr>
              <a:t>16(2), pp. 135-150.</a:t>
            </a:r>
            <a:r>
              <a:rPr lang="en-GB" dirty="0">
                <a:ea typeface="+mn-lt"/>
                <a:cs typeface="+mn-lt"/>
              </a:rPr>
              <a:t> </a:t>
            </a:r>
            <a:endParaRPr lang="en-GB"/>
          </a:p>
          <a:p>
            <a:pPr marL="305435" indent="-305435"/>
            <a:r>
              <a:rPr lang="en-US">
                <a:ea typeface="+mn-lt"/>
                <a:cs typeface="+mn-lt"/>
              </a:rPr>
              <a:t>Cross, R., Ernst, C. &amp; Passmore, B., 2013. A Bridge too Far? How Boundary Spanning Networks Drive Organizational Change and Effectiveness. </a:t>
            </a:r>
            <a:r>
              <a:rPr lang="en-US" i="1">
                <a:ea typeface="+mn-lt"/>
                <a:cs typeface="+mn-lt"/>
              </a:rPr>
              <a:t>Organizational Dynamics, </a:t>
            </a:r>
            <a:r>
              <a:rPr lang="en-US">
                <a:ea typeface="+mn-lt"/>
                <a:cs typeface="+mn-lt"/>
              </a:rPr>
              <a:t>42(2), pp. 81-91.</a:t>
            </a:r>
            <a:r>
              <a:rPr lang="en-GB" dirty="0">
                <a:ea typeface="+mn-lt"/>
                <a:cs typeface="+mn-lt"/>
              </a:rPr>
              <a:t> </a:t>
            </a:r>
            <a:endParaRPr lang="en-GB"/>
          </a:p>
          <a:p>
            <a:pPr marL="305435" indent="-305435"/>
            <a:r>
              <a:rPr lang="en-US">
                <a:ea typeface="+mn-lt"/>
                <a:cs typeface="+mn-lt"/>
              </a:rPr>
              <a:t>Cullen, K. L., Palus, C. J. &amp; Appaneal, C., 2014. </a:t>
            </a:r>
            <a:r>
              <a:rPr lang="en-US" i="1">
                <a:ea typeface="+mn-lt"/>
                <a:cs typeface="+mn-lt"/>
              </a:rPr>
              <a:t>Developing Network Perspective: Understanding the Basics of Social Networks and Their Role in Leadership, </a:t>
            </a:r>
            <a:r>
              <a:rPr lang="en-US">
                <a:ea typeface="+mn-lt"/>
                <a:cs typeface="+mn-lt"/>
              </a:rPr>
              <a:t>Greensboro: Centre for Creative Leadership.</a:t>
            </a:r>
            <a:r>
              <a:rPr lang="en-GB" dirty="0">
                <a:ea typeface="+mn-lt"/>
                <a:cs typeface="+mn-lt"/>
              </a:rPr>
              <a:t> </a:t>
            </a:r>
            <a:endParaRPr lang="en-GB">
              <a:ea typeface="+mn-lt"/>
              <a:cs typeface="+mn-lt"/>
            </a:endParaRPr>
          </a:p>
          <a:p>
            <a:pPr marL="305435" indent="-305435"/>
            <a:r>
              <a:rPr lang="en-US">
                <a:ea typeface="+mn-lt"/>
                <a:cs typeface="+mn-lt"/>
              </a:rPr>
              <a:t>Ibarra, H. &amp; Hunter, M. L., 2007. How Leaders Create and Use Networks. </a:t>
            </a:r>
            <a:r>
              <a:rPr lang="en-US" i="1">
                <a:ea typeface="+mn-lt"/>
                <a:cs typeface="+mn-lt"/>
              </a:rPr>
              <a:t>Harvard Business Review</a:t>
            </a:r>
            <a:r>
              <a:rPr lang="en-US">
                <a:ea typeface="+mn-lt"/>
                <a:cs typeface="+mn-lt"/>
              </a:rPr>
              <a:t>, January. </a:t>
            </a:r>
            <a:endParaRPr lang="en-GB" dirty="0">
              <a:ea typeface="+mn-lt"/>
              <a:cs typeface="+mn-lt"/>
            </a:endParaRPr>
          </a:p>
          <a:p>
            <a:pPr marL="305435" indent="-305435"/>
            <a:r>
              <a:rPr lang="en-US">
                <a:ea typeface="+mn-lt"/>
                <a:cs typeface="+mn-lt"/>
              </a:rPr>
              <a:t>Kane, G. C. et al., 2018. </a:t>
            </a:r>
            <a:r>
              <a:rPr lang="en-US" i="1">
                <a:ea typeface="+mn-lt"/>
                <a:cs typeface="+mn-lt"/>
              </a:rPr>
              <a:t>Coming of Age Digitally,</a:t>
            </a:r>
            <a:r>
              <a:rPr lang="en-US">
                <a:ea typeface="+mn-lt"/>
                <a:cs typeface="+mn-lt"/>
              </a:rPr>
              <a:t> MIT Sloan Management Review and Deloitte Insights. </a:t>
            </a:r>
          </a:p>
          <a:p>
            <a:pPr marL="305435" indent="-305435"/>
            <a:r>
              <a:rPr lang="en-US">
                <a:ea typeface="+mn-lt"/>
                <a:cs typeface="+mn-lt"/>
              </a:rPr>
              <a:t>Williams, P., 2002. The Competent Boundary Spanner. </a:t>
            </a:r>
            <a:r>
              <a:rPr lang="en-US" i="1">
                <a:ea typeface="+mn-lt"/>
                <a:cs typeface="+mn-lt"/>
              </a:rPr>
              <a:t>Public Administration, </a:t>
            </a:r>
            <a:r>
              <a:rPr lang="en-US">
                <a:ea typeface="+mn-lt"/>
                <a:cs typeface="+mn-lt"/>
              </a:rPr>
              <a:t>80(1), pp. 103-124. </a:t>
            </a:r>
            <a:endParaRPr lang="en-US" dirty="0">
              <a:ea typeface="+mn-lt"/>
              <a:cs typeface="+mn-lt"/>
            </a:endParaRPr>
          </a:p>
          <a:p>
            <a:pPr marL="305435" indent="-305435"/>
            <a:r>
              <a:rPr lang="en-US">
                <a:ea typeface="+mn-lt"/>
                <a:cs typeface="+mn-lt"/>
              </a:rPr>
              <a:t>Yip, J., Ernst, C. &amp; Campbell, M., 2016. </a:t>
            </a:r>
            <a:r>
              <a:rPr lang="en-US" i="1">
                <a:ea typeface="+mn-lt"/>
                <a:cs typeface="+mn-lt"/>
              </a:rPr>
              <a:t>Boundary Spanning Leadership, </a:t>
            </a:r>
            <a:r>
              <a:rPr lang="en-US">
                <a:ea typeface="+mn-lt"/>
                <a:cs typeface="+mn-lt"/>
              </a:rPr>
              <a:t>Greensboro: Centre for Creative Leadership. </a:t>
            </a:r>
            <a:endParaRPr lang="en-US"/>
          </a:p>
        </p:txBody>
      </p:sp>
    </p:spTree>
    <p:extLst>
      <p:ext uri="{BB962C8B-B14F-4D97-AF65-F5344CB8AC3E}">
        <p14:creationId xmlns:p14="http://schemas.microsoft.com/office/powerpoint/2010/main" val="3220943582"/>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ac54d59-15ae-468f-8833-3c6b8f4d301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55D5C12-9048-448D-A69C-F00736C0732E}">
  <ds:schemaRefs>
    <ds:schemaRef ds:uri="http://schemas.openxmlformats.org/package/2006/metadata/core-properties"/>
    <ds:schemaRef ds:uri="http://schemas.microsoft.com/office/2006/documentManagement/types"/>
    <ds:schemaRef ds:uri="http://purl.org/dc/terms/"/>
    <ds:schemaRef ds:uri="http://purl.org/dc/dcmitype/"/>
    <ds:schemaRef ds:uri="http://schemas.microsoft.com/office/infopath/2007/PartnerControls"/>
    <ds:schemaRef ds:uri="http://purl.org/dc/elements/1.1/"/>
    <ds:schemaRef ds:uri="http://www.w3.org/XML/1998/namespace"/>
    <ds:schemaRef ds:uri="7ac54d59-15ae-468f-8833-3c6b8f4d3013"/>
    <ds:schemaRef ds:uri="21682d76-7fed-41ad-9dab-ad3c63b4cd86"/>
    <ds:schemaRef ds:uri="http://schemas.microsoft.com/office/2006/metadata/properties"/>
  </ds:schemaRefs>
</ds:datastoreItem>
</file>

<file path=customXml/itemProps2.xml><?xml version="1.0" encoding="utf-8"?>
<ds:datastoreItem xmlns:ds="http://schemas.openxmlformats.org/officeDocument/2006/customXml" ds:itemID="{032C9D10-CA80-4BC9-9D59-B4B9486E9328}">
  <ds:schemaRefs>
    <ds:schemaRef ds:uri="http://schemas.microsoft.com/sharepoint/v3/contenttype/forms"/>
  </ds:schemaRefs>
</ds:datastoreItem>
</file>

<file path=customXml/itemProps3.xml><?xml version="1.0" encoding="utf-8"?>
<ds:datastoreItem xmlns:ds="http://schemas.openxmlformats.org/officeDocument/2006/customXml" ds:itemID="{8A3B31F1-ECE7-4FEC-9F5E-DD52DA581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3280</Words>
  <Application>Microsoft Office PowerPoint</Application>
  <PresentationFormat>Widescreen</PresentationFormat>
  <Paragraphs>187</Paragraphs>
  <Slides>35</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Gotham A</vt:lpstr>
      <vt:lpstr>le-monde-livre</vt:lpstr>
      <vt:lpstr>Myriad Pro</vt:lpstr>
      <vt:lpstr>Arial</vt:lpstr>
      <vt:lpstr>Avenir Next LT Pro</vt:lpstr>
      <vt:lpstr>Calibri</vt:lpstr>
      <vt:lpstr>Open Sans</vt:lpstr>
      <vt:lpstr>UWTSD</vt:lpstr>
      <vt:lpstr>Leadership Skills</vt:lpstr>
      <vt:lpstr>Essential Leadership Skills</vt:lpstr>
      <vt:lpstr>Leadership Skills for the 21st Century</vt:lpstr>
      <vt:lpstr>Emotional &amp; Social Intelligence</vt:lpstr>
      <vt:lpstr>What is it?</vt:lpstr>
      <vt:lpstr>Activity- why is emotional and social intelligence important in leadership?</vt:lpstr>
      <vt:lpstr>Why it matters?</vt:lpstr>
      <vt:lpstr>Goleman's Model</vt:lpstr>
      <vt:lpstr>Goleman's Model</vt:lpstr>
      <vt:lpstr>Goleman's Model</vt:lpstr>
      <vt:lpstr>Goleman's Model</vt:lpstr>
      <vt:lpstr>Was Steve Jobs emotionally and socially intelligent?</vt:lpstr>
      <vt:lpstr>Learning Agility</vt:lpstr>
      <vt:lpstr>What is it?</vt:lpstr>
      <vt:lpstr>Activity-  why is learning agility important in leadership?</vt:lpstr>
      <vt:lpstr>“Continued employment no longer depends on your employer, it depends on your employability” (Owen, 2020).  </vt:lpstr>
      <vt:lpstr>Why it matters?</vt:lpstr>
      <vt:lpstr>VUCA</vt:lpstr>
      <vt:lpstr>4 components of Learning agility</vt:lpstr>
      <vt:lpstr>4 components of Learning agility</vt:lpstr>
      <vt:lpstr>Characteristics of a Learning Agile Leader</vt:lpstr>
      <vt:lpstr>PowerPoint Presentation</vt:lpstr>
      <vt:lpstr>PowerPoint Presentation</vt:lpstr>
      <vt:lpstr> How does Indra Nooyi demonstrate learning agility?</vt:lpstr>
      <vt:lpstr>Boundary spanning</vt:lpstr>
      <vt:lpstr>What is it?</vt:lpstr>
      <vt:lpstr>Activity-   why is boundary spanning important ion leadership?</vt:lpstr>
      <vt:lpstr>Why it matters?</vt:lpstr>
      <vt:lpstr>5 types of boundary spanning</vt:lpstr>
      <vt:lpstr>Characteristics of Boundary spanners</vt:lpstr>
      <vt:lpstr>Boundary spanning leadership: Breaking down siloes in a hybrid world</vt:lpstr>
      <vt:lpstr>References</vt:lpstr>
      <vt:lpstr>References – Emotional &amp; Social Intelligence</vt:lpstr>
      <vt:lpstr>References – Learning Agility</vt:lpstr>
      <vt:lpstr>References – Boundary Spanning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2025-03-25T16:51:57Z</dcterms:created>
  <dcterms:modified xsi:type="dcterms:W3CDTF">2025-03-25T17:04:33Z</dcterms:modified>
</cp:coreProperties>
</file>