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handoutMasterIdLst>
    <p:handoutMasterId r:id="rId36"/>
  </p:handoutMasterIdLst>
  <p:sldIdLst>
    <p:sldId id="29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9" r:id="rId16"/>
    <p:sldId id="290" r:id="rId17"/>
    <p:sldId id="291" r:id="rId18"/>
    <p:sldId id="271" r:id="rId19"/>
    <p:sldId id="272" r:id="rId20"/>
    <p:sldId id="273" r:id="rId21"/>
    <p:sldId id="274" r:id="rId22"/>
    <p:sldId id="275" r:id="rId23"/>
    <p:sldId id="292" r:id="rId24"/>
    <p:sldId id="278" r:id="rId25"/>
    <p:sldId id="279" r:id="rId26"/>
    <p:sldId id="280" r:id="rId27"/>
    <p:sldId id="281" r:id="rId28"/>
    <p:sldId id="294" r:id="rId29"/>
    <p:sldId id="293" r:id="rId30"/>
    <p:sldId id="295" r:id="rId31"/>
    <p:sldId id="282" r:id="rId32"/>
    <p:sldId id="283" r:id="rId33"/>
    <p:sldId id="288" r:id="rId3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2004090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28029600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34EE63-1482-4C9E-8B12-FAF0DA6CD71F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E21F3C7-9DEB-4151-BF30-238AE939E6BA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297661-E77A-4E9B-AD1B-043C4F6BD7D8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F04A16E-BBB9-4285-B145-89EA9D0DD960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C9AD83-16CF-4D68-BD47-E66C4E270E23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DAD05F-8795-4629-98BF-8CF148F390EA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D8ACBD7-E1C4-4577-B731-4C0250174FAD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FECB8A7-22C6-47D9-999C-48CD58358BBC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BB0A3B-8907-4198-A195-8D8AB8669C08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BEE651-168A-4754-A88D-7916F08C0A95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3BAAAE-D759-4054-919B-EB07A8EA402D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E60C71D-237D-4617-98A3-92529CADA062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16</a:t>
            </a:r>
          </a:p>
          <a:p>
            <a:r>
              <a:rPr lang="en-GB" dirty="0" smtClean="0"/>
              <a:t>Budgeting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345326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latin typeface="Arial" charset="0"/>
              </a:rPr>
              <a:t>Overview</a:t>
            </a:r>
            <a:endParaRPr lang="en-GB">
              <a:latin typeface="Arial" charset="0"/>
            </a:endParaRPr>
          </a:p>
        </p:txBody>
      </p:sp>
      <p:sp>
        <p:nvSpPr>
          <p:cNvPr id="13317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Budgeting &amp; budgeting process</a:t>
            </a:r>
          </a:p>
          <a:p>
            <a:pPr eaLnBrk="1" hangingPunct="1"/>
            <a:r>
              <a:rPr lang="en-GB" dirty="0" smtClean="0">
                <a:latin typeface="Arial" charset="0"/>
              </a:rPr>
              <a:t>Profit and cash forecasting</a:t>
            </a:r>
          </a:p>
          <a:p>
            <a:pPr lvl="1"/>
            <a:r>
              <a:rPr lang="en-GB" dirty="0" smtClean="0">
                <a:latin typeface="Arial" charset="0"/>
              </a:rPr>
              <a:t>Manufacturing, retail, servicers</a:t>
            </a:r>
          </a:p>
          <a:p>
            <a:r>
              <a:rPr lang="en-GB" dirty="0" smtClean="0">
                <a:latin typeface="Arial" charset="0"/>
              </a:rPr>
              <a:t>Budgeting </a:t>
            </a:r>
            <a:r>
              <a:rPr lang="en-GB" dirty="0">
                <a:latin typeface="Arial" charset="0"/>
              </a:rPr>
              <a:t>for inventory, purchasing and production</a:t>
            </a:r>
          </a:p>
          <a:p>
            <a:pPr eaLnBrk="1" hangingPunct="1"/>
            <a:r>
              <a:rPr lang="en-GB" dirty="0" smtClean="0">
                <a:latin typeface="Arial" charset="0"/>
              </a:rPr>
              <a:t>Behavioural </a:t>
            </a:r>
            <a:r>
              <a:rPr lang="en-GB" dirty="0">
                <a:latin typeface="Arial" charset="0"/>
              </a:rPr>
              <a:t>perspectives</a:t>
            </a:r>
          </a:p>
          <a:p>
            <a:pPr eaLnBrk="1" hangingPunct="1"/>
            <a:r>
              <a:rPr lang="en-AU" altLang="ja-JP" dirty="0" smtClean="0">
                <a:latin typeface="Arial" charset="0"/>
              </a:rPr>
              <a:t>Critique of budgeting</a:t>
            </a:r>
            <a:endParaRPr lang="en-GB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0174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Budgeting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400" dirty="0">
                <a:latin typeface="Arial" charset="0"/>
              </a:rPr>
              <a:t>Strategic planning</a:t>
            </a:r>
            <a:r>
              <a:rPr lang="en-GB" sz="2400" i="1" dirty="0">
                <a:latin typeface="Arial" charset="0"/>
              </a:rPr>
              <a:t> </a:t>
            </a:r>
            <a:r>
              <a:rPr lang="ja-JP" altLang="en-GB" sz="2400" i="1" dirty="0">
                <a:latin typeface="Arial" charset="0"/>
              </a:rPr>
              <a:t>‘</a:t>
            </a:r>
            <a:r>
              <a:rPr lang="en-GB" sz="2400" i="1" dirty="0">
                <a:latin typeface="Arial" charset="0"/>
              </a:rPr>
              <a:t>precedes budgeting and provides the framework within which the annual budget is developed. A budget is, in a sense, a one-year slice of the organization</a:t>
            </a:r>
            <a:r>
              <a:rPr lang="ja-JP" altLang="en-GB" sz="2400" i="1" dirty="0">
                <a:latin typeface="Arial" charset="0"/>
              </a:rPr>
              <a:t>’</a:t>
            </a:r>
            <a:r>
              <a:rPr lang="en-GB" sz="2400" i="1" dirty="0">
                <a:latin typeface="Arial" charset="0"/>
              </a:rPr>
              <a:t>s strategic plan</a:t>
            </a:r>
            <a:r>
              <a:rPr lang="ja-JP" altLang="en-GB" sz="2400" i="1" dirty="0">
                <a:latin typeface="Arial" charset="0"/>
              </a:rPr>
              <a:t>’</a:t>
            </a:r>
            <a:r>
              <a:rPr lang="en-GB" sz="2400" dirty="0">
                <a:latin typeface="Arial" charset="0"/>
              </a:rPr>
              <a:t> </a:t>
            </a:r>
          </a:p>
          <a:p>
            <a:pPr lvl="1" eaLnBrk="1" hangingPunct="1"/>
            <a:r>
              <a:rPr lang="en-GB" sz="1800" dirty="0">
                <a:latin typeface="Arial" charset="0"/>
              </a:rPr>
              <a:t>Anthony &amp; </a:t>
            </a:r>
            <a:r>
              <a:rPr lang="en-GB" sz="1800" dirty="0" err="1" smtClean="0">
                <a:latin typeface="Arial" charset="0"/>
              </a:rPr>
              <a:t>Govindarajan</a:t>
            </a:r>
            <a:r>
              <a:rPr lang="en-GB" sz="1800" dirty="0" smtClean="0">
                <a:latin typeface="Arial" charset="0"/>
              </a:rPr>
              <a:t> (2000)</a:t>
            </a:r>
            <a:endParaRPr lang="en-GB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410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What is budgeting?</a:t>
            </a:r>
          </a:p>
        </p:txBody>
      </p:sp>
      <p:sp>
        <p:nvSpPr>
          <p:cNvPr id="15363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 smtClean="0">
                <a:latin typeface="Arial" charset="0"/>
              </a:rPr>
              <a:t>Budget is</a:t>
            </a:r>
            <a:endParaRPr lang="en-GB" sz="2400" dirty="0">
              <a:latin typeface="Arial" charset="0"/>
            </a:endParaRPr>
          </a:p>
          <a:p>
            <a:pPr lvl="1" eaLnBrk="1" hangingPunct="1"/>
            <a:r>
              <a:rPr lang="en-GB" sz="2400" dirty="0">
                <a:latin typeface="Arial" charset="0"/>
              </a:rPr>
              <a:t>a plan 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expressed in monetary terms 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covering a future time period </a:t>
            </a:r>
          </a:p>
          <a:p>
            <a:pPr lvl="1" eaLnBrk="1" hangingPunct="1"/>
            <a:r>
              <a:rPr lang="en-GB" sz="2400" dirty="0">
                <a:latin typeface="Arial" charset="0"/>
              </a:rPr>
              <a:t>based on a defined level of activity 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Rolling budgets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Forecasts &amp; re-forecasts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Profiling or time-phasing</a:t>
            </a:r>
          </a:p>
          <a:p>
            <a:pPr eaLnBrk="1" hangingPunct="1">
              <a:buFont typeface="Wingdings" charset="0"/>
              <a:buNone/>
            </a:pPr>
            <a:endParaRPr lang="en-GB" sz="2400" dirty="0">
              <a:latin typeface="Arial" charset="0"/>
            </a:endParaRP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27053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Purposes of budgeting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14500"/>
            <a:ext cx="8229600" cy="4152900"/>
          </a:xfrm>
        </p:spPr>
        <p:txBody>
          <a:bodyPr/>
          <a:lstStyle/>
          <a:p>
            <a:pPr eaLnBrk="1" hangingPunct="1"/>
            <a:r>
              <a:rPr lang="en-GB" sz="2800">
                <a:latin typeface="Arial" charset="0"/>
              </a:rPr>
              <a:t>Implement strategy by allocating resources in line with strategic goals</a:t>
            </a:r>
          </a:p>
          <a:p>
            <a:pPr eaLnBrk="1" hangingPunct="1"/>
            <a:r>
              <a:rPr lang="en-GB" sz="2800">
                <a:latin typeface="Arial" charset="0"/>
              </a:rPr>
              <a:t>Co-ordinate activities and assist in communication between different parts of the organization</a:t>
            </a:r>
          </a:p>
          <a:p>
            <a:pPr eaLnBrk="1" hangingPunct="1"/>
            <a:r>
              <a:rPr lang="en-GB" sz="2800">
                <a:latin typeface="Arial" charset="0"/>
              </a:rPr>
              <a:t>Motivate managers to achieve targets</a:t>
            </a:r>
          </a:p>
          <a:p>
            <a:pPr eaLnBrk="1" hangingPunct="1"/>
            <a:r>
              <a:rPr lang="en-GB" sz="2800">
                <a:latin typeface="Arial" charset="0"/>
              </a:rPr>
              <a:t>Provide a means to control activities</a:t>
            </a:r>
          </a:p>
          <a:p>
            <a:pPr eaLnBrk="1" hangingPunct="1"/>
            <a:r>
              <a:rPr lang="en-GB" sz="2800">
                <a:latin typeface="Arial" charset="0"/>
              </a:rPr>
              <a:t>Evaluate managerial performance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110984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The budgeting process</a:t>
            </a:r>
            <a:endParaRPr lang="en-GB" dirty="0">
              <a:latin typeface="Arial" charset="0"/>
            </a:endParaRPr>
          </a:p>
        </p:txBody>
      </p:sp>
      <p:sp>
        <p:nvSpPr>
          <p:cNvPr id="1741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>
                <a:latin typeface="Arial" charset="0"/>
              </a:rPr>
              <a:t>Incremental budgets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Priority-based budgets</a:t>
            </a:r>
          </a:p>
          <a:p>
            <a:pPr lvl="1" eaLnBrk="1" hangingPunct="1"/>
            <a:r>
              <a:rPr lang="en-GB" sz="2000" dirty="0">
                <a:latin typeface="Arial" charset="0"/>
              </a:rPr>
              <a:t>Planning, programming &amp; budgeting system (PPBS)</a:t>
            </a:r>
          </a:p>
          <a:p>
            <a:pPr lvl="1" eaLnBrk="1" hangingPunct="1"/>
            <a:r>
              <a:rPr lang="en-GB" sz="2000" dirty="0">
                <a:latin typeface="Arial" charset="0"/>
              </a:rPr>
              <a:t>Priority-based incremental budgeting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Zero base budgeting</a:t>
            </a:r>
          </a:p>
          <a:p>
            <a:pPr eaLnBrk="1" hangingPunct="1"/>
            <a:r>
              <a:rPr lang="en-GB" sz="2400" dirty="0">
                <a:latin typeface="Arial" charset="0"/>
              </a:rPr>
              <a:t>Activity based budgeting</a:t>
            </a:r>
          </a:p>
          <a:p>
            <a:r>
              <a:rPr lang="en-GB" sz="2400" dirty="0">
                <a:latin typeface="Arial" charset="0"/>
              </a:rPr>
              <a:t>Approaches to budgeting</a:t>
            </a:r>
          </a:p>
          <a:p>
            <a:pPr marL="838200" lvl="1" indent="-381000"/>
            <a:r>
              <a:rPr lang="en-GB" sz="2000" dirty="0">
                <a:latin typeface="Arial" charset="0"/>
              </a:rPr>
              <a:t>Top-down</a:t>
            </a:r>
          </a:p>
          <a:p>
            <a:pPr marL="838200" lvl="1" indent="-381000"/>
            <a:r>
              <a:rPr lang="en-GB" sz="2000" dirty="0">
                <a:latin typeface="Arial" charset="0"/>
              </a:rPr>
              <a:t>Bottom-</a:t>
            </a:r>
            <a:r>
              <a:rPr lang="en-GB" sz="2000" dirty="0" smtClean="0">
                <a:latin typeface="Arial" charset="0"/>
              </a:rPr>
              <a:t>up</a:t>
            </a:r>
            <a:endParaRPr lang="en-GB" sz="2000" dirty="0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7414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838200" lvl="1" indent="-381000" eaLnBrk="1" hangingPunct="1"/>
            <a:endParaRPr lang="en-GB" sz="2000" dirty="0">
              <a:latin typeface="Arial" charset="0"/>
            </a:endParaRPr>
          </a:p>
          <a:p>
            <a:pPr marL="838200" lvl="1" indent="-381000" eaLnBrk="1" hangingPunct="1"/>
            <a:endParaRPr lang="en-GB" sz="2000" dirty="0"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65540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Budget cycle</a:t>
            </a:r>
          </a:p>
        </p:txBody>
      </p:sp>
      <p:sp>
        <p:nvSpPr>
          <p:cNvPr id="1843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000" dirty="0">
                <a:latin typeface="Arial" charset="0"/>
              </a:rPr>
              <a:t>Identify business objectives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000" dirty="0">
                <a:latin typeface="Arial" charset="0"/>
              </a:rPr>
              <a:t>Forecast economic, industry and competitive conditions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000" dirty="0">
                <a:latin typeface="Arial" charset="0"/>
              </a:rPr>
              <a:t>Develop detailed sales budgets by market segments, major customers and </a:t>
            </a:r>
            <a:r>
              <a:rPr lang="en-GB" sz="2000" dirty="0" smtClean="0">
                <a:latin typeface="Arial" charset="0"/>
              </a:rPr>
              <a:t>product/service </a:t>
            </a:r>
            <a:r>
              <a:rPr lang="en-GB" sz="2000" dirty="0">
                <a:latin typeface="Arial" charset="0"/>
              </a:rPr>
              <a:t>groups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000" dirty="0">
                <a:latin typeface="Arial" charset="0"/>
              </a:rPr>
              <a:t>Prepare production budgets (materials, labour and overhead) for the goods or services needed to satisfy the sales forecast and maintain agreed levels of inventory</a:t>
            </a:r>
          </a:p>
        </p:txBody>
      </p:sp>
      <p:sp>
        <p:nvSpPr>
          <p:cNvPr id="18438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sz="2000" dirty="0">
                <a:latin typeface="Arial" charset="0"/>
              </a:rPr>
              <a:t>Prepare non-production </a:t>
            </a:r>
            <a:r>
              <a:rPr lang="en-GB" sz="2000" dirty="0" smtClean="0">
                <a:latin typeface="Arial" charset="0"/>
              </a:rPr>
              <a:t>expense budgets by responsibility centre</a:t>
            </a:r>
            <a:endParaRPr lang="en-GB" sz="2000" dirty="0">
              <a:latin typeface="Arial" charset="0"/>
            </a:endParaRP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sz="2000" dirty="0">
                <a:latin typeface="Arial" charset="0"/>
              </a:rPr>
              <a:t>Prepare capital expenditure budgets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sz="2000" dirty="0">
                <a:latin typeface="Arial" charset="0"/>
              </a:rPr>
              <a:t>Prepare cash forecasts and identify financing requirements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sz="2000" dirty="0">
                <a:latin typeface="Arial" charset="0"/>
              </a:rPr>
              <a:t>Prepare master budget </a:t>
            </a:r>
            <a:r>
              <a:rPr lang="en-GB" sz="2000" dirty="0" smtClean="0">
                <a:latin typeface="Arial" charset="0"/>
              </a:rPr>
              <a:t>(Income Statement, Statement of Financial Position, </a:t>
            </a:r>
            <a:r>
              <a:rPr lang="en-GB" sz="2000" dirty="0">
                <a:latin typeface="Arial" charset="0"/>
              </a:rPr>
              <a:t>and Cash Forecast)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sz="2000" dirty="0">
                <a:latin typeface="Arial" charset="0"/>
              </a:rPr>
              <a:t>Obtain Board approval of profitability and financing targets </a:t>
            </a:r>
          </a:p>
          <a:p>
            <a:pPr marL="381000" indent="-381000" eaLnBrk="1" hangingPunct="1">
              <a:lnSpc>
                <a:spcPct val="80000"/>
              </a:lnSpc>
              <a:buFont typeface="Wingdings" charset="0"/>
              <a:buNone/>
            </a:pPr>
            <a:endParaRPr lang="en-GB" sz="2000" dirty="0"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22250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Budgeting in practice</a:t>
            </a:r>
          </a:p>
        </p:txBody>
      </p:sp>
      <p:sp>
        <p:nvSpPr>
          <p:cNvPr id="1946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charset="0"/>
              <a:buNone/>
            </a:pPr>
            <a:r>
              <a:rPr lang="en-GB" sz="2800">
                <a:latin typeface="Arial" charset="0"/>
              </a:rPr>
              <a:t>	Business-wide strategies will affect the responsibility centre: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the level of demand placed on the business unit and the expected level of activity to satisfy (internal or external) customers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the technology and processes used in the business unit to achieve desired productivity levels, based on past experience and anticipated improvements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any new initiatives or projects that are planned and which require resources (especially capital investment)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>
                <a:latin typeface="Arial" charset="0"/>
              </a:rPr>
              <a:t>the headcount and historic spending by the business unit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86558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Complexity of the budget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Knowledge of past performance</a:t>
            </a:r>
          </a:p>
          <a:p>
            <a:pPr eaLnBrk="1" hangingPunct="1"/>
            <a:r>
              <a:rPr lang="en-AU" dirty="0">
                <a:latin typeface="Arial" charset="0"/>
              </a:rPr>
              <a:t>Understanding </a:t>
            </a:r>
            <a:r>
              <a:rPr lang="en-AU" dirty="0" smtClean="0">
                <a:latin typeface="Arial" charset="0"/>
              </a:rPr>
              <a:t>the </a:t>
            </a:r>
            <a:r>
              <a:rPr lang="en-AU" dirty="0">
                <a:latin typeface="Arial" charset="0"/>
              </a:rPr>
              <a:t>market</a:t>
            </a:r>
          </a:p>
          <a:p>
            <a:pPr eaLnBrk="1" hangingPunct="1"/>
            <a:r>
              <a:rPr lang="en-AU" dirty="0">
                <a:latin typeface="Arial" charset="0"/>
              </a:rPr>
              <a:t>Marketing strategy: price maker or taker</a:t>
            </a:r>
          </a:p>
          <a:p>
            <a:pPr eaLnBrk="1" hangingPunct="1"/>
            <a:r>
              <a:rPr lang="en-AU" dirty="0">
                <a:latin typeface="Arial" charset="0"/>
              </a:rPr>
              <a:t>Understanding </a:t>
            </a:r>
            <a:r>
              <a:rPr lang="en-AU" dirty="0" smtClean="0">
                <a:latin typeface="Arial" charset="0"/>
              </a:rPr>
              <a:t>cost </a:t>
            </a:r>
            <a:r>
              <a:rPr lang="en-AU" dirty="0">
                <a:latin typeface="Arial" charset="0"/>
              </a:rPr>
              <a:t>drivers</a:t>
            </a:r>
          </a:p>
          <a:p>
            <a:pPr eaLnBrk="1" hangingPunct="1"/>
            <a:r>
              <a:rPr lang="en-AU" dirty="0">
                <a:latin typeface="Arial" charset="0"/>
              </a:rPr>
              <a:t>Controllability of costs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80201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431174" y="53752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b="1" dirty="0" smtClean="0">
                <a:latin typeface="Arial" charset="0"/>
              </a:rPr>
              <a:t/>
            </a:r>
            <a:br>
              <a:rPr lang="en-AU" b="1" dirty="0" smtClean="0">
                <a:latin typeface="Arial" charset="0"/>
              </a:rPr>
            </a:br>
            <a:r>
              <a:rPr lang="en-AU" sz="4900" dirty="0" smtClean="0">
                <a:latin typeface="+mn-lt"/>
              </a:rPr>
              <a:t>Budget for a hotel: statistics</a:t>
            </a:r>
            <a:r>
              <a:rPr lang="en-AU" b="1" dirty="0">
                <a:latin typeface="Arial" charset="0"/>
              </a:rPr>
              <a:t/>
            </a:r>
            <a:br>
              <a:rPr lang="en-AU" b="1" dirty="0">
                <a:latin typeface="Arial" charset="0"/>
              </a:rPr>
            </a:br>
            <a:endParaRPr lang="en-AU" b="1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8136904" cy="5053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7327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"/>
            <a:ext cx="5688632" cy="6219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8673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latin typeface="Arial" charset="0"/>
              </a:rPr>
              <a:t>Retail budget: Sports Store Co-op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8" y="1509713"/>
            <a:ext cx="7439025" cy="383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97225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>
                <a:latin typeface="Arial" charset="0"/>
              </a:rPr>
              <a:t>Budgeting for purchasing &amp; production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Sales forecast</a:t>
            </a:r>
          </a:p>
          <a:p>
            <a:pPr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  <a:p>
            <a:pPr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Production needed to meet sales and level of inventory required</a:t>
            </a:r>
          </a:p>
          <a:p>
            <a:pPr eaLnBrk="1" hangingPunct="1">
              <a:buFont typeface="Wingdings" charset="0"/>
              <a:buNone/>
            </a:pPr>
            <a:endParaRPr lang="en-GB">
              <a:latin typeface="Arial" charset="0"/>
            </a:endParaRPr>
          </a:p>
          <a:p>
            <a:pPr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Purchases necessary to meet production demand</a:t>
            </a:r>
          </a:p>
          <a:p>
            <a:pPr eaLnBrk="1" hangingPunct="1"/>
            <a:endParaRPr lang="en-GB">
              <a:latin typeface="Arial" charset="0"/>
            </a:endParaRPr>
          </a:p>
        </p:txBody>
      </p:sp>
      <p:sp>
        <p:nvSpPr>
          <p:cNvPr id="2151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  <a:buFont typeface="Wingdings" charset="0"/>
              <a:buNone/>
            </a:pPr>
            <a:r>
              <a:rPr lang="en-GB">
                <a:latin typeface="Arial" charset="0"/>
              </a:rPr>
              <a:t>	Purchases:</a:t>
            </a:r>
          </a:p>
          <a:p>
            <a:pPr eaLnBrk="1" hangingPunct="1">
              <a:buFont typeface="Wingdings" charset="0"/>
              <a:buNone/>
            </a:pPr>
            <a:r>
              <a:rPr lang="en-GB">
                <a:latin typeface="Arial" charset="0"/>
              </a:rPr>
              <a:t>	</a:t>
            </a:r>
            <a:r>
              <a:rPr lang="en-GB" sz="2400">
                <a:latin typeface="Arial" charset="0"/>
              </a:rPr>
              <a:t>Inventory required at end of month – inventory at beginning of month = </a:t>
            </a:r>
          </a:p>
          <a:p>
            <a:pPr eaLnBrk="1" hangingPunct="1">
              <a:buFont typeface="Wingdings" charset="0"/>
              <a:buNone/>
            </a:pPr>
            <a:r>
              <a:rPr lang="en-GB" sz="2400">
                <a:latin typeface="Arial" charset="0"/>
              </a:rPr>
              <a:t>	increase (or decrease) in inventory</a:t>
            </a:r>
          </a:p>
          <a:p>
            <a:pPr eaLnBrk="1" hangingPunct="1">
              <a:buFont typeface="Wingdings" charset="0"/>
              <a:buNone/>
            </a:pPr>
            <a:r>
              <a:rPr lang="en-GB" sz="2400">
                <a:latin typeface="Arial" charset="0"/>
              </a:rPr>
              <a:t>	+ the cost of sales for the current month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1511" name="Line 6"/>
          <p:cNvSpPr>
            <a:spLocks noChangeShapeType="1"/>
          </p:cNvSpPr>
          <p:nvPr/>
        </p:nvSpPr>
        <p:spPr bwMode="auto">
          <a:xfrm>
            <a:off x="1763688" y="2132856"/>
            <a:ext cx="0" cy="5032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512" name="Line 7"/>
          <p:cNvSpPr>
            <a:spLocks noChangeShapeType="1"/>
          </p:cNvSpPr>
          <p:nvPr/>
        </p:nvSpPr>
        <p:spPr bwMode="auto">
          <a:xfrm>
            <a:off x="1763688" y="4005064"/>
            <a:ext cx="0" cy="57626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5880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Inventory budget</a:t>
            </a:r>
            <a:endParaRPr lang="en-GB" sz="280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29" y="1412776"/>
            <a:ext cx="763905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822" y="3933056"/>
            <a:ext cx="75533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87961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Manufacturing budget: </a:t>
            </a:r>
            <a:r>
              <a:rPr lang="en-US" dirty="0" err="1" smtClean="0"/>
              <a:t>Telcon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1576388"/>
            <a:ext cx="7591425" cy="370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80564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Telcon</a:t>
            </a:r>
            <a:r>
              <a:rPr lang="en-US" dirty="0" smtClean="0"/>
              <a:t> production budget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36" y="1484784"/>
            <a:ext cx="7600950" cy="424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703594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Telcon</a:t>
            </a:r>
            <a:r>
              <a:rPr lang="en-US" dirty="0" smtClean="0"/>
              <a:t> materials budget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738313"/>
            <a:ext cx="7648575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77209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Cash forecasting</a:t>
            </a:r>
          </a:p>
        </p:txBody>
      </p:sp>
      <p:sp>
        <p:nvSpPr>
          <p:cNvPr id="2253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Timing differences between when income is earned and when it is received (i.e. </a:t>
            </a:r>
            <a:r>
              <a:rPr lang="en-GB" sz="2800" dirty="0" smtClean="0">
                <a:latin typeface="Arial" charset="0"/>
              </a:rPr>
              <a:t>receivables)</a:t>
            </a: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Increases or decreases in inventory for both raw materials and finished goods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Timing differences between when expenses are incurred and when they are paid (i.e. </a:t>
            </a:r>
            <a:r>
              <a:rPr lang="en-GB" sz="2800" dirty="0" smtClean="0">
                <a:latin typeface="Arial" charset="0"/>
              </a:rPr>
              <a:t>payables)</a:t>
            </a: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Non-cash expenses (e.g. depreciation)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Capital </a:t>
            </a:r>
            <a:r>
              <a:rPr lang="en-GB" sz="2800" dirty="0" smtClean="0">
                <a:latin typeface="Arial" charset="0"/>
              </a:rPr>
              <a:t>expenditure, Income tax &amp; Dividends</a:t>
            </a:r>
            <a:endParaRPr lang="en-GB" sz="2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Arial" charset="0"/>
              </a:rPr>
              <a:t>New loans and loan repayments </a:t>
            </a:r>
            <a:endParaRPr lang="en-GB" sz="28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 smtClean="0">
                <a:latin typeface="Arial" charset="0"/>
              </a:rPr>
              <a:t>New share issues and repurchases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02368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AU" dirty="0" smtClean="0">
                <a:latin typeface="Arial" charset="0"/>
              </a:rPr>
              <a:t>Cash forecasting: Retail News</a:t>
            </a:r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433513"/>
            <a:ext cx="764857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869742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Sales </a:t>
            </a:r>
            <a:r>
              <a:rPr lang="en-GB" dirty="0">
                <a:latin typeface="Arial" charset="0"/>
              </a:rPr>
              <a:t>receipts budget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54600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909072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dirty="0">
                <a:latin typeface="Arial" charset="0"/>
              </a:rPr>
              <a:t>Purchases &amp; </a:t>
            </a:r>
            <a:r>
              <a:rPr lang="en-GB" sz="4000" dirty="0" smtClean="0">
                <a:latin typeface="Arial" charset="0"/>
              </a:rPr>
              <a:t>supplier </a:t>
            </a:r>
            <a:r>
              <a:rPr lang="en-GB" sz="4000" dirty="0">
                <a:latin typeface="Arial" charset="0"/>
              </a:rPr>
              <a:t>payments budget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7400925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76" y="4077072"/>
            <a:ext cx="74390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74729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92"/>
            <a:ext cx="8229600" cy="1040444"/>
          </a:xfrm>
        </p:spPr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Cash </a:t>
            </a:r>
            <a:r>
              <a:rPr lang="en-GB" dirty="0" smtClean="0">
                <a:latin typeface="Arial" charset="0"/>
              </a:rPr>
              <a:t>forecast: Retail News</a:t>
            </a:r>
            <a:endParaRPr lang="en-GB" sz="2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1052736"/>
            <a:ext cx="7572375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32389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Retail News forecast Statement of </a:t>
            </a:r>
            <a:r>
              <a:rPr lang="en-US" dirty="0"/>
              <a:t>C</a:t>
            </a:r>
            <a:r>
              <a:rPr lang="en-US" dirty="0" smtClean="0"/>
              <a:t>ash Flows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998" y="1412776"/>
            <a:ext cx="6676326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46333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Behavioural </a:t>
            </a:r>
            <a:r>
              <a:rPr lang="en-GB" dirty="0">
                <a:latin typeface="Arial" charset="0"/>
              </a:rPr>
              <a:t>perspectives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400" dirty="0" smtClean="0">
                <a:ea typeface="+mn-ea"/>
              </a:rPr>
              <a:t>Good budgeting practice: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participation in the budget process;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frequent communications and information flow;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inclusion of the budget in decisions about salary, bonuses and career promotion;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clear communication by accountants to non-accountants</a:t>
            </a:r>
          </a:p>
          <a:p>
            <a:pPr lvl="2">
              <a:lnSpc>
                <a:spcPct val="90000"/>
              </a:lnSpc>
              <a:defRPr/>
            </a:pPr>
            <a:r>
              <a:rPr lang="en-GB" sz="1800" dirty="0" smtClean="0"/>
              <a:t>Buckley &amp; McKenna</a:t>
            </a:r>
            <a:r>
              <a:rPr lang="en-GB" sz="2200" dirty="0" smtClean="0"/>
              <a:t> (1972)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054045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Behavioural </a:t>
            </a:r>
            <a:r>
              <a:rPr lang="en-AU" dirty="0">
                <a:latin typeface="Arial" charset="0"/>
              </a:rPr>
              <a:t>perspectives (cont.)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Forecasting error: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unpredicted changes in the environment; inaccurate assessment of the effects of predicted changes; and forecasting bias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bias: the reward system; the influence of recent practice and norms; and the insecurity of managers, </a:t>
            </a:r>
            <a:endParaRPr lang="en-GB" sz="2400" i="1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ja-JP" altLang="en-GB" sz="2400" i="1" dirty="0">
                <a:latin typeface="Arial" charset="0"/>
              </a:rPr>
              <a:t>‘</a:t>
            </a:r>
            <a:r>
              <a:rPr lang="en-GB" sz="2400" i="1" dirty="0">
                <a:latin typeface="Arial" charset="0"/>
              </a:rPr>
              <a:t>the desire to please superiors in a competitive managerial hierarchy</a:t>
            </a:r>
            <a:r>
              <a:rPr lang="ja-JP" altLang="en-GB" sz="2400" i="1" dirty="0">
                <a:latin typeface="Arial" charset="0"/>
              </a:rPr>
              <a:t>’</a:t>
            </a:r>
            <a:r>
              <a:rPr lang="en-GB" sz="2400" dirty="0">
                <a:latin typeface="Arial" charset="0"/>
              </a:rPr>
              <a:t> </a:t>
            </a:r>
          </a:p>
          <a:p>
            <a:pPr lvl="2" eaLnBrk="1" hangingPunct="1">
              <a:lnSpc>
                <a:spcPct val="90000"/>
              </a:lnSpc>
            </a:pPr>
            <a:r>
              <a:rPr lang="en-GB" sz="2200" dirty="0">
                <a:latin typeface="Arial" charset="0"/>
              </a:rPr>
              <a:t>Lowe &amp; </a:t>
            </a:r>
            <a:r>
              <a:rPr lang="en-GB" sz="2200" dirty="0" smtClean="0">
                <a:latin typeface="Arial" charset="0"/>
              </a:rPr>
              <a:t>Shaw (1968)</a:t>
            </a:r>
            <a:endParaRPr lang="en-AU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138629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Behavioural </a:t>
            </a:r>
            <a:r>
              <a:rPr lang="en-GB" dirty="0">
                <a:latin typeface="Arial" charset="0"/>
              </a:rPr>
              <a:t>perspectives (cont.)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Other issues: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Problems of aggregation of divisional budgets</a:t>
            </a:r>
          </a:p>
          <a:p>
            <a:pPr lvl="3" eaLnBrk="1" hangingPunct="1">
              <a:lnSpc>
                <a:spcPct val="90000"/>
              </a:lnSpc>
            </a:pPr>
            <a:r>
              <a:rPr lang="en-GB" sz="1600" dirty="0" err="1">
                <a:latin typeface="Arial" charset="0"/>
              </a:rPr>
              <a:t>Otley</a:t>
            </a:r>
            <a:r>
              <a:rPr lang="en-GB" sz="1600" dirty="0">
                <a:latin typeface="Arial" charset="0"/>
              </a:rPr>
              <a:t> &amp; </a:t>
            </a:r>
            <a:r>
              <a:rPr lang="en-GB" sz="1600" dirty="0" smtClean="0">
                <a:latin typeface="Arial" charset="0"/>
              </a:rPr>
              <a:t>Berry (1979)</a:t>
            </a:r>
            <a:endParaRPr lang="en-GB" sz="16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Budgeting systems help to represent vested interests in political processes and maintain existing power relationships </a:t>
            </a:r>
          </a:p>
          <a:p>
            <a:pPr lvl="3" eaLnBrk="1" hangingPunct="1">
              <a:lnSpc>
                <a:spcPct val="90000"/>
              </a:lnSpc>
            </a:pPr>
            <a:r>
              <a:rPr lang="en-GB" sz="1600" dirty="0" err="1">
                <a:latin typeface="Arial" charset="0"/>
              </a:rPr>
              <a:t>Covaleski</a:t>
            </a:r>
            <a:r>
              <a:rPr lang="en-GB" sz="1600" dirty="0">
                <a:latin typeface="Arial" charset="0"/>
              </a:rPr>
              <a:t> &amp; </a:t>
            </a:r>
            <a:r>
              <a:rPr lang="en-GB" sz="1600" dirty="0" err="1" smtClean="0">
                <a:latin typeface="Arial" charset="0"/>
              </a:rPr>
              <a:t>Dirsmith</a:t>
            </a:r>
            <a:r>
              <a:rPr lang="en-GB" sz="1600" dirty="0" smtClean="0">
                <a:latin typeface="Arial" charset="0"/>
              </a:rPr>
              <a:t> (1993)</a:t>
            </a:r>
            <a:endParaRPr lang="en-GB" sz="16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Risk modelled, risk considered and risk excluded budgets: the process of budgeting and the content of budgets are different</a:t>
            </a:r>
          </a:p>
          <a:p>
            <a:pPr lvl="3" eaLnBrk="1" hangingPunct="1">
              <a:lnSpc>
                <a:spcPct val="90000"/>
              </a:lnSpc>
            </a:pPr>
            <a:r>
              <a:rPr lang="en-GB" sz="1600" dirty="0">
                <a:latin typeface="Arial" charset="0"/>
              </a:rPr>
              <a:t>Collier &amp; </a:t>
            </a:r>
            <a:r>
              <a:rPr lang="en-GB" sz="1600" dirty="0" smtClean="0">
                <a:latin typeface="Arial" charset="0"/>
              </a:rPr>
              <a:t>Berry (2002)</a:t>
            </a:r>
            <a:endParaRPr lang="en-GB" sz="16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279105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latin typeface="Arial" charset="0"/>
              </a:rPr>
              <a:t>Behavioural </a:t>
            </a:r>
            <a:r>
              <a:rPr lang="en-GB" dirty="0">
                <a:latin typeface="Arial" charset="0"/>
              </a:rPr>
              <a:t>perspectives (cont.)</a:t>
            </a:r>
            <a:endParaRPr lang="en-AU" dirty="0">
              <a:latin typeface="Arial" charset="0"/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ja-JP" altLang="en-GB" sz="2400" i="1" dirty="0">
                <a:effectLst>
                  <a:outerShdw blurRad="38100" dist="38100" dir="2700000" algn="tl">
                    <a:srgbClr val="DDDDDD"/>
                  </a:outerShdw>
                </a:effectLst>
                <a:latin typeface="Arial" charset="0"/>
              </a:rPr>
              <a:t>‘</a:t>
            </a:r>
            <a:r>
              <a:rPr lang="en-GB" sz="2400" i="1" dirty="0">
                <a:latin typeface="Arial" charset="0"/>
              </a:rPr>
              <a:t>a symbolic performance rather than a decision-making process; a means of conversation rather than a means of control; and an expression of values rather than an instrument for action … Budgeting is seen as a ritual of reason; budgets are presented according to and conforming with prevailing norms of rationality. Budgeting is also a language of consensus</a:t>
            </a:r>
            <a:r>
              <a:rPr lang="ja-JP" altLang="en-GB" sz="2400" i="1" dirty="0">
                <a:latin typeface="Arial" charset="0"/>
              </a:rPr>
              <a:t>’</a:t>
            </a:r>
            <a:r>
              <a:rPr lang="en-GB" sz="2400" dirty="0">
                <a:latin typeface="Arial" charset="0"/>
              </a:rPr>
              <a:t> </a:t>
            </a:r>
          </a:p>
          <a:p>
            <a:pPr lvl="1" eaLnBrk="1" hangingPunct="1"/>
            <a:r>
              <a:rPr lang="en-GB" sz="1800" dirty="0" err="1">
                <a:latin typeface="Arial" charset="0"/>
              </a:rPr>
              <a:t>Czarniawska-Joerges</a:t>
            </a:r>
            <a:r>
              <a:rPr lang="en-GB" sz="1800" dirty="0">
                <a:latin typeface="Arial" charset="0"/>
              </a:rPr>
              <a:t> &amp; </a:t>
            </a:r>
            <a:r>
              <a:rPr lang="en-GB" sz="1800" dirty="0" err="1" smtClean="0">
                <a:latin typeface="Arial" charset="0"/>
              </a:rPr>
              <a:t>Jacobsson</a:t>
            </a:r>
            <a:r>
              <a:rPr lang="en-GB" sz="1800" dirty="0" smtClean="0">
                <a:latin typeface="Arial" charset="0"/>
              </a:rPr>
              <a:t> (1989)</a:t>
            </a: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409435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A critical perspective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Is budgeting necessary?</a:t>
            </a:r>
          </a:p>
          <a:p>
            <a:r>
              <a:rPr lang="en-US" dirty="0" smtClean="0"/>
              <a:t>Budgets </a:t>
            </a:r>
            <a:r>
              <a:rPr lang="en-US" dirty="0"/>
              <a:t>should be replaced with a combination of financial and non-financial measures, with </a:t>
            </a:r>
            <a:r>
              <a:rPr lang="en-US" dirty="0" smtClean="0"/>
              <a:t>performance being </a:t>
            </a:r>
            <a:r>
              <a:rPr lang="en-US" dirty="0"/>
              <a:t>judged against world-class </a:t>
            </a:r>
            <a:r>
              <a:rPr lang="en-US" dirty="0" smtClean="0"/>
              <a:t>benchmarks and against comparable </a:t>
            </a:r>
            <a:r>
              <a:rPr lang="en-US" dirty="0"/>
              <a:t>units in the same organization. </a:t>
            </a:r>
            <a:r>
              <a:rPr lang="en-US" dirty="0" smtClean="0"/>
              <a:t>This shifts </a:t>
            </a:r>
            <a:r>
              <a:rPr lang="en-US" dirty="0"/>
              <a:t>the focus from short-term profits </a:t>
            </a:r>
            <a:r>
              <a:rPr lang="en-US" dirty="0" smtClean="0"/>
              <a:t>to improving </a:t>
            </a:r>
            <a:r>
              <a:rPr lang="en-US" dirty="0"/>
              <a:t>competitive position over </a:t>
            </a:r>
            <a:r>
              <a:rPr lang="en-US" dirty="0" smtClean="0"/>
              <a:t>time</a:t>
            </a:r>
          </a:p>
          <a:p>
            <a:pPr lvl="1"/>
            <a:r>
              <a:rPr lang="en-US" sz="1800" dirty="0"/>
              <a:t>Hope and Fraser (2003) 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512968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Beyond Budgeting Round Table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1800" dirty="0" smtClean="0"/>
              <a:t>(</a:t>
            </a:r>
            <a:r>
              <a:rPr lang="en-US" sz="1800" dirty="0" err="1"/>
              <a:t>www.bbrt.co.uk</a:t>
            </a:r>
            <a:r>
              <a:rPr lang="en-US" sz="1800" dirty="0"/>
              <a:t>; </a:t>
            </a:r>
            <a:r>
              <a:rPr lang="en-US" sz="1800" dirty="0" err="1"/>
              <a:t>www.bbrt.org</a:t>
            </a:r>
            <a:r>
              <a:rPr lang="en-US" sz="1800" dirty="0"/>
              <a:t>)</a:t>
            </a:r>
            <a:endParaRPr lang="en-AU" sz="1800" dirty="0">
              <a:latin typeface="Arial" charset="0"/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857375"/>
            <a:ext cx="7607300" cy="409257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 smtClean="0"/>
              <a:t>Budgets:</a:t>
            </a:r>
          </a:p>
          <a:p>
            <a:r>
              <a:rPr lang="en-US" sz="2400" dirty="0" smtClean="0"/>
              <a:t>are </a:t>
            </a:r>
            <a:r>
              <a:rPr lang="en-US" sz="2400" dirty="0"/>
              <a:t>time consuming and expensive;</a:t>
            </a:r>
          </a:p>
          <a:p>
            <a:r>
              <a:rPr lang="en-US" sz="2400" dirty="0"/>
              <a:t> provide poor value to users;</a:t>
            </a:r>
          </a:p>
          <a:p>
            <a:r>
              <a:rPr lang="en-US" sz="2400" dirty="0"/>
              <a:t> fail to focus on shareholder value;</a:t>
            </a:r>
          </a:p>
          <a:p>
            <a:r>
              <a:rPr lang="en-US" sz="2400" dirty="0"/>
              <a:t> are too </a:t>
            </a:r>
            <a:r>
              <a:rPr lang="en-US" sz="2400" dirty="0" smtClean="0"/>
              <a:t>rigid;</a:t>
            </a:r>
            <a:endParaRPr lang="en-US" sz="2400" dirty="0"/>
          </a:p>
          <a:p>
            <a:r>
              <a:rPr lang="en-US" sz="2400" dirty="0"/>
              <a:t> protect rather than reduce costs;</a:t>
            </a:r>
          </a:p>
          <a:p>
            <a:r>
              <a:rPr lang="en-US" sz="2400" dirty="0"/>
              <a:t> stifle </a:t>
            </a:r>
            <a:r>
              <a:rPr lang="en-US" sz="2400" dirty="0" smtClean="0"/>
              <a:t>innovation</a:t>
            </a:r>
            <a:r>
              <a:rPr lang="en-US" sz="2400" dirty="0"/>
              <a:t>;</a:t>
            </a:r>
          </a:p>
          <a:p>
            <a:r>
              <a:rPr lang="en-US" sz="2400" dirty="0"/>
              <a:t> focus on sales targets rather than customer satisfaction;</a:t>
            </a:r>
          </a:p>
          <a:p>
            <a:r>
              <a:rPr lang="en-US" sz="2400" dirty="0"/>
              <a:t> are divorced from strategy;</a:t>
            </a:r>
          </a:p>
          <a:p>
            <a:r>
              <a:rPr lang="en-US" sz="2400" dirty="0"/>
              <a:t> reinforce a dependency culture;</a:t>
            </a:r>
          </a:p>
          <a:p>
            <a:r>
              <a:rPr lang="en-US" sz="2400" dirty="0"/>
              <a:t> can lead to unethical </a:t>
            </a:r>
            <a:r>
              <a:rPr lang="en-US" sz="2400" dirty="0" err="1"/>
              <a:t>behaviour</a:t>
            </a:r>
            <a:r>
              <a:rPr lang="en-US" sz="2400" dirty="0" smtClean="0"/>
              <a:t>.</a:t>
            </a:r>
            <a:endParaRPr lang="en-AU" sz="2400" i="1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952755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Beyond Budgeting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Budgeting, as most corporations practice it, should be abolished. That may sound like a radical proposition, but it </a:t>
            </a:r>
            <a:r>
              <a:rPr lang="en-US" dirty="0" smtClean="0"/>
              <a:t>is merely </a:t>
            </a:r>
            <a:r>
              <a:rPr lang="en-US" dirty="0"/>
              <a:t>the final (and decisive) action in a long running battle to change organizations from centralized hierarchies </a:t>
            </a:r>
            <a:r>
              <a:rPr lang="en-US" dirty="0" smtClean="0"/>
              <a:t>to devolved </a:t>
            </a:r>
            <a:r>
              <a:rPr lang="en-US" dirty="0"/>
              <a:t>networks. Most of the other building blocks are in place. Firms have invested huge sums in </a:t>
            </a:r>
            <a:r>
              <a:rPr lang="en-US" dirty="0" smtClean="0"/>
              <a:t>quality programs</a:t>
            </a:r>
            <a:r>
              <a:rPr lang="en-US" dirty="0"/>
              <a:t>, IT networks, process reengineering, and a range of management tools including EVA, balanced scorecards</a:t>
            </a:r>
            <a:r>
              <a:rPr lang="en-US" dirty="0" smtClean="0"/>
              <a:t>, and </a:t>
            </a:r>
            <a:r>
              <a:rPr lang="en-US" dirty="0"/>
              <a:t>activity accounting. But they are unable to establish the new order because the budget, and </a:t>
            </a:r>
            <a:r>
              <a:rPr lang="en-US" dirty="0" smtClean="0"/>
              <a:t>the command </a:t>
            </a:r>
            <a:r>
              <a:rPr lang="en-US" dirty="0"/>
              <a:t>and control culture it supports, remains </a:t>
            </a:r>
            <a:r>
              <a:rPr lang="en-US" dirty="0" smtClean="0"/>
              <a:t>predominant</a:t>
            </a:r>
          </a:p>
          <a:p>
            <a:pPr lvl="1"/>
            <a:r>
              <a:rPr lang="en-US" sz="2100" dirty="0" smtClean="0"/>
              <a:t>(</a:t>
            </a:r>
            <a:r>
              <a:rPr lang="en-US" sz="2100" dirty="0" err="1"/>
              <a:t>www.bbrt.org</a:t>
            </a:r>
            <a:r>
              <a:rPr lang="en-US" sz="2100" dirty="0"/>
              <a:t>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182641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charset="0"/>
              </a:rPr>
              <a:t>Svenska</a:t>
            </a:r>
            <a:r>
              <a:rPr lang="en-GB" dirty="0">
                <a:latin typeface="Arial" charset="0"/>
              </a:rPr>
              <a:t> </a:t>
            </a:r>
            <a:r>
              <a:rPr lang="en-GB" dirty="0" err="1">
                <a:latin typeface="Arial" charset="0"/>
              </a:rPr>
              <a:t>Handelsbanken</a:t>
            </a:r>
            <a:r>
              <a:rPr lang="en-GB" dirty="0">
                <a:latin typeface="Arial" charset="0"/>
              </a:rPr>
              <a:t> </a:t>
            </a:r>
            <a:r>
              <a:rPr lang="en-GB" dirty="0" smtClean="0">
                <a:latin typeface="Arial" charset="0"/>
              </a:rPr>
              <a:t>case</a:t>
            </a:r>
            <a:endParaRPr lang="en-GB" dirty="0">
              <a:latin typeface="Arial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700" dirty="0" smtClean="0">
                <a:latin typeface="Arial" charset="0"/>
              </a:rPr>
              <a:t>Traditional </a:t>
            </a:r>
            <a:r>
              <a:rPr lang="en-GB" sz="2700" dirty="0">
                <a:latin typeface="Arial" charset="0"/>
              </a:rPr>
              <a:t>budgeting is </a:t>
            </a:r>
            <a:r>
              <a:rPr lang="ja-JP" altLang="en-GB" sz="2700" i="1" dirty="0">
                <a:latin typeface="Arial" charset="0"/>
              </a:rPr>
              <a:t>‘</a:t>
            </a:r>
            <a:r>
              <a:rPr lang="en-GB" sz="2700" i="1" dirty="0">
                <a:latin typeface="Arial" charset="0"/>
              </a:rPr>
              <a:t>an outmoded way of controlling and steering a company. It is a cumbersome way of reaching conclusions which are either commonplace or wrong</a:t>
            </a:r>
            <a:r>
              <a:rPr lang="ja-JP" altLang="en-GB" sz="2700" i="1" dirty="0">
                <a:latin typeface="Arial" charset="0"/>
              </a:rPr>
              <a:t>’</a:t>
            </a:r>
            <a:r>
              <a:rPr lang="en-GB" sz="2700" dirty="0">
                <a:latin typeface="Arial" charset="0"/>
              </a:rPr>
              <a:t> </a:t>
            </a:r>
          </a:p>
          <a:p>
            <a:pPr lvl="2" eaLnBrk="1" hangingPunct="1"/>
            <a:r>
              <a:rPr lang="en-GB" sz="1800" dirty="0" err="1" smtClean="0">
                <a:latin typeface="Arial" charset="0"/>
              </a:rPr>
              <a:t>Wallander</a:t>
            </a:r>
            <a:r>
              <a:rPr lang="en-GB" sz="1800" dirty="0" smtClean="0">
                <a:latin typeface="Arial" charset="0"/>
              </a:rPr>
              <a:t> (1999)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If there is economic stability and the business will continue as usual, we use previous experience </a:t>
            </a:r>
            <a:r>
              <a:rPr lang="en-US" sz="2800" dirty="0" smtClean="0"/>
              <a:t>in order </a:t>
            </a:r>
            <a:r>
              <a:rPr lang="en-US" sz="2800" dirty="0"/>
              <a:t>to budget. </a:t>
            </a:r>
            <a:r>
              <a:rPr lang="en-US" sz="2800" dirty="0" smtClean="0"/>
              <a:t>In this case </a:t>
            </a:r>
            <a:r>
              <a:rPr lang="en-US" sz="2800" dirty="0"/>
              <a:t>we do not need an intricate budgeting </a:t>
            </a:r>
            <a:r>
              <a:rPr lang="en-US" sz="2800" dirty="0" smtClean="0"/>
              <a:t>system because </a:t>
            </a:r>
            <a:r>
              <a:rPr lang="en-US" sz="2800" dirty="0"/>
              <a:t>people will continue working as they presently are. Even when conditions are not normal</a:t>
            </a:r>
            <a:r>
              <a:rPr lang="en-US" sz="2800" dirty="0" smtClean="0"/>
              <a:t>, the </a:t>
            </a:r>
            <a:r>
              <a:rPr lang="en-US" sz="2800" dirty="0"/>
              <a:t>expectation is that they will return to normal.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800" dirty="0" smtClean="0"/>
              <a:t>If </a:t>
            </a:r>
            <a:r>
              <a:rPr lang="en-US" sz="2800" dirty="0"/>
              <a:t>events arise that challenge economic stability then budgets will not reflect this, because, </a:t>
            </a:r>
            <a:r>
              <a:rPr lang="en-US" sz="2800" dirty="0" err="1" smtClean="0"/>
              <a:t>Wallander</a:t>
            </a:r>
            <a:r>
              <a:rPr lang="en-US" sz="2800" dirty="0"/>
              <a:t> </a:t>
            </a:r>
            <a:r>
              <a:rPr lang="en-US" sz="2800" dirty="0" smtClean="0"/>
              <a:t>says</a:t>
            </a:r>
            <a:r>
              <a:rPr lang="en-US" sz="2800" dirty="0"/>
              <a:t>, ‘we have no ability to foresee something of which we have no previous experience’ </a:t>
            </a:r>
            <a:r>
              <a:rPr lang="en-US" sz="2100" dirty="0" smtClean="0"/>
              <a:t>(</a:t>
            </a:r>
            <a:r>
              <a:rPr lang="en-US" sz="2100" dirty="0" err="1" smtClean="0"/>
              <a:t>Wallander</a:t>
            </a:r>
            <a:r>
              <a:rPr lang="en-US" sz="2100" dirty="0" smtClean="0"/>
              <a:t>, 1999)</a:t>
            </a:r>
            <a:r>
              <a:rPr lang="en-US" sz="2100" dirty="0"/>
              <a:t>.</a:t>
            </a:r>
            <a:endParaRPr lang="en-GB" sz="21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435559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Wallander’s view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It is still important to have an </a:t>
            </a:r>
            <a:r>
              <a:rPr lang="ja-JP" altLang="en-GB" sz="2400" dirty="0">
                <a:latin typeface="Arial" charset="0"/>
              </a:rPr>
              <a:t>‘</a:t>
            </a:r>
            <a:r>
              <a:rPr lang="en-GB" sz="2400" dirty="0">
                <a:latin typeface="Arial" charset="0"/>
              </a:rPr>
              <a:t>economic model</a:t>
            </a:r>
            <a:r>
              <a:rPr lang="ja-JP" altLang="en-GB" sz="2400" dirty="0">
                <a:latin typeface="Arial" charset="0"/>
              </a:rPr>
              <a:t>’</a:t>
            </a:r>
            <a:r>
              <a:rPr lang="en-GB" sz="2400" dirty="0">
                <a:latin typeface="Arial" charset="0"/>
              </a:rPr>
              <a:t> which establishes the basic relationships in the company, such as the ability to plan </a:t>
            </a:r>
            <a:r>
              <a:rPr lang="en-GB" sz="2400" dirty="0" smtClean="0">
                <a:latin typeface="Arial" charset="0"/>
              </a:rPr>
              <a:t>production.</a:t>
            </a:r>
            <a:endParaRPr lang="en-GB" sz="2400" dirty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 err="1" smtClean="0">
                <a:latin typeface="Arial" charset="0"/>
              </a:rPr>
              <a:t>Handelsbanken</a:t>
            </a:r>
            <a:r>
              <a:rPr lang="en-GB" sz="2400" dirty="0" smtClean="0">
                <a:latin typeface="Arial" charset="0"/>
              </a:rPr>
              <a:t> </a:t>
            </a:r>
            <a:r>
              <a:rPr lang="en-GB" sz="2400" dirty="0">
                <a:latin typeface="Arial" charset="0"/>
              </a:rPr>
              <a:t>has an information system </a:t>
            </a:r>
            <a:r>
              <a:rPr lang="en-GB" sz="2400" dirty="0" smtClean="0">
                <a:latin typeface="Arial" charset="0"/>
              </a:rPr>
              <a:t>focused </a:t>
            </a:r>
            <a:r>
              <a:rPr lang="en-GB" sz="2400" dirty="0">
                <a:latin typeface="Arial" charset="0"/>
              </a:rPr>
              <a:t>on the information needed to influence actual behaviour. It incorporates both financial and </a:t>
            </a:r>
            <a:r>
              <a:rPr lang="ja-JP" altLang="en-GB" sz="2400" dirty="0">
                <a:latin typeface="Arial" charset="0"/>
              </a:rPr>
              <a:t>‘</a:t>
            </a:r>
            <a:r>
              <a:rPr lang="en-GB" sz="2400" dirty="0">
                <a:latin typeface="Arial" charset="0"/>
              </a:rPr>
              <a:t>balanced scorecard</a:t>
            </a:r>
            <a:r>
              <a:rPr lang="ja-JP" altLang="en-GB" sz="2400" dirty="0">
                <a:latin typeface="Arial" charset="0"/>
              </a:rPr>
              <a:t>’</a:t>
            </a:r>
            <a:r>
              <a:rPr lang="en-GB" sz="2400" dirty="0">
                <a:latin typeface="Arial" charset="0"/>
              </a:rPr>
              <a:t> measures at the profit centre level, and performance is benchmarked externally and internally. The bank rewards its staff through a profit-sharing scheme.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i="1" dirty="0">
                <a:latin typeface="Arial" charset="0"/>
              </a:rPr>
              <a:t>	</a:t>
            </a:r>
            <a:r>
              <a:rPr lang="ja-JP" altLang="en-GB" sz="2400" i="1" dirty="0">
                <a:latin typeface="Arial" charset="0"/>
              </a:rPr>
              <a:t>‘</a:t>
            </a:r>
            <a:r>
              <a:rPr lang="en-GB" sz="2400" i="1" dirty="0">
                <a:latin typeface="Arial" charset="0"/>
              </a:rPr>
              <a:t>This type of planning is something that is going on all the year round and has nothing to do with the annual budget</a:t>
            </a:r>
            <a:r>
              <a:rPr lang="ja-JP" altLang="en-GB" sz="2400" i="1" dirty="0">
                <a:latin typeface="Arial" charset="0"/>
              </a:rPr>
              <a:t>’</a:t>
            </a:r>
            <a:r>
              <a:rPr lang="en-GB" sz="2400" i="1" dirty="0">
                <a:latin typeface="Arial" charset="0"/>
              </a:rPr>
              <a:t> (p. 416).</a:t>
            </a:r>
            <a:r>
              <a:rPr lang="en-GB" sz="2400" dirty="0">
                <a:latin typeface="Arial" charset="0"/>
              </a:rPr>
              <a:t> </a:t>
            </a:r>
            <a:endParaRPr lang="en-GB" sz="2400" dirty="0" smtClean="0">
              <a:latin typeface="Arial" charset="0"/>
            </a:endParaRPr>
          </a:p>
          <a:p>
            <a:pPr>
              <a:lnSpc>
                <a:spcPct val="90000"/>
              </a:lnSpc>
              <a:buNone/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863775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 smtClean="0">
                <a:latin typeface="Arial" charset="0"/>
              </a:rPr>
              <a:t>Key points</a:t>
            </a:r>
            <a:endParaRPr lang="en-AU" dirty="0">
              <a:latin typeface="Arial" charset="0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85938"/>
            <a:ext cx="8229600" cy="4286250"/>
          </a:xfrm>
        </p:spPr>
        <p:txBody>
          <a:bodyPr>
            <a:noAutofit/>
          </a:bodyPr>
          <a:lstStyle/>
          <a:p>
            <a:pPr eaLnBrk="1" hangingPunct="1"/>
            <a:r>
              <a:rPr lang="en-AU" sz="2400" dirty="0">
                <a:latin typeface="Arial" charset="0"/>
              </a:rPr>
              <a:t>B</a:t>
            </a:r>
            <a:r>
              <a:rPr lang="en-AU" sz="2400" dirty="0" smtClean="0">
                <a:latin typeface="Arial" charset="0"/>
              </a:rPr>
              <a:t>udgeting process &amp; the budget cycle</a:t>
            </a:r>
          </a:p>
          <a:p>
            <a:pPr eaLnBrk="1" hangingPunct="1"/>
            <a:r>
              <a:rPr lang="en-AU" sz="2400" dirty="0" smtClean="0">
                <a:latin typeface="Arial" charset="0"/>
              </a:rPr>
              <a:t>Budgeting for manufacturing, retail &amp; services</a:t>
            </a:r>
            <a:endParaRPr lang="en-AU" sz="2400" dirty="0">
              <a:latin typeface="Arial" charset="0"/>
            </a:endParaRPr>
          </a:p>
          <a:p>
            <a:pPr eaLnBrk="1" hangingPunct="1"/>
            <a:r>
              <a:rPr lang="en-AU" sz="2400" dirty="0" smtClean="0">
                <a:latin typeface="Arial" charset="0"/>
              </a:rPr>
              <a:t>Budgeting </a:t>
            </a:r>
            <a:r>
              <a:rPr lang="en-AU" sz="2400" dirty="0">
                <a:latin typeface="Arial" charset="0"/>
              </a:rPr>
              <a:t>for purchases &amp; </a:t>
            </a:r>
            <a:r>
              <a:rPr lang="en-AU" sz="2400" dirty="0" smtClean="0">
                <a:latin typeface="Arial" charset="0"/>
              </a:rPr>
              <a:t>inventory based on sales forecast and cost of sales</a:t>
            </a:r>
          </a:p>
          <a:p>
            <a:pPr eaLnBrk="1" hangingPunct="1"/>
            <a:r>
              <a:rPr lang="en-AU" sz="2400" dirty="0" smtClean="0">
                <a:latin typeface="Arial" charset="0"/>
              </a:rPr>
              <a:t>Budgeting for production and raw materials</a:t>
            </a:r>
            <a:endParaRPr lang="en-AU" sz="2400" dirty="0">
              <a:latin typeface="Arial" charset="0"/>
            </a:endParaRPr>
          </a:p>
          <a:p>
            <a:pPr eaLnBrk="1" hangingPunct="1"/>
            <a:r>
              <a:rPr lang="en-AU" sz="2400" dirty="0">
                <a:latin typeface="Arial" charset="0"/>
              </a:rPr>
              <a:t>Cash forecasting</a:t>
            </a:r>
          </a:p>
          <a:p>
            <a:pPr lvl="1" eaLnBrk="1" hangingPunct="1"/>
            <a:r>
              <a:rPr lang="en-AU" sz="2000" dirty="0" smtClean="0">
                <a:latin typeface="Arial" charset="0"/>
              </a:rPr>
              <a:t>Sales </a:t>
            </a:r>
            <a:r>
              <a:rPr lang="en-AU" sz="2000" dirty="0">
                <a:latin typeface="Arial" charset="0"/>
              </a:rPr>
              <a:t>receipts budget</a:t>
            </a:r>
          </a:p>
          <a:p>
            <a:pPr lvl="1" eaLnBrk="1" hangingPunct="1"/>
            <a:r>
              <a:rPr lang="en-AU" sz="2000" dirty="0">
                <a:latin typeface="Arial" charset="0"/>
              </a:rPr>
              <a:t>Purchases </a:t>
            </a:r>
            <a:r>
              <a:rPr lang="en-AU" sz="2000" dirty="0" smtClean="0">
                <a:latin typeface="Arial" charset="0"/>
              </a:rPr>
              <a:t>&amp; supplier payments budget</a:t>
            </a:r>
            <a:endParaRPr lang="en-AU" sz="2000" dirty="0">
              <a:latin typeface="Arial" charset="0"/>
            </a:endParaRPr>
          </a:p>
          <a:p>
            <a:pPr lvl="1" eaLnBrk="1" hangingPunct="1"/>
            <a:r>
              <a:rPr lang="en-AU" sz="2000" dirty="0">
                <a:latin typeface="Arial" charset="0"/>
              </a:rPr>
              <a:t>Cash flow </a:t>
            </a:r>
            <a:r>
              <a:rPr lang="en-AU" sz="2000" dirty="0" smtClean="0">
                <a:latin typeface="Arial" charset="0"/>
              </a:rPr>
              <a:t>adjustments</a:t>
            </a:r>
            <a:endParaRPr lang="en-AU" sz="2000" dirty="0">
              <a:latin typeface="Arial" charset="0"/>
            </a:endParaRPr>
          </a:p>
          <a:p>
            <a:pPr eaLnBrk="1" hangingPunct="1"/>
            <a:r>
              <a:rPr lang="en-AU" sz="2400" dirty="0" smtClean="0">
                <a:latin typeface="Arial" charset="0"/>
              </a:rPr>
              <a:t>Behavioural perspectives </a:t>
            </a:r>
            <a:r>
              <a:rPr lang="en-AU" sz="2400" dirty="0">
                <a:latin typeface="Arial" charset="0"/>
              </a:rPr>
              <a:t>on </a:t>
            </a:r>
            <a:r>
              <a:rPr lang="en-AU" sz="2400" dirty="0" smtClean="0">
                <a:latin typeface="Arial" charset="0"/>
              </a:rPr>
              <a:t>budgeting &amp; ‘Beyond Budgeting’</a:t>
            </a: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67678215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53</TotalTime>
  <Words>1232</Words>
  <Application>Microsoft Office PowerPoint</Application>
  <PresentationFormat>On-screen Show (4:3)</PresentationFormat>
  <Paragraphs>185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Theme2</vt:lpstr>
      <vt:lpstr>Slide 1</vt:lpstr>
      <vt:lpstr>Overview</vt:lpstr>
      <vt:lpstr>Budgeting</vt:lpstr>
      <vt:lpstr>What is budgeting?</vt:lpstr>
      <vt:lpstr>Purposes of budgeting</vt:lpstr>
      <vt:lpstr>The budgeting process</vt:lpstr>
      <vt:lpstr>Budget cycle</vt:lpstr>
      <vt:lpstr>Budgeting in practice</vt:lpstr>
      <vt:lpstr>Complexity of the budget</vt:lpstr>
      <vt:lpstr> Budget for a hotel: statistics </vt:lpstr>
      <vt:lpstr>Slide 11</vt:lpstr>
      <vt:lpstr>Retail budget: Sports Store Co-op</vt:lpstr>
      <vt:lpstr>Budgeting for purchasing &amp; production</vt:lpstr>
      <vt:lpstr>Inventory budget</vt:lpstr>
      <vt:lpstr>Manufacturing budget: Telcon</vt:lpstr>
      <vt:lpstr>Telcon production budget</vt:lpstr>
      <vt:lpstr>Telcon materials budget</vt:lpstr>
      <vt:lpstr>Cash forecasting</vt:lpstr>
      <vt:lpstr>Cash forecasting: Retail News</vt:lpstr>
      <vt:lpstr>Sales receipts budget</vt:lpstr>
      <vt:lpstr>Purchases &amp; supplier payments budget</vt:lpstr>
      <vt:lpstr>Cash forecast: Retail News</vt:lpstr>
      <vt:lpstr>Retail News forecast Statement of Cash Flows</vt:lpstr>
      <vt:lpstr>Behavioural perspectives</vt:lpstr>
      <vt:lpstr>Behavioural perspectives (cont.)</vt:lpstr>
      <vt:lpstr>Behavioural perspectives (cont.)</vt:lpstr>
      <vt:lpstr>Behavioural perspectives (cont.)</vt:lpstr>
      <vt:lpstr>A critical perspective</vt:lpstr>
      <vt:lpstr>Beyond Budgeting Round Table  (www.bbrt.co.uk; www.bbrt.org)</vt:lpstr>
      <vt:lpstr>Beyond Budgeting</vt:lpstr>
      <vt:lpstr>Svenska Handelsbanken case</vt:lpstr>
      <vt:lpstr>Wallander’s view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15</cp:revision>
  <dcterms:created xsi:type="dcterms:W3CDTF">2011-03-17T09:17:02Z</dcterms:created>
  <dcterms:modified xsi:type="dcterms:W3CDTF">2012-09-27T16:00:09Z</dcterms:modified>
</cp:coreProperties>
</file>